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2" r:id="rId2"/>
    <p:sldId id="342" r:id="rId3"/>
    <p:sldId id="299" r:id="rId4"/>
    <p:sldId id="344" r:id="rId5"/>
    <p:sldId id="343" r:id="rId6"/>
    <p:sldId id="300" r:id="rId7"/>
    <p:sldId id="298" r:id="rId8"/>
    <p:sldId id="301" r:id="rId9"/>
    <p:sldId id="329" r:id="rId10"/>
    <p:sldId id="302" r:id="rId11"/>
    <p:sldId id="361" r:id="rId12"/>
    <p:sldId id="304" r:id="rId13"/>
    <p:sldId id="303" r:id="rId14"/>
    <p:sldId id="306" r:id="rId15"/>
    <p:sldId id="310" r:id="rId16"/>
    <p:sldId id="305" r:id="rId17"/>
    <p:sldId id="332" r:id="rId18"/>
    <p:sldId id="340" r:id="rId19"/>
    <p:sldId id="359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8">
          <p15:clr>
            <a:srgbClr val="A4A3A4"/>
          </p15:clr>
        </p15:guide>
        <p15:guide id="2" pos="39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6" clrIdx="0"/>
  <p:cmAuthor id="2" name="shiliang" initials="s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1998"/>
        <p:guide pos="392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9T10:14:19.398" idx="6">
    <p:pos x="5984" y="691"/>
    <p:text>垂径定理是圆部分最重要的结论之一，要弄清楚它涉及的数量以及它的应用形式，因为这个定理不仅涉及到了推理也涉及到了计算，所以一定要吃透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2220406"/>
            <a:ext cx="12192000" cy="128400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垂</a:t>
            </a:r>
            <a:r>
              <a:rPr lang="zh-CN" altLang="en-US" sz="66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径定理</a:t>
            </a:r>
          </a:p>
        </p:txBody>
      </p:sp>
      <p:sp>
        <p:nvSpPr>
          <p:cNvPr id="3" name="文本框 25"/>
          <p:cNvSpPr txBox="1"/>
          <p:nvPr/>
        </p:nvSpPr>
        <p:spPr>
          <a:xfrm>
            <a:off x="1203642" y="1077595"/>
            <a:ext cx="9784715" cy="922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第二十八章</a:t>
            </a:r>
            <a:r>
              <a:rPr lang="en-US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圆</a:t>
            </a:r>
          </a:p>
        </p:txBody>
      </p:sp>
      <p:sp>
        <p:nvSpPr>
          <p:cNvPr id="4" name="箭头: V 形 6"/>
          <p:cNvSpPr/>
          <p:nvPr/>
        </p:nvSpPr>
        <p:spPr>
          <a:xfrm>
            <a:off x="3506006" y="2615600"/>
            <a:ext cx="320469" cy="57598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6"/>
          <p:cNvSpPr/>
          <p:nvPr/>
        </p:nvSpPr>
        <p:spPr>
          <a:xfrm>
            <a:off x="3065281" y="2615600"/>
            <a:ext cx="320469" cy="57598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6"/>
          <p:cNvSpPr/>
          <p:nvPr/>
        </p:nvSpPr>
        <p:spPr>
          <a:xfrm>
            <a:off x="3292628" y="2615600"/>
            <a:ext cx="320469" cy="57598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" y="559576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TextBox 23"/>
          <p:cNvSpPr txBox="1"/>
          <p:nvPr/>
        </p:nvSpPr>
        <p:spPr>
          <a:xfrm>
            <a:off x="367983" y="1337945"/>
            <a:ext cx="7426325" cy="1383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平分弦（不是直径）的直径垂直于弦，并且平分弦所对的两条弧</a:t>
            </a:r>
            <a:r>
              <a:rPr lang="en-US" altLang="zh-CN" sz="2800" dirty="0">
                <a:latin typeface="Arial" panose="020B0604020202020204" pitchFamily="34" charset="0"/>
              </a:rPr>
              <a:t>.</a:t>
            </a:r>
            <a:endParaRPr lang="en-US" altLang="zh-CN" sz="2800" dirty="0">
              <a:solidFill>
                <a:srgbClr val="0000FF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" name="Rectangle 2"/>
          <p:cNvSpPr txBox="1"/>
          <p:nvPr/>
        </p:nvSpPr>
        <p:spPr>
          <a:xfrm>
            <a:off x="233045" y="697230"/>
            <a:ext cx="2618105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indent="0" algn="l" defTabSz="914400">
              <a:buFont typeface="Wingdings" panose="05000000000000000000" pitchFamily="2" charset="2"/>
              <a:buNone/>
            </a:pPr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垂径定理推论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42" name="Rectangle 2"/>
          <p:cNvSpPr txBox="1"/>
          <p:nvPr/>
        </p:nvSpPr>
        <p:spPr>
          <a:xfrm>
            <a:off x="251460" y="3006090"/>
            <a:ext cx="1863725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indent="0" algn="ctr" defTabSz="914400"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几何语言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38455" y="3555683"/>
            <a:ext cx="5049838" cy="1568450"/>
          </a:xfrm>
          <a:prstGeom prst="rect">
            <a:avLst/>
          </a:prstGeom>
          <a:noFill/>
          <a:ln w="31750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zh-CN" sz="2400" noProof="1"/>
          </a:p>
          <a:p>
            <a:endParaRPr lang="en-US" altLang="zh-CN" sz="2400" noProof="1"/>
          </a:p>
          <a:p>
            <a:endParaRPr lang="en-US" altLang="zh-CN" sz="2400" noProof="1"/>
          </a:p>
          <a:p>
            <a:endParaRPr lang="en-US" altLang="zh-CN" sz="2400" noProof="1"/>
          </a:p>
        </p:txBody>
      </p:sp>
      <p:grpSp>
        <p:nvGrpSpPr>
          <p:cNvPr id="10243" name="组合 10272"/>
          <p:cNvGrpSpPr/>
          <p:nvPr/>
        </p:nvGrpSpPr>
        <p:grpSpPr>
          <a:xfrm>
            <a:off x="8516303" y="1886903"/>
            <a:ext cx="2184400" cy="2933700"/>
            <a:chOff x="4105" y="1389"/>
            <a:chExt cx="1376" cy="1848"/>
          </a:xfrm>
        </p:grpSpPr>
        <p:sp>
          <p:nvSpPr>
            <p:cNvPr id="10244" name="Oval 17"/>
            <p:cNvSpPr/>
            <p:nvPr/>
          </p:nvSpPr>
          <p:spPr>
            <a:xfrm>
              <a:off x="4105" y="1649"/>
              <a:ext cx="1300" cy="1299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</a:p>
          </p:txBody>
        </p:sp>
        <p:sp>
          <p:nvSpPr>
            <p:cNvPr id="10245" name="Text Box 18"/>
            <p:cNvSpPr txBox="1"/>
            <p:nvPr/>
          </p:nvSpPr>
          <p:spPr>
            <a:xfrm>
              <a:off x="4716" y="2107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0246" name="Freeform 19"/>
            <p:cNvSpPr/>
            <p:nvPr/>
          </p:nvSpPr>
          <p:spPr>
            <a:xfrm rot="10800000">
              <a:off x="4755" y="2654"/>
              <a:ext cx="76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91" h="90">
                  <a:moveTo>
                    <a:pt x="0" y="0"/>
                  </a:moveTo>
                  <a:lnTo>
                    <a:pt x="0" y="90"/>
                  </a:lnTo>
                  <a:lnTo>
                    <a:pt x="91" y="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Text Box 20"/>
            <p:cNvSpPr txBox="1"/>
            <p:nvPr/>
          </p:nvSpPr>
          <p:spPr>
            <a:xfrm>
              <a:off x="4105" y="2642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248" name="Text Box 21"/>
            <p:cNvSpPr txBox="1"/>
            <p:nvPr/>
          </p:nvSpPr>
          <p:spPr>
            <a:xfrm>
              <a:off x="5213" y="2642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249" name="Text Box 22"/>
            <p:cNvSpPr txBox="1"/>
            <p:nvPr/>
          </p:nvSpPr>
          <p:spPr>
            <a:xfrm>
              <a:off x="4619" y="1389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0250" name="Text Box 23"/>
            <p:cNvSpPr txBox="1"/>
            <p:nvPr/>
          </p:nvSpPr>
          <p:spPr>
            <a:xfrm>
              <a:off x="4640" y="2910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0251" name="Text Box 24"/>
            <p:cNvSpPr txBox="1"/>
            <p:nvPr/>
          </p:nvSpPr>
          <p:spPr>
            <a:xfrm>
              <a:off x="4513" y="2659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0252" name="Line 25"/>
            <p:cNvSpPr/>
            <p:nvPr/>
          </p:nvSpPr>
          <p:spPr>
            <a:xfrm flipH="1">
              <a:off x="4754" y="1645"/>
              <a:ext cx="0" cy="1299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3" name="Freeform 26"/>
            <p:cNvSpPr/>
            <p:nvPr/>
          </p:nvSpPr>
          <p:spPr>
            <a:xfrm>
              <a:off x="4277" y="2296"/>
              <a:ext cx="478" cy="433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567" h="515">
                  <a:moveTo>
                    <a:pt x="0" y="515"/>
                  </a:moveTo>
                  <a:lnTo>
                    <a:pt x="56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Freeform 27"/>
            <p:cNvSpPr/>
            <p:nvPr/>
          </p:nvSpPr>
          <p:spPr>
            <a:xfrm>
              <a:off x="4756" y="2295"/>
              <a:ext cx="481" cy="4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572" h="528">
                  <a:moveTo>
                    <a:pt x="0" y="0"/>
                  </a:moveTo>
                  <a:lnTo>
                    <a:pt x="572" y="52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Freeform 28"/>
            <p:cNvSpPr/>
            <p:nvPr/>
          </p:nvSpPr>
          <p:spPr>
            <a:xfrm>
              <a:off x="4270" y="2734"/>
              <a:ext cx="960" cy="1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1139" h="1">
                  <a:moveTo>
                    <a:pt x="0" y="1"/>
                  </a:moveTo>
                  <a:lnTo>
                    <a:pt x="1139" y="0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Freeform 29"/>
            <p:cNvSpPr/>
            <p:nvPr/>
          </p:nvSpPr>
          <p:spPr>
            <a:xfrm>
              <a:off x="4755" y="2295"/>
              <a:ext cx="478" cy="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圆角矩形标注 17"/>
          <p:cNvSpPr/>
          <p:nvPr/>
        </p:nvSpPr>
        <p:spPr>
          <a:xfrm>
            <a:off x="6163310" y="5063490"/>
            <a:ext cx="3169285" cy="1174115"/>
          </a:xfrm>
          <a:prstGeom prst="wedgeRoundRectCallout">
            <a:avLst>
              <a:gd name="adj1" fmla="val 24634"/>
              <a:gd name="adj2" fmla="val -14935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F0000"/>
                </a:solidFill>
              </a:rPr>
              <a:t>你还有其他的结论吗？你发现了什么？</a:t>
            </a:r>
          </a:p>
        </p:txBody>
      </p:sp>
      <p:sp>
        <p:nvSpPr>
          <p:cNvPr id="10257" name="Text Box 7"/>
          <p:cNvSpPr txBox="1"/>
          <p:nvPr/>
        </p:nvSpPr>
        <p:spPr>
          <a:xfrm>
            <a:off x="432435" y="3732530"/>
            <a:ext cx="4210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buClr>
                <a:schemeClr val="folHlink"/>
              </a:buClr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是直径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AE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BE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，</a:t>
            </a:r>
            <a:endParaRPr lang="zh-CN" altLang="en-US" sz="28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Text Box 8"/>
          <p:cNvSpPr txBox="1"/>
          <p:nvPr/>
        </p:nvSpPr>
        <p:spPr>
          <a:xfrm>
            <a:off x="433705" y="4385310"/>
            <a:ext cx="21748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∴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CD</a:t>
            </a:r>
            <a:r>
              <a:rPr lang="en-US" altLang="zh-CN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⊥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AB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,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2302193" y="4241800"/>
            <a:ext cx="1635125" cy="687388"/>
            <a:chOff x="0" y="56"/>
            <a:chExt cx="1030" cy="433"/>
          </a:xfrm>
        </p:grpSpPr>
        <p:sp>
          <p:nvSpPr>
            <p:cNvPr id="10261" name="Text Box 10"/>
            <p:cNvSpPr txBox="1"/>
            <p:nvPr/>
          </p:nvSpPr>
          <p:spPr>
            <a:xfrm>
              <a:off x="118" y="56"/>
              <a:ext cx="459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2" name="Text Box 11"/>
            <p:cNvSpPr txBox="1"/>
            <p:nvPr/>
          </p:nvSpPr>
          <p:spPr>
            <a:xfrm>
              <a:off x="572" y="57"/>
              <a:ext cx="45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3" name="Text Box 12"/>
            <p:cNvSpPr txBox="1"/>
            <p:nvPr/>
          </p:nvSpPr>
          <p:spPr>
            <a:xfrm>
              <a:off x="0" y="160"/>
              <a:ext cx="100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AC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=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BC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,</a:t>
              </a:r>
            </a:p>
          </p:txBody>
        </p:sp>
      </p:grpSp>
      <p:grpSp>
        <p:nvGrpSpPr>
          <p:cNvPr id="15" name="Group 39"/>
          <p:cNvGrpSpPr/>
          <p:nvPr/>
        </p:nvGrpSpPr>
        <p:grpSpPr>
          <a:xfrm>
            <a:off x="3847148" y="4224338"/>
            <a:ext cx="1591290" cy="704850"/>
            <a:chOff x="0" y="66"/>
            <a:chExt cx="865" cy="444"/>
          </a:xfrm>
        </p:grpSpPr>
        <p:sp>
          <p:nvSpPr>
            <p:cNvPr id="10265" name="Text Box 14"/>
            <p:cNvSpPr txBox="1"/>
            <p:nvPr/>
          </p:nvSpPr>
          <p:spPr>
            <a:xfrm>
              <a:off x="59" y="92"/>
              <a:ext cx="37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6" name="Text Box 15"/>
            <p:cNvSpPr txBox="1"/>
            <p:nvPr/>
          </p:nvSpPr>
          <p:spPr>
            <a:xfrm>
              <a:off x="460" y="66"/>
              <a:ext cx="37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7" name="Text Box 16"/>
            <p:cNvSpPr txBox="1"/>
            <p:nvPr/>
          </p:nvSpPr>
          <p:spPr>
            <a:xfrm>
              <a:off x="0" y="181"/>
              <a:ext cx="86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AD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=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BD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/>
      <p:bldP spid="10257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TextBox 23"/>
          <p:cNvSpPr txBox="1"/>
          <p:nvPr/>
        </p:nvSpPr>
        <p:spPr>
          <a:xfrm>
            <a:off x="367983" y="1337945"/>
            <a:ext cx="7426325" cy="1383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平分弦（不是直径）的所对的两对弧，则垂直平分这条弦</a:t>
            </a:r>
            <a:r>
              <a:rPr lang="en-US" altLang="zh-CN" sz="2800" dirty="0">
                <a:latin typeface="Arial" panose="020B0604020202020204" pitchFamily="34" charset="0"/>
              </a:rPr>
              <a:t>.</a:t>
            </a:r>
            <a:endParaRPr lang="en-US" altLang="zh-CN" sz="2800" dirty="0">
              <a:solidFill>
                <a:srgbClr val="0000FF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" name="Rectangle 2"/>
          <p:cNvSpPr txBox="1"/>
          <p:nvPr/>
        </p:nvSpPr>
        <p:spPr>
          <a:xfrm>
            <a:off x="233045" y="697230"/>
            <a:ext cx="2618105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indent="0" algn="l" defTabSz="914400">
              <a:buFont typeface="Wingdings" panose="05000000000000000000" pitchFamily="2" charset="2"/>
              <a:buNone/>
            </a:pPr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垂径定理推论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grpSp>
        <p:nvGrpSpPr>
          <p:cNvPr id="10243" name="组合 10272"/>
          <p:cNvGrpSpPr/>
          <p:nvPr/>
        </p:nvGrpSpPr>
        <p:grpSpPr>
          <a:xfrm>
            <a:off x="8516303" y="1886903"/>
            <a:ext cx="2184400" cy="2933700"/>
            <a:chOff x="4105" y="1389"/>
            <a:chExt cx="1376" cy="1848"/>
          </a:xfrm>
        </p:grpSpPr>
        <p:sp>
          <p:nvSpPr>
            <p:cNvPr id="10244" name="Oval 17"/>
            <p:cNvSpPr/>
            <p:nvPr/>
          </p:nvSpPr>
          <p:spPr>
            <a:xfrm>
              <a:off x="4105" y="1649"/>
              <a:ext cx="1300" cy="1299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</a:p>
          </p:txBody>
        </p:sp>
        <p:sp>
          <p:nvSpPr>
            <p:cNvPr id="10245" name="Text Box 18"/>
            <p:cNvSpPr txBox="1"/>
            <p:nvPr/>
          </p:nvSpPr>
          <p:spPr>
            <a:xfrm>
              <a:off x="4716" y="2107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0246" name="Freeform 19"/>
            <p:cNvSpPr/>
            <p:nvPr/>
          </p:nvSpPr>
          <p:spPr>
            <a:xfrm rot="10800000">
              <a:off x="4755" y="2654"/>
              <a:ext cx="76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91" h="90">
                  <a:moveTo>
                    <a:pt x="0" y="0"/>
                  </a:moveTo>
                  <a:lnTo>
                    <a:pt x="0" y="90"/>
                  </a:lnTo>
                  <a:lnTo>
                    <a:pt x="91" y="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Text Box 20"/>
            <p:cNvSpPr txBox="1"/>
            <p:nvPr/>
          </p:nvSpPr>
          <p:spPr>
            <a:xfrm>
              <a:off x="4105" y="2642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248" name="Text Box 21"/>
            <p:cNvSpPr txBox="1"/>
            <p:nvPr/>
          </p:nvSpPr>
          <p:spPr>
            <a:xfrm>
              <a:off x="5213" y="2642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249" name="Text Box 22"/>
            <p:cNvSpPr txBox="1"/>
            <p:nvPr/>
          </p:nvSpPr>
          <p:spPr>
            <a:xfrm>
              <a:off x="4619" y="1389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0250" name="Text Box 23"/>
            <p:cNvSpPr txBox="1"/>
            <p:nvPr/>
          </p:nvSpPr>
          <p:spPr>
            <a:xfrm>
              <a:off x="4640" y="2910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0251" name="Text Box 24"/>
            <p:cNvSpPr txBox="1"/>
            <p:nvPr/>
          </p:nvSpPr>
          <p:spPr>
            <a:xfrm>
              <a:off x="4513" y="2659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0252" name="Line 25"/>
            <p:cNvSpPr/>
            <p:nvPr/>
          </p:nvSpPr>
          <p:spPr>
            <a:xfrm flipH="1">
              <a:off x="4754" y="1645"/>
              <a:ext cx="0" cy="1299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3" name="Freeform 26"/>
            <p:cNvSpPr/>
            <p:nvPr/>
          </p:nvSpPr>
          <p:spPr>
            <a:xfrm>
              <a:off x="4277" y="2296"/>
              <a:ext cx="478" cy="433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567" h="515">
                  <a:moveTo>
                    <a:pt x="0" y="515"/>
                  </a:moveTo>
                  <a:lnTo>
                    <a:pt x="56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Freeform 27"/>
            <p:cNvSpPr/>
            <p:nvPr/>
          </p:nvSpPr>
          <p:spPr>
            <a:xfrm>
              <a:off x="4756" y="2295"/>
              <a:ext cx="481" cy="4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572" h="528">
                  <a:moveTo>
                    <a:pt x="0" y="0"/>
                  </a:moveTo>
                  <a:lnTo>
                    <a:pt x="572" y="52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Freeform 28"/>
            <p:cNvSpPr/>
            <p:nvPr/>
          </p:nvSpPr>
          <p:spPr>
            <a:xfrm>
              <a:off x="4270" y="2734"/>
              <a:ext cx="960" cy="1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1139" h="1">
                  <a:moveTo>
                    <a:pt x="0" y="1"/>
                  </a:moveTo>
                  <a:lnTo>
                    <a:pt x="1139" y="0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Freeform 29"/>
            <p:cNvSpPr/>
            <p:nvPr/>
          </p:nvSpPr>
          <p:spPr>
            <a:xfrm>
              <a:off x="4755" y="2295"/>
              <a:ext cx="478" cy="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Rectangle 2"/>
          <p:cNvSpPr txBox="1"/>
          <p:nvPr/>
        </p:nvSpPr>
        <p:spPr>
          <a:xfrm>
            <a:off x="376555" y="3104515"/>
            <a:ext cx="1863725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indent="0" algn="ctr" defTabSz="914400"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几何语言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3550" y="3654425"/>
            <a:ext cx="4540250" cy="1568450"/>
          </a:xfrm>
          <a:prstGeom prst="rect">
            <a:avLst/>
          </a:prstGeom>
          <a:noFill/>
          <a:ln w="31750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zh-CN" sz="2400" noProof="1"/>
          </a:p>
          <a:p>
            <a:endParaRPr lang="en-US" altLang="zh-CN" sz="2400" noProof="1"/>
          </a:p>
          <a:p>
            <a:endParaRPr lang="en-US" altLang="zh-CN" sz="2400" noProof="1"/>
          </a:p>
          <a:p>
            <a:endParaRPr lang="en-US" altLang="zh-CN" sz="2400" noProof="1"/>
          </a:p>
        </p:txBody>
      </p:sp>
      <p:sp>
        <p:nvSpPr>
          <p:cNvPr id="7" name="Text Box 8"/>
          <p:cNvSpPr txBox="1"/>
          <p:nvPr/>
        </p:nvSpPr>
        <p:spPr>
          <a:xfrm>
            <a:off x="558800" y="4483735"/>
            <a:ext cx="21748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∴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CD</a:t>
            </a:r>
            <a:r>
              <a:rPr lang="en-US" altLang="zh-CN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⊥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AB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,</a:t>
            </a:r>
          </a:p>
        </p:txBody>
      </p:sp>
      <p:sp>
        <p:nvSpPr>
          <p:cNvPr id="10263" name="Text Box 12"/>
          <p:cNvSpPr txBox="1"/>
          <p:nvPr/>
        </p:nvSpPr>
        <p:spPr>
          <a:xfrm>
            <a:off x="2490470" y="4469130"/>
            <a:ext cx="15970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AE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BE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,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57530" y="3733165"/>
            <a:ext cx="4210050" cy="619760"/>
            <a:chOff x="878" y="5879"/>
            <a:chExt cx="6630" cy="976"/>
          </a:xfrm>
        </p:grpSpPr>
        <p:sp>
          <p:nvSpPr>
            <p:cNvPr id="10257" name="Text Box 7"/>
            <p:cNvSpPr txBox="1"/>
            <p:nvPr/>
          </p:nvSpPr>
          <p:spPr>
            <a:xfrm>
              <a:off x="878" y="6033"/>
              <a:ext cx="663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buClr>
                  <a:schemeClr val="folHlink"/>
                </a:buClr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∵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是直径</a:t>
              </a: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  <a:sym typeface="+mn-ea"/>
                </a:rPr>
                <a:t>AC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  <a:sym typeface="+mn-ea"/>
                </a:rPr>
                <a:t> 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  <a:sym typeface="+mn-ea"/>
                </a:rPr>
                <a:t>=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  <a:sym typeface="+mn-ea"/>
                </a:rPr>
                <a:t>BC</a:t>
              </a:r>
              <a:r>
                <a:rPr lang="zh-CN" altLang="en-US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  <a:sym typeface="+mn-ea"/>
                </a:rPr>
                <a:t>，</a:t>
              </a:r>
            </a:p>
          </p:txBody>
        </p:sp>
        <p:sp>
          <p:nvSpPr>
            <p:cNvPr id="14" name="Text Box 14"/>
            <p:cNvSpPr txBox="1"/>
            <p:nvPr/>
          </p:nvSpPr>
          <p:spPr>
            <a:xfrm>
              <a:off x="4833" y="5902"/>
              <a:ext cx="109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8" name="Text Box 15"/>
            <p:cNvSpPr txBox="1"/>
            <p:nvPr/>
          </p:nvSpPr>
          <p:spPr>
            <a:xfrm>
              <a:off x="5995" y="5879"/>
              <a:ext cx="1089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389890" y="525145"/>
            <a:ext cx="3037205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垂径定理的本质是:</a:t>
            </a:r>
          </a:p>
        </p:txBody>
      </p:sp>
      <p:sp>
        <p:nvSpPr>
          <p:cNvPr id="6147" name="Text Box 4"/>
          <p:cNvSpPr txBox="1"/>
          <p:nvPr/>
        </p:nvSpPr>
        <p:spPr>
          <a:xfrm>
            <a:off x="953135" y="3310890"/>
            <a:ext cx="16643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知二得三</a:t>
            </a:r>
          </a:p>
        </p:txBody>
      </p:sp>
      <p:sp>
        <p:nvSpPr>
          <p:cNvPr id="6148" name="AutoShape 5"/>
          <p:cNvSpPr/>
          <p:nvPr/>
        </p:nvSpPr>
        <p:spPr>
          <a:xfrm>
            <a:off x="2668905" y="2143760"/>
            <a:ext cx="318770" cy="2856865"/>
          </a:xfrm>
          <a:prstGeom prst="leftBrace">
            <a:avLst>
              <a:gd name="adj1" fmla="val 7373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49" name="Text Box 6"/>
          <p:cNvSpPr txBox="1"/>
          <p:nvPr/>
        </p:nvSpPr>
        <p:spPr>
          <a:xfrm>
            <a:off x="2724150" y="2005965"/>
            <a:ext cx="7340600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一条直线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过圆心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spcBef>
                <a:spcPct val="50000"/>
              </a:spcBef>
              <a:buClrTx/>
              <a:buSzTx/>
              <a:buFontTx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这条直线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垂直于弦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spcBef>
                <a:spcPct val="50000"/>
              </a:spcBef>
              <a:buClrTx/>
              <a:buSzTx/>
              <a:buFontTx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这条直线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平分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不是直径的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弦</a:t>
            </a:r>
          </a:p>
          <a:p>
            <a:pPr algn="l">
              <a:spcBef>
                <a:spcPct val="50000"/>
              </a:spcBef>
              <a:buClrTx/>
              <a:buSzTx/>
              <a:buFontTx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这条直线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平分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不是直径的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弦所对的优弧</a:t>
            </a:r>
          </a:p>
          <a:p>
            <a:pPr algn="l">
              <a:spcBef>
                <a:spcPct val="50000"/>
              </a:spcBef>
              <a:buClrTx/>
              <a:buSzTx/>
              <a:buFontTx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这条直线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平分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不是直径的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弦所对的劣弧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9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34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9">
                                            <p:txEl>
                                              <p:charRg st="34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149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6147" grpId="0"/>
      <p:bldP spid="61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7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3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4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9218" name="Rectangle 38"/>
          <p:cNvSpPr/>
          <p:nvPr/>
        </p:nvSpPr>
        <p:spPr>
          <a:xfrm>
            <a:off x="389890" y="701675"/>
            <a:ext cx="51441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解决求赵州桥拱半径的问题：</a:t>
            </a:r>
          </a:p>
        </p:txBody>
      </p:sp>
      <p:sp>
        <p:nvSpPr>
          <p:cNvPr id="10242" name="Text Box 4"/>
          <p:cNvSpPr txBox="1"/>
          <p:nvPr/>
        </p:nvSpPr>
        <p:spPr>
          <a:xfrm>
            <a:off x="414654" y="1087120"/>
            <a:ext cx="10846469" cy="3105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用弧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表示主桥拱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设弧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所在圆的圆心为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半径为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经过圆心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作弦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的垂线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为垂足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与弧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相交于点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根据前面的结论可知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是弦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的中点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是弧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的中点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就是拱高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它的主桥是圆弧形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它的跨度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弧所对的弦的长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37.4 m,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拱高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弧的中点到弦的距离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7.2 m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243" name="Picture 9" descr="200511301536132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05" y="4238943"/>
            <a:ext cx="6049963" cy="2225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/>
          <p:nvPr/>
        </p:nvSpPr>
        <p:spPr>
          <a:xfrm>
            <a:off x="1584325" y="4788535"/>
            <a:ext cx="20955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≈27.9.</a:t>
            </a:r>
          </a:p>
        </p:txBody>
      </p:sp>
      <p:grpSp>
        <p:nvGrpSpPr>
          <p:cNvPr id="11266" name="Group 35"/>
          <p:cNvGrpSpPr/>
          <p:nvPr/>
        </p:nvGrpSpPr>
        <p:grpSpPr>
          <a:xfrm>
            <a:off x="8409940" y="767398"/>
            <a:ext cx="3289300" cy="2185987"/>
            <a:chOff x="0" y="0"/>
            <a:chExt cx="2072" cy="1377"/>
          </a:xfrm>
        </p:grpSpPr>
        <p:grpSp>
          <p:nvGrpSpPr>
            <p:cNvPr id="11267" name="Group 25"/>
            <p:cNvGrpSpPr/>
            <p:nvPr/>
          </p:nvGrpSpPr>
          <p:grpSpPr>
            <a:xfrm rot="-1319271">
              <a:off x="200" y="196"/>
              <a:ext cx="1244" cy="729"/>
              <a:chOff x="0" y="0"/>
              <a:chExt cx="882" cy="517"/>
            </a:xfrm>
          </p:grpSpPr>
          <p:sp>
            <p:nvSpPr>
              <p:cNvPr id="11268" name="shape1"/>
              <p:cNvSpPr/>
              <p:nvPr/>
            </p:nvSpPr>
            <p:spPr>
              <a:xfrm>
                <a:off x="0" y="0"/>
                <a:ext cx="365" cy="152"/>
              </a:xfrm>
              <a:custGeom>
                <a:avLst/>
                <a:gdLst/>
                <a:ahLst/>
                <a:cxnLst>
                  <a:cxn ang="0">
                    <a:pos x="82" y="1"/>
                  </a:cxn>
                  <a:cxn ang="0">
                    <a:pos x="73" y="2"/>
                  </a:cxn>
                  <a:cxn ang="0">
                    <a:pos x="67" y="3"/>
                  </a:cxn>
                  <a:cxn ang="0">
                    <a:pos x="62" y="4"/>
                  </a:cxn>
                  <a:cxn ang="0">
                    <a:pos x="58" y="5"/>
                  </a:cxn>
                  <a:cxn ang="0">
                    <a:pos x="54" y="6"/>
                  </a:cxn>
                  <a:cxn ang="0">
                    <a:pos x="51" y="7"/>
                  </a:cxn>
                  <a:cxn ang="0">
                    <a:pos x="47" y="9"/>
                  </a:cxn>
                  <a:cxn ang="0">
                    <a:pos x="45" y="10"/>
                  </a:cxn>
                  <a:cxn ang="0">
                    <a:pos x="42" y="11"/>
                  </a:cxn>
                  <a:cxn ang="0">
                    <a:pos x="39" y="12"/>
                  </a:cxn>
                  <a:cxn ang="0">
                    <a:pos x="37" y="13"/>
                  </a:cxn>
                  <a:cxn ang="0">
                    <a:pos x="35" y="14"/>
                  </a:cxn>
                  <a:cxn ang="0">
                    <a:pos x="33" y="15"/>
                  </a:cxn>
                  <a:cxn ang="0">
                    <a:pos x="30" y="16"/>
                  </a:cxn>
                  <a:cxn ang="0">
                    <a:pos x="28" y="17"/>
                  </a:cxn>
                  <a:cxn ang="0">
                    <a:pos x="27" y="19"/>
                  </a:cxn>
                  <a:cxn ang="0">
                    <a:pos x="25" y="20"/>
                  </a:cxn>
                  <a:cxn ang="0">
                    <a:pos x="23" y="21"/>
                  </a:cxn>
                  <a:cxn ang="0">
                    <a:pos x="21" y="22"/>
                  </a:cxn>
                  <a:cxn ang="0">
                    <a:pos x="19" y="23"/>
                  </a:cxn>
                  <a:cxn ang="0">
                    <a:pos x="18" y="24"/>
                  </a:cxn>
                  <a:cxn ang="0">
                    <a:pos x="16" y="25"/>
                  </a:cxn>
                  <a:cxn ang="0">
                    <a:pos x="15" y="26"/>
                  </a:cxn>
                  <a:cxn ang="0">
                    <a:pos x="13" y="28"/>
                  </a:cxn>
                  <a:cxn ang="0">
                    <a:pos x="12" y="29"/>
                  </a:cxn>
                  <a:cxn ang="0">
                    <a:pos x="10" y="30"/>
                  </a:cxn>
                  <a:cxn ang="0">
                    <a:pos x="9" y="31"/>
                  </a:cxn>
                  <a:cxn ang="0">
                    <a:pos x="8" y="32"/>
                  </a:cxn>
                  <a:cxn ang="0">
                    <a:pos x="6" y="33"/>
                  </a:cxn>
                  <a:cxn ang="0">
                    <a:pos x="5" y="34"/>
                  </a:cxn>
                  <a:cxn ang="0">
                    <a:pos x="4" y="35"/>
                  </a:cxn>
                  <a:cxn ang="0">
                    <a:pos x="3" y="37"/>
                  </a:cxn>
                  <a:cxn ang="0">
                    <a:pos x="2" y="38"/>
                  </a:cxn>
                  <a:cxn ang="0">
                    <a:pos x="1" y="39"/>
                  </a:cxn>
                </a:cxnLst>
                <a:rect l="0" t="0" r="0" b="0"/>
                <a:pathLst>
                  <a:path w="1415" h="587">
                    <a:moveTo>
                      <a:pt x="1414" y="0"/>
                    </a:moveTo>
                    <a:cubicBezTo>
                      <a:pt x="1308" y="3"/>
                      <a:pt x="1264" y="6"/>
                      <a:pt x="1231" y="8"/>
                    </a:cubicBezTo>
                    <a:cubicBezTo>
                      <a:pt x="1203" y="11"/>
                      <a:pt x="1178" y="14"/>
                      <a:pt x="1155" y="17"/>
                    </a:cubicBezTo>
                    <a:cubicBezTo>
                      <a:pt x="1135" y="20"/>
                      <a:pt x="1116" y="22"/>
                      <a:pt x="1098" y="25"/>
                    </a:cubicBezTo>
                    <a:cubicBezTo>
                      <a:pt x="1081" y="28"/>
                      <a:pt x="1064" y="31"/>
                      <a:pt x="1049" y="34"/>
                    </a:cubicBezTo>
                    <a:cubicBezTo>
                      <a:pt x="1034" y="36"/>
                      <a:pt x="1020" y="39"/>
                      <a:pt x="1006" y="42"/>
                    </a:cubicBezTo>
                    <a:cubicBezTo>
                      <a:pt x="993" y="45"/>
                      <a:pt x="980" y="48"/>
                      <a:pt x="968" y="50"/>
                    </a:cubicBezTo>
                    <a:cubicBezTo>
                      <a:pt x="956" y="53"/>
                      <a:pt x="944" y="56"/>
                      <a:pt x="933" y="59"/>
                    </a:cubicBezTo>
                    <a:cubicBezTo>
                      <a:pt x="921" y="62"/>
                      <a:pt x="911" y="64"/>
                      <a:pt x="900" y="67"/>
                    </a:cubicBezTo>
                    <a:cubicBezTo>
                      <a:pt x="890" y="70"/>
                      <a:pt x="879" y="73"/>
                      <a:pt x="869" y="76"/>
                    </a:cubicBezTo>
                    <a:cubicBezTo>
                      <a:pt x="860" y="78"/>
                      <a:pt x="850" y="81"/>
                      <a:pt x="840" y="84"/>
                    </a:cubicBezTo>
                    <a:cubicBezTo>
                      <a:pt x="831" y="87"/>
                      <a:pt x="822" y="90"/>
                      <a:pt x="813" y="92"/>
                    </a:cubicBezTo>
                    <a:cubicBezTo>
                      <a:pt x="804" y="95"/>
                      <a:pt x="796" y="98"/>
                      <a:pt x="787" y="101"/>
                    </a:cubicBezTo>
                    <a:cubicBezTo>
                      <a:pt x="779" y="104"/>
                      <a:pt x="770" y="106"/>
                      <a:pt x="762" y="109"/>
                    </a:cubicBezTo>
                    <a:cubicBezTo>
                      <a:pt x="754" y="112"/>
                      <a:pt x="746" y="115"/>
                      <a:pt x="738" y="118"/>
                    </a:cubicBezTo>
                    <a:cubicBezTo>
                      <a:pt x="731" y="120"/>
                      <a:pt x="723" y="123"/>
                      <a:pt x="715" y="126"/>
                    </a:cubicBezTo>
                    <a:cubicBezTo>
                      <a:pt x="708" y="129"/>
                      <a:pt x="701" y="132"/>
                      <a:pt x="693" y="134"/>
                    </a:cubicBezTo>
                    <a:cubicBezTo>
                      <a:pt x="686" y="137"/>
                      <a:pt x="679" y="140"/>
                      <a:pt x="672" y="143"/>
                    </a:cubicBezTo>
                    <a:cubicBezTo>
                      <a:pt x="665" y="146"/>
                      <a:pt x="658" y="148"/>
                      <a:pt x="651" y="151"/>
                    </a:cubicBezTo>
                    <a:cubicBezTo>
                      <a:pt x="644" y="154"/>
                      <a:pt x="638" y="157"/>
                      <a:pt x="631" y="160"/>
                    </a:cubicBezTo>
                    <a:cubicBezTo>
                      <a:pt x="625" y="162"/>
                      <a:pt x="618" y="165"/>
                      <a:pt x="612" y="168"/>
                    </a:cubicBezTo>
                    <a:cubicBezTo>
                      <a:pt x="605" y="171"/>
                      <a:pt x="599" y="174"/>
                      <a:pt x="593" y="176"/>
                    </a:cubicBezTo>
                    <a:cubicBezTo>
                      <a:pt x="587" y="179"/>
                      <a:pt x="580" y="182"/>
                      <a:pt x="574" y="185"/>
                    </a:cubicBezTo>
                    <a:cubicBezTo>
                      <a:pt x="568" y="188"/>
                      <a:pt x="562" y="190"/>
                      <a:pt x="556" y="193"/>
                    </a:cubicBezTo>
                    <a:cubicBezTo>
                      <a:pt x="551" y="196"/>
                      <a:pt x="545" y="199"/>
                      <a:pt x="539" y="202"/>
                    </a:cubicBezTo>
                    <a:cubicBezTo>
                      <a:pt x="533" y="204"/>
                      <a:pt x="528" y="207"/>
                      <a:pt x="522" y="210"/>
                    </a:cubicBezTo>
                    <a:cubicBezTo>
                      <a:pt x="516" y="213"/>
                      <a:pt x="511" y="216"/>
                      <a:pt x="505" y="218"/>
                    </a:cubicBezTo>
                    <a:cubicBezTo>
                      <a:pt x="500" y="221"/>
                      <a:pt x="494" y="224"/>
                      <a:pt x="489" y="227"/>
                    </a:cubicBezTo>
                    <a:cubicBezTo>
                      <a:pt x="484" y="230"/>
                      <a:pt x="478" y="232"/>
                      <a:pt x="473" y="235"/>
                    </a:cubicBezTo>
                    <a:cubicBezTo>
                      <a:pt x="468" y="238"/>
                      <a:pt x="463" y="241"/>
                      <a:pt x="457" y="244"/>
                    </a:cubicBezTo>
                    <a:cubicBezTo>
                      <a:pt x="452" y="246"/>
                      <a:pt x="447" y="249"/>
                      <a:pt x="442" y="252"/>
                    </a:cubicBezTo>
                    <a:cubicBezTo>
                      <a:pt x="437" y="255"/>
                      <a:pt x="432" y="258"/>
                      <a:pt x="427" y="260"/>
                    </a:cubicBezTo>
                    <a:cubicBezTo>
                      <a:pt x="422" y="263"/>
                      <a:pt x="417" y="266"/>
                      <a:pt x="413" y="269"/>
                    </a:cubicBezTo>
                    <a:cubicBezTo>
                      <a:pt x="408" y="272"/>
                      <a:pt x="403" y="274"/>
                      <a:pt x="398" y="277"/>
                    </a:cubicBezTo>
                    <a:cubicBezTo>
                      <a:pt x="393" y="280"/>
                      <a:pt x="389" y="283"/>
                      <a:pt x="384" y="286"/>
                    </a:cubicBezTo>
                    <a:cubicBezTo>
                      <a:pt x="379" y="288"/>
                      <a:pt x="375" y="291"/>
                      <a:pt x="370" y="294"/>
                    </a:cubicBezTo>
                    <a:cubicBezTo>
                      <a:pt x="366" y="297"/>
                      <a:pt x="361" y="300"/>
                      <a:pt x="357" y="302"/>
                    </a:cubicBezTo>
                    <a:cubicBezTo>
                      <a:pt x="352" y="305"/>
                      <a:pt x="348" y="308"/>
                      <a:pt x="343" y="311"/>
                    </a:cubicBezTo>
                    <a:cubicBezTo>
                      <a:pt x="339" y="314"/>
                      <a:pt x="334" y="316"/>
                      <a:pt x="330" y="319"/>
                    </a:cubicBezTo>
                    <a:cubicBezTo>
                      <a:pt x="326" y="322"/>
                      <a:pt x="321" y="325"/>
                      <a:pt x="317" y="328"/>
                    </a:cubicBezTo>
                    <a:cubicBezTo>
                      <a:pt x="313" y="330"/>
                      <a:pt x="309" y="333"/>
                      <a:pt x="304" y="336"/>
                    </a:cubicBezTo>
                    <a:cubicBezTo>
                      <a:pt x="300" y="339"/>
                      <a:pt x="296" y="342"/>
                      <a:pt x="292" y="344"/>
                    </a:cubicBezTo>
                    <a:cubicBezTo>
                      <a:pt x="288" y="347"/>
                      <a:pt x="284" y="350"/>
                      <a:pt x="280" y="353"/>
                    </a:cubicBezTo>
                    <a:cubicBezTo>
                      <a:pt x="276" y="356"/>
                      <a:pt x="272" y="358"/>
                      <a:pt x="268" y="361"/>
                    </a:cubicBezTo>
                    <a:cubicBezTo>
                      <a:pt x="264" y="364"/>
                      <a:pt x="260" y="367"/>
                      <a:pt x="256" y="370"/>
                    </a:cubicBezTo>
                    <a:cubicBezTo>
                      <a:pt x="252" y="372"/>
                      <a:pt x="248" y="375"/>
                      <a:pt x="244" y="378"/>
                    </a:cubicBezTo>
                    <a:cubicBezTo>
                      <a:pt x="240" y="381"/>
                      <a:pt x="236" y="384"/>
                      <a:pt x="232" y="386"/>
                    </a:cubicBezTo>
                    <a:cubicBezTo>
                      <a:pt x="229" y="389"/>
                      <a:pt x="225" y="392"/>
                      <a:pt x="221" y="395"/>
                    </a:cubicBezTo>
                    <a:cubicBezTo>
                      <a:pt x="217" y="398"/>
                      <a:pt x="213" y="400"/>
                      <a:pt x="210" y="403"/>
                    </a:cubicBezTo>
                    <a:cubicBezTo>
                      <a:pt x="206" y="406"/>
                      <a:pt x="202" y="409"/>
                      <a:pt x="199" y="412"/>
                    </a:cubicBezTo>
                    <a:cubicBezTo>
                      <a:pt x="195" y="414"/>
                      <a:pt x="191" y="417"/>
                      <a:pt x="188" y="420"/>
                    </a:cubicBezTo>
                    <a:cubicBezTo>
                      <a:pt x="184" y="423"/>
                      <a:pt x="181" y="426"/>
                      <a:pt x="177" y="428"/>
                    </a:cubicBezTo>
                    <a:cubicBezTo>
                      <a:pt x="173" y="431"/>
                      <a:pt x="170" y="434"/>
                      <a:pt x="166" y="437"/>
                    </a:cubicBezTo>
                    <a:cubicBezTo>
                      <a:pt x="163" y="440"/>
                      <a:pt x="159" y="442"/>
                      <a:pt x="156" y="445"/>
                    </a:cubicBezTo>
                    <a:cubicBezTo>
                      <a:pt x="153" y="448"/>
                      <a:pt x="149" y="451"/>
                      <a:pt x="146" y="454"/>
                    </a:cubicBezTo>
                    <a:cubicBezTo>
                      <a:pt x="142" y="456"/>
                      <a:pt x="139" y="459"/>
                      <a:pt x="136" y="462"/>
                    </a:cubicBezTo>
                    <a:cubicBezTo>
                      <a:pt x="132" y="465"/>
                      <a:pt x="129" y="468"/>
                      <a:pt x="125" y="470"/>
                    </a:cubicBezTo>
                    <a:cubicBezTo>
                      <a:pt x="122" y="473"/>
                      <a:pt x="119" y="476"/>
                      <a:pt x="116" y="479"/>
                    </a:cubicBezTo>
                    <a:cubicBezTo>
                      <a:pt x="112" y="482"/>
                      <a:pt x="109" y="484"/>
                      <a:pt x="106" y="487"/>
                    </a:cubicBezTo>
                    <a:cubicBezTo>
                      <a:pt x="103" y="490"/>
                      <a:pt x="99" y="493"/>
                      <a:pt x="96" y="496"/>
                    </a:cubicBezTo>
                    <a:cubicBezTo>
                      <a:pt x="93" y="498"/>
                      <a:pt x="90" y="501"/>
                      <a:pt x="87" y="504"/>
                    </a:cubicBezTo>
                    <a:cubicBezTo>
                      <a:pt x="83" y="507"/>
                      <a:pt x="80" y="510"/>
                      <a:pt x="77" y="512"/>
                    </a:cubicBezTo>
                    <a:cubicBezTo>
                      <a:pt x="74" y="515"/>
                      <a:pt x="71" y="518"/>
                      <a:pt x="68" y="521"/>
                    </a:cubicBezTo>
                    <a:cubicBezTo>
                      <a:pt x="65" y="524"/>
                      <a:pt x="62" y="526"/>
                      <a:pt x="59" y="529"/>
                    </a:cubicBezTo>
                    <a:cubicBezTo>
                      <a:pt x="56" y="532"/>
                      <a:pt x="53" y="535"/>
                      <a:pt x="50" y="538"/>
                    </a:cubicBezTo>
                    <a:cubicBezTo>
                      <a:pt x="47" y="540"/>
                      <a:pt x="44" y="543"/>
                      <a:pt x="41" y="546"/>
                    </a:cubicBezTo>
                    <a:cubicBezTo>
                      <a:pt x="38" y="549"/>
                      <a:pt x="35" y="552"/>
                      <a:pt x="32" y="554"/>
                    </a:cubicBezTo>
                    <a:cubicBezTo>
                      <a:pt x="29" y="557"/>
                      <a:pt x="26" y="560"/>
                      <a:pt x="23" y="563"/>
                    </a:cubicBezTo>
                    <a:cubicBezTo>
                      <a:pt x="20" y="566"/>
                      <a:pt x="17" y="568"/>
                      <a:pt x="15" y="571"/>
                    </a:cubicBezTo>
                    <a:cubicBezTo>
                      <a:pt x="12" y="574"/>
                      <a:pt x="9" y="577"/>
                      <a:pt x="6" y="580"/>
                    </a:cubicBezTo>
                    <a:cubicBezTo>
                      <a:pt x="3" y="582"/>
                      <a:pt x="0" y="585"/>
                      <a:pt x="0" y="586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1269" name="shape2"/>
              <p:cNvSpPr/>
              <p:nvPr/>
            </p:nvSpPr>
            <p:spPr>
              <a:xfrm>
                <a:off x="365" y="0"/>
                <a:ext cx="517" cy="517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36" y="5"/>
                  </a:cxn>
                  <a:cxn ang="0">
                    <a:pos x="45" y="8"/>
                  </a:cxn>
                  <a:cxn ang="0">
                    <a:pos x="53" y="11"/>
                  </a:cxn>
                  <a:cxn ang="0">
                    <a:pos x="59" y="14"/>
                  </a:cxn>
                  <a:cxn ang="0">
                    <a:pos x="65" y="17"/>
                  </a:cxn>
                  <a:cxn ang="0">
                    <a:pos x="70" y="20"/>
                  </a:cxn>
                  <a:cxn ang="0">
                    <a:pos x="75" y="23"/>
                  </a:cxn>
                  <a:cxn ang="0">
                    <a:pos x="79" y="26"/>
                  </a:cxn>
                  <a:cxn ang="0">
                    <a:pos x="83" y="29"/>
                  </a:cxn>
                  <a:cxn ang="0">
                    <a:pos x="87" y="32"/>
                  </a:cxn>
                  <a:cxn ang="0">
                    <a:pos x="90" y="35"/>
                  </a:cxn>
                  <a:cxn ang="0">
                    <a:pos x="93" y="38"/>
                  </a:cxn>
                  <a:cxn ang="0">
                    <a:pos x="96" y="41"/>
                  </a:cxn>
                  <a:cxn ang="0">
                    <a:pos x="99" y="44"/>
                  </a:cxn>
                  <a:cxn ang="0">
                    <a:pos x="102" y="47"/>
                  </a:cxn>
                  <a:cxn ang="0">
                    <a:pos x="104" y="50"/>
                  </a:cxn>
                  <a:cxn ang="0">
                    <a:pos x="106" y="53"/>
                  </a:cxn>
                  <a:cxn ang="0">
                    <a:pos x="109" y="56"/>
                  </a:cxn>
                  <a:cxn ang="0">
                    <a:pos x="111" y="59"/>
                  </a:cxn>
                  <a:cxn ang="0">
                    <a:pos x="113" y="62"/>
                  </a:cxn>
                  <a:cxn ang="0">
                    <a:pos x="115" y="65"/>
                  </a:cxn>
                  <a:cxn ang="0">
                    <a:pos x="116" y="68"/>
                  </a:cxn>
                  <a:cxn ang="0">
                    <a:pos x="118" y="71"/>
                  </a:cxn>
                  <a:cxn ang="0">
                    <a:pos x="120" y="74"/>
                  </a:cxn>
                  <a:cxn ang="0">
                    <a:pos x="121" y="77"/>
                  </a:cxn>
                  <a:cxn ang="0">
                    <a:pos x="122" y="80"/>
                  </a:cxn>
                  <a:cxn ang="0">
                    <a:pos x="124" y="83"/>
                  </a:cxn>
                  <a:cxn ang="0">
                    <a:pos x="125" y="86"/>
                  </a:cxn>
                  <a:cxn ang="0">
                    <a:pos x="126" y="89"/>
                  </a:cxn>
                  <a:cxn ang="0">
                    <a:pos x="127" y="92"/>
                  </a:cxn>
                  <a:cxn ang="0">
                    <a:pos x="128" y="95"/>
                  </a:cxn>
                  <a:cxn ang="0">
                    <a:pos x="129" y="98"/>
                  </a:cxn>
                  <a:cxn ang="0">
                    <a:pos x="129" y="101"/>
                  </a:cxn>
                  <a:cxn ang="0">
                    <a:pos x="130" y="104"/>
                  </a:cxn>
                  <a:cxn ang="0">
                    <a:pos x="131" y="107"/>
                  </a:cxn>
                  <a:cxn ang="0">
                    <a:pos x="132" y="110"/>
                  </a:cxn>
                  <a:cxn ang="0">
                    <a:pos x="132" y="113"/>
                  </a:cxn>
                  <a:cxn ang="0">
                    <a:pos x="132" y="116"/>
                  </a:cxn>
                  <a:cxn ang="0">
                    <a:pos x="133" y="119"/>
                  </a:cxn>
                  <a:cxn ang="0">
                    <a:pos x="133" y="122"/>
                  </a:cxn>
                  <a:cxn ang="0">
                    <a:pos x="133" y="125"/>
                  </a:cxn>
                  <a:cxn ang="0">
                    <a:pos x="133" y="128"/>
                  </a:cxn>
                  <a:cxn ang="0">
                    <a:pos x="134" y="131"/>
                  </a:cxn>
                  <a:cxn ang="0">
                    <a:pos x="134" y="134"/>
                  </a:cxn>
                </a:cxnLst>
                <a:rect l="0" t="0" r="0" b="0"/>
                <a:pathLst>
                  <a:path w="2001" h="2001">
                    <a:moveTo>
                      <a:pt x="0" y="0"/>
                    </a:moveTo>
                    <a:cubicBezTo>
                      <a:pt x="141" y="5"/>
                      <a:pt x="200" y="10"/>
                      <a:pt x="244" y="15"/>
                    </a:cubicBezTo>
                    <a:cubicBezTo>
                      <a:pt x="282" y="20"/>
                      <a:pt x="315" y="25"/>
                      <a:pt x="345" y="30"/>
                    </a:cubicBezTo>
                    <a:cubicBezTo>
                      <a:pt x="373" y="35"/>
                      <a:pt x="398" y="40"/>
                      <a:pt x="422" y="45"/>
                    </a:cubicBezTo>
                    <a:cubicBezTo>
                      <a:pt x="444" y="50"/>
                      <a:pt x="466" y="55"/>
                      <a:pt x="486" y="60"/>
                    </a:cubicBezTo>
                    <a:cubicBezTo>
                      <a:pt x="506" y="65"/>
                      <a:pt x="525" y="70"/>
                      <a:pt x="543" y="75"/>
                    </a:cubicBezTo>
                    <a:cubicBezTo>
                      <a:pt x="560" y="80"/>
                      <a:pt x="577" y="85"/>
                      <a:pt x="593" y="90"/>
                    </a:cubicBezTo>
                    <a:cubicBezTo>
                      <a:pt x="609" y="95"/>
                      <a:pt x="625" y="100"/>
                      <a:pt x="640" y="105"/>
                    </a:cubicBezTo>
                    <a:cubicBezTo>
                      <a:pt x="654" y="110"/>
                      <a:pt x="668" y="115"/>
                      <a:pt x="682" y="120"/>
                    </a:cubicBezTo>
                    <a:cubicBezTo>
                      <a:pt x="696" y="125"/>
                      <a:pt x="709" y="130"/>
                      <a:pt x="722" y="135"/>
                    </a:cubicBezTo>
                    <a:cubicBezTo>
                      <a:pt x="735" y="140"/>
                      <a:pt x="748" y="145"/>
                      <a:pt x="760" y="150"/>
                    </a:cubicBezTo>
                    <a:cubicBezTo>
                      <a:pt x="772" y="155"/>
                      <a:pt x="784" y="160"/>
                      <a:pt x="795" y="165"/>
                    </a:cubicBezTo>
                    <a:cubicBezTo>
                      <a:pt x="807" y="170"/>
                      <a:pt x="818" y="175"/>
                      <a:pt x="829" y="180"/>
                    </a:cubicBezTo>
                    <a:cubicBezTo>
                      <a:pt x="840" y="185"/>
                      <a:pt x="851" y="190"/>
                      <a:pt x="861" y="195"/>
                    </a:cubicBezTo>
                    <a:cubicBezTo>
                      <a:pt x="872" y="200"/>
                      <a:pt x="882" y="205"/>
                      <a:pt x="892" y="210"/>
                    </a:cubicBezTo>
                    <a:cubicBezTo>
                      <a:pt x="902" y="215"/>
                      <a:pt x="912" y="220"/>
                      <a:pt x="922" y="225"/>
                    </a:cubicBezTo>
                    <a:cubicBezTo>
                      <a:pt x="931" y="230"/>
                      <a:pt x="941" y="235"/>
                      <a:pt x="950" y="240"/>
                    </a:cubicBezTo>
                    <a:cubicBezTo>
                      <a:pt x="959" y="245"/>
                      <a:pt x="968" y="250"/>
                      <a:pt x="977" y="255"/>
                    </a:cubicBezTo>
                    <a:cubicBezTo>
                      <a:pt x="986" y="260"/>
                      <a:pt x="995" y="265"/>
                      <a:pt x="1004" y="270"/>
                    </a:cubicBezTo>
                    <a:cubicBezTo>
                      <a:pt x="1012" y="275"/>
                      <a:pt x="1021" y="280"/>
                      <a:pt x="1029" y="285"/>
                    </a:cubicBezTo>
                    <a:cubicBezTo>
                      <a:pt x="1037" y="290"/>
                      <a:pt x="1045" y="295"/>
                      <a:pt x="1054" y="300"/>
                    </a:cubicBezTo>
                    <a:cubicBezTo>
                      <a:pt x="1062" y="305"/>
                      <a:pt x="1070" y="310"/>
                      <a:pt x="1077" y="315"/>
                    </a:cubicBezTo>
                    <a:cubicBezTo>
                      <a:pt x="1085" y="320"/>
                      <a:pt x="1093" y="325"/>
                      <a:pt x="1101" y="330"/>
                    </a:cubicBezTo>
                    <a:cubicBezTo>
                      <a:pt x="1108" y="335"/>
                      <a:pt x="1116" y="340"/>
                      <a:pt x="1123" y="345"/>
                    </a:cubicBezTo>
                    <a:cubicBezTo>
                      <a:pt x="1130" y="350"/>
                      <a:pt x="1138" y="355"/>
                      <a:pt x="1145" y="360"/>
                    </a:cubicBezTo>
                    <a:cubicBezTo>
                      <a:pt x="1152" y="365"/>
                      <a:pt x="1159" y="370"/>
                      <a:pt x="1166" y="375"/>
                    </a:cubicBezTo>
                    <a:cubicBezTo>
                      <a:pt x="1173" y="380"/>
                      <a:pt x="1180" y="385"/>
                      <a:pt x="1187" y="390"/>
                    </a:cubicBezTo>
                    <a:cubicBezTo>
                      <a:pt x="1193" y="395"/>
                      <a:pt x="1200" y="400"/>
                      <a:pt x="1207" y="405"/>
                    </a:cubicBezTo>
                    <a:cubicBezTo>
                      <a:pt x="1213" y="410"/>
                      <a:pt x="1220" y="415"/>
                      <a:pt x="1226" y="420"/>
                    </a:cubicBezTo>
                    <a:cubicBezTo>
                      <a:pt x="1233" y="425"/>
                      <a:pt x="1239" y="430"/>
                      <a:pt x="1245" y="435"/>
                    </a:cubicBezTo>
                    <a:cubicBezTo>
                      <a:pt x="1252" y="440"/>
                      <a:pt x="1258" y="445"/>
                      <a:pt x="1264" y="450"/>
                    </a:cubicBezTo>
                    <a:cubicBezTo>
                      <a:pt x="1270" y="455"/>
                      <a:pt x="1276" y="460"/>
                      <a:pt x="1282" y="465"/>
                    </a:cubicBezTo>
                    <a:cubicBezTo>
                      <a:pt x="1288" y="470"/>
                      <a:pt x="1294" y="475"/>
                      <a:pt x="1300" y="480"/>
                    </a:cubicBezTo>
                    <a:cubicBezTo>
                      <a:pt x="1306" y="485"/>
                      <a:pt x="1311" y="490"/>
                      <a:pt x="1317" y="495"/>
                    </a:cubicBezTo>
                    <a:cubicBezTo>
                      <a:pt x="1323" y="500"/>
                      <a:pt x="1329" y="505"/>
                      <a:pt x="1334" y="510"/>
                    </a:cubicBezTo>
                    <a:cubicBezTo>
                      <a:pt x="1340" y="515"/>
                      <a:pt x="1345" y="520"/>
                      <a:pt x="1351" y="525"/>
                    </a:cubicBezTo>
                    <a:cubicBezTo>
                      <a:pt x="1356" y="530"/>
                      <a:pt x="1362" y="535"/>
                      <a:pt x="1367" y="540"/>
                    </a:cubicBezTo>
                    <a:cubicBezTo>
                      <a:pt x="1372" y="545"/>
                      <a:pt x="1378" y="550"/>
                      <a:pt x="1383" y="555"/>
                    </a:cubicBezTo>
                    <a:cubicBezTo>
                      <a:pt x="1388" y="560"/>
                      <a:pt x="1393" y="565"/>
                      <a:pt x="1398" y="570"/>
                    </a:cubicBezTo>
                    <a:cubicBezTo>
                      <a:pt x="1403" y="575"/>
                      <a:pt x="1408" y="580"/>
                      <a:pt x="1413" y="585"/>
                    </a:cubicBezTo>
                    <a:cubicBezTo>
                      <a:pt x="1418" y="590"/>
                      <a:pt x="1423" y="595"/>
                      <a:pt x="1428" y="600"/>
                    </a:cubicBezTo>
                    <a:cubicBezTo>
                      <a:pt x="1433" y="605"/>
                      <a:pt x="1438" y="610"/>
                      <a:pt x="1443" y="615"/>
                    </a:cubicBezTo>
                    <a:cubicBezTo>
                      <a:pt x="1448" y="620"/>
                      <a:pt x="1452" y="625"/>
                      <a:pt x="1457" y="630"/>
                    </a:cubicBezTo>
                    <a:cubicBezTo>
                      <a:pt x="1462" y="635"/>
                      <a:pt x="1466" y="640"/>
                      <a:pt x="1471" y="645"/>
                    </a:cubicBezTo>
                    <a:cubicBezTo>
                      <a:pt x="1476" y="650"/>
                      <a:pt x="1480" y="655"/>
                      <a:pt x="1485" y="660"/>
                    </a:cubicBezTo>
                    <a:cubicBezTo>
                      <a:pt x="1489" y="665"/>
                      <a:pt x="1494" y="670"/>
                      <a:pt x="1498" y="675"/>
                    </a:cubicBezTo>
                    <a:cubicBezTo>
                      <a:pt x="1503" y="680"/>
                      <a:pt x="1507" y="685"/>
                      <a:pt x="1511" y="690"/>
                    </a:cubicBezTo>
                    <a:cubicBezTo>
                      <a:pt x="1516" y="695"/>
                      <a:pt x="1520" y="700"/>
                      <a:pt x="1524" y="705"/>
                    </a:cubicBezTo>
                    <a:cubicBezTo>
                      <a:pt x="1528" y="710"/>
                      <a:pt x="1533" y="715"/>
                      <a:pt x="1537" y="720"/>
                    </a:cubicBezTo>
                    <a:cubicBezTo>
                      <a:pt x="1541" y="725"/>
                      <a:pt x="1545" y="730"/>
                      <a:pt x="1549" y="735"/>
                    </a:cubicBezTo>
                    <a:cubicBezTo>
                      <a:pt x="1553" y="740"/>
                      <a:pt x="1557" y="745"/>
                      <a:pt x="1561" y="750"/>
                    </a:cubicBezTo>
                    <a:cubicBezTo>
                      <a:pt x="1565" y="755"/>
                      <a:pt x="1569" y="760"/>
                      <a:pt x="1573" y="765"/>
                    </a:cubicBezTo>
                    <a:cubicBezTo>
                      <a:pt x="1577" y="770"/>
                      <a:pt x="1581" y="775"/>
                      <a:pt x="1585" y="780"/>
                    </a:cubicBezTo>
                    <a:cubicBezTo>
                      <a:pt x="1589" y="785"/>
                      <a:pt x="1592" y="790"/>
                      <a:pt x="1596" y="795"/>
                    </a:cubicBezTo>
                    <a:cubicBezTo>
                      <a:pt x="1600" y="800"/>
                      <a:pt x="1604" y="805"/>
                      <a:pt x="1607" y="810"/>
                    </a:cubicBezTo>
                    <a:cubicBezTo>
                      <a:pt x="1611" y="815"/>
                      <a:pt x="1615" y="820"/>
                      <a:pt x="1618" y="825"/>
                    </a:cubicBezTo>
                    <a:cubicBezTo>
                      <a:pt x="1622" y="830"/>
                      <a:pt x="1626" y="835"/>
                      <a:pt x="1629" y="840"/>
                    </a:cubicBezTo>
                    <a:cubicBezTo>
                      <a:pt x="1633" y="845"/>
                      <a:pt x="1636" y="850"/>
                      <a:pt x="1640" y="855"/>
                    </a:cubicBezTo>
                    <a:cubicBezTo>
                      <a:pt x="1643" y="860"/>
                      <a:pt x="1647" y="865"/>
                      <a:pt x="1650" y="870"/>
                    </a:cubicBezTo>
                    <a:cubicBezTo>
                      <a:pt x="1654" y="875"/>
                      <a:pt x="1657" y="880"/>
                      <a:pt x="1660" y="885"/>
                    </a:cubicBezTo>
                    <a:cubicBezTo>
                      <a:pt x="1664" y="890"/>
                      <a:pt x="1667" y="895"/>
                      <a:pt x="1670" y="900"/>
                    </a:cubicBezTo>
                    <a:cubicBezTo>
                      <a:pt x="1674" y="905"/>
                      <a:pt x="1677" y="910"/>
                      <a:pt x="1680" y="915"/>
                    </a:cubicBezTo>
                    <a:cubicBezTo>
                      <a:pt x="1683" y="920"/>
                      <a:pt x="1687" y="925"/>
                      <a:pt x="1690" y="930"/>
                    </a:cubicBezTo>
                    <a:cubicBezTo>
                      <a:pt x="1693" y="935"/>
                      <a:pt x="1696" y="940"/>
                      <a:pt x="1699" y="945"/>
                    </a:cubicBezTo>
                    <a:cubicBezTo>
                      <a:pt x="1702" y="950"/>
                      <a:pt x="1705" y="955"/>
                      <a:pt x="1708" y="960"/>
                    </a:cubicBezTo>
                    <a:cubicBezTo>
                      <a:pt x="1711" y="965"/>
                      <a:pt x="1714" y="970"/>
                      <a:pt x="1717" y="975"/>
                    </a:cubicBezTo>
                    <a:cubicBezTo>
                      <a:pt x="1720" y="980"/>
                      <a:pt x="1723" y="985"/>
                      <a:pt x="1726" y="990"/>
                    </a:cubicBezTo>
                    <a:cubicBezTo>
                      <a:pt x="1729" y="995"/>
                      <a:pt x="1732" y="1000"/>
                      <a:pt x="1735" y="1005"/>
                    </a:cubicBezTo>
                    <a:cubicBezTo>
                      <a:pt x="1738" y="1010"/>
                      <a:pt x="1741" y="1015"/>
                      <a:pt x="1743" y="1020"/>
                    </a:cubicBezTo>
                    <a:cubicBezTo>
                      <a:pt x="1746" y="1025"/>
                      <a:pt x="1749" y="1030"/>
                      <a:pt x="1752" y="1035"/>
                    </a:cubicBezTo>
                    <a:cubicBezTo>
                      <a:pt x="1755" y="1040"/>
                      <a:pt x="1757" y="1045"/>
                      <a:pt x="1760" y="1050"/>
                    </a:cubicBezTo>
                    <a:cubicBezTo>
                      <a:pt x="1763" y="1055"/>
                      <a:pt x="1765" y="1060"/>
                      <a:pt x="1768" y="1065"/>
                    </a:cubicBezTo>
                    <a:cubicBezTo>
                      <a:pt x="1771" y="1070"/>
                      <a:pt x="1773" y="1075"/>
                      <a:pt x="1776" y="1080"/>
                    </a:cubicBezTo>
                    <a:cubicBezTo>
                      <a:pt x="1778" y="1085"/>
                      <a:pt x="1781" y="1090"/>
                      <a:pt x="1784" y="1095"/>
                    </a:cubicBezTo>
                    <a:cubicBezTo>
                      <a:pt x="1786" y="1100"/>
                      <a:pt x="1789" y="1105"/>
                      <a:pt x="1791" y="1110"/>
                    </a:cubicBezTo>
                    <a:cubicBezTo>
                      <a:pt x="1794" y="1115"/>
                      <a:pt x="1796" y="1120"/>
                      <a:pt x="1798" y="1125"/>
                    </a:cubicBezTo>
                    <a:cubicBezTo>
                      <a:pt x="1801" y="1130"/>
                      <a:pt x="1803" y="1135"/>
                      <a:pt x="1806" y="1140"/>
                    </a:cubicBezTo>
                    <a:cubicBezTo>
                      <a:pt x="1808" y="1145"/>
                      <a:pt x="1810" y="1150"/>
                      <a:pt x="1813" y="1155"/>
                    </a:cubicBezTo>
                    <a:cubicBezTo>
                      <a:pt x="1815" y="1160"/>
                      <a:pt x="1817" y="1165"/>
                      <a:pt x="1820" y="1170"/>
                    </a:cubicBezTo>
                    <a:cubicBezTo>
                      <a:pt x="1822" y="1175"/>
                      <a:pt x="1824" y="1180"/>
                      <a:pt x="1826" y="1185"/>
                    </a:cubicBezTo>
                    <a:cubicBezTo>
                      <a:pt x="1829" y="1190"/>
                      <a:pt x="1831" y="1195"/>
                      <a:pt x="1833" y="1200"/>
                    </a:cubicBezTo>
                    <a:cubicBezTo>
                      <a:pt x="1835" y="1205"/>
                      <a:pt x="1837" y="1210"/>
                      <a:pt x="1840" y="1215"/>
                    </a:cubicBezTo>
                    <a:cubicBezTo>
                      <a:pt x="1842" y="1220"/>
                      <a:pt x="1844" y="1225"/>
                      <a:pt x="1846" y="1230"/>
                    </a:cubicBezTo>
                    <a:cubicBezTo>
                      <a:pt x="1848" y="1235"/>
                      <a:pt x="1850" y="1240"/>
                      <a:pt x="1852" y="1245"/>
                    </a:cubicBezTo>
                    <a:cubicBezTo>
                      <a:pt x="1854" y="1250"/>
                      <a:pt x="1856" y="1255"/>
                      <a:pt x="1858" y="1260"/>
                    </a:cubicBezTo>
                    <a:cubicBezTo>
                      <a:pt x="1860" y="1265"/>
                      <a:pt x="1862" y="1270"/>
                      <a:pt x="1864" y="1275"/>
                    </a:cubicBezTo>
                    <a:cubicBezTo>
                      <a:pt x="1866" y="1280"/>
                      <a:pt x="1868" y="1285"/>
                      <a:pt x="1870" y="1290"/>
                    </a:cubicBezTo>
                    <a:cubicBezTo>
                      <a:pt x="1872" y="1295"/>
                      <a:pt x="1874" y="1300"/>
                      <a:pt x="1875" y="1305"/>
                    </a:cubicBezTo>
                    <a:cubicBezTo>
                      <a:pt x="1877" y="1310"/>
                      <a:pt x="1879" y="1315"/>
                      <a:pt x="1881" y="1320"/>
                    </a:cubicBezTo>
                    <a:cubicBezTo>
                      <a:pt x="1883" y="1325"/>
                      <a:pt x="1884" y="1330"/>
                      <a:pt x="1886" y="1335"/>
                    </a:cubicBezTo>
                    <a:cubicBezTo>
                      <a:pt x="1888" y="1340"/>
                      <a:pt x="1890" y="1345"/>
                      <a:pt x="1891" y="1350"/>
                    </a:cubicBezTo>
                    <a:cubicBezTo>
                      <a:pt x="1893" y="1355"/>
                      <a:pt x="1895" y="1360"/>
                      <a:pt x="1897" y="1365"/>
                    </a:cubicBezTo>
                    <a:cubicBezTo>
                      <a:pt x="1898" y="1370"/>
                      <a:pt x="1900" y="1375"/>
                      <a:pt x="1901" y="1380"/>
                    </a:cubicBezTo>
                    <a:cubicBezTo>
                      <a:pt x="1903" y="1385"/>
                      <a:pt x="1905" y="1390"/>
                      <a:pt x="1906" y="1395"/>
                    </a:cubicBezTo>
                    <a:cubicBezTo>
                      <a:pt x="1908" y="1400"/>
                      <a:pt x="1909" y="1405"/>
                      <a:pt x="1911" y="1410"/>
                    </a:cubicBezTo>
                    <a:cubicBezTo>
                      <a:pt x="1913" y="1415"/>
                      <a:pt x="1914" y="1420"/>
                      <a:pt x="1916" y="1425"/>
                    </a:cubicBezTo>
                    <a:cubicBezTo>
                      <a:pt x="1917" y="1430"/>
                      <a:pt x="1919" y="1435"/>
                      <a:pt x="1920" y="1440"/>
                    </a:cubicBezTo>
                    <a:cubicBezTo>
                      <a:pt x="1921" y="1445"/>
                      <a:pt x="1923" y="1450"/>
                      <a:pt x="1924" y="1455"/>
                    </a:cubicBezTo>
                    <a:cubicBezTo>
                      <a:pt x="1926" y="1460"/>
                      <a:pt x="1927" y="1465"/>
                      <a:pt x="1929" y="1470"/>
                    </a:cubicBezTo>
                    <a:cubicBezTo>
                      <a:pt x="1930" y="1475"/>
                      <a:pt x="1931" y="1480"/>
                      <a:pt x="1933" y="1485"/>
                    </a:cubicBezTo>
                    <a:cubicBezTo>
                      <a:pt x="1934" y="1490"/>
                      <a:pt x="1935" y="1495"/>
                      <a:pt x="1936" y="1500"/>
                    </a:cubicBezTo>
                    <a:cubicBezTo>
                      <a:pt x="1938" y="1505"/>
                      <a:pt x="1939" y="1510"/>
                      <a:pt x="1940" y="1515"/>
                    </a:cubicBezTo>
                    <a:cubicBezTo>
                      <a:pt x="1942" y="1520"/>
                      <a:pt x="1943" y="1525"/>
                      <a:pt x="1944" y="1530"/>
                    </a:cubicBezTo>
                    <a:cubicBezTo>
                      <a:pt x="1945" y="1535"/>
                      <a:pt x="1946" y="1540"/>
                      <a:pt x="1948" y="1545"/>
                    </a:cubicBezTo>
                    <a:cubicBezTo>
                      <a:pt x="1949" y="1550"/>
                      <a:pt x="1950" y="1555"/>
                      <a:pt x="1951" y="1560"/>
                    </a:cubicBezTo>
                    <a:cubicBezTo>
                      <a:pt x="1952" y="1565"/>
                      <a:pt x="1953" y="1570"/>
                      <a:pt x="1954" y="1575"/>
                    </a:cubicBezTo>
                    <a:cubicBezTo>
                      <a:pt x="1955" y="1580"/>
                      <a:pt x="1956" y="1585"/>
                      <a:pt x="1958" y="1590"/>
                    </a:cubicBezTo>
                    <a:cubicBezTo>
                      <a:pt x="1959" y="1595"/>
                      <a:pt x="1960" y="1600"/>
                      <a:pt x="1961" y="1605"/>
                    </a:cubicBezTo>
                    <a:cubicBezTo>
                      <a:pt x="1962" y="1610"/>
                      <a:pt x="1963" y="1615"/>
                      <a:pt x="1964" y="1620"/>
                    </a:cubicBezTo>
                    <a:cubicBezTo>
                      <a:pt x="1965" y="1625"/>
                      <a:pt x="1965" y="1630"/>
                      <a:pt x="1966" y="1635"/>
                    </a:cubicBezTo>
                    <a:cubicBezTo>
                      <a:pt x="1967" y="1640"/>
                      <a:pt x="1968" y="1645"/>
                      <a:pt x="1969" y="1650"/>
                    </a:cubicBezTo>
                    <a:cubicBezTo>
                      <a:pt x="1970" y="1655"/>
                      <a:pt x="1971" y="1660"/>
                      <a:pt x="1972" y="1665"/>
                    </a:cubicBezTo>
                    <a:cubicBezTo>
                      <a:pt x="1973" y="1670"/>
                      <a:pt x="1973" y="1675"/>
                      <a:pt x="1974" y="1680"/>
                    </a:cubicBezTo>
                    <a:cubicBezTo>
                      <a:pt x="1975" y="1685"/>
                      <a:pt x="1976" y="1690"/>
                      <a:pt x="1977" y="1695"/>
                    </a:cubicBezTo>
                    <a:cubicBezTo>
                      <a:pt x="1977" y="1700"/>
                      <a:pt x="1978" y="1705"/>
                      <a:pt x="1979" y="1710"/>
                    </a:cubicBezTo>
                    <a:cubicBezTo>
                      <a:pt x="1980" y="1715"/>
                      <a:pt x="1980" y="1720"/>
                      <a:pt x="1981" y="1725"/>
                    </a:cubicBezTo>
                    <a:cubicBezTo>
                      <a:pt x="1982" y="1730"/>
                      <a:pt x="1982" y="1735"/>
                      <a:pt x="1983" y="1740"/>
                    </a:cubicBezTo>
                    <a:cubicBezTo>
                      <a:pt x="1984" y="1745"/>
                      <a:pt x="1984" y="1750"/>
                      <a:pt x="1985" y="1755"/>
                    </a:cubicBezTo>
                    <a:cubicBezTo>
                      <a:pt x="1986" y="1760"/>
                      <a:pt x="1986" y="1765"/>
                      <a:pt x="1987" y="1770"/>
                    </a:cubicBezTo>
                    <a:cubicBezTo>
                      <a:pt x="1987" y="1775"/>
                      <a:pt x="1988" y="1780"/>
                      <a:pt x="1988" y="1785"/>
                    </a:cubicBezTo>
                    <a:cubicBezTo>
                      <a:pt x="1989" y="1790"/>
                      <a:pt x="1989" y="1795"/>
                      <a:pt x="1990" y="1800"/>
                    </a:cubicBezTo>
                    <a:cubicBezTo>
                      <a:pt x="1990" y="1805"/>
                      <a:pt x="1991" y="1810"/>
                      <a:pt x="1991" y="1815"/>
                    </a:cubicBezTo>
                    <a:cubicBezTo>
                      <a:pt x="1992" y="1820"/>
                      <a:pt x="1992" y="1825"/>
                      <a:pt x="1993" y="1830"/>
                    </a:cubicBezTo>
                    <a:cubicBezTo>
                      <a:pt x="1993" y="1835"/>
                      <a:pt x="1994" y="1840"/>
                      <a:pt x="1994" y="1845"/>
                    </a:cubicBezTo>
                    <a:cubicBezTo>
                      <a:pt x="1994" y="1850"/>
                      <a:pt x="1995" y="1855"/>
                      <a:pt x="1995" y="1860"/>
                    </a:cubicBezTo>
                    <a:cubicBezTo>
                      <a:pt x="1995" y="1865"/>
                      <a:pt x="1996" y="1870"/>
                      <a:pt x="1996" y="1875"/>
                    </a:cubicBezTo>
                    <a:cubicBezTo>
                      <a:pt x="1996" y="1880"/>
                      <a:pt x="1997" y="1885"/>
                      <a:pt x="1997" y="1890"/>
                    </a:cubicBezTo>
                    <a:cubicBezTo>
                      <a:pt x="1997" y="1895"/>
                      <a:pt x="1998" y="1900"/>
                      <a:pt x="1998" y="1905"/>
                    </a:cubicBezTo>
                    <a:cubicBezTo>
                      <a:pt x="1998" y="1910"/>
                      <a:pt x="1998" y="1915"/>
                      <a:pt x="1998" y="1920"/>
                    </a:cubicBezTo>
                    <a:cubicBezTo>
                      <a:pt x="1999" y="1925"/>
                      <a:pt x="1999" y="1930"/>
                      <a:pt x="1999" y="1935"/>
                    </a:cubicBezTo>
                    <a:cubicBezTo>
                      <a:pt x="1999" y="1940"/>
                      <a:pt x="1999" y="1945"/>
                      <a:pt x="1999" y="1950"/>
                    </a:cubicBezTo>
                    <a:cubicBezTo>
                      <a:pt x="1999" y="1955"/>
                      <a:pt x="2000" y="1960"/>
                      <a:pt x="2000" y="1965"/>
                    </a:cubicBezTo>
                    <a:cubicBezTo>
                      <a:pt x="2000" y="1970"/>
                      <a:pt x="2000" y="1975"/>
                      <a:pt x="2000" y="1980"/>
                    </a:cubicBezTo>
                    <a:cubicBezTo>
                      <a:pt x="2000" y="1985"/>
                      <a:pt x="2000" y="1990"/>
                      <a:pt x="2000" y="1995"/>
                    </a:cubicBezTo>
                    <a:cubicBezTo>
                      <a:pt x="2000" y="2000"/>
                      <a:pt x="2000" y="2000"/>
                      <a:pt x="2000" y="200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270" name="Line 26"/>
            <p:cNvSpPr/>
            <p:nvPr/>
          </p:nvSpPr>
          <p:spPr>
            <a:xfrm>
              <a:off x="187" y="656"/>
              <a:ext cx="134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71" name="Line 27"/>
            <p:cNvSpPr/>
            <p:nvPr/>
          </p:nvSpPr>
          <p:spPr>
            <a:xfrm flipH="1">
              <a:off x="865" y="221"/>
              <a:ext cx="0" cy="89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72" name="Freeform 28"/>
            <p:cNvSpPr/>
            <p:nvPr/>
          </p:nvSpPr>
          <p:spPr>
            <a:xfrm>
              <a:off x="181" y="643"/>
              <a:ext cx="682" cy="4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3" y="669"/>
                </a:cxn>
              </a:cxnLst>
              <a:rect l="0" t="0" r="0" b="0"/>
              <a:pathLst>
                <a:path w="482" h="336">
                  <a:moveTo>
                    <a:pt x="0" y="0"/>
                  </a:moveTo>
                  <a:lnTo>
                    <a:pt x="483" y="3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1273" name="Freeform 29"/>
            <p:cNvSpPr/>
            <p:nvPr/>
          </p:nvSpPr>
          <p:spPr>
            <a:xfrm>
              <a:off x="863" y="661"/>
              <a:ext cx="665" cy="452"/>
            </a:xfrm>
            <a:custGeom>
              <a:avLst/>
              <a:gdLst/>
              <a:ahLst/>
              <a:cxnLst>
                <a:cxn ang="0">
                  <a:pos x="937" y="0"/>
                </a:cxn>
                <a:cxn ang="0">
                  <a:pos x="0" y="638"/>
                </a:cxn>
              </a:cxnLst>
              <a:rect l="0" t="0" r="0" b="0"/>
              <a:pathLst>
                <a:path w="472" h="320">
                  <a:moveTo>
                    <a:pt x="472" y="0"/>
                  </a:moveTo>
                  <a:lnTo>
                    <a:pt x="0" y="32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1274" name="Freeform 30"/>
            <p:cNvSpPr/>
            <p:nvPr/>
          </p:nvSpPr>
          <p:spPr>
            <a:xfrm>
              <a:off x="733" y="668"/>
              <a:ext cx="129" cy="1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183" y="179"/>
                </a:cxn>
              </a:cxnLst>
              <a:rect l="0" t="0" r="0" b="0"/>
              <a:pathLst>
                <a:path w="91" h="90">
                  <a:moveTo>
                    <a:pt x="0" y="0"/>
                  </a:moveTo>
                  <a:lnTo>
                    <a:pt x="0" y="90"/>
                  </a:lnTo>
                  <a:lnTo>
                    <a:pt x="91" y="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1275" name="Text Box 31"/>
            <p:cNvSpPr txBox="1"/>
            <p:nvPr/>
          </p:nvSpPr>
          <p:spPr>
            <a:xfrm>
              <a:off x="725" y="1089"/>
              <a:ext cx="5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1276" name="Text Box 32"/>
            <p:cNvSpPr txBox="1"/>
            <p:nvPr/>
          </p:nvSpPr>
          <p:spPr>
            <a:xfrm>
              <a:off x="862" y="432"/>
              <a:ext cx="5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1277" name="Text Box 33"/>
            <p:cNvSpPr txBox="1"/>
            <p:nvPr/>
          </p:nvSpPr>
          <p:spPr>
            <a:xfrm>
              <a:off x="0" y="544"/>
              <a:ext cx="5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1278" name="Text Box 34"/>
            <p:cNvSpPr txBox="1"/>
            <p:nvPr/>
          </p:nvSpPr>
          <p:spPr>
            <a:xfrm>
              <a:off x="1497" y="544"/>
              <a:ext cx="5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1279" name="Text Box 35"/>
            <p:cNvSpPr txBox="1"/>
            <p:nvPr/>
          </p:nvSpPr>
          <p:spPr>
            <a:xfrm>
              <a:off x="771" y="0"/>
              <a:ext cx="5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1280" name="Text Box 36"/>
            <p:cNvSpPr txBox="1"/>
            <p:nvPr/>
          </p:nvSpPr>
          <p:spPr>
            <a:xfrm>
              <a:off x="317" y="817"/>
              <a:ext cx="5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</a:p>
          </p:txBody>
        </p:sp>
      </p:grpSp>
      <p:sp>
        <p:nvSpPr>
          <p:cNvPr id="10258" name="Rectangle 40"/>
          <p:cNvSpPr/>
          <p:nvPr/>
        </p:nvSpPr>
        <p:spPr>
          <a:xfrm>
            <a:off x="712470" y="2883535"/>
            <a:ext cx="51612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由勾股定理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得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9" name="Rectangle 41"/>
          <p:cNvSpPr/>
          <p:nvPr/>
        </p:nvSpPr>
        <p:spPr>
          <a:xfrm>
            <a:off x="811530" y="4139565"/>
            <a:ext cx="39719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=18.7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0260" name="Rectangle 42"/>
          <p:cNvSpPr/>
          <p:nvPr/>
        </p:nvSpPr>
        <p:spPr>
          <a:xfrm>
            <a:off x="730885" y="5527040"/>
            <a:ext cx="62020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因此，赵州桥的主桥拱半径约为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27.9 m.</a:t>
            </a:r>
          </a:p>
        </p:txBody>
      </p:sp>
      <p:sp>
        <p:nvSpPr>
          <p:cNvPr id="10261" name="Rectangle 43"/>
          <p:cNvSpPr/>
          <p:nvPr/>
        </p:nvSpPr>
        <p:spPr>
          <a:xfrm>
            <a:off x="850265" y="3457893"/>
            <a:ext cx="239141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0264" name="Rectangle 39"/>
          <p:cNvSpPr/>
          <p:nvPr/>
        </p:nvSpPr>
        <p:spPr>
          <a:xfrm>
            <a:off x="745490" y="2125980"/>
            <a:ext cx="35153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OD=OC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7.2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40715" y="683260"/>
            <a:ext cx="5112385" cy="523240"/>
            <a:chOff x="1009" y="1076"/>
            <a:chExt cx="8051" cy="824"/>
          </a:xfrm>
        </p:grpSpPr>
        <p:sp>
          <p:nvSpPr>
            <p:cNvPr id="10263" name="Rectangle 37"/>
            <p:cNvSpPr/>
            <p:nvPr/>
          </p:nvSpPr>
          <p:spPr>
            <a:xfrm>
              <a:off x="3036" y="1078"/>
              <a:ext cx="602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=37.4 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=7.2 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</p:txBody>
        </p:sp>
        <p:sp>
          <p:nvSpPr>
            <p:cNvPr id="10265" name="Rectangle 45"/>
            <p:cNvSpPr/>
            <p:nvPr/>
          </p:nvSpPr>
          <p:spPr>
            <a:xfrm>
              <a:off x="1009" y="1076"/>
              <a:ext cx="204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在图中</a:t>
              </a:r>
            </a:p>
          </p:txBody>
        </p:sp>
      </p:grpSp>
      <p:graphicFrame>
        <p:nvGraphicFramePr>
          <p:cNvPr id="47" name="Object 28"/>
          <p:cNvGraphicFramePr>
            <a:graphicFrameLocks noChangeAspect="1"/>
          </p:cNvGraphicFramePr>
          <p:nvPr/>
        </p:nvGraphicFramePr>
        <p:xfrm>
          <a:off x="715645" y="1259840"/>
          <a:ext cx="37877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5" imgW="1777365" imgH="393700" progId="Equation.DSMT4">
                  <p:embed/>
                </p:oleObj>
              </mc:Choice>
              <mc:Fallback>
                <p:oleObj r:id="rId5" imgW="17773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5645" y="1259840"/>
                        <a:ext cx="3787775" cy="831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8" grpId="0"/>
      <p:bldP spid="10259" grpId="0"/>
      <p:bldP spid="10260" grpId="0"/>
      <p:bldP spid="10261" grpId="0"/>
      <p:bldP spid="102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428625" y="909955"/>
            <a:ext cx="795655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/>
              <a:t>1.</a:t>
            </a:r>
            <a:r>
              <a:rPr lang="zh-CN" altLang="en-US" sz="2800"/>
              <a:t>如图，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/>
              <a:t>是⊙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/>
              <a:t>的直径，弦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/>
              <a:t>⊥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/>
              <a:t>，垂足为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800"/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/>
              <a:t>下列结论不成立的是(　　)</a:t>
            </a:r>
          </a:p>
        </p:txBody>
      </p:sp>
      <p:pic>
        <p:nvPicPr>
          <p:cNvPr id="6842" name="图片 6842" descr="SH8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380" y="1380490"/>
            <a:ext cx="198247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本框 11"/>
          <p:cNvSpPr txBox="1"/>
          <p:nvPr/>
        </p:nvSpPr>
        <p:spPr>
          <a:xfrm>
            <a:off x="558800" y="2403475"/>
            <a:ext cx="611759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/>
              <a:t>A．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800"/>
              <a:t>＝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zh-CN" altLang="en-US" sz="2800"/>
              <a:t>  	           B.  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en-US" sz="2800"/>
              <a:t>＝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zh-CN" altLang="en-US" sz="2800"/>
          </a:p>
          <a:p>
            <a:pPr>
              <a:lnSpc>
                <a:spcPct val="150000"/>
              </a:lnSpc>
            </a:pPr>
            <a:r>
              <a:rPr lang="zh-CN" altLang="en-US" sz="2800"/>
              <a:t>C．∠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zh-CN" altLang="en-US" sz="2800"/>
              <a:t>＝∠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zh-CN" altLang="en-US" sz="2800"/>
              <a:t>  	  D．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zh-CN" altLang="en-US" sz="2800"/>
              <a:t>＝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</a:p>
        </p:txBody>
      </p:sp>
      <p:sp>
        <p:nvSpPr>
          <p:cNvPr id="10261" name="Text Box 10"/>
          <p:cNvSpPr txBox="1"/>
          <p:nvPr/>
        </p:nvSpPr>
        <p:spPr>
          <a:xfrm>
            <a:off x="5795645" y="2477770"/>
            <a:ext cx="601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⌒</a:t>
            </a:r>
          </a:p>
        </p:txBody>
      </p:sp>
      <p:sp>
        <p:nvSpPr>
          <p:cNvPr id="13" name="Text Box 10"/>
          <p:cNvSpPr txBox="1"/>
          <p:nvPr/>
        </p:nvSpPr>
        <p:spPr>
          <a:xfrm>
            <a:off x="4957445" y="2457450"/>
            <a:ext cx="601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⌒</a:t>
            </a:r>
          </a:p>
        </p:txBody>
      </p:sp>
      <p:sp>
        <p:nvSpPr>
          <p:cNvPr id="14" name="文本框 5"/>
          <p:cNvSpPr txBox="1"/>
          <p:nvPr/>
        </p:nvSpPr>
        <p:spPr>
          <a:xfrm>
            <a:off x="4014470" y="1750060"/>
            <a:ext cx="4514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522605" y="668020"/>
            <a:ext cx="930783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/>
              <a:t>2.</a:t>
            </a:r>
            <a:r>
              <a:rPr lang="zh-CN" altLang="en-US" sz="2800"/>
              <a:t>如图，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/>
              <a:t>是⊙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/>
              <a:t>的弦，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/>
              <a:t>的长为8，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800"/>
              <a:t>是⊙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/>
              <a:t>上一个动点(不与点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/>
              <a:t>，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/>
              <a:t>重合)，过点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/>
              <a:t>作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800"/>
              <a:t>⊥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zh-CN" altLang="en-US" sz="2800"/>
              <a:t>于点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/>
              <a:t>，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800"/>
              <a:t>⊥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en-US" sz="2800"/>
              <a:t>于点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800"/>
              <a:t>，则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/>
              <a:t>的长为</a:t>
            </a:r>
            <a:r>
              <a:rPr lang="en-US" altLang="zh-CN" sz="2800"/>
              <a:t>___</a:t>
            </a:r>
          </a:p>
        </p:txBody>
      </p:sp>
      <p:pic>
        <p:nvPicPr>
          <p:cNvPr id="16" name="图片 1" descr="SD6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890" y="3280410"/>
            <a:ext cx="226123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框 18"/>
          <p:cNvSpPr txBox="1"/>
          <p:nvPr/>
        </p:nvSpPr>
        <p:spPr>
          <a:xfrm>
            <a:off x="3216275" y="2127250"/>
            <a:ext cx="434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2"/>
          <p:cNvGrpSpPr/>
          <p:nvPr/>
        </p:nvGrpSpPr>
        <p:grpSpPr>
          <a:xfrm>
            <a:off x="710565" y="719773"/>
            <a:ext cx="6879612" cy="633413"/>
            <a:chOff x="864" y="850"/>
            <a:chExt cx="3127" cy="399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864" y="920"/>
              <a:ext cx="3127" cy="3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R="0" defTabSz="914400">
                <a:spcBef>
                  <a:spcPct val="50000"/>
                </a:spcBef>
                <a:buClrTx/>
                <a:buSzTx/>
                <a:defRPr/>
              </a:pPr>
              <a:r>
                <a:rPr kumimoji="1" lang="en-US" altLang="zh-CN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3.</a:t>
              </a:r>
              <a:r>
                <a:rPr kumimoji="1" lang="zh-CN" altLang="en-US" sz="2800" kern="1200" cap="none" spc="0" normalizeH="0" baseline="0" noProof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已知</a:t>
              </a:r>
              <a:r>
                <a:rPr kumimoji="1" lang="zh-CN" altLang="en-US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：⊙</a:t>
              </a:r>
              <a:r>
                <a:rPr kumimoji="1" lang="en-US" altLang="zh-CN" sz="2800" i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O</a:t>
              </a:r>
              <a:r>
                <a:rPr kumimoji="1" lang="zh-CN" altLang="en-US" sz="2800" kern="1200" cap="none" spc="0" normalizeH="0" baseline="0" noProof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中弦</a:t>
              </a:r>
              <a:r>
                <a:rPr kumimoji="1" lang="en-US" altLang="zh-CN" sz="2800" i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AB</a:t>
              </a:r>
              <a:r>
                <a:rPr kumimoji="1" lang="en-US" altLang="zh-CN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∥</a:t>
              </a:r>
              <a:r>
                <a:rPr kumimoji="1" lang="en-US" altLang="zh-CN" sz="2800" i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CD</a:t>
              </a:r>
              <a:r>
                <a:rPr kumimoji="1" lang="en-US" altLang="zh-CN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,</a:t>
              </a:r>
              <a:r>
                <a:rPr kumimoji="1" lang="zh-CN" altLang="en-US" sz="2800" kern="1200" cap="none" spc="0" normalizeH="0" baseline="0" noProof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求证</a:t>
              </a:r>
              <a:r>
                <a:rPr kumimoji="1" lang="zh-CN" altLang="en-US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：</a:t>
              </a:r>
              <a:r>
                <a:rPr kumimoji="1" lang="en-US" altLang="zh-CN" sz="2800" i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AC</a:t>
              </a:r>
              <a:r>
                <a:rPr kumimoji="1" lang="zh-CN" altLang="en-US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＝</a:t>
              </a:r>
              <a:r>
                <a:rPr kumimoji="1" lang="en-US" altLang="zh-CN" sz="2800" i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BD</a:t>
              </a:r>
              <a:r>
                <a:rPr kumimoji="1" lang="en-US" altLang="zh-CN" sz="2800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.</a:t>
              </a:r>
            </a:p>
          </p:txBody>
        </p:sp>
        <p:sp>
          <p:nvSpPr>
            <p:cNvPr id="22531" name="Text Box 4"/>
            <p:cNvSpPr txBox="1"/>
            <p:nvPr/>
          </p:nvSpPr>
          <p:spPr>
            <a:xfrm>
              <a:off x="3235" y="850"/>
              <a:ext cx="28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22532" name="Text Box 5"/>
            <p:cNvSpPr txBox="1"/>
            <p:nvPr/>
          </p:nvSpPr>
          <p:spPr>
            <a:xfrm>
              <a:off x="3581" y="863"/>
              <a:ext cx="28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24560" y="1515110"/>
            <a:ext cx="6336030" cy="4009390"/>
            <a:chOff x="1456" y="2386"/>
            <a:chExt cx="9978" cy="6314"/>
          </a:xfrm>
        </p:grpSpPr>
        <p:sp>
          <p:nvSpPr>
            <p:cNvPr id="21509" name="Text Box 6"/>
            <p:cNvSpPr txBox="1"/>
            <p:nvPr/>
          </p:nvSpPr>
          <p:spPr>
            <a:xfrm>
              <a:off x="1456" y="2386"/>
              <a:ext cx="9979" cy="63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证明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作直径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MN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⊥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∥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MN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⊥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则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DM</a:t>
              </a:r>
              <a:endPara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垂直平分弦的直径平分弦所对的弧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BM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DM</a:t>
              </a:r>
              <a:endPara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BD</a:t>
              </a:r>
              <a:endPara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" name="Text Box 7"/>
            <p:cNvSpPr txBox="1"/>
            <p:nvPr/>
          </p:nvSpPr>
          <p:spPr>
            <a:xfrm>
              <a:off x="2227" y="5002"/>
              <a:ext cx="72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15" name="Text Box 32"/>
            <p:cNvSpPr txBox="1"/>
            <p:nvPr/>
          </p:nvSpPr>
          <p:spPr>
            <a:xfrm>
              <a:off x="3589" y="5030"/>
              <a:ext cx="723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16" name="Text Box 33"/>
            <p:cNvSpPr txBox="1"/>
            <p:nvPr/>
          </p:nvSpPr>
          <p:spPr>
            <a:xfrm>
              <a:off x="4987" y="4992"/>
              <a:ext cx="72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17" name="Text Box 34"/>
            <p:cNvSpPr txBox="1"/>
            <p:nvPr/>
          </p:nvSpPr>
          <p:spPr>
            <a:xfrm>
              <a:off x="6380" y="4992"/>
              <a:ext cx="72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18" name="Text Box 35"/>
            <p:cNvSpPr txBox="1"/>
            <p:nvPr/>
          </p:nvSpPr>
          <p:spPr>
            <a:xfrm>
              <a:off x="1807" y="6712"/>
              <a:ext cx="720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19" name="Text Box 36"/>
            <p:cNvSpPr txBox="1"/>
            <p:nvPr/>
          </p:nvSpPr>
          <p:spPr>
            <a:xfrm>
              <a:off x="3422" y="7610"/>
              <a:ext cx="72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20" name="Text Box 37"/>
            <p:cNvSpPr txBox="1"/>
            <p:nvPr/>
          </p:nvSpPr>
          <p:spPr>
            <a:xfrm>
              <a:off x="3215" y="6690"/>
              <a:ext cx="72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21" name="Text Box 38"/>
            <p:cNvSpPr txBox="1"/>
            <p:nvPr/>
          </p:nvSpPr>
          <p:spPr>
            <a:xfrm>
              <a:off x="2289" y="7610"/>
              <a:ext cx="72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22" name="Text Box 39"/>
            <p:cNvSpPr txBox="1"/>
            <p:nvPr/>
          </p:nvSpPr>
          <p:spPr>
            <a:xfrm>
              <a:off x="4587" y="6690"/>
              <a:ext cx="72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  <p:sp>
          <p:nvSpPr>
            <p:cNvPr id="23" name="Text Box 40"/>
            <p:cNvSpPr txBox="1"/>
            <p:nvPr/>
          </p:nvSpPr>
          <p:spPr>
            <a:xfrm>
              <a:off x="5974" y="6718"/>
              <a:ext cx="72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</p:grpSp>
      <p:sp>
        <p:nvSpPr>
          <p:cNvPr id="21520" name="Line 18"/>
          <p:cNvSpPr/>
          <p:nvPr/>
        </p:nvSpPr>
        <p:spPr>
          <a:xfrm flipH="1">
            <a:off x="10375265" y="1884998"/>
            <a:ext cx="0" cy="2667000"/>
          </a:xfrm>
          <a:prstGeom prst="line">
            <a:avLst/>
          </a:prstGeom>
          <a:ln w="3175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22534" name="Group 19"/>
          <p:cNvGrpSpPr/>
          <p:nvPr/>
        </p:nvGrpSpPr>
        <p:grpSpPr>
          <a:xfrm>
            <a:off x="8698865" y="1427798"/>
            <a:ext cx="3276600" cy="3556000"/>
            <a:chOff x="3168" y="240"/>
            <a:chExt cx="2064" cy="2240"/>
          </a:xfrm>
        </p:grpSpPr>
        <p:sp>
          <p:nvSpPr>
            <p:cNvPr id="22535" name="Rectangle 20"/>
            <p:cNvSpPr/>
            <p:nvPr/>
          </p:nvSpPr>
          <p:spPr>
            <a:xfrm>
              <a:off x="4128" y="1017"/>
              <a:ext cx="212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4800" b="1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grpSp>
          <p:nvGrpSpPr>
            <p:cNvPr id="22536" name="Group 21"/>
            <p:cNvGrpSpPr/>
            <p:nvPr/>
          </p:nvGrpSpPr>
          <p:grpSpPr>
            <a:xfrm>
              <a:off x="3168" y="240"/>
              <a:ext cx="2064" cy="2240"/>
              <a:chOff x="3168" y="153"/>
              <a:chExt cx="2064" cy="2240"/>
            </a:xfrm>
          </p:grpSpPr>
          <p:sp>
            <p:nvSpPr>
              <p:cNvPr id="22537" name="Oval 22"/>
              <p:cNvSpPr/>
              <p:nvPr/>
            </p:nvSpPr>
            <p:spPr>
              <a:xfrm>
                <a:off x="3360" y="432"/>
                <a:ext cx="1680" cy="1680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zh-CN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38" name="Line 23"/>
              <p:cNvSpPr/>
              <p:nvPr/>
            </p:nvSpPr>
            <p:spPr>
              <a:xfrm>
                <a:off x="3600" y="720"/>
                <a:ext cx="124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2539" name="Line 24"/>
              <p:cNvSpPr/>
              <p:nvPr/>
            </p:nvSpPr>
            <p:spPr>
              <a:xfrm>
                <a:off x="3456" y="912"/>
                <a:ext cx="14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2540" name="Text Box 25"/>
              <p:cNvSpPr txBox="1"/>
              <p:nvPr/>
            </p:nvSpPr>
            <p:spPr>
              <a:xfrm>
                <a:off x="4032" y="15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</a:t>
                </a:r>
              </a:p>
            </p:txBody>
          </p:sp>
          <p:sp>
            <p:nvSpPr>
              <p:cNvPr id="22541" name="Text Box 26"/>
              <p:cNvSpPr txBox="1"/>
              <p:nvPr/>
            </p:nvSpPr>
            <p:spPr>
              <a:xfrm>
                <a:off x="3312" y="489"/>
                <a:ext cx="24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  <a:endPara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42" name="Text Box 27"/>
              <p:cNvSpPr txBox="1"/>
              <p:nvPr/>
            </p:nvSpPr>
            <p:spPr>
              <a:xfrm>
                <a:off x="4848" y="4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  <a:endPara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43" name="Text Box 28"/>
              <p:cNvSpPr txBox="1"/>
              <p:nvPr/>
            </p:nvSpPr>
            <p:spPr>
              <a:xfrm>
                <a:off x="3168" y="720"/>
                <a:ext cx="24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2544" name="Text Box 29"/>
              <p:cNvSpPr txBox="1"/>
              <p:nvPr/>
            </p:nvSpPr>
            <p:spPr>
              <a:xfrm>
                <a:off x="4944" y="720"/>
                <a:ext cx="28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2545" name="Text Box 30"/>
              <p:cNvSpPr txBox="1"/>
              <p:nvPr/>
            </p:nvSpPr>
            <p:spPr>
              <a:xfrm>
                <a:off x="4224" y="1104"/>
                <a:ext cx="28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22546" name="Text Box 31"/>
              <p:cNvSpPr txBox="1"/>
              <p:nvPr/>
            </p:nvSpPr>
            <p:spPr>
              <a:xfrm>
                <a:off x="4080" y="2064"/>
                <a:ext cx="28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i="1" noProof="0" smtClean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N</a:t>
                </a: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9910" y="592455"/>
            <a:ext cx="7708900" cy="16414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的弦，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分别为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的中点，且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AMN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CNM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求证：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30555" y="2114550"/>
            <a:ext cx="7245350" cy="47428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证明：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如图，连接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∵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分别为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的中点，</a:t>
            </a: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CN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ONC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90°.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∵∠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AMN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CNM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OMN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ONM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又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∵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∴Rt△</a:t>
            </a:r>
            <a:r>
              <a:rPr kumimoji="0" lang="en-US" altLang="zh-CN" sz="2800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OAM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≌Rt△</a:t>
            </a:r>
            <a:r>
              <a:rPr kumimoji="0" lang="en-US" altLang="zh-CN" sz="2800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OCN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CN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301" name="Picture 16" descr="CC5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12860" y="755650"/>
            <a:ext cx="2141220" cy="22434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1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5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2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122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charRg st="157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charRg st="157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756920" y="2975293"/>
            <a:ext cx="1402080" cy="4603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垂径定理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37143" y="872173"/>
            <a:ext cx="928687" cy="4603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dist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内容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21585" y="2380615"/>
            <a:ext cx="873125" cy="4603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dist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推论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20010" y="4082733"/>
            <a:ext cx="1158875" cy="4603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dist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辅助线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7490" y="1694180"/>
            <a:ext cx="5253355" cy="2245360"/>
          </a:xfrm>
          <a:prstGeom prst="rect">
            <a:avLst/>
          </a:prstGeom>
          <a:noFill/>
          <a:ln w="25400" cap="flat" cmpd="sng">
            <a:solidFill>
              <a:srgbClr val="ADADAD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l" defTabSz="914400"/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一条直线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: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（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知二推三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”）</a:t>
            </a:r>
            <a:endParaRPr lang="en-US" altLang="zh-CN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  <a:p>
            <a:pPr algn="l" defTabSz="914400"/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①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过圆心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;</a:t>
            </a:r>
          </a:p>
          <a:p>
            <a:pPr algn="l" defTabSz="914400"/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②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垂直于弦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; </a:t>
            </a:r>
          </a:p>
          <a:p>
            <a:pPr algn="l" defTabSz="914400"/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③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平分弦</a:t>
            </a:r>
            <a:r>
              <a:rPr lang="zh-CN" altLang="en-US" sz="20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（</a:t>
            </a:r>
            <a:r>
              <a:rPr lang="zh-CN" altLang="en-US" sz="2000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不是直径</a:t>
            </a:r>
            <a:r>
              <a:rPr lang="zh-CN" altLang="en-US" sz="20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）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; </a:t>
            </a:r>
          </a:p>
          <a:p>
            <a:pPr algn="l" defTabSz="914400"/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④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平分弦所对的优弧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;</a:t>
            </a:r>
          </a:p>
          <a:p>
            <a:pPr algn="l" defTabSz="914400"/>
            <a:r>
              <a:rPr lang="zh-CN" altLang="en-US" sz="2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⑤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平分弦所对的劣弧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.</a:t>
            </a:r>
          </a:p>
          <a:p>
            <a:pPr algn="l" defTabSz="914400"/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满足其中两个条件就可以推出其它三个结论</a:t>
            </a:r>
          </a:p>
        </p:txBody>
      </p:sp>
      <p:sp>
        <p:nvSpPr>
          <p:cNvPr id="36" name="矩形 35"/>
          <p:cNvSpPr/>
          <p:nvPr/>
        </p:nvSpPr>
        <p:spPr>
          <a:xfrm>
            <a:off x="4054475" y="711200"/>
            <a:ext cx="3947160" cy="829945"/>
          </a:xfrm>
          <a:prstGeom prst="rect">
            <a:avLst/>
          </a:prstGeom>
          <a:ln w="25400">
            <a:solidFill>
              <a:srgbClr val="C8C8C8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垂直于弦的直径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平分弦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 marL="342900" marR="0" lvl="0" indent="-34290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并且平分弦所对的两条弧</a:t>
            </a:r>
          </a:p>
        </p:txBody>
      </p:sp>
      <p:sp>
        <p:nvSpPr>
          <p:cNvPr id="37" name="矩形 36"/>
          <p:cNvSpPr/>
          <p:nvPr/>
        </p:nvSpPr>
        <p:spPr>
          <a:xfrm>
            <a:off x="4288473" y="3998913"/>
            <a:ext cx="2355850" cy="706755"/>
          </a:xfrm>
          <a:prstGeom prst="rect">
            <a:avLst/>
          </a:prstGeom>
          <a:ln w="25400">
            <a:solidFill>
              <a:srgbClr val="C8C8C8"/>
            </a:solidFill>
          </a:ln>
        </p:spPr>
        <p:txBody>
          <a:bodyPr>
            <a:spAutoFit/>
          </a:bodyPr>
          <a:lstStyle/>
          <a:p>
            <a:pPr marL="342900" marR="0" lvl="0" indent="-34290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两条辅助线：</a:t>
            </a:r>
            <a:endParaRPr kumimoji="0" lang="en-US" altLang="zh-CN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lvl="0" indent="-34290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连半径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;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作弦心距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2933" y="5204143"/>
            <a:ext cx="2641600" cy="701675"/>
          </a:xfrm>
          <a:prstGeom prst="rect">
            <a:avLst/>
          </a:prstGeom>
          <a:noFill/>
          <a:ln w="25400" cap="flat" cmpd="sng">
            <a:solidFill>
              <a:srgbClr val="ADADAD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defTabSz="914400"/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构造</a:t>
            </a:r>
            <a:r>
              <a:rPr lang="en-US" altLang="zh-CN" sz="20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利用勾股定理计算或建立方程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73020" y="5052695"/>
            <a:ext cx="1825625" cy="82994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基本图形及变式图形</a:t>
            </a:r>
          </a:p>
        </p:txBody>
      </p:sp>
      <p:sp>
        <p:nvSpPr>
          <p:cNvPr id="42" name="左大括号 41"/>
          <p:cNvSpPr/>
          <p:nvPr/>
        </p:nvSpPr>
        <p:spPr bwMode="auto">
          <a:xfrm>
            <a:off x="2332990" y="1071245"/>
            <a:ext cx="162560" cy="4291330"/>
          </a:xfrm>
          <a:prstGeom prst="leftBrace">
            <a:avLst>
              <a:gd name="adj1" fmla="val 135546"/>
              <a:gd name="adj2" fmla="val 50000"/>
            </a:avLst>
          </a:prstGeom>
          <a:noFill/>
          <a:ln w="25400" algn="ctr">
            <a:solidFill>
              <a:schemeClr val="bg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4" name="右箭头 43"/>
          <p:cNvSpPr/>
          <p:nvPr/>
        </p:nvSpPr>
        <p:spPr bwMode="auto">
          <a:xfrm>
            <a:off x="3572828" y="997268"/>
            <a:ext cx="431800" cy="215900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5" name="右箭头 44"/>
          <p:cNvSpPr/>
          <p:nvPr/>
        </p:nvSpPr>
        <p:spPr bwMode="auto">
          <a:xfrm>
            <a:off x="3448685" y="2524125"/>
            <a:ext cx="431800" cy="215900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9" name="右箭头 48"/>
          <p:cNvSpPr/>
          <p:nvPr/>
        </p:nvSpPr>
        <p:spPr bwMode="auto">
          <a:xfrm>
            <a:off x="3796665" y="4221798"/>
            <a:ext cx="431800" cy="215900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0" name="下箭头 49"/>
          <p:cNvSpPr/>
          <p:nvPr/>
        </p:nvSpPr>
        <p:spPr bwMode="auto">
          <a:xfrm>
            <a:off x="5279073" y="4686618"/>
            <a:ext cx="360363" cy="503238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5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179300" y="123190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4" grpId="0" animBg="1"/>
      <p:bldP spid="45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Text Box 3"/>
          <p:cNvSpPr txBox="1"/>
          <p:nvPr/>
        </p:nvSpPr>
        <p:spPr>
          <a:xfrm>
            <a:off x="556260" y="1108075"/>
            <a:ext cx="46761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赵州桥的半径是多少？ 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5124" name="Picture 9" descr="200511301536132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28" y="1773238"/>
            <a:ext cx="7632700" cy="2808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文本框 1"/>
          <p:cNvSpPr txBox="1"/>
          <p:nvPr/>
        </p:nvSpPr>
        <p:spPr>
          <a:xfrm>
            <a:off x="466725" y="4653280"/>
            <a:ext cx="1033907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它的主桥是圆弧形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它的跨度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弧所对的弦的长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37.4 m,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拱高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弧的中点到弦的距离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7.2 m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你能求出赵州桥主桥拱的半径吗？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468630" y="805180"/>
            <a:ext cx="345567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知识点一：垂径定理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495" y="1510665"/>
            <a:ext cx="8043545" cy="17703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 b="1" dirty="0">
                <a:solidFill>
                  <a:srgbClr val="1494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如图，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是⊙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的一条弦，做直径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CD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，使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CD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⊥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，垂足为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E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zh-CN" altLang="en-US" sz="2800" dirty="0" smtClean="0">
                <a:sym typeface="+mn-ea"/>
              </a:rPr>
              <a:t>沿着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 dirty="0" smtClean="0">
                <a:sym typeface="+mn-ea"/>
              </a:rPr>
              <a:t>所在的直线折叠，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你能发现图中有哪些相等的线段和弧？为什么？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61145" y="1472565"/>
            <a:ext cx="2322195" cy="291211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Oval 16"/>
          <p:cNvSpPr/>
          <p:nvPr/>
        </p:nvSpPr>
        <p:spPr>
          <a:xfrm>
            <a:off x="8468043" y="1450340"/>
            <a:ext cx="2449512" cy="244951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4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</a:p>
        </p:txBody>
      </p:sp>
      <p:sp>
        <p:nvSpPr>
          <p:cNvPr id="6156" name="Text Box 17"/>
          <p:cNvSpPr txBox="1"/>
          <p:nvPr/>
        </p:nvSpPr>
        <p:spPr>
          <a:xfrm>
            <a:off x="9692005" y="237902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6157" name="Freeform 18"/>
          <p:cNvSpPr/>
          <p:nvPr/>
        </p:nvSpPr>
        <p:spPr>
          <a:xfrm rot="10800000">
            <a:off x="9692005" y="3344228"/>
            <a:ext cx="144463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6814085"/>
              </a:cxn>
              <a:cxn ang="0">
                <a:pos x="229335829" y="226814085"/>
              </a:cxn>
            </a:cxnLst>
            <a:rect l="0" t="0" r="0" b="0"/>
            <a:pathLst>
              <a:path w="91" h="90">
                <a:moveTo>
                  <a:pt x="0" y="0"/>
                </a:moveTo>
                <a:lnTo>
                  <a:pt x="0" y="90"/>
                </a:lnTo>
                <a:lnTo>
                  <a:pt x="91" y="9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8" name="Text Box 19"/>
          <p:cNvSpPr txBox="1"/>
          <p:nvPr/>
        </p:nvSpPr>
        <p:spPr>
          <a:xfrm>
            <a:off x="8466455" y="346011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6159" name="Text Box 20"/>
          <p:cNvSpPr txBox="1"/>
          <p:nvPr/>
        </p:nvSpPr>
        <p:spPr>
          <a:xfrm>
            <a:off x="10555605" y="338867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6160" name="Text Box 21"/>
          <p:cNvSpPr txBox="1"/>
          <p:nvPr/>
        </p:nvSpPr>
        <p:spPr>
          <a:xfrm>
            <a:off x="9474518" y="108362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6161" name="Text Box 22"/>
          <p:cNvSpPr txBox="1"/>
          <p:nvPr/>
        </p:nvSpPr>
        <p:spPr>
          <a:xfrm>
            <a:off x="9547543" y="3964940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6162" name="Text Box 23"/>
          <p:cNvSpPr txBox="1"/>
          <p:nvPr/>
        </p:nvSpPr>
        <p:spPr>
          <a:xfrm>
            <a:off x="9315768" y="317277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6163" name="Line 24"/>
          <p:cNvSpPr/>
          <p:nvPr/>
        </p:nvSpPr>
        <p:spPr>
          <a:xfrm flipH="1">
            <a:off x="9690418" y="1443990"/>
            <a:ext cx="0" cy="2447925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4" name="Freeform 25"/>
          <p:cNvSpPr/>
          <p:nvPr/>
        </p:nvSpPr>
        <p:spPr>
          <a:xfrm>
            <a:off x="8791893" y="2669540"/>
            <a:ext cx="900112" cy="817563"/>
          </a:xfrm>
          <a:custGeom>
            <a:avLst/>
            <a:gdLst/>
            <a:ahLst/>
            <a:cxnLst>
              <a:cxn ang="0">
                <a:pos x="0" y="1297881838"/>
              </a:cxn>
              <a:cxn ang="0">
                <a:pos x="1428926788" y="0"/>
              </a:cxn>
            </a:cxnLst>
            <a:rect l="0" t="0" r="0" b="0"/>
            <a:pathLst>
              <a:path w="567" h="515">
                <a:moveTo>
                  <a:pt x="0" y="515"/>
                </a:moveTo>
                <a:lnTo>
                  <a:pt x="56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5" name="Freeform 26"/>
          <p:cNvSpPr/>
          <p:nvPr/>
        </p:nvSpPr>
        <p:spPr>
          <a:xfrm>
            <a:off x="9693593" y="2667953"/>
            <a:ext cx="90805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1529157" y="1330642282"/>
              </a:cxn>
            </a:cxnLst>
            <a:rect l="0" t="0" r="0" b="0"/>
            <a:pathLst>
              <a:path w="572" h="528">
                <a:moveTo>
                  <a:pt x="0" y="0"/>
                </a:moveTo>
                <a:lnTo>
                  <a:pt x="572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6" name="Freeform 27"/>
          <p:cNvSpPr/>
          <p:nvPr/>
        </p:nvSpPr>
        <p:spPr>
          <a:xfrm>
            <a:off x="8779193" y="3496628"/>
            <a:ext cx="1808162" cy="1587"/>
          </a:xfrm>
          <a:custGeom>
            <a:avLst/>
            <a:gdLst/>
            <a:ahLst/>
            <a:cxnLst>
              <a:cxn ang="0">
                <a:pos x="0" y="2518569"/>
              </a:cxn>
              <a:cxn ang="0">
                <a:pos x="2147483647" y="0"/>
              </a:cxn>
            </a:cxnLst>
            <a:rect l="0" t="0" r="0" b="0"/>
            <a:pathLst>
              <a:path w="1139" h="1">
                <a:moveTo>
                  <a:pt x="0" y="1"/>
                </a:moveTo>
                <a:lnTo>
                  <a:pt x="1139" y="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187" name="Group 58"/>
          <p:cNvGrpSpPr/>
          <p:nvPr/>
        </p:nvGrpSpPr>
        <p:grpSpPr>
          <a:xfrm>
            <a:off x="8466455" y="1443990"/>
            <a:ext cx="2435225" cy="2462213"/>
            <a:chOff x="0" y="0"/>
            <a:chExt cx="1534" cy="1551"/>
          </a:xfrm>
        </p:grpSpPr>
        <p:grpSp>
          <p:nvGrpSpPr>
            <p:cNvPr id="6168" name="Group 55"/>
            <p:cNvGrpSpPr/>
            <p:nvPr/>
          </p:nvGrpSpPr>
          <p:grpSpPr>
            <a:xfrm>
              <a:off x="0" y="0"/>
              <a:ext cx="1534" cy="1551"/>
              <a:chOff x="0" y="0"/>
              <a:chExt cx="1534" cy="1551"/>
            </a:xfrm>
          </p:grpSpPr>
          <p:grpSp>
            <p:nvGrpSpPr>
              <p:cNvPr id="6169" name="Group 34"/>
              <p:cNvGrpSpPr/>
              <p:nvPr/>
            </p:nvGrpSpPr>
            <p:grpSpPr>
              <a:xfrm>
                <a:off x="0" y="0"/>
                <a:ext cx="1534" cy="1551"/>
                <a:chOff x="0" y="0"/>
                <a:chExt cx="1534" cy="1551"/>
              </a:xfrm>
            </p:grpSpPr>
            <p:grpSp>
              <p:nvGrpSpPr>
                <p:cNvPr id="6170" name="Group 28"/>
                <p:cNvGrpSpPr/>
                <p:nvPr/>
              </p:nvGrpSpPr>
              <p:grpSpPr>
                <a:xfrm rot="5400000">
                  <a:off x="377" y="394"/>
                  <a:ext cx="1542" cy="772"/>
                  <a:chOff x="0" y="0"/>
                  <a:chExt cx="3601" cy="1800"/>
                </a:xfrm>
              </p:grpSpPr>
              <p:sp>
                <p:nvSpPr>
                  <p:cNvPr id="6171" name="m16Arc 211"/>
                  <p:cNvSpPr/>
                  <p:nvPr/>
                </p:nvSpPr>
                <p:spPr>
                  <a:xfrm>
                    <a:off x="1" y="0"/>
                    <a:ext cx="3600" cy="1800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5" y="13"/>
                      </a:cxn>
                      <a:cxn ang="0">
                        <a:pos x="13" y="13"/>
                      </a:cxn>
                    </a:cxnLst>
                    <a:rect l="0" t="0" r="0" b="0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close/>
                      </a:path>
                    </a:pathLst>
                  </a:custGeom>
                  <a:noFill/>
                  <a:ln w="28575" cap="flat" cmpd="sng">
                    <a:solidFill>
                      <a:srgbClr val="0000F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72" name="m16Line 212"/>
                  <p:cNvSpPr/>
                  <p:nvPr/>
                </p:nvSpPr>
                <p:spPr>
                  <a:xfrm>
                    <a:off x="0" y="1792"/>
                    <a:ext cx="3600" cy="0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6173" name="Group 31"/>
                <p:cNvGrpSpPr/>
                <p:nvPr/>
              </p:nvGrpSpPr>
              <p:grpSpPr>
                <a:xfrm rot="-5400000">
                  <a:off x="-385" y="385"/>
                  <a:ext cx="1542" cy="772"/>
                  <a:chOff x="0" y="0"/>
                  <a:chExt cx="3601" cy="1800"/>
                </a:xfrm>
              </p:grpSpPr>
              <p:sp>
                <p:nvSpPr>
                  <p:cNvPr id="6174" name="m16Arc 211"/>
                  <p:cNvSpPr/>
                  <p:nvPr/>
                </p:nvSpPr>
                <p:spPr>
                  <a:xfrm>
                    <a:off x="1" y="0"/>
                    <a:ext cx="3600" cy="1800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5" y="13"/>
                      </a:cxn>
                      <a:cxn ang="0">
                        <a:pos x="13" y="13"/>
                      </a:cxn>
                    </a:cxnLst>
                    <a:rect l="0" t="0" r="0" b="0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75" name="m16Line 212"/>
                  <p:cNvSpPr/>
                  <p:nvPr/>
                </p:nvSpPr>
                <p:spPr>
                  <a:xfrm>
                    <a:off x="0" y="1792"/>
                    <a:ext cx="3600" cy="0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6176" name="Group 54"/>
              <p:cNvGrpSpPr/>
              <p:nvPr/>
            </p:nvGrpSpPr>
            <p:grpSpPr>
              <a:xfrm>
                <a:off x="201" y="1297"/>
                <a:ext cx="1139" cy="1"/>
                <a:chOff x="0" y="0"/>
                <a:chExt cx="1139" cy="1"/>
              </a:xfrm>
            </p:grpSpPr>
            <p:sp>
              <p:nvSpPr>
                <p:cNvPr id="6177" name="Freeform 52"/>
                <p:cNvSpPr/>
                <p:nvPr/>
              </p:nvSpPr>
              <p:spPr>
                <a:xfrm>
                  <a:off x="572" y="0"/>
                  <a:ext cx="567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82" y="0"/>
                    </a:cxn>
                  </a:cxnLst>
                  <a:rect l="0" t="0" r="0" b="0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8" name="Freeform 53"/>
                <p:cNvSpPr/>
                <p:nvPr/>
              </p:nvSpPr>
              <p:spPr>
                <a:xfrm>
                  <a:off x="0" y="0"/>
                  <a:ext cx="567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82" y="0"/>
                    </a:cxn>
                  </a:cxnLst>
                  <a:rect l="0" t="0" r="0" b="0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FFFF">
                      <a:alpha val="998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179" name="Freeform 56"/>
            <p:cNvSpPr/>
            <p:nvPr/>
          </p:nvSpPr>
          <p:spPr>
            <a:xfrm>
              <a:off x="772" y="771"/>
              <a:ext cx="568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523"/>
                </a:cxn>
              </a:cxnLst>
              <a:rect l="0" t="0" r="0" b="0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4" name="Text Box 38"/>
          <p:cNvSpPr txBox="1"/>
          <p:nvPr/>
        </p:nvSpPr>
        <p:spPr>
          <a:xfrm>
            <a:off x="796925" y="1282065"/>
            <a:ext cx="25920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线段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AE=BE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33120" y="2078355"/>
            <a:ext cx="3584575" cy="650875"/>
            <a:chOff x="1312" y="3273"/>
            <a:chExt cx="5645" cy="1025"/>
          </a:xfrm>
        </p:grpSpPr>
        <p:sp>
          <p:nvSpPr>
            <p:cNvPr id="7194" name="Text Box 51"/>
            <p:cNvSpPr txBox="1"/>
            <p:nvPr/>
          </p:nvSpPr>
          <p:spPr>
            <a:xfrm>
              <a:off x="1312" y="3476"/>
              <a:ext cx="564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弧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AD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BD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</a:p>
          </p:txBody>
        </p:sp>
        <p:sp>
          <p:nvSpPr>
            <p:cNvPr id="9221" name="Rectangle 63"/>
            <p:cNvSpPr/>
            <p:nvPr/>
          </p:nvSpPr>
          <p:spPr>
            <a:xfrm>
              <a:off x="2657" y="3273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2" name="Rectangle 64"/>
            <p:cNvSpPr/>
            <p:nvPr/>
          </p:nvSpPr>
          <p:spPr>
            <a:xfrm>
              <a:off x="3615" y="3273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3" name="Rectangle 65"/>
            <p:cNvSpPr/>
            <p:nvPr/>
          </p:nvSpPr>
          <p:spPr>
            <a:xfrm>
              <a:off x="4959" y="3311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4" name="Rectangle 66"/>
            <p:cNvSpPr/>
            <p:nvPr/>
          </p:nvSpPr>
          <p:spPr>
            <a:xfrm>
              <a:off x="5926" y="3285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74700" y="3098165"/>
            <a:ext cx="6108700" cy="2330450"/>
            <a:chOff x="1220" y="4879"/>
            <a:chExt cx="9620" cy="3670"/>
          </a:xfrm>
        </p:grpSpPr>
        <p:sp>
          <p:nvSpPr>
            <p:cNvPr id="3" name="Text Box 50"/>
            <p:cNvSpPr txBox="1"/>
            <p:nvPr/>
          </p:nvSpPr>
          <p:spPr>
            <a:xfrm>
              <a:off x="1220" y="4879"/>
              <a:ext cx="9620" cy="36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理由如下：</a:t>
              </a:r>
              <a:endPara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把圆沿着直径</a:t>
              </a:r>
              <a:r>
                <a:rPr lang="zh-CN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折叠时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根据前面的说理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点</a:t>
              </a:r>
              <a:r>
                <a:rPr lang="zh-CN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与点</a:t>
              </a:r>
              <a:r>
                <a:rPr lang="zh-CN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重合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AE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与</a:t>
              </a:r>
              <a:r>
                <a:rPr lang="zh-CN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BE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重合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AD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和</a:t>
              </a:r>
              <a:r>
                <a:rPr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BD</a:t>
              </a:r>
              <a:r>
                <a:rPr lang="en-US" altLang="zh-CN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与</a:t>
              </a:r>
              <a:r>
                <a:rPr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重合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．</a:t>
              </a:r>
            </a:p>
          </p:txBody>
        </p:sp>
        <p:sp>
          <p:nvSpPr>
            <p:cNvPr id="8" name="Rectangle 63"/>
            <p:cNvSpPr/>
            <p:nvPr/>
          </p:nvSpPr>
          <p:spPr>
            <a:xfrm>
              <a:off x="1407" y="7507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" name="Rectangle 64"/>
            <p:cNvSpPr/>
            <p:nvPr/>
          </p:nvSpPr>
          <p:spPr>
            <a:xfrm>
              <a:off x="2664" y="7537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1" name="Rectangle 65"/>
            <p:cNvSpPr/>
            <p:nvPr/>
          </p:nvSpPr>
          <p:spPr>
            <a:xfrm>
              <a:off x="3759" y="7529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2" name="Rectangle 66"/>
            <p:cNvSpPr/>
            <p:nvPr/>
          </p:nvSpPr>
          <p:spPr>
            <a:xfrm>
              <a:off x="5034" y="7522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val 24"/>
          <p:cNvSpPr/>
          <p:nvPr/>
        </p:nvSpPr>
        <p:spPr>
          <a:xfrm>
            <a:off x="9062085" y="1572578"/>
            <a:ext cx="2451100" cy="2449512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4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</a:p>
        </p:txBody>
      </p:sp>
      <p:sp>
        <p:nvSpPr>
          <p:cNvPr id="8194" name="Text Box 25"/>
          <p:cNvSpPr txBox="1"/>
          <p:nvPr/>
        </p:nvSpPr>
        <p:spPr>
          <a:xfrm>
            <a:off x="10287635" y="250126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8195" name="Freeform 29"/>
          <p:cNvSpPr/>
          <p:nvPr/>
        </p:nvSpPr>
        <p:spPr>
          <a:xfrm rot="10800000">
            <a:off x="10287635" y="3466465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6814085"/>
              </a:cxn>
              <a:cxn ang="0">
                <a:pos x="229332654" y="226814085"/>
              </a:cxn>
            </a:cxnLst>
            <a:rect l="0" t="0" r="0" b="0"/>
            <a:pathLst>
              <a:path w="91" h="90">
                <a:moveTo>
                  <a:pt x="0" y="0"/>
                </a:moveTo>
                <a:lnTo>
                  <a:pt x="0" y="90"/>
                </a:lnTo>
                <a:lnTo>
                  <a:pt x="91" y="9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6" name="Text Box 30"/>
          <p:cNvSpPr txBox="1"/>
          <p:nvPr/>
        </p:nvSpPr>
        <p:spPr>
          <a:xfrm>
            <a:off x="9062085" y="3582353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8197" name="Text Box 31"/>
          <p:cNvSpPr txBox="1"/>
          <p:nvPr/>
        </p:nvSpPr>
        <p:spPr>
          <a:xfrm>
            <a:off x="11151235" y="351567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8198" name="Text Box 32"/>
          <p:cNvSpPr txBox="1"/>
          <p:nvPr/>
        </p:nvSpPr>
        <p:spPr>
          <a:xfrm>
            <a:off x="10068560" y="120586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8199" name="Text Box 34"/>
          <p:cNvSpPr txBox="1"/>
          <p:nvPr/>
        </p:nvSpPr>
        <p:spPr>
          <a:xfrm>
            <a:off x="9909810" y="329501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8200" name="Line 35"/>
          <p:cNvSpPr/>
          <p:nvPr/>
        </p:nvSpPr>
        <p:spPr>
          <a:xfrm flipH="1">
            <a:off x="10284460" y="1566228"/>
            <a:ext cx="0" cy="2447925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01" name="Freeform 39"/>
          <p:cNvSpPr/>
          <p:nvPr/>
        </p:nvSpPr>
        <p:spPr>
          <a:xfrm>
            <a:off x="9385935" y="2791778"/>
            <a:ext cx="901700" cy="817562"/>
          </a:xfrm>
          <a:custGeom>
            <a:avLst/>
            <a:gdLst/>
            <a:ahLst/>
            <a:cxnLst>
              <a:cxn ang="0">
                <a:pos x="0" y="1297878663"/>
              </a:cxn>
              <a:cxn ang="0">
                <a:pos x="1428929963" y="0"/>
              </a:cxn>
            </a:cxnLst>
            <a:rect l="0" t="0" r="0" b="0"/>
            <a:pathLst>
              <a:path w="567" h="515">
                <a:moveTo>
                  <a:pt x="0" y="515"/>
                </a:moveTo>
                <a:lnTo>
                  <a:pt x="56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2" name="Freeform 40"/>
          <p:cNvSpPr/>
          <p:nvPr/>
        </p:nvSpPr>
        <p:spPr>
          <a:xfrm>
            <a:off x="10287635" y="2790190"/>
            <a:ext cx="90805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1529157" y="1330642282"/>
              </a:cxn>
            </a:cxnLst>
            <a:rect l="0" t="0" r="0" b="0"/>
            <a:pathLst>
              <a:path w="572" h="528">
                <a:moveTo>
                  <a:pt x="0" y="0"/>
                </a:moveTo>
                <a:lnTo>
                  <a:pt x="572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3" name="Freeform 41"/>
          <p:cNvSpPr/>
          <p:nvPr/>
        </p:nvSpPr>
        <p:spPr>
          <a:xfrm>
            <a:off x="9373235" y="3618865"/>
            <a:ext cx="1809750" cy="1588"/>
          </a:xfrm>
          <a:custGeom>
            <a:avLst/>
            <a:gdLst/>
            <a:ahLst/>
            <a:cxnLst>
              <a:cxn ang="0">
                <a:pos x="0" y="2521744"/>
              </a:cxn>
              <a:cxn ang="0">
                <a:pos x="2147483647" y="0"/>
              </a:cxn>
            </a:cxnLst>
            <a:rect l="0" t="0" r="0" b="0"/>
            <a:pathLst>
              <a:path w="1139" h="1">
                <a:moveTo>
                  <a:pt x="0" y="1"/>
                </a:moveTo>
                <a:lnTo>
                  <a:pt x="1139" y="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212" name="Group 72"/>
          <p:cNvGrpSpPr/>
          <p:nvPr/>
        </p:nvGrpSpPr>
        <p:grpSpPr>
          <a:xfrm>
            <a:off x="9062085" y="1558290"/>
            <a:ext cx="2435225" cy="2462213"/>
            <a:chOff x="0" y="0"/>
            <a:chExt cx="1534" cy="1551"/>
          </a:xfrm>
        </p:grpSpPr>
        <p:grpSp>
          <p:nvGrpSpPr>
            <p:cNvPr id="8208" name="Group 73"/>
            <p:cNvGrpSpPr/>
            <p:nvPr/>
          </p:nvGrpSpPr>
          <p:grpSpPr>
            <a:xfrm>
              <a:off x="0" y="0"/>
              <a:ext cx="1534" cy="1551"/>
              <a:chOff x="0" y="0"/>
              <a:chExt cx="1534" cy="1551"/>
            </a:xfrm>
          </p:grpSpPr>
          <p:grpSp>
            <p:nvGrpSpPr>
              <p:cNvPr id="2" name="Group 74"/>
              <p:cNvGrpSpPr/>
              <p:nvPr/>
            </p:nvGrpSpPr>
            <p:grpSpPr>
              <a:xfrm>
                <a:off x="0" y="0"/>
                <a:ext cx="1534" cy="1551"/>
                <a:chOff x="0" y="0"/>
                <a:chExt cx="1534" cy="1551"/>
              </a:xfrm>
            </p:grpSpPr>
            <p:grpSp>
              <p:nvGrpSpPr>
                <p:cNvPr id="8210" name="Group 75"/>
                <p:cNvGrpSpPr/>
                <p:nvPr/>
              </p:nvGrpSpPr>
              <p:grpSpPr>
                <a:xfrm rot="5400000">
                  <a:off x="377" y="394"/>
                  <a:ext cx="1542" cy="772"/>
                  <a:chOff x="0" y="0"/>
                  <a:chExt cx="3601" cy="1800"/>
                </a:xfrm>
              </p:grpSpPr>
              <p:sp>
                <p:nvSpPr>
                  <p:cNvPr id="8211" name="m16Arc 211"/>
                  <p:cNvSpPr/>
                  <p:nvPr/>
                </p:nvSpPr>
                <p:spPr>
                  <a:xfrm>
                    <a:off x="1" y="0"/>
                    <a:ext cx="3600" cy="1800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5" y="13"/>
                      </a:cxn>
                      <a:cxn ang="0">
                        <a:pos x="13" y="13"/>
                      </a:cxn>
                    </a:cxnLst>
                    <a:rect l="0" t="0" r="0" b="0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close/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" name="m16Line 212"/>
                  <p:cNvSpPr/>
                  <p:nvPr/>
                </p:nvSpPr>
                <p:spPr>
                  <a:xfrm>
                    <a:off x="0" y="1792"/>
                    <a:ext cx="3600" cy="0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13" name="Group 78"/>
                <p:cNvGrpSpPr/>
                <p:nvPr/>
              </p:nvGrpSpPr>
              <p:grpSpPr>
                <a:xfrm rot="-5400000">
                  <a:off x="-385" y="385"/>
                  <a:ext cx="1542" cy="772"/>
                  <a:chOff x="0" y="0"/>
                  <a:chExt cx="3601" cy="1800"/>
                </a:xfrm>
              </p:grpSpPr>
              <p:sp>
                <p:nvSpPr>
                  <p:cNvPr id="8214" name="m16Arc 211"/>
                  <p:cNvSpPr/>
                  <p:nvPr/>
                </p:nvSpPr>
                <p:spPr>
                  <a:xfrm>
                    <a:off x="1" y="0"/>
                    <a:ext cx="3600" cy="1800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5" y="13"/>
                      </a:cxn>
                      <a:cxn ang="0">
                        <a:pos x="13" y="13"/>
                      </a:cxn>
                    </a:cxnLst>
                    <a:rect l="0" t="0" r="0" b="0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5" name="m16Line 212"/>
                  <p:cNvSpPr/>
                  <p:nvPr/>
                </p:nvSpPr>
                <p:spPr>
                  <a:xfrm>
                    <a:off x="0" y="1792"/>
                    <a:ext cx="3600" cy="0"/>
                  </a:xfrm>
                  <a:prstGeom prst="line">
                    <a:avLst/>
                  </a:prstGeom>
                  <a:ln w="28575" cap="flat" cmpd="sng">
                    <a:solidFill>
                      <a:srgbClr val="FF33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8216" name="Group 81"/>
              <p:cNvGrpSpPr/>
              <p:nvPr/>
            </p:nvGrpSpPr>
            <p:grpSpPr>
              <a:xfrm>
                <a:off x="201" y="1297"/>
                <a:ext cx="1139" cy="1"/>
                <a:chOff x="0" y="0"/>
                <a:chExt cx="1139" cy="1"/>
              </a:xfrm>
            </p:grpSpPr>
            <p:sp>
              <p:nvSpPr>
                <p:cNvPr id="8217" name="Freeform 82"/>
                <p:cNvSpPr/>
                <p:nvPr/>
              </p:nvSpPr>
              <p:spPr>
                <a:xfrm>
                  <a:off x="572" y="0"/>
                  <a:ext cx="567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82" y="0"/>
                    </a:cxn>
                  </a:cxnLst>
                  <a:rect l="0" t="0" r="0" b="0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18" name="Freeform 83"/>
                <p:cNvSpPr/>
                <p:nvPr/>
              </p:nvSpPr>
              <p:spPr>
                <a:xfrm>
                  <a:off x="0" y="0"/>
                  <a:ext cx="567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82" y="0"/>
                    </a:cxn>
                  </a:cxnLst>
                  <a:rect l="0" t="0" r="0" b="0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FFFF">
                      <a:alpha val="998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219" name="Freeform 84"/>
            <p:cNvSpPr/>
            <p:nvPr/>
          </p:nvSpPr>
          <p:spPr>
            <a:xfrm>
              <a:off x="772" y="771"/>
              <a:ext cx="568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523"/>
                </a:cxn>
              </a:cxnLst>
              <a:rect l="0" t="0" r="0" b="0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21" name="Text Box 33"/>
          <p:cNvSpPr txBox="1"/>
          <p:nvPr/>
        </p:nvSpPr>
        <p:spPr>
          <a:xfrm>
            <a:off x="10141585" y="408717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5" name="矩形 4"/>
          <p:cNvSpPr/>
          <p:nvPr/>
        </p:nvSpPr>
        <p:spPr>
          <a:xfrm>
            <a:off x="303530" y="1606550"/>
            <a:ext cx="45078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证明</a:t>
            </a:r>
            <a:r>
              <a:rPr lang="en-US" sz="2800" smtClean="0">
                <a:solidFill>
                  <a:srgbClr val="FF0000"/>
                </a:solidFill>
              </a:rPr>
              <a:t>:</a:t>
            </a:r>
            <a:r>
              <a:rPr lang="zh-CN" altLang="en-US" sz="2800" smtClean="0">
                <a:solidFill>
                  <a:srgbClr val="FF0000"/>
                </a:solidFill>
              </a:rPr>
              <a:t>如图所示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连接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4175" y="2231390"/>
            <a:ext cx="532574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在△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</a:t>
            </a:r>
            <a:r>
              <a:rPr lang="zh-CN" altLang="en-US" sz="2800" smtClean="0">
                <a:solidFill>
                  <a:srgbClr val="FF0000"/>
                </a:solidFill>
              </a:rPr>
              <a:t>中</a:t>
            </a:r>
            <a:r>
              <a:rPr lang="en-US" sz="2800" smtClean="0">
                <a:solidFill>
                  <a:srgbClr val="FF0000"/>
                </a:solidFill>
              </a:rPr>
              <a:t>,∵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800" smtClean="0">
                <a:solidFill>
                  <a:srgbClr val="FF0000"/>
                </a:solidFill>
              </a:rPr>
              <a:t>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4820" y="2891790"/>
            <a:ext cx="433387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∴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7050" y="4204335"/>
            <a:ext cx="738187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∵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smtClean="0">
                <a:solidFill>
                  <a:srgbClr val="FF0000"/>
                </a:solidFill>
              </a:rPr>
              <a:t>180°</a:t>
            </a:r>
            <a:r>
              <a:rPr lang="en-US" sz="2800" i="1" smtClean="0">
                <a:solidFill>
                  <a:srgbClr val="FF0000"/>
                </a:solidFill>
              </a:rPr>
              <a:t>-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smtClean="0">
                <a:solidFill>
                  <a:srgbClr val="FF0000"/>
                </a:solidFill>
              </a:rPr>
              <a:t>180°</a:t>
            </a:r>
            <a:r>
              <a:rPr lang="en-US" sz="2800" i="1" smtClean="0">
                <a:solidFill>
                  <a:srgbClr val="FF0000"/>
                </a:solidFill>
              </a:rPr>
              <a:t>-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7183" y="4846651"/>
            <a:ext cx="303847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83210" y="401955"/>
            <a:ext cx="9377680" cy="1123950"/>
            <a:chOff x="446" y="633"/>
            <a:chExt cx="14768" cy="1770"/>
          </a:xfrm>
        </p:grpSpPr>
        <p:sp>
          <p:nvSpPr>
            <p:cNvPr id="6" name="矩形 5"/>
            <p:cNvSpPr/>
            <p:nvPr/>
          </p:nvSpPr>
          <p:spPr>
            <a:xfrm>
              <a:off x="446" y="633"/>
              <a:ext cx="14768" cy="1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smtClean="0">
                  <a:solidFill>
                    <a:schemeClr val="tx1"/>
                  </a:solidFill>
                </a:rPr>
                <a:t>如图所示</a:t>
              </a:r>
              <a:r>
                <a:rPr lang="en-US" sz="2800" smtClean="0">
                  <a:solidFill>
                    <a:schemeClr val="tx1"/>
                  </a:solidFill>
                </a:rPr>
                <a:t>,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在☉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中</a:t>
              </a:r>
              <a:r>
                <a:rPr lang="en-US" sz="2800" smtClean="0">
                  <a:solidFill>
                    <a:schemeClr val="tx1"/>
                  </a:solidFill>
                </a:rPr>
                <a:t>,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为直径</a:t>
              </a:r>
              <a:r>
                <a:rPr lang="en-US" sz="2800" smtClean="0">
                  <a:solidFill>
                    <a:schemeClr val="tx1"/>
                  </a:solidFill>
                </a:rPr>
                <a:t>,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为弦</a:t>
              </a:r>
              <a:r>
                <a:rPr lang="en-US" sz="2800" smtClean="0">
                  <a:solidFill>
                    <a:schemeClr val="tx1"/>
                  </a:solidFill>
                </a:rPr>
                <a:t>,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且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⊥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en-US" sz="2800" smtClean="0">
                  <a:solidFill>
                    <a:schemeClr val="tx1"/>
                  </a:solidFill>
                </a:rPr>
                <a:t>,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垂足为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800" i="1" smtClean="0">
                  <a:solidFill>
                    <a:schemeClr val="tx1"/>
                  </a:solidFill>
                </a:rPr>
                <a:t>.</a:t>
              </a:r>
              <a:r>
                <a:rPr lang="zh-CN" altLang="en-US" sz="2800" smtClean="0">
                  <a:solidFill>
                    <a:schemeClr val="tx1"/>
                  </a:solidFill>
                </a:rPr>
                <a:t>求证：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AE</a:t>
              </a:r>
              <a:r>
                <a:rPr lang="en-US" sz="2800" i="1" smtClean="0">
                  <a:solidFill>
                    <a:schemeClr val="tx1"/>
                  </a:solidFill>
                </a:rPr>
                <a:t>=</a:t>
              </a:r>
              <a:r>
                <a:rPr lang="en-US" sz="2800" i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  <a:r>
                <a:rPr lang="zh-CN" altLang="en-US" sz="28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AD</a:t>
              </a: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=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BD</a:t>
              </a:r>
              <a:r>
                <a:rPr lang="zh-CN" altLang="en-US" sz="28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，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AC</a:t>
              </a: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=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BC</a:t>
              </a:r>
              <a:endParaRPr lang="en-US" altLang="zh-CN" sz="2800" i="1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9221" name="Rectangle 63"/>
            <p:cNvSpPr/>
            <p:nvPr/>
          </p:nvSpPr>
          <p:spPr>
            <a:xfrm>
              <a:off x="4602" y="1384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2" name="Rectangle 64"/>
            <p:cNvSpPr/>
            <p:nvPr/>
          </p:nvSpPr>
          <p:spPr>
            <a:xfrm>
              <a:off x="5560" y="1384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3" name="Rectangle 65"/>
            <p:cNvSpPr/>
            <p:nvPr/>
          </p:nvSpPr>
          <p:spPr>
            <a:xfrm>
              <a:off x="6904" y="1422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4" name="Rectangle 66"/>
            <p:cNvSpPr/>
            <p:nvPr/>
          </p:nvSpPr>
          <p:spPr>
            <a:xfrm>
              <a:off x="7871" y="1396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93395" y="3421380"/>
            <a:ext cx="1838960" cy="650875"/>
            <a:chOff x="1312" y="3273"/>
            <a:chExt cx="2896" cy="1025"/>
          </a:xfrm>
        </p:grpSpPr>
        <p:sp>
          <p:nvSpPr>
            <p:cNvPr id="7194" name="Text Box 51"/>
            <p:cNvSpPr txBox="1"/>
            <p:nvPr/>
          </p:nvSpPr>
          <p:spPr>
            <a:xfrm>
              <a:off x="1312" y="3476"/>
              <a:ext cx="289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AD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BD.</a:t>
              </a:r>
            </a:p>
          </p:txBody>
        </p:sp>
        <p:sp>
          <p:nvSpPr>
            <p:cNvPr id="11" name="Rectangle 63"/>
            <p:cNvSpPr/>
            <p:nvPr/>
          </p:nvSpPr>
          <p:spPr>
            <a:xfrm>
              <a:off x="2083" y="3273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2" name="Rectangle 64"/>
            <p:cNvSpPr/>
            <p:nvPr/>
          </p:nvSpPr>
          <p:spPr>
            <a:xfrm>
              <a:off x="3041" y="3273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30860" y="5409565"/>
            <a:ext cx="1838960" cy="650875"/>
            <a:chOff x="1312" y="3273"/>
            <a:chExt cx="2896" cy="1025"/>
          </a:xfrm>
        </p:grpSpPr>
        <p:sp>
          <p:nvSpPr>
            <p:cNvPr id="21" name="Text Box 51"/>
            <p:cNvSpPr txBox="1"/>
            <p:nvPr/>
          </p:nvSpPr>
          <p:spPr>
            <a:xfrm>
              <a:off x="1312" y="3476"/>
              <a:ext cx="289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BC.</a:t>
              </a:r>
            </a:p>
          </p:txBody>
        </p:sp>
        <p:sp>
          <p:nvSpPr>
            <p:cNvPr id="28" name="Rectangle 63"/>
            <p:cNvSpPr/>
            <p:nvPr/>
          </p:nvSpPr>
          <p:spPr>
            <a:xfrm>
              <a:off x="2083" y="3273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29" name="Rectangle 64"/>
            <p:cNvSpPr/>
            <p:nvPr/>
          </p:nvSpPr>
          <p:spPr>
            <a:xfrm>
              <a:off x="3041" y="3273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/>
          <p:nvPr/>
        </p:nvSpPr>
        <p:spPr>
          <a:xfrm>
            <a:off x="205740" y="873125"/>
            <a:ext cx="1747520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indent="0" algn="l" defTabSz="914400">
              <a:buFont typeface="Wingdings" panose="05000000000000000000" pitchFamily="2" charset="2"/>
              <a:buNone/>
            </a:pPr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垂径定理</a:t>
            </a:r>
          </a:p>
        </p:txBody>
      </p:sp>
      <p:sp>
        <p:nvSpPr>
          <p:cNvPr id="5" name="Rectangle 3"/>
          <p:cNvSpPr txBox="1"/>
          <p:nvPr/>
        </p:nvSpPr>
        <p:spPr>
          <a:xfrm>
            <a:off x="285433" y="1501458"/>
            <a:ext cx="8064500" cy="504825"/>
          </a:xfrm>
          <a:prstGeom prst="rect">
            <a:avLst/>
          </a:prstGeom>
          <a:solidFill>
            <a:srgbClr val="ADEBEB"/>
          </a:solidFill>
          <a:ln w="9525">
            <a:noFill/>
          </a:ln>
        </p:spPr>
        <p:txBody>
          <a:bodyPr anchor="t"/>
          <a:lstStyle/>
          <a:p>
            <a:pPr defTabSz="914400" eaLnBrk="0" hangingPunct="0"/>
            <a:r>
              <a:rPr lang="zh-CN" altLang="en-US" sz="28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垂直于弦的直径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平分弦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并且平分弦所对的两条弧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42" name="Rectangle 2"/>
          <p:cNvSpPr txBox="1"/>
          <p:nvPr/>
        </p:nvSpPr>
        <p:spPr>
          <a:xfrm>
            <a:off x="321310" y="2723515"/>
            <a:ext cx="1997710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indent="0" algn="ctr" defTabSz="914400"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几何语言：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7195" y="3487738"/>
            <a:ext cx="5049838" cy="1568450"/>
          </a:xfrm>
          <a:prstGeom prst="rect">
            <a:avLst/>
          </a:prstGeom>
          <a:noFill/>
          <a:ln w="31750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zh-CN" sz="2400" noProof="1"/>
          </a:p>
          <a:p>
            <a:endParaRPr lang="en-US" altLang="zh-CN" sz="2400" noProof="1"/>
          </a:p>
          <a:p>
            <a:endParaRPr lang="en-US" altLang="zh-CN" sz="2400" noProof="1"/>
          </a:p>
          <a:p>
            <a:endParaRPr lang="en-US" altLang="zh-CN" sz="2400" noProof="1"/>
          </a:p>
        </p:txBody>
      </p:sp>
      <p:sp>
        <p:nvSpPr>
          <p:cNvPr id="10257" name="Text Box 7"/>
          <p:cNvSpPr txBox="1"/>
          <p:nvPr/>
        </p:nvSpPr>
        <p:spPr>
          <a:xfrm>
            <a:off x="546735" y="3620135"/>
            <a:ext cx="43180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buClr>
                <a:schemeClr val="folHlink"/>
              </a:buClr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是直径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CD</a:t>
            </a:r>
            <a:r>
              <a:rPr lang="en-US" altLang="zh-CN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⊥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AB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，</a:t>
            </a:r>
            <a:endParaRPr lang="zh-CN" altLang="en-US" sz="28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Text Box 8"/>
          <p:cNvSpPr txBox="1"/>
          <p:nvPr/>
        </p:nvSpPr>
        <p:spPr>
          <a:xfrm>
            <a:off x="530225" y="4334828"/>
            <a:ext cx="29146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∴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AE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BE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,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2275523" y="4239260"/>
            <a:ext cx="1639888" cy="639763"/>
            <a:chOff x="-36" y="86"/>
            <a:chExt cx="1033" cy="403"/>
          </a:xfrm>
        </p:grpSpPr>
        <p:sp>
          <p:nvSpPr>
            <p:cNvPr id="10261" name="Text Box 10"/>
            <p:cNvSpPr txBox="1"/>
            <p:nvPr/>
          </p:nvSpPr>
          <p:spPr>
            <a:xfrm>
              <a:off x="91" y="86"/>
              <a:ext cx="33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2" name="Text Box 11"/>
            <p:cNvSpPr txBox="1"/>
            <p:nvPr/>
          </p:nvSpPr>
          <p:spPr>
            <a:xfrm>
              <a:off x="542" y="93"/>
              <a:ext cx="36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3" name="Text Box 12"/>
            <p:cNvSpPr txBox="1"/>
            <p:nvPr/>
          </p:nvSpPr>
          <p:spPr>
            <a:xfrm>
              <a:off x="-36" y="160"/>
              <a:ext cx="103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AC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=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BC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,</a:t>
              </a:r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3910648" y="4237673"/>
            <a:ext cx="1760537" cy="641350"/>
            <a:chOff x="0" y="106"/>
            <a:chExt cx="957" cy="404"/>
          </a:xfrm>
        </p:grpSpPr>
        <p:sp>
          <p:nvSpPr>
            <p:cNvPr id="10265" name="Text Box 14"/>
            <p:cNvSpPr txBox="1"/>
            <p:nvPr/>
          </p:nvSpPr>
          <p:spPr>
            <a:xfrm>
              <a:off x="65" y="106"/>
              <a:ext cx="37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6" name="Text Box 15"/>
            <p:cNvSpPr txBox="1"/>
            <p:nvPr/>
          </p:nvSpPr>
          <p:spPr>
            <a:xfrm>
              <a:off x="460" y="108"/>
              <a:ext cx="37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267" name="Text Box 16"/>
            <p:cNvSpPr txBox="1"/>
            <p:nvPr/>
          </p:nvSpPr>
          <p:spPr>
            <a:xfrm>
              <a:off x="0" y="181"/>
              <a:ext cx="95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AD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 =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BD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.</a:t>
              </a:r>
            </a:p>
          </p:txBody>
        </p:sp>
      </p:grpSp>
      <p:grpSp>
        <p:nvGrpSpPr>
          <p:cNvPr id="10243" name="组合 10272"/>
          <p:cNvGrpSpPr/>
          <p:nvPr/>
        </p:nvGrpSpPr>
        <p:grpSpPr>
          <a:xfrm>
            <a:off x="8040053" y="2204403"/>
            <a:ext cx="2184400" cy="2933700"/>
            <a:chOff x="4105" y="1389"/>
            <a:chExt cx="1376" cy="1848"/>
          </a:xfrm>
        </p:grpSpPr>
        <p:sp>
          <p:nvSpPr>
            <p:cNvPr id="10244" name="Oval 17"/>
            <p:cNvSpPr/>
            <p:nvPr/>
          </p:nvSpPr>
          <p:spPr>
            <a:xfrm>
              <a:off x="4105" y="1649"/>
              <a:ext cx="1300" cy="1299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·</a:t>
              </a:r>
            </a:p>
          </p:txBody>
        </p:sp>
        <p:sp>
          <p:nvSpPr>
            <p:cNvPr id="10245" name="Text Box 18"/>
            <p:cNvSpPr txBox="1"/>
            <p:nvPr/>
          </p:nvSpPr>
          <p:spPr>
            <a:xfrm>
              <a:off x="4716" y="2107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0246" name="Freeform 19"/>
            <p:cNvSpPr/>
            <p:nvPr/>
          </p:nvSpPr>
          <p:spPr>
            <a:xfrm rot="10800000">
              <a:off x="4755" y="2654"/>
              <a:ext cx="76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91" h="90">
                  <a:moveTo>
                    <a:pt x="0" y="0"/>
                  </a:moveTo>
                  <a:lnTo>
                    <a:pt x="0" y="90"/>
                  </a:lnTo>
                  <a:lnTo>
                    <a:pt x="91" y="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Text Box 20"/>
            <p:cNvSpPr txBox="1"/>
            <p:nvPr/>
          </p:nvSpPr>
          <p:spPr>
            <a:xfrm>
              <a:off x="4105" y="2642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248" name="Text Box 21"/>
            <p:cNvSpPr txBox="1"/>
            <p:nvPr/>
          </p:nvSpPr>
          <p:spPr>
            <a:xfrm>
              <a:off x="5213" y="2642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249" name="Text Box 22"/>
            <p:cNvSpPr txBox="1"/>
            <p:nvPr/>
          </p:nvSpPr>
          <p:spPr>
            <a:xfrm>
              <a:off x="4619" y="1389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0250" name="Text Box 23"/>
            <p:cNvSpPr txBox="1"/>
            <p:nvPr/>
          </p:nvSpPr>
          <p:spPr>
            <a:xfrm>
              <a:off x="4640" y="2910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0251" name="Text Box 24"/>
            <p:cNvSpPr txBox="1"/>
            <p:nvPr/>
          </p:nvSpPr>
          <p:spPr>
            <a:xfrm>
              <a:off x="4513" y="2659"/>
              <a:ext cx="2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0252" name="Line 25"/>
            <p:cNvSpPr/>
            <p:nvPr/>
          </p:nvSpPr>
          <p:spPr>
            <a:xfrm flipH="1">
              <a:off x="4754" y="1645"/>
              <a:ext cx="0" cy="1299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3" name="Freeform 26"/>
            <p:cNvSpPr/>
            <p:nvPr/>
          </p:nvSpPr>
          <p:spPr>
            <a:xfrm>
              <a:off x="4277" y="2296"/>
              <a:ext cx="478" cy="433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567" h="515">
                  <a:moveTo>
                    <a:pt x="0" y="515"/>
                  </a:moveTo>
                  <a:lnTo>
                    <a:pt x="56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Freeform 27"/>
            <p:cNvSpPr/>
            <p:nvPr/>
          </p:nvSpPr>
          <p:spPr>
            <a:xfrm>
              <a:off x="4756" y="2295"/>
              <a:ext cx="481" cy="4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572" h="528">
                  <a:moveTo>
                    <a:pt x="0" y="0"/>
                  </a:moveTo>
                  <a:lnTo>
                    <a:pt x="572" y="52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Freeform 28"/>
            <p:cNvSpPr/>
            <p:nvPr/>
          </p:nvSpPr>
          <p:spPr>
            <a:xfrm>
              <a:off x="4270" y="2734"/>
              <a:ext cx="960" cy="1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1139" h="1">
                  <a:moveTo>
                    <a:pt x="0" y="1"/>
                  </a:moveTo>
                  <a:lnTo>
                    <a:pt x="1139" y="0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Freeform 29"/>
            <p:cNvSpPr/>
            <p:nvPr/>
          </p:nvSpPr>
          <p:spPr>
            <a:xfrm>
              <a:off x="4755" y="2295"/>
              <a:ext cx="478" cy="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42" grpId="0"/>
      <p:bldP spid="10257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267" name="内容占位符 7"/>
          <p:cNvSpPr txBox="1">
            <a:spLocks noChangeArrowheads="1"/>
          </p:cNvSpPr>
          <p:nvPr/>
        </p:nvSpPr>
        <p:spPr bwMode="auto">
          <a:xfrm>
            <a:off x="459105" y="718820"/>
            <a:ext cx="9300845" cy="1210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已知：如图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的直径，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为弦，且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，垂足为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altLang="zh-CN" sz="2800" kern="1200" cap="none" spc="0" normalizeH="0" baseline="0" noProof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  <a:r>
              <a:rPr kumimoji="0" lang="zh-CN" altLang="en-US" sz="2800" kern="1200" cap="none" spc="0" normalizeH="0" baseline="0" noProof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若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=2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=8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，求直径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的长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61145" y="1472565"/>
            <a:ext cx="2322195" cy="291211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 flipH="1">
            <a:off x="9617710" y="2924810"/>
            <a:ext cx="689610" cy="79692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2595" y="1993900"/>
            <a:ext cx="6706870" cy="456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解：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连接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设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的半径为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∴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的直径，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∴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AE=BE.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=8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，∴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AE=BE=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在 </a:t>
            </a:r>
            <a:r>
              <a:rPr kumimoji="0" lang="en-US" altLang="zh-CN" sz="2800" kern="1200" cap="none" spc="0" normalizeH="0" baseline="0" noProof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△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OAE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en-US" altLang="zh-CN" sz="2800" kern="1200" cap="none" spc="0" normalizeH="0" baseline="3000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OE</a:t>
            </a:r>
            <a:r>
              <a:rPr kumimoji="0" lang="en-US" altLang="zh-CN" sz="2800" kern="1200" cap="none" spc="0" normalizeH="0" baseline="3000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</a:t>
            </a:r>
            <a:r>
              <a:rPr kumimoji="0" lang="en-US" altLang="zh-CN" sz="2800" kern="1200" cap="none" spc="0" normalizeH="0" baseline="3000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OE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即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zh-CN" sz="2800" kern="1200" cap="none" spc="0" normalizeH="0" baseline="3000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(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2)</a:t>
            </a:r>
            <a:r>
              <a:rPr kumimoji="0" lang="zh-CN" altLang="zh-CN" sz="2800" kern="1200" cap="none" spc="0" normalizeH="0" baseline="3000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+4</a:t>
            </a:r>
            <a:r>
              <a:rPr kumimoji="0" lang="zh-CN" altLang="zh-CN" sz="2800" kern="1200" cap="none" spc="0" normalizeH="0" baseline="3000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解得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=5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，从而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=10. 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所以直径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的长为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47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charRg st="47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8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charRg st="8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113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charRg st="113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158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charRg st="158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182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charRg st="182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29895" y="329565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423545" y="921385"/>
            <a:ext cx="446659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知识点二：垂径定理的推论</a:t>
            </a:r>
          </a:p>
        </p:txBody>
      </p:sp>
      <p:sp>
        <p:nvSpPr>
          <p:cNvPr id="9" name="矩形 8"/>
          <p:cNvSpPr/>
          <p:nvPr/>
        </p:nvSpPr>
        <p:spPr>
          <a:xfrm>
            <a:off x="375285" y="1617980"/>
            <a:ext cx="853249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如图所示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在☉</a:t>
            </a:r>
            <a:r>
              <a:rPr lang="en-US" sz="2800" i="1" dirty="0" smtClean="0"/>
              <a:t>O</a:t>
            </a:r>
            <a:r>
              <a:rPr lang="zh-CN" altLang="en-US" sz="2800" dirty="0" smtClean="0"/>
              <a:t>中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直径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dirty="0" smtClean="0"/>
              <a:t>与弦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非直径</a:t>
            </a:r>
            <a:r>
              <a:rPr lang="en-US" sz="2800" dirty="0" smtClean="0"/>
              <a:t>)</a:t>
            </a:r>
            <a:r>
              <a:rPr lang="zh-CN" altLang="en-US" sz="2800" dirty="0" smtClean="0"/>
              <a:t>相交于点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i="1" dirty="0" smtClean="0"/>
              <a:t>.</a:t>
            </a:r>
            <a:endParaRPr lang="en-US" altLang="en-US" sz="2800" i="1" dirty="0" smtClean="0"/>
          </a:p>
        </p:txBody>
      </p:sp>
      <p:sp>
        <p:nvSpPr>
          <p:cNvPr id="10" name="矩形 9"/>
          <p:cNvSpPr/>
          <p:nvPr/>
        </p:nvSpPr>
        <p:spPr>
          <a:xfrm>
            <a:off x="483235" y="2268220"/>
            <a:ext cx="6115050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/>
              <a:t>【</a:t>
            </a:r>
            <a:r>
              <a:rPr lang="zh-CN" altLang="en-US" sz="2800" dirty="0" smtClean="0"/>
              <a:t>思考</a:t>
            </a:r>
            <a:r>
              <a:rPr lang="en-US" altLang="zh-CN" sz="2800" dirty="0" smtClean="0"/>
              <a:t>】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(1)</a:t>
            </a:r>
            <a:r>
              <a:rPr lang="zh-CN" altLang="en-US" sz="2800" dirty="0" smtClean="0"/>
              <a:t>若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sz="2800" i="1" dirty="0" smtClean="0"/>
              <a:t>=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能判断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dirty="0" smtClean="0"/>
              <a:t>与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dirty="0" smtClean="0"/>
              <a:t>垂直吗</a:t>
            </a:r>
            <a:r>
              <a:rPr lang="en-US" sz="2800" dirty="0" smtClean="0"/>
              <a:t>?</a:t>
            </a:r>
            <a:endParaRPr lang="en-US" altLang="en-US" sz="2800" dirty="0" smtClean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63660" y="1004570"/>
            <a:ext cx="2482215" cy="311277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767080" y="3331845"/>
            <a:ext cx="7078980" cy="645795"/>
            <a:chOff x="1208" y="5247"/>
            <a:chExt cx="11148" cy="1017"/>
          </a:xfrm>
        </p:grpSpPr>
        <p:sp>
          <p:nvSpPr>
            <p:cNvPr id="11" name="矩形 10"/>
            <p:cNvSpPr/>
            <p:nvPr/>
          </p:nvSpPr>
          <p:spPr>
            <a:xfrm>
              <a:off x="1208" y="5442"/>
              <a:ext cx="11148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</a:t>
              </a:r>
              <a:r>
                <a:rPr lang="zh-CN" altLang="en-US" sz="2800" dirty="0" smtClean="0"/>
                <a:t>与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BD</a:t>
              </a:r>
              <a:r>
                <a:rPr lang="en-US" sz="2800" dirty="0" smtClean="0"/>
                <a:t>(</a:t>
              </a:r>
              <a:r>
                <a:rPr lang="zh-CN" altLang="en-US" sz="2800" dirty="0" smtClean="0"/>
                <a:t>或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</a:t>
              </a:r>
              <a:r>
                <a:rPr lang="zh-CN" altLang="en-US" sz="2800" dirty="0" smtClean="0"/>
                <a:t>与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r>
                <a:rPr lang="en-US" sz="2800" dirty="0" smtClean="0"/>
                <a:t>)</a:t>
              </a:r>
              <a:r>
                <a:rPr lang="zh-CN" altLang="en-US" sz="2800" dirty="0" smtClean="0"/>
                <a:t>相等吗</a:t>
              </a:r>
              <a:r>
                <a:rPr lang="en-US" sz="2800" dirty="0" smtClean="0"/>
                <a:t>?</a:t>
              </a:r>
              <a:r>
                <a:rPr lang="zh-CN" altLang="en-US" sz="2800" dirty="0" smtClean="0"/>
                <a:t>说明你的理由</a:t>
              </a:r>
              <a:r>
                <a:rPr lang="en-US" sz="2800" i="1" dirty="0" smtClean="0"/>
                <a:t>.</a:t>
              </a:r>
              <a:endParaRPr lang="en-US" altLang="en-US" sz="2800" i="1" dirty="0" smtClean="0"/>
            </a:p>
          </p:txBody>
        </p:sp>
        <p:sp>
          <p:nvSpPr>
            <p:cNvPr id="9221" name="Rectangle 63"/>
            <p:cNvSpPr/>
            <p:nvPr/>
          </p:nvSpPr>
          <p:spPr>
            <a:xfrm>
              <a:off x="1430" y="5247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222" name="Rectangle 64"/>
            <p:cNvSpPr/>
            <p:nvPr/>
          </p:nvSpPr>
          <p:spPr>
            <a:xfrm>
              <a:off x="2612" y="5247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21" name="Rectangle 63"/>
            <p:cNvSpPr/>
            <p:nvPr/>
          </p:nvSpPr>
          <p:spPr>
            <a:xfrm>
              <a:off x="4238" y="5250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24" name="Rectangle 64"/>
            <p:cNvSpPr/>
            <p:nvPr/>
          </p:nvSpPr>
          <p:spPr>
            <a:xfrm>
              <a:off x="5420" y="5250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55625" y="4622800"/>
            <a:ext cx="7820660" cy="1181100"/>
            <a:chOff x="875" y="7280"/>
            <a:chExt cx="12316" cy="1860"/>
          </a:xfrm>
        </p:grpSpPr>
        <p:sp>
          <p:nvSpPr>
            <p:cNvPr id="12" name="矩形 11"/>
            <p:cNvSpPr/>
            <p:nvPr/>
          </p:nvSpPr>
          <p:spPr>
            <a:xfrm>
              <a:off x="875" y="7370"/>
              <a:ext cx="12316" cy="1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800" dirty="0" smtClean="0"/>
                <a:t>(2)</a:t>
              </a:r>
              <a:r>
                <a:rPr lang="zh-CN" altLang="en-US" sz="2800" dirty="0" smtClean="0"/>
                <a:t>若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AD</a:t>
              </a:r>
              <a:r>
                <a:rPr lang="en-US" sz="2800" i="1" dirty="0" smtClean="0"/>
                <a:t>=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BD</a:t>
              </a:r>
              <a:r>
                <a:rPr lang="en-US" sz="2800" dirty="0" smtClean="0"/>
                <a:t>(</a:t>
              </a:r>
              <a:r>
                <a:rPr lang="zh-CN" altLang="en-US" sz="2800" dirty="0" smtClean="0"/>
                <a:t>或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AC</a:t>
              </a:r>
              <a:r>
                <a:rPr lang="en-US" sz="2800" i="1" dirty="0" smtClean="0"/>
                <a:t>=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BC</a:t>
              </a:r>
              <a:r>
                <a:rPr lang="en-US" sz="2800" dirty="0" smtClean="0"/>
                <a:t>),</a:t>
              </a:r>
              <a:r>
                <a:rPr lang="zh-CN" altLang="en-US" sz="2800" dirty="0" smtClean="0"/>
                <a:t>能判断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zh-CN" altLang="en-US" sz="2800" dirty="0" smtClean="0"/>
                <a:t>与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zh-CN" altLang="en-US" sz="2800" dirty="0" smtClean="0"/>
                <a:t>垂直吗</a:t>
              </a:r>
              <a:r>
                <a:rPr lang="en-US" sz="2800" dirty="0" smtClean="0"/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AE</a:t>
              </a:r>
              <a:r>
                <a:rPr lang="zh-CN" altLang="en-US" sz="2800" dirty="0" smtClean="0"/>
                <a:t>与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  <a:r>
                <a:rPr lang="zh-CN" altLang="en-US" sz="2800" dirty="0" smtClean="0"/>
                <a:t>相等吗</a:t>
              </a:r>
              <a:r>
                <a:rPr lang="en-US" sz="2800" dirty="0" smtClean="0"/>
                <a:t>?</a:t>
              </a:r>
              <a:r>
                <a:rPr lang="zh-CN" altLang="en-US" sz="2800" dirty="0" smtClean="0"/>
                <a:t>说明你的理由</a:t>
              </a:r>
              <a:r>
                <a:rPr lang="en-US" sz="2800" i="1" dirty="0" smtClean="0"/>
                <a:t>.</a:t>
              </a:r>
              <a:endParaRPr lang="en-US" altLang="en-US" sz="2800" i="1" dirty="0" smtClean="0"/>
            </a:p>
          </p:txBody>
        </p:sp>
        <p:sp>
          <p:nvSpPr>
            <p:cNvPr id="26" name="Rectangle 63"/>
            <p:cNvSpPr/>
            <p:nvPr/>
          </p:nvSpPr>
          <p:spPr>
            <a:xfrm>
              <a:off x="2321" y="7280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27" name="Rectangle 64"/>
            <p:cNvSpPr/>
            <p:nvPr/>
          </p:nvSpPr>
          <p:spPr>
            <a:xfrm>
              <a:off x="3320" y="7280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dirty="0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28" name="Rectangle 63"/>
            <p:cNvSpPr/>
            <p:nvPr/>
          </p:nvSpPr>
          <p:spPr>
            <a:xfrm>
              <a:off x="4861" y="7311"/>
              <a:ext cx="1012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34" name="Rectangle 64"/>
            <p:cNvSpPr/>
            <p:nvPr/>
          </p:nvSpPr>
          <p:spPr>
            <a:xfrm>
              <a:off x="5860" y="7311"/>
              <a:ext cx="86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63660" y="1004570"/>
            <a:ext cx="2482215" cy="311277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 flipH="1">
            <a:off x="9439275" y="2541905"/>
            <a:ext cx="769620" cy="87757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10200005" y="2559685"/>
            <a:ext cx="779145" cy="84201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56870" y="785495"/>
            <a:ext cx="564007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解</a:t>
            </a:r>
            <a:r>
              <a:rPr lang="en-US" sz="2800" smtClean="0">
                <a:solidFill>
                  <a:srgbClr val="FF0000"/>
                </a:solidFill>
              </a:rPr>
              <a:t>:(1)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smtClean="0">
                <a:solidFill>
                  <a:srgbClr val="FF0000"/>
                </a:solidFill>
              </a:rPr>
              <a:t>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smtClean="0">
                <a:solidFill>
                  <a:srgbClr val="FF0000"/>
                </a:solidFill>
              </a:rPr>
              <a:t>, 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800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800" smtClean="0">
                <a:solidFill>
                  <a:srgbClr val="FF0000"/>
                </a:solidFill>
              </a:rPr>
              <a:t>(</a:t>
            </a:r>
            <a:r>
              <a:rPr lang="zh-CN" altLang="en-US" sz="2800" smtClean="0">
                <a:solidFill>
                  <a:srgbClr val="FF0000"/>
                </a:solidFill>
              </a:rPr>
              <a:t>或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800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2800" smtClean="0">
                <a:solidFill>
                  <a:srgbClr val="FF0000"/>
                </a:solidFill>
              </a:rPr>
              <a:t>)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6405" y="1509395"/>
            <a:ext cx="837882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理由是</a:t>
            </a:r>
            <a:r>
              <a:rPr lang="en-US" sz="2800" smtClean="0">
                <a:solidFill>
                  <a:srgbClr val="FF0000"/>
                </a:solidFill>
              </a:rPr>
              <a:t>:</a:t>
            </a:r>
            <a:r>
              <a:rPr lang="zh-CN" altLang="en-US" sz="2800" smtClean="0">
                <a:solidFill>
                  <a:srgbClr val="FF0000"/>
                </a:solidFill>
              </a:rPr>
              <a:t>连接</a:t>
            </a:r>
            <a:r>
              <a:rPr lang="en-US" sz="2800" i="1" smtClean="0">
                <a:solidFill>
                  <a:srgbClr val="FF0000"/>
                </a:solidFill>
              </a:rPr>
              <a:t>OA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</a:rPr>
              <a:t>OB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如图所示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则△</a:t>
            </a:r>
            <a:r>
              <a:rPr lang="en-US" sz="2800" i="1" smtClean="0">
                <a:solidFill>
                  <a:srgbClr val="FF0000"/>
                </a:solidFill>
              </a:rPr>
              <a:t>OAB</a:t>
            </a:r>
            <a:r>
              <a:rPr lang="zh-CN" altLang="en-US" sz="2800" smtClean="0">
                <a:solidFill>
                  <a:srgbClr val="FF0000"/>
                </a:solidFill>
              </a:rPr>
              <a:t>是等腰三角形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4802" y="2186299"/>
            <a:ext cx="349313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∵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smtClean="0">
                <a:solidFill>
                  <a:srgbClr val="FF0000"/>
                </a:solidFill>
              </a:rPr>
              <a:t>,∴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smtClean="0">
                <a:solidFill>
                  <a:srgbClr val="FF0000"/>
                </a:solidFill>
              </a:rPr>
              <a:t>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0261" name="Text Box 10"/>
          <p:cNvSpPr txBox="1"/>
          <p:nvPr/>
        </p:nvSpPr>
        <p:spPr>
          <a:xfrm>
            <a:off x="2853056" y="676275"/>
            <a:ext cx="5238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⌒</a:t>
            </a:r>
          </a:p>
        </p:txBody>
      </p:sp>
      <p:sp>
        <p:nvSpPr>
          <p:cNvPr id="10262" name="Text Box 11"/>
          <p:cNvSpPr txBox="1"/>
          <p:nvPr/>
        </p:nvSpPr>
        <p:spPr>
          <a:xfrm>
            <a:off x="3470594" y="687388"/>
            <a:ext cx="5746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⌒</a:t>
            </a:r>
          </a:p>
        </p:txBody>
      </p:sp>
      <p:sp>
        <p:nvSpPr>
          <p:cNvPr id="4" name="Text Box 10"/>
          <p:cNvSpPr txBox="1"/>
          <p:nvPr/>
        </p:nvSpPr>
        <p:spPr>
          <a:xfrm>
            <a:off x="4421506" y="678180"/>
            <a:ext cx="5238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⌒</a:t>
            </a:r>
          </a:p>
        </p:txBody>
      </p:sp>
      <p:sp>
        <p:nvSpPr>
          <p:cNvPr id="7" name="Text Box 11"/>
          <p:cNvSpPr txBox="1"/>
          <p:nvPr/>
        </p:nvSpPr>
        <p:spPr>
          <a:xfrm>
            <a:off x="5039044" y="689293"/>
            <a:ext cx="5746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⌒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33095" y="2792095"/>
            <a:ext cx="5742305" cy="639445"/>
            <a:chOff x="997" y="4397"/>
            <a:chExt cx="9043" cy="1007"/>
          </a:xfrm>
        </p:grpSpPr>
        <p:sp>
          <p:nvSpPr>
            <p:cNvPr id="14" name="矩形 13"/>
            <p:cNvSpPr/>
            <p:nvPr/>
          </p:nvSpPr>
          <p:spPr>
            <a:xfrm>
              <a:off x="997" y="4582"/>
              <a:ext cx="9043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smtClean="0">
                  <a:solidFill>
                    <a:srgbClr val="FF0000"/>
                  </a:solidFill>
                </a:rPr>
                <a:t>由垂径定理可得   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AC</a:t>
              </a:r>
              <a:r>
                <a:rPr lang="en-US" sz="2800" smtClean="0">
                  <a:solidFill>
                    <a:srgbClr val="FF0000"/>
                  </a:solidFill>
                  <a:sym typeface="+mn-ea"/>
                </a:rPr>
                <a:t>=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BC</a:t>
              </a:r>
              <a:r>
                <a:rPr lang="zh-CN" alt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，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AD</a:t>
              </a:r>
              <a:r>
                <a:rPr lang="en-US" altLang="zh-CN" sz="2800" smtClean="0">
                  <a:solidFill>
                    <a:srgbClr val="FF0000"/>
                  </a:solidFill>
                  <a:sym typeface="+mn-ea"/>
                </a:rPr>
                <a:t>=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BD.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   </a:t>
              </a:r>
            </a:p>
          </p:txBody>
        </p:sp>
        <p:sp>
          <p:nvSpPr>
            <p:cNvPr id="8" name="Text Box 10"/>
            <p:cNvSpPr txBox="1"/>
            <p:nvPr/>
          </p:nvSpPr>
          <p:spPr>
            <a:xfrm>
              <a:off x="5567" y="4408"/>
              <a:ext cx="82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9" name="Text Box 11"/>
            <p:cNvSpPr txBox="1"/>
            <p:nvPr/>
          </p:nvSpPr>
          <p:spPr>
            <a:xfrm>
              <a:off x="6540" y="4426"/>
              <a:ext cx="90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0" name="Text Box 10"/>
            <p:cNvSpPr txBox="1"/>
            <p:nvPr/>
          </p:nvSpPr>
          <p:spPr>
            <a:xfrm>
              <a:off x="7910" y="4397"/>
              <a:ext cx="82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11" name="Text Box 11"/>
            <p:cNvSpPr txBox="1"/>
            <p:nvPr/>
          </p:nvSpPr>
          <p:spPr>
            <a:xfrm>
              <a:off x="8883" y="4415"/>
              <a:ext cx="90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357505" y="4054475"/>
            <a:ext cx="342011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(2)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smtClean="0">
                <a:solidFill>
                  <a:srgbClr val="FF0000"/>
                </a:solidFill>
              </a:rPr>
              <a:t>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529715" y="5394325"/>
            <a:ext cx="517080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又</a:t>
            </a:r>
            <a:r>
              <a:rPr lang="en-US" sz="2800" smtClean="0">
                <a:solidFill>
                  <a:srgbClr val="FF0000"/>
                </a:solidFill>
              </a:rPr>
              <a:t>∵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800" smtClean="0">
                <a:solidFill>
                  <a:srgbClr val="FF0000"/>
                </a:solidFill>
              </a:rPr>
              <a:t>,∴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AE</a:t>
            </a:r>
            <a:r>
              <a:rPr lang="en-US" sz="2800" i="1" smtClean="0">
                <a:solidFill>
                  <a:srgbClr val="FF0000"/>
                </a:solidFill>
                <a:sym typeface="+mn-ea"/>
              </a:rPr>
              <a:t>=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 smtClean="0">
                <a:solidFill>
                  <a:srgbClr val="FF0000"/>
                </a:solidFill>
                <a:sym typeface="+mn-ea"/>
              </a:rPr>
              <a:t>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sz="2800" i="1" smtClean="0">
                <a:solidFill>
                  <a:srgbClr val="FF0000"/>
                </a:solidFill>
                <a:sym typeface="+mn-ea"/>
              </a:rPr>
              <a:t>.</a:t>
            </a:r>
            <a:endParaRPr lang="en-US" altLang="en-US" sz="2800" i="1" smtClean="0">
              <a:solidFill>
                <a:srgbClr val="FF0000"/>
              </a:solidFill>
              <a:sym typeface="+mn-ea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91490" y="4662805"/>
            <a:ext cx="6042660" cy="628015"/>
            <a:chOff x="774" y="7343"/>
            <a:chExt cx="9516" cy="989"/>
          </a:xfrm>
        </p:grpSpPr>
        <p:sp>
          <p:nvSpPr>
            <p:cNvPr id="18" name="矩形 17"/>
            <p:cNvSpPr/>
            <p:nvPr/>
          </p:nvSpPr>
          <p:spPr>
            <a:xfrm>
              <a:off x="774" y="7510"/>
              <a:ext cx="9517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800" smtClean="0">
                  <a:solidFill>
                    <a:srgbClr val="FF0000"/>
                  </a:solidFill>
                  <a:sym typeface="+mn-ea"/>
                </a:rPr>
                <a:t>理由是：</a:t>
              </a:r>
              <a:r>
                <a:rPr lang="en-US" sz="2800" smtClean="0">
                  <a:solidFill>
                    <a:srgbClr val="FF0000"/>
                  </a:solidFill>
                </a:rPr>
                <a:t>∵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AD</a:t>
              </a:r>
              <a:r>
                <a:rPr lang="en-US" sz="2800" i="1" smtClean="0">
                  <a:solidFill>
                    <a:srgbClr val="FF0000"/>
                  </a:solidFill>
                  <a:sym typeface="+mn-ea"/>
                </a:rPr>
                <a:t>=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BD</a:t>
              </a:r>
              <a:r>
                <a:rPr lang="en-US" sz="2800" smtClean="0">
                  <a:solidFill>
                    <a:srgbClr val="FF0000"/>
                  </a:solidFill>
                </a:rPr>
                <a:t>,∴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∠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AOD</a:t>
              </a:r>
              <a:r>
                <a:rPr lang="en-US" sz="2800" i="1" smtClean="0">
                  <a:solidFill>
                    <a:srgbClr val="FF0000"/>
                  </a:solidFill>
                </a:rPr>
                <a:t>=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∠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BOD</a:t>
              </a:r>
              <a:r>
                <a:rPr lang="en-US" sz="2800" smtClean="0">
                  <a:solidFill>
                    <a:srgbClr val="FF0000"/>
                  </a:solidFill>
                </a:rPr>
                <a:t>,</a:t>
              </a:r>
              <a:endParaRPr lang="en-US" altLang="en-US" sz="2800" smtClean="0">
                <a:solidFill>
                  <a:srgbClr val="FF0000"/>
                </a:solidFill>
              </a:endParaRPr>
            </a:p>
          </p:txBody>
        </p:sp>
        <p:sp>
          <p:nvSpPr>
            <p:cNvPr id="17" name="Text Box 10"/>
            <p:cNvSpPr txBox="1"/>
            <p:nvPr/>
          </p:nvSpPr>
          <p:spPr>
            <a:xfrm>
              <a:off x="3765" y="7343"/>
              <a:ext cx="82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  <p:sp>
          <p:nvSpPr>
            <p:cNvPr id="21" name="Text Box 11"/>
            <p:cNvSpPr txBox="1"/>
            <p:nvPr/>
          </p:nvSpPr>
          <p:spPr>
            <a:xfrm>
              <a:off x="4738" y="7361"/>
              <a:ext cx="905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6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Microsoft Office PowerPoint</Application>
  <PresentationFormat>宽屏</PresentationFormat>
  <Paragraphs>244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方正姚体</vt:lpstr>
      <vt:lpstr>黑体</vt:lpstr>
      <vt:lpstr>楷体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2021-07-01T11:14:00Z</cp:lastPrinted>
  <dcterms:created xsi:type="dcterms:W3CDTF">2021-07-01T11:14:00Z</dcterms:created>
  <dcterms:modified xsi:type="dcterms:W3CDTF">2023-01-17T00:46:59Z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06FFBBE402BF45CCAEEC96E86656D2FF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