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</p:sldIdLst>
  <p:sldSz cx="18002250" cy="111617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14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15" autoAdjust="0"/>
  </p:normalViewPr>
  <p:slideViewPr>
    <p:cSldViewPr>
      <p:cViewPr varScale="1">
        <p:scale>
          <a:sx n="67" d="100"/>
          <a:sy n="67" d="100"/>
        </p:scale>
        <p:origin x="-1014" y="-120"/>
      </p:cViewPr>
      <p:guideLst>
        <p:guide orient="horz" pos="3514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BB716-19B1-4B69-BC99-26CADA4B3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DE01-8A9B-4D0C-A0B9-60D6DD1241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307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1038" y="754063"/>
            <a:ext cx="531177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文本占位符 307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
第二级
第三级
第四级
第五级</a:t>
            </a:r>
          </a:p>
        </p:txBody>
      </p:sp>
      <p:sp>
        <p:nvSpPr>
          <p:cNvPr id="3076" name="页眉占位符 307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日期占位符 3076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977ED9-A498-42BD-A2CD-6EE5C6D1B9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0963" y="3467100"/>
            <a:ext cx="15301912" cy="2392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00338" y="6324600"/>
            <a:ext cx="12601575" cy="28527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BCACB-9B9F-4562-8A2B-3561D981F33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83C2D-8062-4BD8-8A0E-61295FD05F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C1267-A7B3-47A1-9114-4165D914364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89D1C-1C99-4DDC-92F4-5BD72E902B0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52425" y="447675"/>
            <a:ext cx="4049713" cy="95234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447675"/>
            <a:ext cx="11999912" cy="95234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065DD-2475-4FCA-8CB2-D6074B986A6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96BB-8F1A-4760-BD68-F740F0E6CBF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7172325"/>
            <a:ext cx="15301913" cy="22177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22400" y="4730750"/>
            <a:ext cx="15301913" cy="24415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4B612-2CA9-4047-B395-8979C494301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BCA90-9F58-4AAC-ABAE-32740A58D22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2605088"/>
            <a:ext cx="8024812" cy="736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077325" y="2605088"/>
            <a:ext cx="8024813" cy="736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A77738-B3E2-4C1D-B6A7-77847A9C7C6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EE62C-5CC8-4451-8B6E-9C695EC6702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0113" y="2498725"/>
            <a:ext cx="7953375" cy="1041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00113" y="3540125"/>
            <a:ext cx="7953375" cy="6430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145588" y="2498725"/>
            <a:ext cx="7956550" cy="1041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145588" y="3540125"/>
            <a:ext cx="7956550" cy="6430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90DDA-32FE-492C-B256-22ACCF05815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C5CE2-CC8A-4F31-A53D-300DB9FCDC4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94043-E31D-4626-943C-1610C763F8E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BC87F-67CE-40EE-8083-34BDC0E671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3B82C8-8F42-4EDC-9F2B-BF9A7B9BF00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45DB-8386-4E21-AA13-828986B4F6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3" y="444500"/>
            <a:ext cx="5922962" cy="18907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8975" y="444500"/>
            <a:ext cx="10063163" cy="9526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0113" y="2335213"/>
            <a:ext cx="5922962" cy="7635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D144D-11DB-4342-B14E-55583539715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0601-EA0E-436F-8BC5-1DB44D33F01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9013" y="7813675"/>
            <a:ext cx="10801350" cy="9223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29013" y="996950"/>
            <a:ext cx="10801350" cy="6697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529013" y="8736013"/>
            <a:ext cx="10801350" cy="1309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22257-131F-430F-B591-337D108AD13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73C5-259B-4639-BDF0-59B1539CB7F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47675"/>
            <a:ext cx="162020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6066" tIns="83033" rIns="166066" bIns="8303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605088"/>
            <a:ext cx="16202025" cy="73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6066" tIns="83033" rIns="166066" bIns="8303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10164763"/>
            <a:ext cx="42005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6066" tIns="83033" rIns="166066" bIns="83033" numCol="1" anchor="t" anchorCtr="0" compatLnSpc="1"/>
          <a:lstStyle>
            <a:lvl1pPr defTabSz="1666875">
              <a:defRPr sz="2600"/>
            </a:lvl1pPr>
          </a:lstStyle>
          <a:p>
            <a:fld id="{3187B506-9FA4-4A7E-AA71-7892D902B01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1563" y="10164763"/>
            <a:ext cx="57007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6066" tIns="83033" rIns="166066" bIns="83033" numCol="1" anchor="t" anchorCtr="0" compatLnSpc="1"/>
          <a:lstStyle>
            <a:lvl1pPr algn="ctr" defTabSz="1666875">
              <a:defRPr sz="2600"/>
            </a:lvl1pPr>
          </a:lstStyle>
          <a:p>
            <a:endParaRPr lang="en-US" altLang="zh-CN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01613" y="10164763"/>
            <a:ext cx="42005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6066" tIns="83033" rIns="166066" bIns="83033" numCol="1" anchor="t" anchorCtr="0" compatLnSpc="1"/>
          <a:lstStyle>
            <a:lvl1pPr algn="r" defTabSz="1666875">
              <a:defRPr sz="2600"/>
            </a:lvl1pPr>
          </a:lstStyle>
          <a:p>
            <a:fld id="{7E3D4FC4-594B-41D8-9B17-5CFCFD7058A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666875" rtl="0" fontAlgn="base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25475" indent="-625475" algn="l" defTabSz="1666875" rtl="0" fontAlgn="base">
        <a:spcBef>
          <a:spcPct val="20000"/>
        </a:spcBef>
        <a:spcAft>
          <a:spcPct val="0"/>
        </a:spcAft>
        <a:buChar char="•"/>
        <a:defRPr sz="5800">
          <a:solidFill>
            <a:schemeClr val="tx1"/>
          </a:solidFill>
          <a:latin typeface="+mn-lt"/>
          <a:ea typeface="+mn-ea"/>
          <a:cs typeface="+mn-cs"/>
        </a:defRPr>
      </a:lvl1pPr>
      <a:lvl2pPr marL="1354455" indent="-520700" algn="l" defTabSz="1666875" rtl="0" fontAlgn="base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  <a:ea typeface="+mn-ea"/>
        </a:defRPr>
      </a:lvl2pPr>
      <a:lvl3pPr marL="2082800" indent="-415925" algn="l" defTabSz="1666875" rtl="0" fontAlgn="base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  <a:ea typeface="+mn-ea"/>
        </a:defRPr>
      </a:lvl3pPr>
      <a:lvl4pPr marL="2916555" indent="-415925" algn="l" defTabSz="1666875" rtl="0" fontAlgn="base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</a:defRPr>
      </a:lvl4pPr>
      <a:lvl5pPr marL="3749675" indent="-415925" algn="l" defTabSz="1666875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5pPr>
      <a:lvl6pPr marL="4206875" indent="-415925" algn="l" defTabSz="1666875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4664075" indent="-415925" algn="l" defTabSz="1666875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5121275" indent="-415925" algn="l" defTabSz="1666875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5578475" indent="-415925" algn="l" defTabSz="1666875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9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15" Type="http://schemas.openxmlformats.org/officeDocument/2006/relationships/image" Target="../media/image26.wmf"/><Relationship Id="rId10" Type="http://schemas.openxmlformats.org/officeDocument/2006/relationships/image" Target="../media/image25.wmf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29.jpe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file:///D:\&#24179;&#31227;&#35838;&#20214;\NEW\&#22270;&#29255;\7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0" y="3418346"/>
            <a:ext cx="18002250" cy="15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2" tIns="45559" rIns="91112" bIns="45559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algn="ctr"/>
            <a:r>
              <a:rPr lang="en-US" altLang="zh-CN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图形的轴对称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409820" y="1237570"/>
            <a:ext cx="3810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2" tIns="45559" rIns="91112" bIns="45559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defTabSz="1666875">
              <a:spcBef>
                <a:spcPct val="50000"/>
              </a:spcBef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八年级上册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9085964"/>
            <a:ext cx="1800225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4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 flipH="1">
            <a:off x="9353550" y="5780088"/>
            <a:ext cx="7954963" cy="42957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685338" y="6038850"/>
            <a:ext cx="3684587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066" tIns="83033" rIns="166066" bIns="83033" anchor="ctr"/>
          <a:lstStyle/>
          <a:p>
            <a:pPr algn="ctr"/>
            <a:endParaRPr lang="zh-CN" altLang="zh-CN" sz="3300" b="1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10560050" y="6162675"/>
            <a:ext cx="3051175" cy="3760788"/>
            <a:chOff x="0" y="0"/>
            <a:chExt cx="975" cy="1456"/>
          </a:xfrm>
        </p:grpSpPr>
        <p:sp>
          <p:nvSpPr>
            <p:cNvPr id="15393" name="Line 5"/>
            <p:cNvSpPr>
              <a:spLocks noChangeShapeType="1"/>
            </p:cNvSpPr>
            <p:nvPr/>
          </p:nvSpPr>
          <p:spPr bwMode="auto">
            <a:xfrm flipV="1">
              <a:off x="181" y="224"/>
              <a:ext cx="364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Line 6"/>
            <p:cNvSpPr>
              <a:spLocks noChangeShapeType="1"/>
            </p:cNvSpPr>
            <p:nvPr/>
          </p:nvSpPr>
          <p:spPr bwMode="auto">
            <a:xfrm>
              <a:off x="181" y="590"/>
              <a:ext cx="496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5" name="Line 7"/>
            <p:cNvSpPr>
              <a:spLocks noChangeShapeType="1"/>
            </p:cNvSpPr>
            <p:nvPr/>
          </p:nvSpPr>
          <p:spPr bwMode="auto">
            <a:xfrm>
              <a:off x="545" y="218"/>
              <a:ext cx="135" cy="10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Text Box 8"/>
            <p:cNvSpPr txBox="1">
              <a:spLocks noChangeArrowheads="1"/>
            </p:cNvSpPr>
            <p:nvPr/>
          </p:nvSpPr>
          <p:spPr bwMode="auto">
            <a:xfrm>
              <a:off x="317" y="0"/>
              <a:ext cx="3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r>
                <a:rPr lang="zh-CN" altLang="zh-CN" sz="3300" b="1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5397" name="Text Box 9"/>
            <p:cNvSpPr txBox="1">
              <a:spLocks noChangeArrowheads="1"/>
            </p:cNvSpPr>
            <p:nvPr/>
          </p:nvSpPr>
          <p:spPr bwMode="auto">
            <a:xfrm>
              <a:off x="0" y="590"/>
              <a:ext cx="4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r>
                <a:rPr lang="zh-CN" altLang="zh-CN" sz="33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5398" name="Text Box 10"/>
            <p:cNvSpPr txBox="1">
              <a:spLocks noChangeArrowheads="1"/>
            </p:cNvSpPr>
            <p:nvPr/>
          </p:nvSpPr>
          <p:spPr bwMode="auto">
            <a:xfrm>
              <a:off x="589" y="1225"/>
              <a:ext cx="3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r>
                <a:rPr lang="zh-CN" altLang="zh-CN" sz="3300" b="1">
                  <a:solidFill>
                    <a:srgbClr val="0000FF"/>
                  </a:solidFill>
                </a:rPr>
                <a:t>C</a:t>
              </a:r>
            </a:p>
          </p:txBody>
        </p:sp>
      </p:grp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13436600" y="6110288"/>
            <a:ext cx="3449638" cy="381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13757275" y="6283325"/>
            <a:ext cx="6350" cy="3813175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13495338" y="5656263"/>
            <a:ext cx="6969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r>
              <a:rPr lang="zh-CN" altLang="zh-CN" sz="3300" b="1">
                <a:solidFill>
                  <a:schemeClr val="bg1"/>
                </a:solidFill>
              </a:rPr>
              <a:t>l</a:t>
            </a: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14160500" y="6113463"/>
            <a:ext cx="3686175" cy="3760787"/>
            <a:chOff x="0" y="0"/>
            <a:chExt cx="1179" cy="1456"/>
          </a:xfrm>
        </p:grpSpPr>
        <p:grpSp>
          <p:nvGrpSpPr>
            <p:cNvPr id="15386" name="Group 15"/>
            <p:cNvGrpSpPr/>
            <p:nvPr/>
          </p:nvGrpSpPr>
          <p:grpSpPr bwMode="auto">
            <a:xfrm>
              <a:off x="0" y="221"/>
              <a:ext cx="1179" cy="1235"/>
              <a:chOff x="0" y="0"/>
              <a:chExt cx="1179" cy="1235"/>
            </a:xfrm>
          </p:grpSpPr>
          <p:sp>
            <p:nvSpPr>
              <p:cNvPr id="15388" name="Line 16"/>
              <p:cNvSpPr>
                <a:spLocks noChangeShapeType="1"/>
              </p:cNvSpPr>
              <p:nvPr/>
            </p:nvSpPr>
            <p:spPr bwMode="auto">
              <a:xfrm flipH="1" flipV="1">
                <a:off x="227" y="6"/>
                <a:ext cx="371" cy="3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9" name="Line 17"/>
              <p:cNvSpPr>
                <a:spLocks noChangeShapeType="1"/>
              </p:cNvSpPr>
              <p:nvPr/>
            </p:nvSpPr>
            <p:spPr bwMode="auto">
              <a:xfrm flipH="1">
                <a:off x="94" y="366"/>
                <a:ext cx="496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0" name="Line 18"/>
              <p:cNvSpPr>
                <a:spLocks noChangeShapeType="1"/>
              </p:cNvSpPr>
              <p:nvPr/>
            </p:nvSpPr>
            <p:spPr bwMode="auto">
              <a:xfrm flipH="1">
                <a:off x="85" y="0"/>
                <a:ext cx="132" cy="10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1" name="Text Box 19"/>
              <p:cNvSpPr txBox="1">
                <a:spLocks noChangeArrowheads="1"/>
              </p:cNvSpPr>
              <p:nvPr/>
            </p:nvSpPr>
            <p:spPr bwMode="auto">
              <a:xfrm>
                <a:off x="544" y="369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zh-CN" altLang="zh-CN" sz="3300" b="1">
                    <a:solidFill>
                      <a:srgbClr val="0000FF"/>
                    </a:solidFill>
                  </a:rPr>
                  <a:t>B′</a:t>
                </a:r>
              </a:p>
            </p:txBody>
          </p:sp>
          <p:sp>
            <p:nvSpPr>
              <p:cNvPr id="15392" name="Text Box 20"/>
              <p:cNvSpPr txBox="1">
                <a:spLocks noChangeArrowheads="1"/>
              </p:cNvSpPr>
              <p:nvPr/>
            </p:nvSpPr>
            <p:spPr bwMode="auto">
              <a:xfrm>
                <a:off x="0" y="1004"/>
                <a:ext cx="5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zh-CN" altLang="zh-CN" sz="3300" b="1">
                    <a:solidFill>
                      <a:srgbClr val="0000FF"/>
                    </a:solidFill>
                  </a:rPr>
                  <a:t>C′</a:t>
                </a:r>
              </a:p>
            </p:txBody>
          </p:sp>
        </p:grpSp>
        <p:sp>
          <p:nvSpPr>
            <p:cNvPr id="15387" name="Text Box 21"/>
            <p:cNvSpPr txBox="1">
              <a:spLocks noChangeArrowheads="1"/>
            </p:cNvSpPr>
            <p:nvPr/>
          </p:nvSpPr>
          <p:spPr bwMode="auto">
            <a:xfrm>
              <a:off x="246" y="0"/>
              <a:ext cx="5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r>
                <a:rPr lang="zh-CN" altLang="zh-CN" sz="3300" b="1">
                  <a:solidFill>
                    <a:srgbClr val="0000FF"/>
                  </a:solidFill>
                </a:rPr>
                <a:t>A′</a:t>
              </a:r>
            </a:p>
          </p:txBody>
        </p:sp>
      </p:grpSp>
      <p:sp>
        <p:nvSpPr>
          <p:cNvPr id="15369" name="WordArt 22" descr="绿色大理石"/>
          <p:cNvSpPr>
            <a:spLocks noChangeArrowheads="1" noChangeShapeType="1"/>
          </p:cNvSpPr>
          <p:nvPr/>
        </p:nvSpPr>
        <p:spPr bwMode="auto">
          <a:xfrm>
            <a:off x="6256338" y="551788"/>
            <a:ext cx="4497387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600" b="1" kern="10" dirty="0"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实验与探究</a:t>
            </a:r>
          </a:p>
        </p:txBody>
      </p:sp>
      <p:sp>
        <p:nvSpPr>
          <p:cNvPr id="15370" name="Text Box 23"/>
          <p:cNvSpPr txBox="1">
            <a:spLocks noChangeArrowheads="1"/>
          </p:cNvSpPr>
          <p:nvPr/>
        </p:nvSpPr>
        <p:spPr bwMode="auto">
          <a:xfrm>
            <a:off x="1044575" y="2058988"/>
            <a:ext cx="3746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endParaRPr lang="zh-CN" altLang="zh-CN" sz="3300"/>
          </a:p>
        </p:txBody>
      </p:sp>
      <p:sp>
        <p:nvSpPr>
          <p:cNvPr id="15371" name="Text Box 24"/>
          <p:cNvSpPr txBox="1">
            <a:spLocks noChangeArrowheads="1"/>
          </p:cNvSpPr>
          <p:nvPr/>
        </p:nvSpPr>
        <p:spPr bwMode="auto">
          <a:xfrm>
            <a:off x="744538" y="1811338"/>
            <a:ext cx="166481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 dirty="0">
                <a:solidFill>
                  <a:srgbClr val="0000FF"/>
                </a:solidFill>
              </a:rPr>
              <a:t>如图，在纸上画出        与一条直线   ，你能以直线  为折痕，通过折叠，得到一个与        全等的三角形吗？试一试。</a:t>
            </a:r>
          </a:p>
        </p:txBody>
      </p:sp>
      <p:graphicFrame>
        <p:nvGraphicFramePr>
          <p:cNvPr id="1537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45250" y="1935163"/>
          <a:ext cx="184943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r:id="rId4" imgW="431165" imgH="177800" progId="Equation.3">
                  <p:embed/>
                </p:oleObj>
              </mc:Choice>
              <mc:Fallback>
                <p:oleObj r:id="rId4" imgW="431165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1935163"/>
                        <a:ext cx="184943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346488" y="1811338"/>
          <a:ext cx="7493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r:id="rId6" imgW="88900" imgH="177165" progId="Equation.3">
                  <p:embed/>
                </p:oleObj>
              </mc:Choice>
              <mc:Fallback>
                <p:oleObj r:id="rId6" imgW="88900" imgH="17716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6488" y="1811338"/>
                        <a:ext cx="7493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763000" y="2779713"/>
          <a:ext cx="17002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r:id="rId8" imgW="431165" imgH="177800" progId="Equation.3">
                  <p:embed/>
                </p:oleObj>
              </mc:Choice>
              <mc:Fallback>
                <p:oleObj r:id="rId8" imgW="431165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779713"/>
                        <a:ext cx="170021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895013" y="1787525"/>
          <a:ext cx="75088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r:id="rId9" imgW="88900" imgH="177165" progId="Equation.3">
                  <p:embed/>
                </p:oleObj>
              </mc:Choice>
              <mc:Fallback>
                <p:oleObj r:id="rId9" imgW="88900" imgH="17716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5013" y="1787525"/>
                        <a:ext cx="75088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7" name="Object 6"/>
          <p:cNvGraphicFramePr>
            <a:graphicFrameLocks noChangeAspect="1"/>
          </p:cNvGraphicFramePr>
          <p:nvPr/>
        </p:nvGraphicFramePr>
        <p:xfrm>
          <a:off x="2254250" y="4414838"/>
          <a:ext cx="15351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r:id="rId11" imgW="431165" imgH="177800" progId="Equation.3">
                  <p:embed/>
                </p:oleObj>
              </mc:Choice>
              <mc:Fallback>
                <p:oleObj r:id="rId11" imgW="4311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414838"/>
                        <a:ext cx="15351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-455613" y="4291013"/>
            <a:ext cx="93011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（</a:t>
            </a:r>
            <a:r>
              <a:rPr lang="zh-CN" altLang="zh-CN" sz="5100" b="1">
                <a:solidFill>
                  <a:srgbClr val="0000FF"/>
                </a:solidFill>
              </a:rPr>
              <a:t>1</a:t>
            </a:r>
            <a:r>
              <a:rPr lang="zh-CN" altLang="en-US" sz="5100" b="1">
                <a:solidFill>
                  <a:srgbClr val="0000FF"/>
                </a:solidFill>
              </a:rPr>
              <a:t>）把         沿着直线  折叠。</a:t>
            </a:r>
          </a:p>
        </p:txBody>
      </p:sp>
      <p:graphicFrame>
        <p:nvGraphicFramePr>
          <p:cNvPr id="7199" name="Object 7"/>
          <p:cNvGraphicFramePr>
            <a:graphicFrameLocks noChangeAspect="1"/>
          </p:cNvGraphicFramePr>
          <p:nvPr/>
        </p:nvGraphicFramePr>
        <p:xfrm>
          <a:off x="6094413" y="4227513"/>
          <a:ext cx="7540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r:id="rId12" imgW="88900" imgH="177165" progId="Equation.3">
                  <p:embed/>
                </p:oleObj>
              </mc:Choice>
              <mc:Fallback>
                <p:oleObj r:id="rId12" imgW="88900" imgH="17716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4227513"/>
                        <a:ext cx="7540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8991600" y="4291013"/>
            <a:ext cx="825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然后在        的顶点</a:t>
            </a:r>
            <a:r>
              <a:rPr lang="zh-CN" altLang="zh-CN" sz="5100" b="1">
                <a:solidFill>
                  <a:srgbClr val="0000FF"/>
                </a:solidFill>
              </a:rPr>
              <a:t>A,B,C</a:t>
            </a:r>
            <a:r>
              <a:rPr lang="zh-CN" altLang="zh-CN" sz="5100"/>
              <a:t>         </a:t>
            </a:r>
          </a:p>
        </p:txBody>
      </p:sp>
      <p:graphicFrame>
        <p:nvGraphicFramePr>
          <p:cNvPr id="7201" name="Object 8"/>
          <p:cNvGraphicFramePr>
            <a:graphicFrameLocks noChangeAspect="1"/>
          </p:cNvGraphicFramePr>
          <p:nvPr/>
        </p:nvGraphicFramePr>
        <p:xfrm>
          <a:off x="11095038" y="4414838"/>
          <a:ext cx="170021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r:id="rId13" imgW="431165" imgH="177800" progId="Equation.3">
                  <p:embed/>
                </p:oleObj>
              </mc:Choice>
              <mc:Fallback>
                <p:oleObj r:id="rId13" imgW="431165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5038" y="4414838"/>
                        <a:ext cx="170021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90550" y="5159375"/>
            <a:ext cx="8855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处用大头针各扎出一个小孔</a:t>
            </a:r>
            <a:r>
              <a:rPr lang="zh-CN" altLang="en-US" sz="510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44463" y="6027738"/>
            <a:ext cx="93011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把与点</a:t>
            </a:r>
            <a:r>
              <a:rPr lang="zh-CN" altLang="zh-CN" sz="5100" b="1">
                <a:solidFill>
                  <a:srgbClr val="0000FF"/>
                </a:solidFill>
              </a:rPr>
              <a:t>A,B,C</a:t>
            </a:r>
            <a:r>
              <a:rPr lang="zh-CN" altLang="en-US" sz="5100" b="1">
                <a:solidFill>
                  <a:srgbClr val="0000FF"/>
                </a:solidFill>
              </a:rPr>
              <a:t>对应的小孔分别记作             </a:t>
            </a:r>
            <a:r>
              <a:rPr lang="zh-CN" altLang="zh-CN" sz="5100" b="1">
                <a:solidFill>
                  <a:srgbClr val="0000FF"/>
                </a:solidFill>
              </a:rPr>
              <a:t>.</a:t>
            </a:r>
            <a:r>
              <a:rPr lang="zh-CN" altLang="en-US" sz="5100" b="1">
                <a:solidFill>
                  <a:srgbClr val="0000FF"/>
                </a:solidFill>
              </a:rPr>
              <a:t>连接                   便得到</a:t>
            </a:r>
          </a:p>
        </p:txBody>
      </p:sp>
      <p:graphicFrame>
        <p:nvGraphicFramePr>
          <p:cNvPr id="7204" name="Object 9"/>
          <p:cNvGraphicFramePr>
            <a:graphicFrameLocks noChangeAspect="1"/>
          </p:cNvGraphicFramePr>
          <p:nvPr/>
        </p:nvGraphicFramePr>
        <p:xfrm>
          <a:off x="1981200" y="7732713"/>
          <a:ext cx="21002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r:id="rId14" imgW="533400" imgH="177800" progId="Equation.3">
                  <p:embed/>
                </p:oleObj>
              </mc:Choice>
              <mc:Fallback>
                <p:oleObj r:id="rId14" imgW="533400" imgH="177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732713"/>
                        <a:ext cx="210026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5" name="Object 10"/>
          <p:cNvGraphicFramePr>
            <a:graphicFrameLocks noChangeAspect="1"/>
          </p:cNvGraphicFramePr>
          <p:nvPr/>
        </p:nvGraphicFramePr>
        <p:xfrm>
          <a:off x="990600" y="6970713"/>
          <a:ext cx="27844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r:id="rId16" imgW="571500" imgH="203200" progId="Equation.3">
                  <p:embed/>
                </p:oleObj>
              </mc:Choice>
              <mc:Fallback>
                <p:oleObj r:id="rId16" imgW="5715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970713"/>
                        <a:ext cx="278447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6" name="Object 11"/>
          <p:cNvGraphicFramePr>
            <a:graphicFrameLocks noChangeAspect="1"/>
          </p:cNvGraphicFramePr>
          <p:nvPr/>
        </p:nvGraphicFramePr>
        <p:xfrm>
          <a:off x="4725988" y="6892925"/>
          <a:ext cx="34559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r:id="rId18" imgW="952500" imgH="203200" progId="Equation.3">
                  <p:embed/>
                </p:oleObj>
              </mc:Choice>
              <mc:Fallback>
                <p:oleObj r:id="rId18" imgW="952500" imgH="203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6892925"/>
                        <a:ext cx="34559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3317538" y="5046663"/>
            <a:ext cx="6350" cy="3813175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grpSp>
        <p:nvGrpSpPr>
          <p:cNvPr id="16387" name="Group 3"/>
          <p:cNvGrpSpPr/>
          <p:nvPr/>
        </p:nvGrpSpPr>
        <p:grpSpPr bwMode="auto">
          <a:xfrm>
            <a:off x="9153525" y="5122863"/>
            <a:ext cx="8551863" cy="5124450"/>
            <a:chOff x="0" y="0"/>
            <a:chExt cx="2813" cy="1983"/>
          </a:xfrm>
        </p:grpSpPr>
        <p:sp>
          <p:nvSpPr>
            <p:cNvPr id="16408" name="Rectangle 4"/>
            <p:cNvSpPr>
              <a:spLocks noChangeArrowheads="1"/>
            </p:cNvSpPr>
            <p:nvPr/>
          </p:nvSpPr>
          <p:spPr bwMode="auto">
            <a:xfrm flipH="1">
              <a:off x="0" y="48"/>
              <a:ext cx="2813" cy="193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6409" name="Rectangle 5"/>
            <p:cNvSpPr>
              <a:spLocks noChangeArrowheads="1"/>
            </p:cNvSpPr>
            <p:nvPr/>
          </p:nvSpPr>
          <p:spPr bwMode="auto">
            <a:xfrm>
              <a:off x="221" y="240"/>
              <a:ext cx="1179" cy="1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112" tIns="45559" rIns="91112" bIns="45559" anchor="ctr"/>
            <a:lstStyle/>
            <a:p>
              <a:pPr algn="ctr"/>
              <a:endParaRPr lang="zh-CN" altLang="zh-CN" sz="3300" b="1"/>
            </a:p>
          </p:txBody>
        </p:sp>
        <p:grpSp>
          <p:nvGrpSpPr>
            <p:cNvPr id="16410" name="Group 6"/>
            <p:cNvGrpSpPr/>
            <p:nvPr/>
          </p:nvGrpSpPr>
          <p:grpSpPr bwMode="auto">
            <a:xfrm>
              <a:off x="501" y="288"/>
              <a:ext cx="975" cy="1456"/>
              <a:chOff x="0" y="0"/>
              <a:chExt cx="975" cy="1456"/>
            </a:xfrm>
          </p:grpSpPr>
          <p:sp>
            <p:nvSpPr>
              <p:cNvPr id="16421" name="Line 7"/>
              <p:cNvSpPr>
                <a:spLocks noChangeShapeType="1"/>
              </p:cNvSpPr>
              <p:nvPr/>
            </p:nvSpPr>
            <p:spPr bwMode="auto">
              <a:xfrm flipV="1">
                <a:off x="181" y="224"/>
                <a:ext cx="364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2" name="Line 8"/>
              <p:cNvSpPr>
                <a:spLocks noChangeShapeType="1"/>
              </p:cNvSpPr>
              <p:nvPr/>
            </p:nvSpPr>
            <p:spPr bwMode="auto">
              <a:xfrm>
                <a:off x="181" y="590"/>
                <a:ext cx="496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3" name="Line 9"/>
              <p:cNvSpPr>
                <a:spLocks noChangeShapeType="1"/>
              </p:cNvSpPr>
              <p:nvPr/>
            </p:nvSpPr>
            <p:spPr bwMode="auto">
              <a:xfrm>
                <a:off x="545" y="218"/>
                <a:ext cx="135" cy="10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4" name="Text Box 10"/>
              <p:cNvSpPr txBox="1">
                <a:spLocks noChangeArrowheads="1"/>
              </p:cNvSpPr>
              <p:nvPr/>
            </p:nvSpPr>
            <p:spPr bwMode="auto">
              <a:xfrm>
                <a:off x="317" y="0"/>
                <a:ext cx="38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zh-CN" altLang="zh-CN" sz="3300" b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16425" name="Text Box 11"/>
              <p:cNvSpPr txBox="1">
                <a:spLocks noChangeArrowheads="1"/>
              </p:cNvSpPr>
              <p:nvPr/>
            </p:nvSpPr>
            <p:spPr bwMode="auto">
              <a:xfrm>
                <a:off x="0" y="590"/>
                <a:ext cx="43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zh-CN" altLang="zh-CN" sz="3300" b="1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16426" name="Text Box 12"/>
              <p:cNvSpPr txBox="1">
                <a:spLocks noChangeArrowheads="1"/>
              </p:cNvSpPr>
              <p:nvPr/>
            </p:nvSpPr>
            <p:spPr bwMode="auto">
              <a:xfrm>
                <a:off x="589" y="1225"/>
                <a:ext cx="38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zh-CN" altLang="zh-CN" sz="3300" b="1">
                    <a:solidFill>
                      <a:srgbClr val="0000FF"/>
                    </a:solidFill>
                  </a:rPr>
                  <a:t>C</a:t>
                </a:r>
              </a:p>
            </p:txBody>
          </p:sp>
        </p:grpSp>
        <p:sp>
          <p:nvSpPr>
            <p:cNvPr id="16411" name="Rectangle 13"/>
            <p:cNvSpPr>
              <a:spLocks noChangeArrowheads="1"/>
            </p:cNvSpPr>
            <p:nvPr/>
          </p:nvSpPr>
          <p:spPr bwMode="auto">
            <a:xfrm>
              <a:off x="1421" y="240"/>
              <a:ext cx="1104" cy="1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6412" name="Text Box 14"/>
            <p:cNvSpPr txBox="1">
              <a:spLocks noChangeArrowheads="1"/>
            </p:cNvSpPr>
            <p:nvPr/>
          </p:nvSpPr>
          <p:spPr bwMode="auto">
            <a:xfrm>
              <a:off x="1325" y="0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r>
                <a:rPr lang="zh-CN" altLang="zh-CN" sz="3300" b="1">
                  <a:solidFill>
                    <a:schemeClr val="bg1"/>
                  </a:solidFill>
                </a:rPr>
                <a:t>l</a:t>
              </a:r>
            </a:p>
          </p:txBody>
        </p:sp>
        <p:grpSp>
          <p:nvGrpSpPr>
            <p:cNvPr id="16413" name="Group 15"/>
            <p:cNvGrpSpPr/>
            <p:nvPr/>
          </p:nvGrpSpPr>
          <p:grpSpPr bwMode="auto">
            <a:xfrm>
              <a:off x="1538" y="283"/>
              <a:ext cx="1179" cy="1456"/>
              <a:chOff x="0" y="0"/>
              <a:chExt cx="1179" cy="1456"/>
            </a:xfrm>
          </p:grpSpPr>
          <p:grpSp>
            <p:nvGrpSpPr>
              <p:cNvPr id="16414" name="Group 16"/>
              <p:cNvGrpSpPr/>
              <p:nvPr/>
            </p:nvGrpSpPr>
            <p:grpSpPr bwMode="auto">
              <a:xfrm>
                <a:off x="0" y="221"/>
                <a:ext cx="1179" cy="1235"/>
                <a:chOff x="0" y="0"/>
                <a:chExt cx="1179" cy="1235"/>
              </a:xfrm>
            </p:grpSpPr>
            <p:sp>
              <p:nvSpPr>
                <p:cNvPr id="16416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27" y="6"/>
                  <a:ext cx="371" cy="3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1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94" y="366"/>
                  <a:ext cx="496" cy="6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1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5" y="0"/>
                  <a:ext cx="132" cy="10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44" y="369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112" tIns="45559" rIns="91112" bIns="45559">
                  <a:spAutoFit/>
                </a:bodyPr>
                <a:lstStyle>
                  <a:lvl1pPr/>
                  <a:lvl2pPr marL="742950" indent="-285750"/>
                  <a:lvl3pPr marL="1143000" indent="-228600"/>
                  <a:lvl4pPr marL="1600200" indent="-228600"/>
                  <a:lvl5pPr marL="2057400" indent="-228600"/>
                  <a:lvl6pPr marL="2514600" indent="-228600"/>
                  <a:lvl7pPr marL="2971800" indent="-228600"/>
                  <a:lvl8pPr marL="3429000" indent="-228600"/>
                  <a:lvl9pPr marL="3886200" indent="-228600"/>
                </a:lstStyle>
                <a:p>
                  <a:r>
                    <a:rPr lang="zh-CN" altLang="zh-CN" sz="3300" b="1">
                      <a:solidFill>
                        <a:srgbClr val="0000FF"/>
                      </a:solidFill>
                    </a:rPr>
                    <a:t>B′</a:t>
                  </a:r>
                </a:p>
              </p:txBody>
            </p:sp>
            <p:sp>
              <p:nvSpPr>
                <p:cNvPr id="164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0" y="1004"/>
                  <a:ext cx="5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112" tIns="45559" rIns="91112" bIns="45559">
                  <a:spAutoFit/>
                </a:bodyPr>
                <a:lstStyle>
                  <a:lvl1pPr/>
                  <a:lvl2pPr marL="742950" indent="-285750"/>
                  <a:lvl3pPr marL="1143000" indent="-228600"/>
                  <a:lvl4pPr marL="1600200" indent="-228600"/>
                  <a:lvl5pPr marL="2057400" indent="-228600"/>
                  <a:lvl6pPr marL="2514600" indent="-228600"/>
                  <a:lvl7pPr marL="2971800" indent="-228600"/>
                  <a:lvl8pPr marL="3429000" indent="-228600"/>
                  <a:lvl9pPr marL="3886200" indent="-228600"/>
                </a:lstStyle>
                <a:p>
                  <a:r>
                    <a:rPr lang="zh-CN" altLang="zh-CN" sz="3300" b="1">
                      <a:solidFill>
                        <a:srgbClr val="0000FF"/>
                      </a:solidFill>
                    </a:rPr>
                    <a:t>C′</a:t>
                  </a:r>
                </a:p>
              </p:txBody>
            </p:sp>
          </p:grpSp>
          <p:sp>
            <p:nvSpPr>
              <p:cNvPr id="16415" name="Text Box 22"/>
              <p:cNvSpPr txBox="1">
                <a:spLocks noChangeArrowheads="1"/>
              </p:cNvSpPr>
              <p:nvPr/>
            </p:nvSpPr>
            <p:spPr bwMode="auto">
              <a:xfrm>
                <a:off x="246" y="0"/>
                <a:ext cx="5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zh-CN" altLang="zh-CN" sz="3300" b="1">
                    <a:solidFill>
                      <a:srgbClr val="0000FF"/>
                    </a:solidFill>
                  </a:rPr>
                  <a:t>A′</a:t>
                </a:r>
              </a:p>
            </p:txBody>
          </p:sp>
        </p:grpSp>
      </p:grpSp>
      <p:sp>
        <p:nvSpPr>
          <p:cNvPr id="16388" name="WordArt 23" descr="绿色大理石"/>
          <p:cNvSpPr>
            <a:spLocks noChangeArrowheads="1" noChangeShapeType="1"/>
          </p:cNvSpPr>
          <p:nvPr/>
        </p:nvSpPr>
        <p:spPr bwMode="auto">
          <a:xfrm>
            <a:off x="6410325" y="474663"/>
            <a:ext cx="4759325" cy="781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600" b="1" kern="10"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实验与探究</a:t>
            </a:r>
          </a:p>
        </p:txBody>
      </p: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900113" y="1736725"/>
            <a:ext cx="37512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endParaRPr lang="zh-CN" altLang="zh-CN" sz="3300"/>
          </a:p>
        </p:txBody>
      </p:sp>
      <p:sp>
        <p:nvSpPr>
          <p:cNvPr id="16390" name="Text Box 25"/>
          <p:cNvSpPr txBox="1">
            <a:spLocks noChangeArrowheads="1"/>
          </p:cNvSpPr>
          <p:nvPr/>
        </p:nvSpPr>
        <p:spPr bwMode="auto">
          <a:xfrm>
            <a:off x="450850" y="1363663"/>
            <a:ext cx="1665128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如图，在纸上画出        与一条直线   ，你能以直线  为折痕，通过折叠，得到一个与        全等的三角形吗？试一试。</a:t>
            </a:r>
          </a:p>
        </p:txBody>
      </p:sp>
      <p:graphicFrame>
        <p:nvGraphicFramePr>
          <p:cNvPr id="16391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48425" y="1709738"/>
          <a:ext cx="40005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r:id="rId4" imgW="431165" imgH="177800" progId="Equation.3">
                  <p:embed/>
                </p:oleObj>
              </mc:Choice>
              <mc:Fallback>
                <p:oleObj r:id="rId4" imgW="431165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1709738"/>
                        <a:ext cx="40005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052800" y="1363663"/>
          <a:ext cx="7493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r:id="rId6" imgW="88900" imgH="177165" progId="Equation.3">
                  <p:embed/>
                </p:oleObj>
              </mc:Choice>
              <mc:Fallback>
                <p:oleObj r:id="rId6" imgW="88900" imgH="17716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2800" y="1363663"/>
                        <a:ext cx="7493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91525" y="2305050"/>
          <a:ext cx="17002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r:id="rId8" imgW="431165" imgH="177800" progId="Equation.3">
                  <p:embed/>
                </p:oleObj>
              </mc:Choice>
              <mc:Fallback>
                <p:oleObj r:id="rId8" imgW="431165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525" y="2305050"/>
                        <a:ext cx="17002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448925" y="1238250"/>
          <a:ext cx="7493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r:id="rId9" imgW="88900" imgH="177165" progId="Equation.3">
                  <p:embed/>
                </p:oleObj>
              </mc:Choice>
              <mc:Fallback>
                <p:oleObj r:id="rId9" imgW="88900" imgH="17716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925" y="1238250"/>
                        <a:ext cx="7493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6"/>
          <p:cNvGraphicFramePr>
            <a:graphicFrameLocks noChangeAspect="1"/>
          </p:cNvGraphicFramePr>
          <p:nvPr/>
        </p:nvGraphicFramePr>
        <p:xfrm>
          <a:off x="1658938" y="4092575"/>
          <a:ext cx="15303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r:id="rId11" imgW="431165" imgH="177800" progId="Equation.3">
                  <p:embed/>
                </p:oleObj>
              </mc:Choice>
              <mc:Fallback>
                <p:oleObj r:id="rId11" imgW="4311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092575"/>
                        <a:ext cx="153035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31"/>
          <p:cNvSpPr txBox="1">
            <a:spLocks noChangeArrowheads="1"/>
          </p:cNvSpPr>
          <p:nvPr/>
        </p:nvSpPr>
        <p:spPr bwMode="auto">
          <a:xfrm>
            <a:off x="0" y="3968750"/>
            <a:ext cx="8851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zh-CN" sz="5100" b="1">
                <a:solidFill>
                  <a:srgbClr val="0000FF"/>
                </a:solidFill>
              </a:rPr>
              <a:t>(1)</a:t>
            </a:r>
            <a:r>
              <a:rPr lang="zh-CN" altLang="en-US" sz="5100" b="1">
                <a:solidFill>
                  <a:srgbClr val="0000FF"/>
                </a:solidFill>
              </a:rPr>
              <a:t>把         沿着直线    折叠。</a:t>
            </a:r>
          </a:p>
        </p:txBody>
      </p:sp>
      <p:graphicFrame>
        <p:nvGraphicFramePr>
          <p:cNvPr id="16397" name="Object 7"/>
          <p:cNvGraphicFramePr>
            <a:graphicFrameLocks noChangeAspect="1"/>
          </p:cNvGraphicFramePr>
          <p:nvPr/>
        </p:nvGraphicFramePr>
        <p:xfrm>
          <a:off x="5953125" y="3829050"/>
          <a:ext cx="7508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r:id="rId12" imgW="88900" imgH="177165" progId="Equation.3">
                  <p:embed/>
                </p:oleObj>
              </mc:Choice>
              <mc:Fallback>
                <p:oleObj r:id="rId12" imgW="88900" imgH="17716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829050"/>
                        <a:ext cx="75088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33"/>
          <p:cNvSpPr txBox="1">
            <a:spLocks noChangeArrowheads="1"/>
          </p:cNvSpPr>
          <p:nvPr/>
        </p:nvSpPr>
        <p:spPr bwMode="auto">
          <a:xfrm>
            <a:off x="8851900" y="3968750"/>
            <a:ext cx="82502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然后在        的顶点</a:t>
            </a:r>
            <a:r>
              <a:rPr lang="zh-CN" altLang="zh-CN" sz="5100" b="1">
                <a:solidFill>
                  <a:srgbClr val="0000FF"/>
                </a:solidFill>
              </a:rPr>
              <a:t>A,B,C</a:t>
            </a:r>
            <a:r>
              <a:rPr lang="zh-CN" altLang="zh-CN" sz="5100"/>
              <a:t>         </a:t>
            </a:r>
          </a:p>
        </p:txBody>
      </p:sp>
      <p:graphicFrame>
        <p:nvGraphicFramePr>
          <p:cNvPr id="16399" name="Object 8"/>
          <p:cNvGraphicFramePr>
            <a:graphicFrameLocks noChangeAspect="1"/>
          </p:cNvGraphicFramePr>
          <p:nvPr/>
        </p:nvGraphicFramePr>
        <p:xfrm>
          <a:off x="10952163" y="4092575"/>
          <a:ext cx="17002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r:id="rId13" imgW="431165" imgH="177800" progId="Equation.3">
                  <p:embed/>
                </p:oleObj>
              </mc:Choice>
              <mc:Fallback>
                <p:oleObj r:id="rId13" imgW="431165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2163" y="4092575"/>
                        <a:ext cx="17002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Text Box 35"/>
          <p:cNvSpPr txBox="1">
            <a:spLocks noChangeArrowheads="1"/>
          </p:cNvSpPr>
          <p:nvPr/>
        </p:nvSpPr>
        <p:spPr bwMode="auto">
          <a:xfrm>
            <a:off x="0" y="4837113"/>
            <a:ext cx="8851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处用大头针各扎出一个小孔</a:t>
            </a:r>
            <a:r>
              <a:rPr lang="zh-CN" altLang="en-US" sz="510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16401" name="Text Box 36"/>
          <p:cNvSpPr txBox="1">
            <a:spLocks noChangeArrowheads="1"/>
          </p:cNvSpPr>
          <p:nvPr/>
        </p:nvSpPr>
        <p:spPr bwMode="auto">
          <a:xfrm>
            <a:off x="0" y="5705475"/>
            <a:ext cx="93011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rgbClr val="0000FF"/>
                </a:solidFill>
              </a:rPr>
              <a:t>把与点</a:t>
            </a:r>
            <a:r>
              <a:rPr lang="zh-CN" altLang="zh-CN" sz="5100" b="1">
                <a:solidFill>
                  <a:srgbClr val="0000FF"/>
                </a:solidFill>
              </a:rPr>
              <a:t>A,B,C</a:t>
            </a:r>
            <a:r>
              <a:rPr lang="zh-CN" altLang="en-US" sz="5100" b="1">
                <a:solidFill>
                  <a:srgbClr val="0000FF"/>
                </a:solidFill>
              </a:rPr>
              <a:t>对应的小孔分别记作              </a:t>
            </a:r>
            <a:r>
              <a:rPr lang="zh-CN" altLang="zh-CN" sz="5100" b="1">
                <a:solidFill>
                  <a:srgbClr val="0000FF"/>
                </a:solidFill>
              </a:rPr>
              <a:t>.</a:t>
            </a:r>
            <a:r>
              <a:rPr lang="zh-CN" altLang="en-US" sz="5100" b="1">
                <a:solidFill>
                  <a:srgbClr val="0000FF"/>
                </a:solidFill>
              </a:rPr>
              <a:t>连接                   便得到</a:t>
            </a:r>
          </a:p>
        </p:txBody>
      </p:sp>
      <p:graphicFrame>
        <p:nvGraphicFramePr>
          <p:cNvPr id="16402" name="Object 9"/>
          <p:cNvGraphicFramePr>
            <a:graphicFrameLocks noChangeAspect="1"/>
          </p:cNvGraphicFramePr>
          <p:nvPr/>
        </p:nvGraphicFramePr>
        <p:xfrm>
          <a:off x="1535113" y="7332663"/>
          <a:ext cx="21002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r:id="rId14" imgW="533400" imgH="203200" progId="Equation.3">
                  <p:embed/>
                </p:oleObj>
              </mc:Choice>
              <mc:Fallback>
                <p:oleObj r:id="rId14" imgW="5334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7332663"/>
                        <a:ext cx="210026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0"/>
          <p:cNvGraphicFramePr>
            <a:graphicFrameLocks noChangeAspect="1"/>
          </p:cNvGraphicFramePr>
          <p:nvPr/>
        </p:nvGraphicFramePr>
        <p:xfrm>
          <a:off x="771525" y="6496050"/>
          <a:ext cx="28511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r:id="rId16" imgW="584200" imgH="228600" progId="Equation.3">
                  <p:embed/>
                </p:oleObj>
              </mc:Choice>
              <mc:Fallback>
                <p:oleObj r:id="rId16" imgW="5842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6496050"/>
                        <a:ext cx="28511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11"/>
          <p:cNvGraphicFramePr>
            <a:graphicFrameLocks noChangeAspect="1"/>
          </p:cNvGraphicFramePr>
          <p:nvPr/>
        </p:nvGraphicFramePr>
        <p:xfrm>
          <a:off x="4656138" y="6570663"/>
          <a:ext cx="36004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r:id="rId18" imgW="990600" imgH="228600" progId="Equation.3">
                  <p:embed/>
                </p:oleObj>
              </mc:Choice>
              <mc:Fallback>
                <p:oleObj r:id="rId18" imgW="9906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6570663"/>
                        <a:ext cx="36004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Text Box 40"/>
          <p:cNvSpPr txBox="1">
            <a:spLocks noChangeArrowheads="1"/>
          </p:cNvSpPr>
          <p:nvPr/>
        </p:nvSpPr>
        <p:spPr bwMode="auto">
          <a:xfrm>
            <a:off x="0" y="8432800"/>
            <a:ext cx="85518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zh-CN" sz="5100" b="1">
                <a:solidFill>
                  <a:srgbClr val="0000FF"/>
                </a:solidFill>
              </a:rPr>
              <a:t>(2)</a:t>
            </a:r>
            <a:r>
              <a:rPr lang="zh-CN" altLang="en-US" sz="5100" b="1">
                <a:solidFill>
                  <a:srgbClr val="0000FF"/>
                </a:solidFill>
              </a:rPr>
              <a:t>你发现         与         全等吗？为什么？</a:t>
            </a:r>
          </a:p>
        </p:txBody>
      </p:sp>
      <p:graphicFrame>
        <p:nvGraphicFramePr>
          <p:cNvPr id="16406" name="Object 12"/>
          <p:cNvGraphicFramePr>
            <a:graphicFrameLocks noChangeAspect="1"/>
          </p:cNvGraphicFramePr>
          <p:nvPr/>
        </p:nvGraphicFramePr>
        <p:xfrm>
          <a:off x="3074988" y="8556625"/>
          <a:ext cx="17002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r:id="rId20" imgW="431165" imgH="177800" progId="Equation.3">
                  <p:embed/>
                </p:oleObj>
              </mc:Choice>
              <mc:Fallback>
                <p:oleObj r:id="rId20" imgW="431165" imgH="177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8556625"/>
                        <a:ext cx="17002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Object 13"/>
          <p:cNvGraphicFramePr>
            <a:graphicFrameLocks noChangeAspect="1"/>
          </p:cNvGraphicFramePr>
          <p:nvPr/>
        </p:nvGraphicFramePr>
        <p:xfrm>
          <a:off x="5400675" y="8474075"/>
          <a:ext cx="21002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r:id="rId21" imgW="533400" imgH="203200" progId="Equation.3">
                  <p:embed/>
                </p:oleObj>
              </mc:Choice>
              <mc:Fallback>
                <p:oleObj r:id="rId21" imgW="5334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8474075"/>
                        <a:ext cx="21002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474663"/>
            <a:ext cx="4278312" cy="1489075"/>
          </a:xfrm>
        </p:spPr>
        <p:txBody>
          <a:bodyPr lIns="166048" tIns="83024" rIns="166048" bIns="83024"/>
          <a:lstStyle/>
          <a:p>
            <a:pPr algn="l"/>
            <a:r>
              <a:rPr lang="en-US" altLang="zh-CN" sz="6000" dirty="0"/>
              <a:t>1</a:t>
            </a:r>
            <a:r>
              <a:rPr lang="zh-CN" altLang="en-US" sz="6000" dirty="0"/>
              <a:t>、轴对称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8175" y="1712913"/>
            <a:ext cx="16651288" cy="2481262"/>
          </a:xfrm>
        </p:spPr>
        <p:txBody>
          <a:bodyPr lIns="166048" tIns="83024" rIns="166048" bIns="83024"/>
          <a:lstStyle/>
          <a:p>
            <a:pPr>
              <a:buFontTx/>
              <a:buNone/>
            </a:pPr>
            <a:r>
              <a:rPr lang="zh-CN" altLang="en-US" sz="5100" b="1" dirty="0"/>
              <a:t>把一个图形沿某条直线折叠后，得到另一个与</a:t>
            </a:r>
          </a:p>
          <a:p>
            <a:pPr>
              <a:buFontTx/>
              <a:buNone/>
            </a:pPr>
            <a:r>
              <a:rPr lang="zh-CN" altLang="en-US" sz="5100" b="1" dirty="0"/>
              <a:t>它</a:t>
            </a:r>
            <a:r>
              <a:rPr lang="zh-CN" altLang="en-US" sz="5100" b="1" u="sng" dirty="0">
                <a:solidFill>
                  <a:srgbClr val="0000FF"/>
                </a:solidFill>
              </a:rPr>
              <a:t>全等的图形</a:t>
            </a:r>
            <a:r>
              <a:rPr lang="zh-CN" altLang="en-US" sz="5100" b="1" dirty="0"/>
              <a:t>，</a:t>
            </a:r>
            <a:r>
              <a:rPr lang="zh-CN" altLang="en-US" sz="5100" b="1" u="sng" dirty="0">
                <a:solidFill>
                  <a:srgbClr val="0000FF"/>
                </a:solidFill>
              </a:rPr>
              <a:t>图形的这种变化</a:t>
            </a:r>
            <a:r>
              <a:rPr lang="zh-CN" altLang="en-US" sz="5100" b="1" dirty="0"/>
              <a:t>叫做</a:t>
            </a:r>
            <a:r>
              <a:rPr lang="zh-CN" altLang="en-US" sz="5100" b="1" dirty="0">
                <a:solidFill>
                  <a:srgbClr val="FF0000"/>
                </a:solidFill>
              </a:rPr>
              <a:t>轴对称</a:t>
            </a:r>
            <a:r>
              <a:rPr lang="zh-CN" altLang="en-US" sz="5100" b="1" dirty="0"/>
              <a:t>。</a:t>
            </a:r>
          </a:p>
          <a:p>
            <a:pPr>
              <a:buFontTx/>
              <a:buNone/>
            </a:pPr>
            <a:r>
              <a:rPr lang="zh-CN" altLang="en-US" sz="5100" b="1" dirty="0"/>
              <a:t>这条</a:t>
            </a:r>
            <a:r>
              <a:rPr lang="zh-CN" altLang="en-US" sz="5100" b="1" u="sng" dirty="0">
                <a:solidFill>
                  <a:srgbClr val="0000FF"/>
                </a:solidFill>
              </a:rPr>
              <a:t>直线</a:t>
            </a:r>
            <a:r>
              <a:rPr lang="zh-CN" altLang="en-US" sz="5100" b="1" dirty="0"/>
              <a:t>叫做</a:t>
            </a:r>
            <a:r>
              <a:rPr lang="zh-CN" altLang="en-US" sz="5100" b="1" dirty="0">
                <a:solidFill>
                  <a:srgbClr val="FF0000"/>
                </a:solidFill>
              </a:rPr>
              <a:t>对称轴</a:t>
            </a:r>
            <a:r>
              <a:rPr lang="zh-CN" altLang="en-US" sz="5100" b="1" dirty="0"/>
              <a:t>。</a:t>
            </a:r>
            <a:r>
              <a:rPr lang="zh-CN" altLang="en-US" dirty="0"/>
              <a:t> </a:t>
            </a:r>
          </a:p>
        </p:txBody>
      </p:sp>
      <p:grpSp>
        <p:nvGrpSpPr>
          <p:cNvPr id="17412" name="Group 4"/>
          <p:cNvGrpSpPr/>
          <p:nvPr/>
        </p:nvGrpSpPr>
        <p:grpSpPr bwMode="auto">
          <a:xfrm>
            <a:off x="8772525" y="4883150"/>
            <a:ext cx="8791575" cy="5122863"/>
            <a:chOff x="2947" y="2064"/>
            <a:chExt cx="2813" cy="1983"/>
          </a:xfrm>
        </p:grpSpPr>
        <p:sp>
          <p:nvSpPr>
            <p:cNvPr id="17417" name="Rectangle 5"/>
            <p:cNvSpPr>
              <a:spLocks noChangeArrowheads="1"/>
            </p:cNvSpPr>
            <p:nvPr/>
          </p:nvSpPr>
          <p:spPr bwMode="auto">
            <a:xfrm flipH="1">
              <a:off x="2947" y="2112"/>
              <a:ext cx="2813" cy="193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7418" name="Rectangle 6"/>
            <p:cNvSpPr>
              <a:spLocks noChangeArrowheads="1"/>
            </p:cNvSpPr>
            <p:nvPr/>
          </p:nvSpPr>
          <p:spPr bwMode="auto">
            <a:xfrm>
              <a:off x="3168" y="2304"/>
              <a:ext cx="1179" cy="1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112" tIns="45559" rIns="91112" bIns="45559" anchor="ctr"/>
            <a:lstStyle/>
            <a:p>
              <a:pPr algn="ctr"/>
              <a:endParaRPr lang="zh-CN" altLang="en-US" sz="3300" b="1"/>
            </a:p>
          </p:txBody>
        </p:sp>
        <p:grpSp>
          <p:nvGrpSpPr>
            <p:cNvPr id="17419" name="Group 7"/>
            <p:cNvGrpSpPr/>
            <p:nvPr/>
          </p:nvGrpSpPr>
          <p:grpSpPr bwMode="auto">
            <a:xfrm>
              <a:off x="3448" y="2352"/>
              <a:ext cx="975" cy="1456"/>
              <a:chOff x="3275" y="2386"/>
              <a:chExt cx="975" cy="1456"/>
            </a:xfrm>
          </p:grpSpPr>
          <p:sp>
            <p:nvSpPr>
              <p:cNvPr id="17430" name="Line 8"/>
              <p:cNvSpPr>
                <a:spLocks noChangeShapeType="1"/>
              </p:cNvSpPr>
              <p:nvPr/>
            </p:nvSpPr>
            <p:spPr bwMode="auto">
              <a:xfrm flipV="1">
                <a:off x="3456" y="2610"/>
                <a:ext cx="364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" name="Line 9"/>
              <p:cNvSpPr>
                <a:spLocks noChangeShapeType="1"/>
              </p:cNvSpPr>
              <p:nvPr/>
            </p:nvSpPr>
            <p:spPr bwMode="auto">
              <a:xfrm>
                <a:off x="3456" y="2976"/>
                <a:ext cx="496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Line 10"/>
              <p:cNvSpPr>
                <a:spLocks noChangeShapeType="1"/>
              </p:cNvSpPr>
              <p:nvPr/>
            </p:nvSpPr>
            <p:spPr bwMode="auto">
              <a:xfrm>
                <a:off x="3820" y="2604"/>
                <a:ext cx="135" cy="10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Text Box 11"/>
              <p:cNvSpPr txBox="1">
                <a:spLocks noChangeArrowheads="1"/>
              </p:cNvSpPr>
              <p:nvPr/>
            </p:nvSpPr>
            <p:spPr bwMode="auto">
              <a:xfrm>
                <a:off x="3592" y="2386"/>
                <a:ext cx="38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en-US" altLang="zh-CN" sz="3300" b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17434" name="Text Box 12"/>
              <p:cNvSpPr txBox="1">
                <a:spLocks noChangeArrowheads="1"/>
              </p:cNvSpPr>
              <p:nvPr/>
            </p:nvSpPr>
            <p:spPr bwMode="auto">
              <a:xfrm>
                <a:off x="3275" y="2976"/>
                <a:ext cx="43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en-US" altLang="zh-CN" sz="3300" b="1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17435" name="Text Box 13"/>
              <p:cNvSpPr txBox="1">
                <a:spLocks noChangeArrowheads="1"/>
              </p:cNvSpPr>
              <p:nvPr/>
            </p:nvSpPr>
            <p:spPr bwMode="auto">
              <a:xfrm>
                <a:off x="3864" y="3611"/>
                <a:ext cx="38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en-US" altLang="zh-CN" sz="3300" b="1">
                    <a:solidFill>
                      <a:srgbClr val="0000FF"/>
                    </a:solidFill>
                  </a:rPr>
                  <a:t>C</a:t>
                </a:r>
              </a:p>
            </p:txBody>
          </p:sp>
        </p:grpSp>
        <p:sp>
          <p:nvSpPr>
            <p:cNvPr id="17420" name="Rectangle 14"/>
            <p:cNvSpPr>
              <a:spLocks noChangeArrowheads="1"/>
            </p:cNvSpPr>
            <p:nvPr/>
          </p:nvSpPr>
          <p:spPr bwMode="auto">
            <a:xfrm>
              <a:off x="4368" y="2304"/>
              <a:ext cx="1104" cy="1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7421" name="Text Box 15"/>
            <p:cNvSpPr txBox="1">
              <a:spLocks noChangeArrowheads="1"/>
            </p:cNvSpPr>
            <p:nvPr/>
          </p:nvSpPr>
          <p:spPr bwMode="auto">
            <a:xfrm>
              <a:off x="4272" y="2064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r>
                <a:rPr lang="en-US" altLang="zh-CN" sz="3300" b="1">
                  <a:solidFill>
                    <a:srgbClr val="CCFF66"/>
                  </a:solidFill>
                </a:rPr>
                <a:t>l</a:t>
              </a:r>
            </a:p>
          </p:txBody>
        </p:sp>
        <p:grpSp>
          <p:nvGrpSpPr>
            <p:cNvPr id="17422" name="Group 16"/>
            <p:cNvGrpSpPr/>
            <p:nvPr/>
          </p:nvGrpSpPr>
          <p:grpSpPr bwMode="auto">
            <a:xfrm>
              <a:off x="4485" y="2347"/>
              <a:ext cx="1179" cy="1456"/>
              <a:chOff x="4581" y="2371"/>
              <a:chExt cx="1179" cy="1456"/>
            </a:xfrm>
          </p:grpSpPr>
          <p:grpSp>
            <p:nvGrpSpPr>
              <p:cNvPr id="17423" name="Group 17"/>
              <p:cNvGrpSpPr/>
              <p:nvPr/>
            </p:nvGrpSpPr>
            <p:grpSpPr bwMode="auto">
              <a:xfrm>
                <a:off x="4581" y="2592"/>
                <a:ext cx="1179" cy="1235"/>
                <a:chOff x="4581" y="2592"/>
                <a:chExt cx="1179" cy="1235"/>
              </a:xfrm>
            </p:grpSpPr>
            <p:sp>
              <p:nvSpPr>
                <p:cNvPr id="17425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808" y="2598"/>
                  <a:ext cx="371" cy="3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675" y="2958"/>
                  <a:ext cx="496" cy="6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666" y="2592"/>
                  <a:ext cx="132" cy="10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125" y="2961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112" tIns="45559" rIns="91112" bIns="45559">
                  <a:spAutoFit/>
                </a:bodyPr>
                <a:lstStyle>
                  <a:lvl1pPr/>
                  <a:lvl2pPr marL="742950" indent="-285750"/>
                  <a:lvl3pPr marL="1143000" indent="-228600"/>
                  <a:lvl4pPr marL="1600200" indent="-228600"/>
                  <a:lvl5pPr marL="2057400" indent="-228600"/>
                  <a:lvl6pPr marL="2514600" indent="-228600"/>
                  <a:lvl7pPr marL="2971800" indent="-228600"/>
                  <a:lvl8pPr marL="3429000" indent="-228600"/>
                  <a:lvl9pPr marL="3886200" indent="-228600"/>
                </a:lstStyle>
                <a:p>
                  <a:r>
                    <a:rPr lang="en-US" altLang="zh-CN" sz="3300" b="1">
                      <a:solidFill>
                        <a:srgbClr val="0000FF"/>
                      </a:solidFill>
                    </a:rPr>
                    <a:t>B′</a:t>
                  </a:r>
                </a:p>
              </p:txBody>
            </p:sp>
            <p:sp>
              <p:nvSpPr>
                <p:cNvPr id="174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81" y="3596"/>
                  <a:ext cx="5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112" tIns="45559" rIns="91112" bIns="45559">
                  <a:spAutoFit/>
                </a:bodyPr>
                <a:lstStyle>
                  <a:lvl1pPr/>
                  <a:lvl2pPr marL="742950" indent="-285750"/>
                  <a:lvl3pPr marL="1143000" indent="-228600"/>
                  <a:lvl4pPr marL="1600200" indent="-228600"/>
                  <a:lvl5pPr marL="2057400" indent="-228600"/>
                  <a:lvl6pPr marL="2514600" indent="-228600"/>
                  <a:lvl7pPr marL="2971800" indent="-228600"/>
                  <a:lvl8pPr marL="3429000" indent="-228600"/>
                  <a:lvl9pPr marL="3886200" indent="-228600"/>
                </a:lstStyle>
                <a:p>
                  <a:r>
                    <a:rPr lang="en-US" altLang="zh-CN" sz="3300" b="1">
                      <a:solidFill>
                        <a:srgbClr val="0000FF"/>
                      </a:solidFill>
                    </a:rPr>
                    <a:t>C′</a:t>
                  </a:r>
                </a:p>
              </p:txBody>
            </p:sp>
          </p:grpSp>
          <p:sp>
            <p:nvSpPr>
              <p:cNvPr id="17424" name="Text Box 23"/>
              <p:cNvSpPr txBox="1">
                <a:spLocks noChangeArrowheads="1"/>
              </p:cNvSpPr>
              <p:nvPr/>
            </p:nvSpPr>
            <p:spPr bwMode="auto">
              <a:xfrm>
                <a:off x="4827" y="2371"/>
                <a:ext cx="5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112" tIns="45559" rIns="91112" bIns="45559">
                <a:spAutoFit/>
              </a:bodyPr>
              <a:lstStyle>
                <a:lvl1pPr/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/>
                <a:lvl7pPr marL="2971800" indent="-228600"/>
                <a:lvl8pPr marL="3429000" indent="-228600"/>
                <a:lvl9pPr marL="3886200" indent="-228600"/>
              </a:lstStyle>
              <a:p>
                <a:r>
                  <a:rPr lang="en-US" altLang="zh-CN" sz="3300" b="1">
                    <a:solidFill>
                      <a:srgbClr val="0000FF"/>
                    </a:solidFill>
                  </a:rPr>
                  <a:t>A′</a:t>
                </a:r>
              </a:p>
            </p:txBody>
          </p:sp>
        </p:grpSp>
      </p:grpSp>
      <p:sp>
        <p:nvSpPr>
          <p:cNvPr id="17413" name="Line 24"/>
          <p:cNvSpPr>
            <a:spLocks noChangeShapeType="1"/>
          </p:cNvSpPr>
          <p:nvPr/>
        </p:nvSpPr>
        <p:spPr bwMode="auto">
          <a:xfrm>
            <a:off x="13188950" y="4818063"/>
            <a:ext cx="0" cy="50847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125413" y="8723313"/>
            <a:ext cx="9150350" cy="1173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zh-CN" altLang="en-US" sz="6600">
                <a:latin typeface="华文琥珀" panose="02010800040101010101" pitchFamily="2" charset="-122"/>
                <a:ea typeface="华文琥珀" panose="02010800040101010101" pitchFamily="2" charset="-122"/>
              </a:rPr>
              <a:t>对 称 轴 是 直 线</a:t>
            </a:r>
            <a:r>
              <a:rPr lang="en-US" altLang="zh-CN" sz="6600">
                <a:latin typeface="华文琥珀" panose="02010800040101010101" pitchFamily="2" charset="-122"/>
                <a:ea typeface="华文琥珀" panose="02010800040101010101" pitchFamily="2" charset="-122"/>
              </a:rPr>
              <a:t>!! </a:t>
            </a:r>
          </a:p>
        </p:txBody>
      </p:sp>
      <p:sp>
        <p:nvSpPr>
          <p:cNvPr id="2" name="Rectangle 52"/>
          <p:cNvSpPr>
            <a:spLocks noChangeArrowheads="1"/>
          </p:cNvSpPr>
          <p:nvPr/>
        </p:nvSpPr>
        <p:spPr bwMode="auto">
          <a:xfrm>
            <a:off x="0" y="6572250"/>
            <a:ext cx="13952538" cy="1173163"/>
          </a:xfrm>
          <a:prstGeom prst="rect">
            <a:avLst/>
          </a:prstGeom>
          <a:solidFill>
            <a:srgbClr val="FFFF00">
              <a:alpha val="9882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zh-CN" altLang="en-US" sz="6600">
                <a:latin typeface="华文琥珀" panose="02010800040101010101" pitchFamily="2" charset="-122"/>
                <a:ea typeface="华文琥珀" panose="02010800040101010101" pitchFamily="2" charset="-122"/>
              </a:rPr>
              <a:t>图形的形状和大小都不会发生改变</a:t>
            </a:r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0" y="4610100"/>
            <a:ext cx="13652500" cy="1171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zh-CN" altLang="en-US" sz="6600" dirty="0">
                <a:latin typeface="华文琥珀" panose="02010800040101010101" pitchFamily="2" charset="-122"/>
                <a:ea typeface="华文琥珀" panose="02010800040101010101" pitchFamily="2" charset="-122"/>
              </a:rPr>
              <a:t>轴对称是图形的‘一种全等变化’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23604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495300"/>
            <a:ext cx="175529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 dirty="0">
                <a:solidFill>
                  <a:srgbClr val="0000FF"/>
                </a:solidFill>
              </a:rPr>
              <a:t>（</a:t>
            </a:r>
            <a:r>
              <a:rPr lang="zh-CN" altLang="zh-CN" sz="5100" b="1" dirty="0">
                <a:solidFill>
                  <a:srgbClr val="0000FF"/>
                </a:solidFill>
              </a:rPr>
              <a:t>3</a:t>
            </a:r>
            <a:r>
              <a:rPr lang="zh-CN" altLang="en-US" sz="5100" b="1" dirty="0">
                <a:solidFill>
                  <a:srgbClr val="0000FF"/>
                </a:solidFill>
              </a:rPr>
              <a:t>）观察下图中的两个图案，把其中一个图案以直线</a:t>
            </a:r>
            <a:r>
              <a:rPr lang="zh-CN" altLang="zh-CN" sz="5100" b="1" dirty="0">
                <a:solidFill>
                  <a:srgbClr val="0000FF"/>
                </a:solidFill>
              </a:rPr>
              <a:t>l</a:t>
            </a:r>
            <a:r>
              <a:rPr lang="zh-CN" altLang="en-US" sz="5100" b="1" dirty="0">
                <a:solidFill>
                  <a:srgbClr val="0000FF"/>
                </a:solidFill>
              </a:rPr>
              <a:t>为对称轴，经过轴对称后，能与另一个图案重合吗？</a:t>
            </a:r>
          </a:p>
        </p:txBody>
      </p:sp>
      <p:pic>
        <p:nvPicPr>
          <p:cNvPr id="18435" name="Picture 3" descr="u=596492298,1596728995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2087563"/>
            <a:ext cx="90011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upload_2d5de7df_12c3e41c790__7ffe_00020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5775" y="2124075"/>
            <a:ext cx="8626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5"/>
          <p:cNvGrpSpPr/>
          <p:nvPr/>
        </p:nvGrpSpPr>
        <p:grpSpPr bwMode="auto">
          <a:xfrm>
            <a:off x="300038" y="6324600"/>
            <a:ext cx="9001125" cy="4837113"/>
            <a:chOff x="0" y="0"/>
            <a:chExt cx="2880" cy="1872"/>
          </a:xfrm>
        </p:grpSpPr>
        <p:pic>
          <p:nvPicPr>
            <p:cNvPr id="18442" name="Picture 6" descr="upload__60e49d70_131dbaccfdb__7ffe_000004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Line 7"/>
            <p:cNvSpPr>
              <a:spLocks noChangeShapeType="1"/>
            </p:cNvSpPr>
            <p:nvPr/>
          </p:nvSpPr>
          <p:spPr bwMode="auto">
            <a:xfrm>
              <a:off x="1480" y="0"/>
              <a:ext cx="0" cy="187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8" name="Group 8"/>
          <p:cNvGrpSpPr/>
          <p:nvPr/>
        </p:nvGrpSpPr>
        <p:grpSpPr bwMode="auto">
          <a:xfrm>
            <a:off x="10801350" y="6937375"/>
            <a:ext cx="5045075" cy="3400425"/>
            <a:chOff x="0" y="0"/>
            <a:chExt cx="1614" cy="1316"/>
          </a:xfrm>
        </p:grpSpPr>
        <p:sp>
          <p:nvSpPr>
            <p:cNvPr id="18439" name="Line 30"/>
            <p:cNvSpPr>
              <a:spLocks noChangeShapeType="1"/>
            </p:cNvSpPr>
            <p:nvPr/>
          </p:nvSpPr>
          <p:spPr bwMode="auto">
            <a:xfrm>
              <a:off x="863" y="0"/>
              <a:ext cx="0" cy="1316"/>
            </a:xfrm>
            <a:prstGeom prst="line">
              <a:avLst/>
            </a:prstGeom>
            <a:noFill/>
            <a:ln w="28575">
              <a:solidFill>
                <a:srgbClr val="0C0904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Text Box 25"/>
            <p:cNvSpPr txBox="1">
              <a:spLocks noChangeArrowheads="1"/>
            </p:cNvSpPr>
            <p:nvPr/>
          </p:nvSpPr>
          <p:spPr bwMode="auto">
            <a:xfrm>
              <a:off x="0" y="3"/>
              <a:ext cx="828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pPr>
                <a:spcBef>
                  <a:spcPct val="50000"/>
                </a:spcBef>
              </a:pPr>
              <a:r>
                <a:rPr lang="zh-CN" altLang="en-US" sz="17500">
                  <a:solidFill>
                    <a:srgbClr val="FF3300"/>
                  </a:solidFill>
                  <a:ea typeface="黑体" panose="02010609060101010101" pitchFamily="49" charset="-122"/>
                </a:rPr>
                <a:t>吉</a:t>
              </a:r>
            </a:p>
          </p:txBody>
        </p:sp>
        <p:sp>
          <p:nvSpPr>
            <p:cNvPr id="18441" name="Text Box 26"/>
            <p:cNvSpPr txBox="1">
              <a:spLocks noChangeArrowheads="1"/>
            </p:cNvSpPr>
            <p:nvPr/>
          </p:nvSpPr>
          <p:spPr bwMode="auto">
            <a:xfrm flipH="1">
              <a:off x="830" y="3"/>
              <a:ext cx="784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>
              <a:spAutoFit/>
            </a:bodyPr>
            <a:lstStyle>
              <a:lvl1pPr/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/>
              <a:lvl7pPr marL="2971800" indent="-228600"/>
              <a:lvl8pPr marL="3429000" indent="-228600"/>
              <a:lvl9pPr marL="3886200" indent="-228600"/>
            </a:lstStyle>
            <a:p>
              <a:pPr>
                <a:spcBef>
                  <a:spcPct val="50000"/>
                </a:spcBef>
              </a:pPr>
              <a:r>
                <a:rPr lang="zh-CN" altLang="en-US" sz="17500">
                  <a:solidFill>
                    <a:srgbClr val="FF3300"/>
                  </a:solidFill>
                  <a:ea typeface="黑体" panose="02010609060101010101" pitchFamily="49" charset="-122"/>
                </a:rPr>
                <a:t>吉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474663"/>
            <a:ext cx="16652875" cy="1612900"/>
          </a:xfrm>
        </p:spPr>
        <p:txBody>
          <a:bodyPr lIns="166048" tIns="83024" rIns="166048" bIns="83024"/>
          <a:lstStyle/>
          <a:p>
            <a:pPr algn="l"/>
            <a:r>
              <a:rPr lang="en-US" altLang="zh-CN" sz="7300" dirty="0"/>
              <a:t>3</a:t>
            </a:r>
            <a:r>
              <a:rPr lang="zh-CN" altLang="en-US" sz="7300" dirty="0"/>
              <a:t>、两个图形关于某条直线成轴对称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1000" y="5705475"/>
            <a:ext cx="15601950" cy="2355850"/>
          </a:xfrm>
        </p:spPr>
        <p:txBody>
          <a:bodyPr lIns="166048" tIns="83024" rIns="166048" bIns="83024"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5100" b="1" u="sng" dirty="0">
                <a:solidFill>
                  <a:srgbClr val="0000FF"/>
                </a:solidFill>
              </a:rPr>
              <a:t>一个图形</a:t>
            </a:r>
            <a:r>
              <a:rPr lang="zh-CN" altLang="en-US" sz="5100" b="1" dirty="0"/>
              <a:t>以某一条直线为对称轴，经过</a:t>
            </a:r>
            <a:r>
              <a:rPr lang="zh-CN" altLang="en-US" sz="5100" b="1" dirty="0">
                <a:solidFill>
                  <a:srgbClr val="0000FF"/>
                </a:solidFill>
              </a:rPr>
              <a:t>轴对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5100" b="1" dirty="0">
                <a:solidFill>
                  <a:srgbClr val="0000FF"/>
                </a:solidFill>
              </a:rPr>
              <a:t>称</a:t>
            </a:r>
            <a:r>
              <a:rPr lang="zh-CN" altLang="en-US" sz="5100" b="1" dirty="0"/>
              <a:t>后，能够与</a:t>
            </a:r>
            <a:r>
              <a:rPr lang="zh-CN" altLang="en-US" sz="5100" b="1" u="sng" dirty="0">
                <a:solidFill>
                  <a:srgbClr val="0000FF"/>
                </a:solidFill>
              </a:rPr>
              <a:t>另一个图形</a:t>
            </a:r>
            <a:r>
              <a:rPr lang="zh-CN" altLang="en-US" sz="5100" b="1" dirty="0"/>
              <a:t>重合，就说这</a:t>
            </a:r>
            <a:r>
              <a:rPr lang="zh-CN" altLang="en-US" sz="5100" b="1" dirty="0">
                <a:solidFill>
                  <a:srgbClr val="FF0000"/>
                </a:solidFill>
              </a:rPr>
              <a:t>两个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5100" b="1" dirty="0">
                <a:solidFill>
                  <a:srgbClr val="FF0000"/>
                </a:solidFill>
              </a:rPr>
              <a:t>图形关于这条直线成轴对称。</a:t>
            </a:r>
          </a:p>
        </p:txBody>
      </p:sp>
      <p:sp>
        <p:nvSpPr>
          <p:cNvPr id="19460" name="Line 30"/>
          <p:cNvSpPr>
            <a:spLocks noChangeShapeType="1"/>
          </p:cNvSpPr>
          <p:nvPr/>
        </p:nvSpPr>
        <p:spPr bwMode="auto">
          <a:xfrm>
            <a:off x="8426450" y="1955800"/>
            <a:ext cx="0" cy="3400425"/>
          </a:xfrm>
          <a:prstGeom prst="line">
            <a:avLst/>
          </a:prstGeom>
          <a:noFill/>
          <a:ln w="28575">
            <a:solidFill>
              <a:srgbClr val="0C090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52229" name="Text Box 25"/>
          <p:cNvSpPr txBox="1">
            <a:spLocks noChangeArrowheads="1"/>
          </p:cNvSpPr>
          <p:nvPr/>
        </p:nvSpPr>
        <p:spPr bwMode="auto">
          <a:xfrm>
            <a:off x="5726113" y="1901825"/>
            <a:ext cx="25876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17500" dirty="0">
                <a:solidFill>
                  <a:srgbClr val="FF3300"/>
                </a:solidFill>
                <a:ea typeface="黑体" panose="02010609060101010101" pitchFamily="49" charset="-122"/>
              </a:rPr>
              <a:t>吉</a:t>
            </a:r>
          </a:p>
        </p:txBody>
      </p:sp>
      <p:sp>
        <p:nvSpPr>
          <p:cNvPr id="19462" name="Text Box 26"/>
          <p:cNvSpPr txBox="1">
            <a:spLocks noChangeArrowheads="1"/>
          </p:cNvSpPr>
          <p:nvPr/>
        </p:nvSpPr>
        <p:spPr bwMode="auto">
          <a:xfrm flipH="1">
            <a:off x="8320088" y="1901825"/>
            <a:ext cx="244951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17500">
                <a:solidFill>
                  <a:srgbClr val="FF3300"/>
                </a:solidFill>
                <a:ea typeface="黑体" panose="02010609060101010101" pitchFamily="49" charset="-122"/>
              </a:rPr>
              <a:t>吉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651000" y="7937500"/>
            <a:ext cx="75009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 dirty="0">
                <a:solidFill>
                  <a:srgbClr val="0000FF"/>
                </a:solidFill>
              </a:rPr>
              <a:t>重合的点叫做</a:t>
            </a:r>
            <a:r>
              <a:rPr lang="zh-CN" altLang="en-US" sz="5100" b="1" dirty="0">
                <a:solidFill>
                  <a:srgbClr val="FF0000"/>
                </a:solidFill>
              </a:rPr>
              <a:t>对应点</a:t>
            </a:r>
            <a:r>
              <a:rPr lang="zh-CN" altLang="en-US" sz="5100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200150" y="8926513"/>
            <a:ext cx="157527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 dirty="0">
                <a:solidFill>
                  <a:srgbClr val="0000FF"/>
                </a:solidFill>
              </a:rPr>
              <a:t>特别地，如果两个点关于一条直线成轴对称，其中一个点叫做另一个点关于这条直线的</a:t>
            </a:r>
            <a:r>
              <a:rPr lang="zh-CN" altLang="en-US" sz="5100" b="1" dirty="0">
                <a:solidFill>
                  <a:srgbClr val="FF0000"/>
                </a:solidFill>
              </a:rPr>
              <a:t>对称点</a:t>
            </a:r>
            <a:r>
              <a:rPr lang="zh-CN" altLang="en-US" sz="5100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0" y="4464050"/>
            <a:ext cx="18002250" cy="1241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zh-CN" altLang="en-US" sz="6600" dirty="0">
                <a:latin typeface="华文琥珀" panose="02010800040101010101" pitchFamily="2" charset="-122"/>
                <a:ea typeface="华文琥珀" panose="02010800040101010101" pitchFamily="2" charset="-122"/>
              </a:rPr>
              <a:t>两个全等图形相对于一条给定直线的位置关系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29" grpId="1"/>
      <p:bldP spid="236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00113" y="449263"/>
            <a:ext cx="16202025" cy="1855787"/>
          </a:xfrm>
        </p:spPr>
        <p:txBody>
          <a:bodyPr lIns="166048" tIns="83024" rIns="166048" bIns="83024"/>
          <a:lstStyle/>
          <a:p>
            <a:pPr algn="l"/>
            <a:r>
              <a:rPr lang="zh-CN" altLang="en-US" sz="5100"/>
              <a:t>例</a:t>
            </a:r>
            <a:r>
              <a:rPr lang="en-US" altLang="zh-CN" sz="5100"/>
              <a:t>1 </a:t>
            </a:r>
            <a:r>
              <a:rPr lang="zh-CN" altLang="en-US" sz="5100"/>
              <a:t>如图，      与         关于直线</a:t>
            </a:r>
            <a:r>
              <a:rPr lang="en-US" altLang="zh-CN" sz="5100"/>
              <a:t>l</a:t>
            </a:r>
            <a:r>
              <a:rPr lang="zh-CN" altLang="en-US" sz="5100"/>
              <a:t>成轴对称。如果</a:t>
            </a:r>
          </a:p>
        </p:txBody>
      </p:sp>
      <p:graphicFrame>
        <p:nvGraphicFramePr>
          <p:cNvPr id="20483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03725" y="1308100"/>
          <a:ext cx="6413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公式" r:id="rId3" imgW="431165" imgH="177800" progId="Equation.3">
                  <p:embed/>
                </p:oleObj>
              </mc:Choice>
              <mc:Fallback>
                <p:oleObj name="公式" r:id="rId3" imgW="431165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1308100"/>
                        <a:ext cx="64135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853238" y="1322388"/>
          <a:ext cx="388937" cy="1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公式" r:id="rId5" imgW="457200" imgH="165100" progId="Equation.3">
                  <p:embed/>
                </p:oleObj>
              </mc:Choice>
              <mc:Fallback>
                <p:oleObj name="公式" r:id="rId5" imgW="4572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8" y="1322388"/>
                        <a:ext cx="388937" cy="1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50888" y="1860550"/>
          <a:ext cx="163512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公式" r:id="rId7" imgW="4305300" imgH="228600" progId="Equation.3">
                  <p:embed/>
                </p:oleObj>
              </mc:Choice>
              <mc:Fallback>
                <p:oleObj name="公式" r:id="rId7" imgW="4305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860550"/>
                        <a:ext cx="163512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814175" y="7731125"/>
            <a:ext cx="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zh-CN" altLang="en-US" sz="2900"/>
          </a:p>
        </p:txBody>
      </p:sp>
      <p:grpSp>
        <p:nvGrpSpPr>
          <p:cNvPr id="20487" name="Group 7"/>
          <p:cNvGrpSpPr/>
          <p:nvPr/>
        </p:nvGrpSpPr>
        <p:grpSpPr bwMode="auto">
          <a:xfrm>
            <a:off x="12739688" y="6262688"/>
            <a:ext cx="5227637" cy="4899025"/>
            <a:chOff x="3337" y="1392"/>
            <a:chExt cx="2073" cy="2400"/>
          </a:xfrm>
        </p:grpSpPr>
        <p:sp>
          <p:nvSpPr>
            <p:cNvPr id="20495" name="Freeform 8"/>
            <p:cNvSpPr/>
            <p:nvPr/>
          </p:nvSpPr>
          <p:spPr bwMode="auto">
            <a:xfrm>
              <a:off x="3423" y="2089"/>
              <a:ext cx="724" cy="1067"/>
            </a:xfrm>
            <a:custGeom>
              <a:avLst/>
              <a:gdLst>
                <a:gd name="T0" fmla="*/ 307 w 959"/>
                <a:gd name="T1" fmla="*/ 0 h 1415"/>
                <a:gd name="T2" fmla="*/ 0 w 959"/>
                <a:gd name="T3" fmla="*/ 566 h 1415"/>
                <a:gd name="T4" fmla="*/ 547 w 959"/>
                <a:gd name="T5" fmla="*/ 805 h 1415"/>
                <a:gd name="T6" fmla="*/ 307 w 959"/>
                <a:gd name="T7" fmla="*/ 0 h 1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9"/>
                <a:gd name="T13" fmla="*/ 0 h 1415"/>
                <a:gd name="T14" fmla="*/ 959 w 959"/>
                <a:gd name="T15" fmla="*/ 1415 h 1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9" h="1415">
                  <a:moveTo>
                    <a:pt x="538" y="0"/>
                  </a:moveTo>
                  <a:lnTo>
                    <a:pt x="0" y="995"/>
                  </a:lnTo>
                  <a:lnTo>
                    <a:pt x="959" y="141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9"/>
            <p:cNvSpPr/>
            <p:nvPr/>
          </p:nvSpPr>
          <p:spPr bwMode="auto">
            <a:xfrm>
              <a:off x="4523" y="2089"/>
              <a:ext cx="724" cy="1067"/>
            </a:xfrm>
            <a:custGeom>
              <a:avLst/>
              <a:gdLst>
                <a:gd name="T0" fmla="*/ 240 w 960"/>
                <a:gd name="T1" fmla="*/ 0 h 1415"/>
                <a:gd name="T2" fmla="*/ 0 w 960"/>
                <a:gd name="T3" fmla="*/ 805 h 1415"/>
                <a:gd name="T4" fmla="*/ 546 w 960"/>
                <a:gd name="T5" fmla="*/ 566 h 1415"/>
                <a:gd name="T6" fmla="*/ 240 w 960"/>
                <a:gd name="T7" fmla="*/ 0 h 1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1415"/>
                <a:gd name="T14" fmla="*/ 960 w 960"/>
                <a:gd name="T15" fmla="*/ 1415 h 1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1415">
                  <a:moveTo>
                    <a:pt x="422" y="0"/>
                  </a:moveTo>
                  <a:lnTo>
                    <a:pt x="0" y="1415"/>
                  </a:lnTo>
                  <a:lnTo>
                    <a:pt x="960" y="995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497" name="Group 10"/>
            <p:cNvGrpSpPr/>
            <p:nvPr/>
          </p:nvGrpSpPr>
          <p:grpSpPr bwMode="auto">
            <a:xfrm>
              <a:off x="3337" y="2790"/>
              <a:ext cx="118" cy="242"/>
              <a:chOff x="1837" y="2538"/>
              <a:chExt cx="156" cy="321"/>
            </a:xfrm>
          </p:grpSpPr>
          <p:sp>
            <p:nvSpPr>
              <p:cNvPr id="20544" name="Oval 11"/>
              <p:cNvSpPr>
                <a:spLocks noChangeArrowheads="1"/>
              </p:cNvSpPr>
              <p:nvPr/>
            </p:nvSpPr>
            <p:spPr bwMode="auto">
              <a:xfrm>
                <a:off x="1941" y="2592"/>
                <a:ext cx="31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 lIns="91112" tIns="45559" rIns="91112" bIns="45559"/>
              <a:lstStyle/>
              <a:p>
                <a:endParaRPr lang="zh-CN" altLang="en-US" sz="3300"/>
              </a:p>
            </p:txBody>
          </p:sp>
          <p:sp>
            <p:nvSpPr>
              <p:cNvPr id="20545" name="Rectangle 12"/>
              <p:cNvSpPr>
                <a:spLocks noChangeArrowheads="1"/>
              </p:cNvSpPr>
              <p:nvPr/>
            </p:nvSpPr>
            <p:spPr bwMode="auto">
              <a:xfrm>
                <a:off x="1915" y="2538"/>
                <a:ext cx="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  <p:sp>
            <p:nvSpPr>
              <p:cNvPr id="20546" name="Rectangle 13"/>
              <p:cNvSpPr>
                <a:spLocks noChangeArrowheads="1"/>
              </p:cNvSpPr>
              <p:nvPr/>
            </p:nvSpPr>
            <p:spPr bwMode="auto">
              <a:xfrm>
                <a:off x="1837" y="2538"/>
                <a:ext cx="156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300" b="1">
                    <a:solidFill>
                      <a:srgbClr val="000000"/>
                    </a:solidFill>
                  </a:rPr>
                  <a:t>B</a:t>
                </a:r>
                <a:endParaRPr lang="en-US" altLang="zh-CN" sz="2900"/>
              </a:p>
            </p:txBody>
          </p:sp>
        </p:grpSp>
        <p:grpSp>
          <p:nvGrpSpPr>
            <p:cNvPr id="20498" name="Group 14"/>
            <p:cNvGrpSpPr/>
            <p:nvPr/>
          </p:nvGrpSpPr>
          <p:grpSpPr bwMode="auto">
            <a:xfrm>
              <a:off x="4079" y="3143"/>
              <a:ext cx="117" cy="275"/>
              <a:chOff x="2836" y="3012"/>
              <a:chExt cx="156" cy="364"/>
            </a:xfrm>
          </p:grpSpPr>
          <p:sp>
            <p:nvSpPr>
              <p:cNvPr id="20541" name="Oval 15"/>
              <p:cNvSpPr>
                <a:spLocks noChangeArrowheads="1"/>
              </p:cNvSpPr>
              <p:nvPr/>
            </p:nvSpPr>
            <p:spPr bwMode="auto">
              <a:xfrm>
                <a:off x="2901" y="3012"/>
                <a:ext cx="23" cy="2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 lIns="91112" tIns="45559" rIns="91112" bIns="45559"/>
              <a:lstStyle/>
              <a:p>
                <a:endParaRPr lang="zh-CN" altLang="en-US" sz="3300"/>
              </a:p>
            </p:txBody>
          </p:sp>
          <p:sp>
            <p:nvSpPr>
              <p:cNvPr id="20542" name="Rectangle 16"/>
              <p:cNvSpPr>
                <a:spLocks noChangeArrowheads="1"/>
              </p:cNvSpPr>
              <p:nvPr/>
            </p:nvSpPr>
            <p:spPr bwMode="auto">
              <a:xfrm>
                <a:off x="2912" y="3057"/>
                <a:ext cx="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  <p:sp>
            <p:nvSpPr>
              <p:cNvPr id="20543" name="Rectangle 17"/>
              <p:cNvSpPr>
                <a:spLocks noChangeArrowheads="1"/>
              </p:cNvSpPr>
              <p:nvPr/>
            </p:nvSpPr>
            <p:spPr bwMode="auto">
              <a:xfrm>
                <a:off x="2836" y="3057"/>
                <a:ext cx="15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300" b="1">
                    <a:solidFill>
                      <a:srgbClr val="000000"/>
                    </a:solidFill>
                  </a:rPr>
                  <a:t>C</a:t>
                </a:r>
                <a:endParaRPr lang="en-US" altLang="zh-CN" sz="2900"/>
              </a:p>
            </p:txBody>
          </p:sp>
        </p:grpSp>
        <p:grpSp>
          <p:nvGrpSpPr>
            <p:cNvPr id="20499" name="Group 18"/>
            <p:cNvGrpSpPr/>
            <p:nvPr/>
          </p:nvGrpSpPr>
          <p:grpSpPr bwMode="auto">
            <a:xfrm>
              <a:off x="3748" y="1977"/>
              <a:ext cx="117" cy="241"/>
              <a:chOff x="2396" y="1465"/>
              <a:chExt cx="156" cy="318"/>
            </a:xfrm>
          </p:grpSpPr>
          <p:sp>
            <p:nvSpPr>
              <p:cNvPr id="20538" name="Oval 19"/>
              <p:cNvSpPr>
                <a:spLocks noChangeArrowheads="1"/>
              </p:cNvSpPr>
              <p:nvPr/>
            </p:nvSpPr>
            <p:spPr bwMode="auto">
              <a:xfrm>
                <a:off x="2479" y="159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 lIns="91112" tIns="45559" rIns="91112" bIns="45559"/>
              <a:lstStyle/>
              <a:p>
                <a:endParaRPr lang="zh-CN" altLang="en-US" sz="3300"/>
              </a:p>
            </p:txBody>
          </p:sp>
          <p:sp>
            <p:nvSpPr>
              <p:cNvPr id="20539" name="Rectangle 20"/>
              <p:cNvSpPr>
                <a:spLocks noChangeArrowheads="1"/>
              </p:cNvSpPr>
              <p:nvPr/>
            </p:nvSpPr>
            <p:spPr bwMode="auto">
              <a:xfrm>
                <a:off x="2476" y="1465"/>
                <a:ext cx="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  <p:sp>
            <p:nvSpPr>
              <p:cNvPr id="20540" name="Rectangle 21"/>
              <p:cNvSpPr>
                <a:spLocks noChangeArrowheads="1"/>
              </p:cNvSpPr>
              <p:nvPr/>
            </p:nvSpPr>
            <p:spPr bwMode="auto">
              <a:xfrm>
                <a:off x="2396" y="1465"/>
                <a:ext cx="15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300" b="1">
                    <a:solidFill>
                      <a:srgbClr val="000000"/>
                    </a:solidFill>
                  </a:rPr>
                  <a:t>A</a:t>
                </a:r>
                <a:endParaRPr lang="en-US" altLang="zh-CN" sz="2900"/>
              </a:p>
            </p:txBody>
          </p:sp>
        </p:grpSp>
        <p:grpSp>
          <p:nvGrpSpPr>
            <p:cNvPr id="20500" name="Group 22"/>
            <p:cNvGrpSpPr/>
            <p:nvPr/>
          </p:nvGrpSpPr>
          <p:grpSpPr bwMode="auto">
            <a:xfrm>
              <a:off x="4849" y="1968"/>
              <a:ext cx="184" cy="241"/>
              <a:chOff x="3821" y="1473"/>
              <a:chExt cx="243" cy="318"/>
            </a:xfrm>
          </p:grpSpPr>
          <p:sp>
            <p:nvSpPr>
              <p:cNvPr id="20534" name="Oval 23"/>
              <p:cNvSpPr>
                <a:spLocks noChangeArrowheads="1"/>
              </p:cNvSpPr>
              <p:nvPr/>
            </p:nvSpPr>
            <p:spPr bwMode="auto">
              <a:xfrm>
                <a:off x="3821" y="159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 lIns="91112" tIns="45559" rIns="91112" bIns="45559"/>
              <a:lstStyle/>
              <a:p>
                <a:endParaRPr lang="zh-CN" altLang="en-US" sz="3300"/>
              </a:p>
            </p:txBody>
          </p:sp>
          <p:sp>
            <p:nvSpPr>
              <p:cNvPr id="20535" name="Rectangle 24"/>
              <p:cNvSpPr>
                <a:spLocks noChangeArrowheads="1"/>
              </p:cNvSpPr>
              <p:nvPr/>
            </p:nvSpPr>
            <p:spPr bwMode="auto">
              <a:xfrm>
                <a:off x="3988" y="1473"/>
                <a:ext cx="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  <p:sp>
            <p:nvSpPr>
              <p:cNvPr id="20536" name="Rectangle 25"/>
              <p:cNvSpPr>
                <a:spLocks noChangeArrowheads="1"/>
              </p:cNvSpPr>
              <p:nvPr/>
            </p:nvSpPr>
            <p:spPr bwMode="auto">
              <a:xfrm>
                <a:off x="3909" y="1473"/>
                <a:ext cx="15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300" b="1">
                    <a:solidFill>
                      <a:srgbClr val="000000"/>
                    </a:solidFill>
                  </a:rPr>
                  <a:t>D</a:t>
                </a:r>
                <a:endParaRPr lang="en-US" altLang="zh-CN" sz="2900"/>
              </a:p>
            </p:txBody>
          </p:sp>
          <p:sp>
            <p:nvSpPr>
              <p:cNvPr id="20537" name="Rectangle 26"/>
              <p:cNvSpPr>
                <a:spLocks noChangeArrowheads="1"/>
              </p:cNvSpPr>
              <p:nvPr/>
            </p:nvSpPr>
            <p:spPr bwMode="auto">
              <a:xfrm>
                <a:off x="4041" y="1473"/>
                <a:ext cx="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</p:grpSp>
        <p:grpSp>
          <p:nvGrpSpPr>
            <p:cNvPr id="20501" name="Group 27"/>
            <p:cNvGrpSpPr/>
            <p:nvPr/>
          </p:nvGrpSpPr>
          <p:grpSpPr bwMode="auto">
            <a:xfrm>
              <a:off x="5227" y="2757"/>
              <a:ext cx="183" cy="241"/>
              <a:chOff x="4359" y="2499"/>
              <a:chExt cx="243" cy="318"/>
            </a:xfrm>
          </p:grpSpPr>
          <p:sp>
            <p:nvSpPr>
              <p:cNvPr id="20530" name="Oval 28"/>
              <p:cNvSpPr>
                <a:spLocks noChangeArrowheads="1"/>
              </p:cNvSpPr>
              <p:nvPr/>
            </p:nvSpPr>
            <p:spPr bwMode="auto">
              <a:xfrm>
                <a:off x="4359" y="2592"/>
                <a:ext cx="32" cy="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 lIns="91112" tIns="45559" rIns="91112" bIns="45559"/>
              <a:lstStyle/>
              <a:p>
                <a:endParaRPr lang="zh-CN" altLang="en-US" sz="3300"/>
              </a:p>
            </p:txBody>
          </p:sp>
          <p:sp>
            <p:nvSpPr>
              <p:cNvPr id="20531" name="Rectangle 29"/>
              <p:cNvSpPr>
                <a:spLocks noChangeArrowheads="1"/>
              </p:cNvSpPr>
              <p:nvPr/>
            </p:nvSpPr>
            <p:spPr bwMode="auto">
              <a:xfrm>
                <a:off x="4526" y="2499"/>
                <a:ext cx="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  <p:sp>
            <p:nvSpPr>
              <p:cNvPr id="20532" name="Rectangle 30"/>
              <p:cNvSpPr>
                <a:spLocks noChangeArrowheads="1"/>
              </p:cNvSpPr>
              <p:nvPr/>
            </p:nvSpPr>
            <p:spPr bwMode="auto">
              <a:xfrm>
                <a:off x="4458" y="2499"/>
                <a:ext cx="14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300" b="1">
                    <a:solidFill>
                      <a:srgbClr val="000000"/>
                    </a:solidFill>
                  </a:rPr>
                  <a:t>E</a:t>
                </a:r>
                <a:endParaRPr lang="en-US" altLang="zh-CN" sz="2900"/>
              </a:p>
            </p:txBody>
          </p:sp>
          <p:sp>
            <p:nvSpPr>
              <p:cNvPr id="20533" name="Rectangle 31"/>
              <p:cNvSpPr>
                <a:spLocks noChangeArrowheads="1"/>
              </p:cNvSpPr>
              <p:nvPr/>
            </p:nvSpPr>
            <p:spPr bwMode="auto">
              <a:xfrm>
                <a:off x="4594" y="2499"/>
                <a:ext cx="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</p:grpSp>
        <p:grpSp>
          <p:nvGrpSpPr>
            <p:cNvPr id="20502" name="Group 32"/>
            <p:cNvGrpSpPr/>
            <p:nvPr/>
          </p:nvGrpSpPr>
          <p:grpSpPr bwMode="auto">
            <a:xfrm>
              <a:off x="4508" y="3144"/>
              <a:ext cx="138" cy="241"/>
              <a:chOff x="3400" y="3012"/>
              <a:chExt cx="184" cy="319"/>
            </a:xfrm>
          </p:grpSpPr>
          <p:sp>
            <p:nvSpPr>
              <p:cNvPr id="20526" name="Oval 33"/>
              <p:cNvSpPr>
                <a:spLocks noChangeArrowheads="1"/>
              </p:cNvSpPr>
              <p:nvPr/>
            </p:nvSpPr>
            <p:spPr bwMode="auto">
              <a:xfrm>
                <a:off x="3400" y="3012"/>
                <a:ext cx="23" cy="23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 lIns="91112" tIns="45559" rIns="91112" bIns="45559"/>
              <a:lstStyle/>
              <a:p>
                <a:endParaRPr lang="zh-CN" altLang="en-US" sz="3300"/>
              </a:p>
            </p:txBody>
          </p:sp>
          <p:sp>
            <p:nvSpPr>
              <p:cNvPr id="20527" name="Rectangle 34"/>
              <p:cNvSpPr>
                <a:spLocks noChangeArrowheads="1"/>
              </p:cNvSpPr>
              <p:nvPr/>
            </p:nvSpPr>
            <p:spPr bwMode="auto">
              <a:xfrm>
                <a:off x="3521" y="3036"/>
                <a:ext cx="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  <p:sp>
            <p:nvSpPr>
              <p:cNvPr id="20528" name="Rectangle 35"/>
              <p:cNvSpPr>
                <a:spLocks noChangeArrowheads="1"/>
              </p:cNvSpPr>
              <p:nvPr/>
            </p:nvSpPr>
            <p:spPr bwMode="auto">
              <a:xfrm>
                <a:off x="3464" y="3041"/>
                <a:ext cx="12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2900" b="1"/>
                  <a:t>F</a:t>
                </a:r>
              </a:p>
            </p:txBody>
          </p:sp>
          <p:sp>
            <p:nvSpPr>
              <p:cNvPr id="20529" name="Rectangle 36"/>
              <p:cNvSpPr>
                <a:spLocks noChangeArrowheads="1"/>
              </p:cNvSpPr>
              <p:nvPr/>
            </p:nvSpPr>
            <p:spPr bwMode="auto">
              <a:xfrm>
                <a:off x="3582" y="3036"/>
                <a:ext cx="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zh-CN" altLang="en-US" sz="2900"/>
              </a:p>
            </p:txBody>
          </p:sp>
        </p:grpSp>
        <p:grpSp>
          <p:nvGrpSpPr>
            <p:cNvPr id="20503" name="Group 37"/>
            <p:cNvGrpSpPr/>
            <p:nvPr/>
          </p:nvGrpSpPr>
          <p:grpSpPr bwMode="auto">
            <a:xfrm>
              <a:off x="3408" y="1392"/>
              <a:ext cx="1824" cy="2400"/>
              <a:chOff x="3423" y="1392"/>
              <a:chExt cx="1824" cy="2400"/>
            </a:xfrm>
          </p:grpSpPr>
          <p:grpSp>
            <p:nvGrpSpPr>
              <p:cNvPr id="20504" name="Group 38"/>
              <p:cNvGrpSpPr/>
              <p:nvPr/>
            </p:nvGrpSpPr>
            <p:grpSpPr bwMode="auto">
              <a:xfrm>
                <a:off x="3423" y="2089"/>
                <a:ext cx="406" cy="750"/>
                <a:chOff x="1957" y="1613"/>
                <a:chExt cx="538" cy="995"/>
              </a:xfrm>
            </p:grpSpPr>
            <p:sp>
              <p:nvSpPr>
                <p:cNvPr id="2052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57" y="1613"/>
                  <a:ext cx="538" cy="995"/>
                </a:xfrm>
                <a:prstGeom prst="line">
                  <a:avLst/>
                </a:prstGeom>
                <a:noFill/>
                <a:ln w="36513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24" name="Rectangle 40"/>
                <p:cNvSpPr>
                  <a:spLocks noChangeArrowheads="1"/>
                </p:cNvSpPr>
                <p:nvPr/>
              </p:nvSpPr>
              <p:spPr bwMode="auto">
                <a:xfrm>
                  <a:off x="2187" y="2008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  <p:sp>
              <p:nvSpPr>
                <p:cNvPr id="20525" name="Rectangle 41"/>
                <p:cNvSpPr>
                  <a:spLocks noChangeArrowheads="1"/>
                </p:cNvSpPr>
                <p:nvPr/>
              </p:nvSpPr>
              <p:spPr bwMode="auto">
                <a:xfrm>
                  <a:off x="2165" y="2008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</p:grpSp>
          <p:sp>
            <p:nvSpPr>
              <p:cNvPr id="20505" name="Line 42"/>
              <p:cNvSpPr>
                <a:spLocks noChangeShapeType="1"/>
              </p:cNvSpPr>
              <p:nvPr/>
            </p:nvSpPr>
            <p:spPr bwMode="auto">
              <a:xfrm>
                <a:off x="3423" y="2839"/>
                <a:ext cx="724" cy="317"/>
              </a:xfrm>
              <a:prstGeom prst="line">
                <a:avLst/>
              </a:prstGeom>
              <a:noFill/>
              <a:ln w="36513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0506" name="Group 43"/>
              <p:cNvGrpSpPr/>
              <p:nvPr/>
            </p:nvGrpSpPr>
            <p:grpSpPr bwMode="auto">
              <a:xfrm>
                <a:off x="3840" y="2112"/>
                <a:ext cx="318" cy="1067"/>
                <a:chOff x="2495" y="1613"/>
                <a:chExt cx="421" cy="1415"/>
              </a:xfrm>
            </p:grpSpPr>
            <p:sp>
              <p:nvSpPr>
                <p:cNvPr id="20520" name="Line 44"/>
                <p:cNvSpPr>
                  <a:spLocks noChangeShapeType="1"/>
                </p:cNvSpPr>
                <p:nvPr/>
              </p:nvSpPr>
              <p:spPr bwMode="auto">
                <a:xfrm>
                  <a:off x="2495" y="1613"/>
                  <a:ext cx="421" cy="1415"/>
                </a:xfrm>
                <a:prstGeom prst="line">
                  <a:avLst/>
                </a:prstGeom>
                <a:noFill/>
                <a:ln w="36513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21" name="Rectangle 45"/>
                <p:cNvSpPr>
                  <a:spLocks noChangeArrowheads="1"/>
                </p:cNvSpPr>
                <p:nvPr/>
              </p:nvSpPr>
              <p:spPr bwMode="auto">
                <a:xfrm>
                  <a:off x="2855" y="2174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  <p:sp>
              <p:nvSpPr>
                <p:cNvPr id="20522" name="Rectangle 46"/>
                <p:cNvSpPr>
                  <a:spLocks noChangeArrowheads="1"/>
                </p:cNvSpPr>
                <p:nvPr/>
              </p:nvSpPr>
              <p:spPr bwMode="auto">
                <a:xfrm>
                  <a:off x="2837" y="2174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</p:grpSp>
          <p:grpSp>
            <p:nvGrpSpPr>
              <p:cNvPr id="20507" name="Group 47"/>
              <p:cNvGrpSpPr/>
              <p:nvPr/>
            </p:nvGrpSpPr>
            <p:grpSpPr bwMode="auto">
              <a:xfrm>
                <a:off x="4841" y="2089"/>
                <a:ext cx="406" cy="750"/>
                <a:chOff x="3837" y="1613"/>
                <a:chExt cx="538" cy="995"/>
              </a:xfrm>
            </p:grpSpPr>
            <p:sp>
              <p:nvSpPr>
                <p:cNvPr id="20517" name="Line 48"/>
                <p:cNvSpPr>
                  <a:spLocks noChangeShapeType="1"/>
                </p:cNvSpPr>
                <p:nvPr/>
              </p:nvSpPr>
              <p:spPr bwMode="auto">
                <a:xfrm>
                  <a:off x="3837" y="1613"/>
                  <a:ext cx="538" cy="995"/>
                </a:xfrm>
                <a:prstGeom prst="line">
                  <a:avLst/>
                </a:prstGeom>
                <a:noFill/>
                <a:ln w="36513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8" name="Rectangle 49"/>
                <p:cNvSpPr>
                  <a:spLocks noChangeArrowheads="1"/>
                </p:cNvSpPr>
                <p:nvPr/>
              </p:nvSpPr>
              <p:spPr bwMode="auto">
                <a:xfrm>
                  <a:off x="4277" y="2057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  <p:sp>
              <p:nvSpPr>
                <p:cNvPr id="20519" name="Rectangle 50"/>
                <p:cNvSpPr>
                  <a:spLocks noChangeArrowheads="1"/>
                </p:cNvSpPr>
                <p:nvPr/>
              </p:nvSpPr>
              <p:spPr bwMode="auto">
                <a:xfrm>
                  <a:off x="4259" y="2057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</p:grpSp>
          <p:grpSp>
            <p:nvGrpSpPr>
              <p:cNvPr id="20508" name="Group 51"/>
              <p:cNvGrpSpPr/>
              <p:nvPr/>
            </p:nvGrpSpPr>
            <p:grpSpPr bwMode="auto">
              <a:xfrm>
                <a:off x="4523" y="2839"/>
                <a:ext cx="724" cy="390"/>
                <a:chOff x="3415" y="2608"/>
                <a:chExt cx="960" cy="516"/>
              </a:xfrm>
            </p:grpSpPr>
            <p:sp>
              <p:nvSpPr>
                <p:cNvPr id="20514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415" y="2608"/>
                  <a:ext cx="960" cy="420"/>
                </a:xfrm>
                <a:prstGeom prst="line">
                  <a:avLst/>
                </a:prstGeom>
                <a:noFill/>
                <a:ln w="36513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5" name="Rectangle 53"/>
                <p:cNvSpPr>
                  <a:spLocks noChangeArrowheads="1"/>
                </p:cNvSpPr>
                <p:nvPr/>
              </p:nvSpPr>
              <p:spPr bwMode="auto">
                <a:xfrm>
                  <a:off x="4050" y="2833"/>
                  <a:ext cx="0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  <p:sp>
              <p:nvSpPr>
                <p:cNvPr id="20516" name="Rectangle 54"/>
                <p:cNvSpPr>
                  <a:spLocks noChangeArrowheads="1"/>
                </p:cNvSpPr>
                <p:nvPr/>
              </p:nvSpPr>
              <p:spPr bwMode="auto">
                <a:xfrm>
                  <a:off x="4030" y="2834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</p:grpSp>
          <p:grpSp>
            <p:nvGrpSpPr>
              <p:cNvPr id="20509" name="Group 55"/>
              <p:cNvGrpSpPr/>
              <p:nvPr/>
            </p:nvGrpSpPr>
            <p:grpSpPr bwMode="auto">
              <a:xfrm>
                <a:off x="4523" y="2089"/>
                <a:ext cx="318" cy="1067"/>
                <a:chOff x="3415" y="1613"/>
                <a:chExt cx="422" cy="1415"/>
              </a:xfrm>
            </p:grpSpPr>
            <p:sp>
              <p:nvSpPr>
                <p:cNvPr id="2051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3415" y="1613"/>
                  <a:ext cx="422" cy="1415"/>
                </a:xfrm>
                <a:prstGeom prst="line">
                  <a:avLst/>
                </a:prstGeom>
                <a:noFill/>
                <a:ln w="36513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2" name="Rectangle 57"/>
                <p:cNvSpPr>
                  <a:spLocks noChangeArrowheads="1"/>
                </p:cNvSpPr>
                <p:nvPr/>
              </p:nvSpPr>
              <p:spPr bwMode="auto">
                <a:xfrm>
                  <a:off x="3607" y="2148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  <p:sp>
              <p:nvSpPr>
                <p:cNvPr id="20513" name="Rectangle 58"/>
                <p:cNvSpPr>
                  <a:spLocks noChangeArrowheads="1"/>
                </p:cNvSpPr>
                <p:nvPr/>
              </p:nvSpPr>
              <p:spPr bwMode="auto">
                <a:xfrm>
                  <a:off x="3586" y="2148"/>
                  <a:ext cx="0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zh-CN" altLang="en-US" sz="2900"/>
                </a:p>
              </p:txBody>
            </p:sp>
          </p:grpSp>
          <p:sp>
            <p:nvSpPr>
              <p:cNvPr id="20510" name="Line 59"/>
              <p:cNvSpPr>
                <a:spLocks noChangeShapeType="1"/>
              </p:cNvSpPr>
              <p:nvPr/>
            </p:nvSpPr>
            <p:spPr bwMode="auto">
              <a:xfrm>
                <a:off x="4344" y="1392"/>
                <a:ext cx="0" cy="2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55356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51000" y="2730500"/>
          <a:ext cx="126015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公式" r:id="rId9" imgW="2578100" imgH="203200" progId="Equation.3">
                  <p:embed/>
                </p:oleObj>
              </mc:Choice>
              <mc:Fallback>
                <p:oleObj name="公式" r:id="rId9" imgW="2578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730500"/>
                        <a:ext cx="126015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7" name="Object 6"/>
          <p:cNvGraphicFramePr>
            <a:graphicFrameLocks noChangeAspect="1"/>
          </p:cNvGraphicFramePr>
          <p:nvPr/>
        </p:nvGraphicFramePr>
        <p:xfrm>
          <a:off x="2751138" y="4932363"/>
          <a:ext cx="109759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公式" r:id="rId11" imgW="2159000" imgH="457200" progId="Equation.3">
                  <p:embed/>
                </p:oleObj>
              </mc:Choice>
              <mc:Fallback>
                <p:oleObj name="公式" r:id="rId11" imgW="21590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4932363"/>
                        <a:ext cx="1097597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8" name="Object 7"/>
          <p:cNvGraphicFramePr>
            <a:graphicFrameLocks noChangeAspect="1"/>
          </p:cNvGraphicFramePr>
          <p:nvPr/>
        </p:nvGraphicFramePr>
        <p:xfrm>
          <a:off x="2000250" y="6883400"/>
          <a:ext cx="91519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公式" r:id="rId13" imgW="2197100" imgH="228600" progId="Equation.3">
                  <p:embed/>
                </p:oleObj>
              </mc:Choice>
              <mc:Fallback>
                <p:oleObj name="公式" r:id="rId13" imgW="2197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6883400"/>
                        <a:ext cx="91519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59" name="Object 8"/>
          <p:cNvGraphicFramePr>
            <a:graphicFrameLocks noChangeAspect="1"/>
          </p:cNvGraphicFramePr>
          <p:nvPr/>
        </p:nvGraphicFramePr>
        <p:xfrm>
          <a:off x="2674938" y="7896225"/>
          <a:ext cx="100520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公式" r:id="rId15" imgW="3136900" imgH="228600" progId="Equation.3">
                  <p:embed/>
                </p:oleObj>
              </mc:Choice>
              <mc:Fallback>
                <p:oleObj name="公式" r:id="rId15" imgW="31369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7896225"/>
                        <a:ext cx="100520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0" name="Object 9"/>
          <p:cNvGraphicFramePr>
            <a:graphicFrameLocks noChangeAspect="1"/>
          </p:cNvGraphicFramePr>
          <p:nvPr/>
        </p:nvGraphicFramePr>
        <p:xfrm>
          <a:off x="2503488" y="8929688"/>
          <a:ext cx="64452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公式" r:id="rId17" imgW="1688465" imgH="215900" progId="Equation.3">
                  <p:embed/>
                </p:oleObj>
              </mc:Choice>
              <mc:Fallback>
                <p:oleObj name="公式" r:id="rId17" imgW="1688465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929688"/>
                        <a:ext cx="644525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1" name="Object 10"/>
          <p:cNvGraphicFramePr>
            <a:graphicFrameLocks noChangeAspect="1"/>
          </p:cNvGraphicFramePr>
          <p:nvPr/>
        </p:nvGraphicFramePr>
        <p:xfrm>
          <a:off x="2551113" y="9917113"/>
          <a:ext cx="9301162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公式" r:id="rId19" imgW="2209800" imgH="203200" progId="Equation.3">
                  <p:embed/>
                </p:oleObj>
              </mc:Choice>
              <mc:Fallback>
                <p:oleObj name="公式" r:id="rId19" imgW="22098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9917113"/>
                        <a:ext cx="9301162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62" name="Rectangle 66"/>
          <p:cNvSpPr>
            <a:spLocks noChangeArrowheads="1"/>
          </p:cNvSpPr>
          <p:nvPr/>
        </p:nvSpPr>
        <p:spPr bwMode="auto">
          <a:xfrm>
            <a:off x="2674938" y="3886200"/>
            <a:ext cx="63007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/>
          <a:p>
            <a:r>
              <a:rPr lang="zh-CN" altLang="zh-CN" sz="5100"/>
              <a:t>∴</a:t>
            </a:r>
            <a:r>
              <a:rPr lang="zh-CN" altLang="en-US" sz="5100"/>
              <a:t>△</a:t>
            </a:r>
            <a:r>
              <a:rPr lang="en-US" altLang="zh-CN" sz="5100"/>
              <a:t>ABC≌△DEF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3309938" y="73025"/>
            <a:ext cx="12476162" cy="4143375"/>
            <a:chOff x="1056" y="2256"/>
            <a:chExt cx="3600" cy="1632"/>
          </a:xfrm>
        </p:grpSpPr>
        <p:grpSp>
          <p:nvGrpSpPr>
            <p:cNvPr id="21546" name="Group 5"/>
            <p:cNvGrpSpPr/>
            <p:nvPr/>
          </p:nvGrpSpPr>
          <p:grpSpPr bwMode="auto">
            <a:xfrm>
              <a:off x="1056" y="2352"/>
              <a:ext cx="1920" cy="1440"/>
              <a:chOff x="912" y="2400"/>
              <a:chExt cx="1920" cy="1440"/>
            </a:xfrm>
          </p:grpSpPr>
          <p:sp>
            <p:nvSpPr>
              <p:cNvPr id="21550" name="Line 6"/>
              <p:cNvSpPr>
                <a:spLocks noChangeShapeType="1"/>
              </p:cNvSpPr>
              <p:nvPr/>
            </p:nvSpPr>
            <p:spPr bwMode="auto">
              <a:xfrm>
                <a:off x="1872" y="2400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51" name="AutoShape 7"/>
              <p:cNvSpPr>
                <a:spLocks noChangeArrowheads="1"/>
              </p:cNvSpPr>
              <p:nvPr/>
            </p:nvSpPr>
            <p:spPr bwMode="auto">
              <a:xfrm>
                <a:off x="912" y="2832"/>
                <a:ext cx="672" cy="72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112" tIns="45559" rIns="91112" bIns="45559" anchor="ctr"/>
              <a:lstStyle/>
              <a:p>
                <a:endParaRPr lang="zh-CN" altLang="en-US" sz="3300"/>
              </a:p>
            </p:txBody>
          </p:sp>
          <p:sp>
            <p:nvSpPr>
              <p:cNvPr id="21552" name="AutoShape 8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672" cy="72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112" tIns="45559" rIns="91112" bIns="45559" anchor="ctr"/>
              <a:lstStyle/>
              <a:p>
                <a:endParaRPr lang="zh-CN" altLang="en-US" sz="3300"/>
              </a:p>
            </p:txBody>
          </p:sp>
          <p:sp>
            <p:nvSpPr>
              <p:cNvPr id="21553" name="Line 9"/>
              <p:cNvSpPr>
                <a:spLocks noChangeShapeType="1"/>
              </p:cNvSpPr>
              <p:nvPr/>
            </p:nvSpPr>
            <p:spPr bwMode="auto">
              <a:xfrm>
                <a:off x="1248" y="2832"/>
                <a:ext cx="12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54" name="Line 10"/>
              <p:cNvSpPr>
                <a:spLocks noChangeShapeType="1"/>
              </p:cNvSpPr>
              <p:nvPr/>
            </p:nvSpPr>
            <p:spPr bwMode="auto">
              <a:xfrm>
                <a:off x="1584" y="355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1547" name="Group 11"/>
            <p:cNvGrpSpPr/>
            <p:nvPr/>
          </p:nvGrpSpPr>
          <p:grpSpPr bwMode="auto">
            <a:xfrm>
              <a:off x="3888" y="2256"/>
              <a:ext cx="768" cy="1632"/>
              <a:chOff x="3888" y="2256"/>
              <a:chExt cx="768" cy="1632"/>
            </a:xfrm>
          </p:grpSpPr>
          <p:sp>
            <p:nvSpPr>
              <p:cNvPr id="21548" name="AutoShape 12"/>
              <p:cNvSpPr>
                <a:spLocks noChangeArrowheads="1"/>
              </p:cNvSpPr>
              <p:nvPr/>
            </p:nvSpPr>
            <p:spPr bwMode="auto">
              <a:xfrm>
                <a:off x="3888" y="2544"/>
                <a:ext cx="768" cy="1056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112" tIns="45559" rIns="91112" bIns="45559" anchor="ctr"/>
              <a:lstStyle/>
              <a:p>
                <a:endParaRPr lang="zh-CN" altLang="en-US" sz="3300"/>
              </a:p>
            </p:txBody>
          </p:sp>
          <p:sp>
            <p:nvSpPr>
              <p:cNvPr id="21549" name="Line 13"/>
              <p:cNvSpPr>
                <a:spLocks noChangeShapeType="1"/>
              </p:cNvSpPr>
              <p:nvPr/>
            </p:nvSpPr>
            <p:spPr bwMode="auto">
              <a:xfrm>
                <a:off x="4272" y="225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1507" name="Text Box 14"/>
          <p:cNvSpPr txBox="1">
            <a:spLocks noChangeArrowheads="1"/>
          </p:cNvSpPr>
          <p:nvPr/>
        </p:nvSpPr>
        <p:spPr bwMode="auto">
          <a:xfrm>
            <a:off x="693738" y="474663"/>
            <a:ext cx="177895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6600">
                <a:ea typeface="华文新魏" panose="02010800040101010101" pitchFamily="2" charset="-122"/>
              </a:rPr>
              <a:t>4</a:t>
            </a:r>
            <a:r>
              <a:rPr lang="zh-CN" altLang="en-US" sz="6600">
                <a:ea typeface="华文新魏" panose="02010800040101010101" pitchFamily="2" charset="-122"/>
              </a:rPr>
              <a:t>、区别与联系</a:t>
            </a: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758825" y="1244600"/>
            <a:ext cx="19859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800" b="1">
                <a:solidFill>
                  <a:srgbClr val="0000FF"/>
                </a:solidFill>
                <a:ea typeface="华文新魏" panose="02010800040101010101" pitchFamily="2" charset="-122"/>
              </a:rPr>
              <a:t>例：</a:t>
            </a:r>
          </a:p>
        </p:txBody>
      </p:sp>
      <p:grpSp>
        <p:nvGrpSpPr>
          <p:cNvPr id="21509" name="Group 75"/>
          <p:cNvGrpSpPr/>
          <p:nvPr/>
        </p:nvGrpSpPr>
        <p:grpSpPr bwMode="auto">
          <a:xfrm>
            <a:off x="900113" y="4056063"/>
            <a:ext cx="15567025" cy="6651625"/>
            <a:chOff x="0" y="528"/>
            <a:chExt cx="5760" cy="3129"/>
          </a:xfrm>
        </p:grpSpPr>
        <p:sp>
          <p:nvSpPr>
            <p:cNvPr id="21520" name="Rectangle 76"/>
            <p:cNvSpPr>
              <a:spLocks noChangeArrowheads="1"/>
            </p:cNvSpPr>
            <p:nvPr/>
          </p:nvSpPr>
          <p:spPr bwMode="auto">
            <a:xfrm>
              <a:off x="295" y="1797"/>
              <a:ext cx="108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3600" b="1"/>
            </a:p>
          </p:txBody>
        </p:sp>
        <p:sp>
          <p:nvSpPr>
            <p:cNvPr id="21521" name="Rectangle 77"/>
            <p:cNvSpPr>
              <a:spLocks noChangeArrowheads="1"/>
            </p:cNvSpPr>
            <p:nvPr/>
          </p:nvSpPr>
          <p:spPr bwMode="auto">
            <a:xfrm>
              <a:off x="295" y="1407"/>
              <a:ext cx="108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3600" b="1"/>
            </a:p>
          </p:txBody>
        </p:sp>
        <p:sp>
          <p:nvSpPr>
            <p:cNvPr id="21522" name="Rectangle 78"/>
            <p:cNvSpPr>
              <a:spLocks noChangeArrowheads="1"/>
            </p:cNvSpPr>
            <p:nvPr/>
          </p:nvSpPr>
          <p:spPr bwMode="auto">
            <a:xfrm>
              <a:off x="295" y="892"/>
              <a:ext cx="108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3600" b="1"/>
            </a:p>
          </p:txBody>
        </p:sp>
        <p:sp>
          <p:nvSpPr>
            <p:cNvPr id="21523" name="Rectangle 79"/>
            <p:cNvSpPr>
              <a:spLocks noChangeArrowheads="1"/>
            </p:cNvSpPr>
            <p:nvPr/>
          </p:nvSpPr>
          <p:spPr bwMode="auto">
            <a:xfrm>
              <a:off x="1383" y="2205"/>
              <a:ext cx="4377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3600" b="1"/>
            </a:p>
          </p:txBody>
        </p:sp>
        <p:sp>
          <p:nvSpPr>
            <p:cNvPr id="21524" name="Rectangle 80"/>
            <p:cNvSpPr>
              <a:spLocks noChangeArrowheads="1"/>
            </p:cNvSpPr>
            <p:nvPr/>
          </p:nvSpPr>
          <p:spPr bwMode="auto">
            <a:xfrm>
              <a:off x="0" y="2205"/>
              <a:ext cx="1383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r>
                <a:rPr lang="en-US" altLang="zh-CN" sz="5100" b="1"/>
                <a:t>       </a:t>
              </a:r>
              <a:r>
                <a:rPr lang="zh-CN" altLang="en-US" sz="3600" b="1"/>
                <a:t>联系</a:t>
              </a:r>
            </a:p>
          </p:txBody>
        </p:sp>
        <p:sp>
          <p:nvSpPr>
            <p:cNvPr id="21525" name="Rectangle 81"/>
            <p:cNvSpPr>
              <a:spLocks noChangeArrowheads="1"/>
            </p:cNvSpPr>
            <p:nvPr/>
          </p:nvSpPr>
          <p:spPr bwMode="auto">
            <a:xfrm>
              <a:off x="3560" y="1797"/>
              <a:ext cx="220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5100" b="1"/>
            </a:p>
          </p:txBody>
        </p:sp>
        <p:sp>
          <p:nvSpPr>
            <p:cNvPr id="21526" name="Rectangle 82"/>
            <p:cNvSpPr>
              <a:spLocks noChangeArrowheads="1"/>
            </p:cNvSpPr>
            <p:nvPr/>
          </p:nvSpPr>
          <p:spPr bwMode="auto">
            <a:xfrm>
              <a:off x="1383" y="1797"/>
              <a:ext cx="217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5100" b="1"/>
            </a:p>
          </p:txBody>
        </p:sp>
        <p:sp>
          <p:nvSpPr>
            <p:cNvPr id="21527" name="Rectangle 83"/>
            <p:cNvSpPr>
              <a:spLocks noChangeArrowheads="1"/>
            </p:cNvSpPr>
            <p:nvPr/>
          </p:nvSpPr>
          <p:spPr bwMode="auto">
            <a:xfrm>
              <a:off x="3560" y="1407"/>
              <a:ext cx="220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5100" b="1"/>
            </a:p>
          </p:txBody>
        </p:sp>
        <p:sp>
          <p:nvSpPr>
            <p:cNvPr id="21528" name="Rectangle 84"/>
            <p:cNvSpPr>
              <a:spLocks noChangeArrowheads="1"/>
            </p:cNvSpPr>
            <p:nvPr/>
          </p:nvSpPr>
          <p:spPr bwMode="auto">
            <a:xfrm>
              <a:off x="1383" y="1407"/>
              <a:ext cx="217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5100" b="1"/>
            </a:p>
          </p:txBody>
        </p:sp>
        <p:sp>
          <p:nvSpPr>
            <p:cNvPr id="21529" name="Rectangle 85"/>
            <p:cNvSpPr>
              <a:spLocks noChangeArrowheads="1"/>
            </p:cNvSpPr>
            <p:nvPr/>
          </p:nvSpPr>
          <p:spPr bwMode="auto">
            <a:xfrm>
              <a:off x="3560" y="892"/>
              <a:ext cx="2200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5100" b="1"/>
            </a:p>
          </p:txBody>
        </p:sp>
        <p:sp>
          <p:nvSpPr>
            <p:cNvPr id="21530" name="Rectangle 86"/>
            <p:cNvSpPr>
              <a:spLocks noChangeArrowheads="1"/>
            </p:cNvSpPr>
            <p:nvPr/>
          </p:nvSpPr>
          <p:spPr bwMode="auto">
            <a:xfrm>
              <a:off x="1383" y="892"/>
              <a:ext cx="2177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kumimoji="1" lang="zh-CN" altLang="zh-CN" sz="3600" b="1"/>
            </a:p>
          </p:txBody>
        </p:sp>
        <p:sp>
          <p:nvSpPr>
            <p:cNvPr id="21531" name="Rectangle 87"/>
            <p:cNvSpPr>
              <a:spLocks noChangeArrowheads="1"/>
            </p:cNvSpPr>
            <p:nvPr/>
          </p:nvSpPr>
          <p:spPr bwMode="auto">
            <a:xfrm>
              <a:off x="0" y="892"/>
              <a:ext cx="29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r>
                <a:rPr lang="zh-CN" altLang="en-US" sz="3600" b="1"/>
                <a:t>区</a:t>
              </a:r>
            </a:p>
            <a:p>
              <a:pPr>
                <a:spcBef>
                  <a:spcPct val="20000"/>
                </a:spcBef>
              </a:pPr>
              <a:r>
                <a:rPr lang="zh-CN" altLang="en-US" sz="3600" b="1"/>
                <a:t>别</a:t>
              </a:r>
            </a:p>
          </p:txBody>
        </p:sp>
        <p:sp>
          <p:nvSpPr>
            <p:cNvPr id="21532" name="Rectangle 88"/>
            <p:cNvSpPr>
              <a:spLocks noChangeArrowheads="1"/>
            </p:cNvSpPr>
            <p:nvPr/>
          </p:nvSpPr>
          <p:spPr bwMode="auto">
            <a:xfrm>
              <a:off x="3560" y="528"/>
              <a:ext cx="220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r>
                <a:rPr lang="en-US" altLang="zh-CN" sz="5800" b="1"/>
                <a:t>  </a:t>
              </a:r>
              <a:r>
                <a:rPr lang="zh-CN" altLang="en-US" sz="3600" b="1"/>
                <a:t>轴对称图形</a:t>
              </a:r>
            </a:p>
          </p:txBody>
        </p:sp>
        <p:sp>
          <p:nvSpPr>
            <p:cNvPr id="21533" name="Rectangle 89"/>
            <p:cNvSpPr>
              <a:spLocks noChangeArrowheads="1"/>
            </p:cNvSpPr>
            <p:nvPr/>
          </p:nvSpPr>
          <p:spPr bwMode="auto">
            <a:xfrm>
              <a:off x="1383" y="528"/>
              <a:ext cx="217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r>
                <a:rPr lang="en-US" altLang="zh-CN" sz="3600" b="1"/>
                <a:t>     </a:t>
              </a:r>
              <a:r>
                <a:rPr lang="zh-CN" altLang="en-US" sz="3600" b="1"/>
                <a:t>轴对称</a:t>
              </a:r>
            </a:p>
          </p:txBody>
        </p:sp>
        <p:sp>
          <p:nvSpPr>
            <p:cNvPr id="21534" name="Rectangle 90"/>
            <p:cNvSpPr>
              <a:spLocks noChangeArrowheads="1"/>
            </p:cNvSpPr>
            <p:nvPr/>
          </p:nvSpPr>
          <p:spPr bwMode="auto">
            <a:xfrm>
              <a:off x="0" y="528"/>
              <a:ext cx="138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 anchor="ctr"/>
            <a:lstStyle/>
            <a:p>
              <a:pPr>
                <a:spcBef>
                  <a:spcPct val="20000"/>
                </a:spcBef>
              </a:pPr>
              <a:endParaRPr lang="zh-CN" altLang="zh-CN" sz="5100" b="1"/>
            </a:p>
          </p:txBody>
        </p:sp>
        <p:sp>
          <p:nvSpPr>
            <p:cNvPr id="21535" name="Line 91"/>
            <p:cNvSpPr>
              <a:spLocks noChangeShapeType="1"/>
            </p:cNvSpPr>
            <p:nvPr/>
          </p:nvSpPr>
          <p:spPr bwMode="auto">
            <a:xfrm>
              <a:off x="0" y="528"/>
              <a:ext cx="57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Line 92"/>
            <p:cNvSpPr>
              <a:spLocks noChangeShapeType="1"/>
            </p:cNvSpPr>
            <p:nvPr/>
          </p:nvSpPr>
          <p:spPr bwMode="auto">
            <a:xfrm>
              <a:off x="0" y="89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Line 93"/>
            <p:cNvSpPr>
              <a:spLocks noChangeShapeType="1"/>
            </p:cNvSpPr>
            <p:nvPr/>
          </p:nvSpPr>
          <p:spPr bwMode="auto">
            <a:xfrm>
              <a:off x="0" y="220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Line 94"/>
            <p:cNvSpPr>
              <a:spLocks noChangeShapeType="1"/>
            </p:cNvSpPr>
            <p:nvPr/>
          </p:nvSpPr>
          <p:spPr bwMode="auto">
            <a:xfrm>
              <a:off x="0" y="3657"/>
              <a:ext cx="57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Line 95"/>
            <p:cNvSpPr>
              <a:spLocks noChangeShapeType="1"/>
            </p:cNvSpPr>
            <p:nvPr/>
          </p:nvSpPr>
          <p:spPr bwMode="auto">
            <a:xfrm>
              <a:off x="0" y="528"/>
              <a:ext cx="0" cy="312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Line 96"/>
            <p:cNvSpPr>
              <a:spLocks noChangeShapeType="1"/>
            </p:cNvSpPr>
            <p:nvPr/>
          </p:nvSpPr>
          <p:spPr bwMode="auto">
            <a:xfrm>
              <a:off x="1383" y="528"/>
              <a:ext cx="0" cy="3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Line 97"/>
            <p:cNvSpPr>
              <a:spLocks noChangeShapeType="1"/>
            </p:cNvSpPr>
            <p:nvPr/>
          </p:nvSpPr>
          <p:spPr bwMode="auto">
            <a:xfrm>
              <a:off x="3560" y="528"/>
              <a:ext cx="0" cy="16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Line 98"/>
            <p:cNvSpPr>
              <a:spLocks noChangeShapeType="1"/>
            </p:cNvSpPr>
            <p:nvPr/>
          </p:nvSpPr>
          <p:spPr bwMode="auto">
            <a:xfrm>
              <a:off x="5760" y="528"/>
              <a:ext cx="0" cy="312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Line 99"/>
            <p:cNvSpPr>
              <a:spLocks noChangeShapeType="1"/>
            </p:cNvSpPr>
            <p:nvPr/>
          </p:nvSpPr>
          <p:spPr bwMode="auto">
            <a:xfrm>
              <a:off x="295" y="892"/>
              <a:ext cx="0" cy="1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Line 100"/>
            <p:cNvSpPr>
              <a:spLocks noChangeShapeType="1"/>
            </p:cNvSpPr>
            <p:nvPr/>
          </p:nvSpPr>
          <p:spPr bwMode="auto">
            <a:xfrm>
              <a:off x="295" y="1407"/>
              <a:ext cx="54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Line 101"/>
            <p:cNvSpPr>
              <a:spLocks noChangeShapeType="1"/>
            </p:cNvSpPr>
            <p:nvPr/>
          </p:nvSpPr>
          <p:spPr bwMode="auto">
            <a:xfrm>
              <a:off x="295" y="1797"/>
              <a:ext cx="54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0" name="Text Box 102"/>
          <p:cNvSpPr txBox="1">
            <a:spLocks noChangeArrowheads="1"/>
          </p:cNvSpPr>
          <p:nvPr/>
        </p:nvSpPr>
        <p:spPr bwMode="auto">
          <a:xfrm>
            <a:off x="2428875" y="5081588"/>
            <a:ext cx="2333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3600" b="1"/>
              <a:t>图形</a:t>
            </a:r>
          </a:p>
        </p:txBody>
      </p:sp>
      <p:sp>
        <p:nvSpPr>
          <p:cNvPr id="21511" name="Text Box 103"/>
          <p:cNvSpPr txBox="1">
            <a:spLocks noChangeArrowheads="1"/>
          </p:cNvSpPr>
          <p:nvPr/>
        </p:nvSpPr>
        <p:spPr bwMode="auto">
          <a:xfrm>
            <a:off x="1755775" y="6015038"/>
            <a:ext cx="3373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对称点位置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1512" name="Text Box 104"/>
          <p:cNvSpPr txBox="1">
            <a:spLocks noChangeArrowheads="1"/>
          </p:cNvSpPr>
          <p:nvPr/>
        </p:nvSpPr>
        <p:spPr bwMode="auto">
          <a:xfrm>
            <a:off x="1693863" y="6854825"/>
            <a:ext cx="35067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3600" b="1"/>
              <a:t>对称轴条数</a:t>
            </a:r>
          </a:p>
        </p:txBody>
      </p:sp>
      <p:sp>
        <p:nvSpPr>
          <p:cNvPr id="21513" name="Text Box 105"/>
          <p:cNvSpPr txBox="1">
            <a:spLocks noChangeArrowheads="1"/>
          </p:cNvSpPr>
          <p:nvPr/>
        </p:nvSpPr>
        <p:spPr bwMode="auto">
          <a:xfrm>
            <a:off x="4516438" y="5081588"/>
            <a:ext cx="6497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20000"/>
              </a:spcBef>
            </a:pPr>
            <a:r>
              <a:rPr kumimoji="1" lang="zh-CN" altLang="en-US" sz="3600" b="1"/>
              <a:t>两个图形之间的对称关系</a:t>
            </a:r>
            <a:endParaRPr lang="zh-CN" altLang="en-US" sz="3600"/>
          </a:p>
        </p:txBody>
      </p:sp>
      <p:sp>
        <p:nvSpPr>
          <p:cNvPr id="21514" name="Text Box 106"/>
          <p:cNvSpPr txBox="1">
            <a:spLocks noChangeArrowheads="1"/>
          </p:cNvSpPr>
          <p:nvPr/>
        </p:nvSpPr>
        <p:spPr bwMode="auto">
          <a:xfrm>
            <a:off x="10526713" y="5081588"/>
            <a:ext cx="6249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kumimoji="1" lang="zh-CN" altLang="en-US" sz="3600" b="1"/>
              <a:t>一个图形自身的对称特征</a:t>
            </a:r>
          </a:p>
        </p:txBody>
      </p:sp>
      <p:sp>
        <p:nvSpPr>
          <p:cNvPr id="21515" name="Text Box 107"/>
          <p:cNvSpPr txBox="1">
            <a:spLocks noChangeArrowheads="1"/>
          </p:cNvSpPr>
          <p:nvPr/>
        </p:nvSpPr>
        <p:spPr bwMode="auto">
          <a:xfrm>
            <a:off x="5003800" y="5921375"/>
            <a:ext cx="4175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kumimoji="1" lang="zh-CN" altLang="en-US" sz="3600" b="1"/>
              <a:t>在两个图形上</a:t>
            </a:r>
          </a:p>
        </p:txBody>
      </p:sp>
      <p:sp>
        <p:nvSpPr>
          <p:cNvPr id="21516" name="Text Box 108"/>
          <p:cNvSpPr txBox="1">
            <a:spLocks noChangeArrowheads="1"/>
          </p:cNvSpPr>
          <p:nvPr/>
        </p:nvSpPr>
        <p:spPr bwMode="auto">
          <a:xfrm>
            <a:off x="11382375" y="6761163"/>
            <a:ext cx="4670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kumimoji="1" lang="zh-CN" altLang="en-US" sz="3600" b="1"/>
              <a:t>在同一个图形上</a:t>
            </a:r>
          </a:p>
        </p:txBody>
      </p:sp>
      <p:sp>
        <p:nvSpPr>
          <p:cNvPr id="21517" name="Text Box 109"/>
          <p:cNvSpPr txBox="1">
            <a:spLocks noChangeArrowheads="1"/>
          </p:cNvSpPr>
          <p:nvPr/>
        </p:nvSpPr>
        <p:spPr bwMode="auto">
          <a:xfrm>
            <a:off x="6107113" y="6854825"/>
            <a:ext cx="17192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kumimoji="1" lang="zh-CN" altLang="en-US" sz="3600" b="1"/>
              <a:t>一条</a:t>
            </a:r>
          </a:p>
        </p:txBody>
      </p:sp>
      <p:sp>
        <p:nvSpPr>
          <p:cNvPr id="21518" name="Text Box 110"/>
          <p:cNvSpPr txBox="1">
            <a:spLocks noChangeArrowheads="1"/>
          </p:cNvSpPr>
          <p:nvPr/>
        </p:nvSpPr>
        <p:spPr bwMode="auto">
          <a:xfrm>
            <a:off x="5129213" y="7624763"/>
            <a:ext cx="1063783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r>
              <a:rPr kumimoji="1" lang="en-US" altLang="zh-CN" sz="3600" b="1"/>
              <a:t>1.</a:t>
            </a:r>
            <a:r>
              <a:rPr kumimoji="1" lang="zh-CN" altLang="en-US" sz="3600" b="1"/>
              <a:t>都沿某直线翻折后能够互相重合</a:t>
            </a:r>
            <a:r>
              <a:rPr kumimoji="1" lang="en-US" altLang="zh-CN" sz="3600" b="1"/>
              <a:t>;</a:t>
            </a:r>
          </a:p>
          <a:p>
            <a:r>
              <a:rPr kumimoji="1" lang="en-US" altLang="zh-CN" sz="3600" b="1"/>
              <a:t>2.</a:t>
            </a:r>
            <a:r>
              <a:rPr kumimoji="1" lang="zh-CN" altLang="en-US" sz="3600" b="1"/>
              <a:t>它们可以互相转化；如果把轴对称的两个图形看作一个整体，那么它就是一个</a:t>
            </a:r>
            <a:r>
              <a:rPr kumimoji="1" lang="zh-CN" altLang="en-US" sz="3600" b="1">
                <a:solidFill>
                  <a:srgbClr val="FF0000"/>
                </a:solidFill>
              </a:rPr>
              <a:t>轴对称图形</a:t>
            </a:r>
            <a:r>
              <a:rPr kumimoji="1" lang="zh-CN" altLang="en-US" sz="3600" b="1"/>
              <a:t>；如果把轴对称图形沿对称轴分成两个部分，那么两个部分就是关于这条对称轴成</a:t>
            </a:r>
            <a:r>
              <a:rPr kumimoji="1" lang="zh-CN" altLang="en-US" sz="3600" b="1">
                <a:solidFill>
                  <a:srgbClr val="FF0000"/>
                </a:solidFill>
              </a:rPr>
              <a:t>轴对称。</a:t>
            </a:r>
            <a:endParaRPr lang="zh-CN" altLang="en-US" sz="3600"/>
          </a:p>
        </p:txBody>
      </p:sp>
      <p:sp>
        <p:nvSpPr>
          <p:cNvPr id="21519" name="Text Box 111"/>
          <p:cNvSpPr txBox="1">
            <a:spLocks noChangeArrowheads="1"/>
          </p:cNvSpPr>
          <p:nvPr/>
        </p:nvSpPr>
        <p:spPr bwMode="auto">
          <a:xfrm>
            <a:off x="11869738" y="5921375"/>
            <a:ext cx="31575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kumimoji="1" lang="zh-CN" altLang="en-US" sz="3600" b="1"/>
              <a:t>至少一条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7725" y="169863"/>
            <a:ext cx="5572125" cy="1292225"/>
          </a:xfrm>
        </p:spPr>
        <p:txBody>
          <a:bodyPr lIns="166048" tIns="83024" rIns="166048" bIns="83024"/>
          <a:lstStyle/>
          <a:p>
            <a:pPr algn="l"/>
            <a:r>
              <a:rPr lang="zh-CN" altLang="en-US" sz="6600">
                <a:solidFill>
                  <a:schemeClr val="tx1"/>
                </a:solidFill>
                <a:ea typeface="华文新魏" panose="02010800040101010101" pitchFamily="2" charset="-122"/>
              </a:rPr>
              <a:t>三、练习题</a:t>
            </a:r>
          </a:p>
        </p:txBody>
      </p:sp>
      <p:grpSp>
        <p:nvGrpSpPr>
          <p:cNvPr id="22531" name="Group 129"/>
          <p:cNvGrpSpPr/>
          <p:nvPr/>
        </p:nvGrpSpPr>
        <p:grpSpPr bwMode="auto">
          <a:xfrm>
            <a:off x="1835150" y="3586163"/>
            <a:ext cx="12382500" cy="7175500"/>
            <a:chOff x="587" y="1378"/>
            <a:chExt cx="3962" cy="2778"/>
          </a:xfrm>
        </p:grpSpPr>
        <p:grpSp>
          <p:nvGrpSpPr>
            <p:cNvPr id="22577" name="Group 80"/>
            <p:cNvGrpSpPr/>
            <p:nvPr/>
          </p:nvGrpSpPr>
          <p:grpSpPr bwMode="auto">
            <a:xfrm>
              <a:off x="928" y="1627"/>
              <a:ext cx="298" cy="953"/>
              <a:chOff x="816" y="1680"/>
              <a:chExt cx="336" cy="1104"/>
            </a:xfrm>
          </p:grpSpPr>
          <p:sp>
            <p:nvSpPr>
              <p:cNvPr id="22610" name="Line 81"/>
              <p:cNvSpPr>
                <a:spLocks noChangeShapeType="1"/>
              </p:cNvSpPr>
              <p:nvPr/>
            </p:nvSpPr>
            <p:spPr bwMode="auto">
              <a:xfrm>
                <a:off x="816" y="1680"/>
                <a:ext cx="0" cy="110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11" name="Line 82"/>
              <p:cNvSpPr>
                <a:spLocks noChangeShapeType="1"/>
              </p:cNvSpPr>
              <p:nvPr/>
            </p:nvSpPr>
            <p:spPr bwMode="auto">
              <a:xfrm>
                <a:off x="816" y="1680"/>
                <a:ext cx="33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12" name="Line 83"/>
              <p:cNvSpPr>
                <a:spLocks noChangeShapeType="1"/>
              </p:cNvSpPr>
              <p:nvPr/>
            </p:nvSpPr>
            <p:spPr bwMode="auto">
              <a:xfrm flipV="1">
                <a:off x="816" y="2736"/>
                <a:ext cx="33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13" name="Line 84"/>
              <p:cNvSpPr>
                <a:spLocks noChangeShapeType="1"/>
              </p:cNvSpPr>
              <p:nvPr/>
            </p:nvSpPr>
            <p:spPr bwMode="auto">
              <a:xfrm>
                <a:off x="816" y="2208"/>
                <a:ext cx="33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578" name="Group 85"/>
            <p:cNvGrpSpPr/>
            <p:nvPr/>
          </p:nvGrpSpPr>
          <p:grpSpPr bwMode="auto">
            <a:xfrm>
              <a:off x="3910" y="1378"/>
              <a:ext cx="426" cy="1244"/>
              <a:chOff x="4176" y="1200"/>
              <a:chExt cx="480" cy="1440"/>
            </a:xfrm>
          </p:grpSpPr>
          <p:sp>
            <p:nvSpPr>
              <p:cNvPr id="22606" name="Line 86"/>
              <p:cNvSpPr>
                <a:spLocks noChangeShapeType="1"/>
              </p:cNvSpPr>
              <p:nvPr/>
            </p:nvSpPr>
            <p:spPr bwMode="auto">
              <a:xfrm>
                <a:off x="4656" y="1200"/>
                <a:ext cx="0" cy="144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7" name="Line 87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43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8" name="Line 88"/>
              <p:cNvSpPr>
                <a:spLocks noChangeShapeType="1"/>
              </p:cNvSpPr>
              <p:nvPr/>
            </p:nvSpPr>
            <p:spPr bwMode="auto">
              <a:xfrm>
                <a:off x="4272" y="1920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9" name="Line 89"/>
              <p:cNvSpPr>
                <a:spLocks noChangeShapeType="1"/>
              </p:cNvSpPr>
              <p:nvPr/>
            </p:nvSpPr>
            <p:spPr bwMode="auto">
              <a:xfrm>
                <a:off x="4176" y="2304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579" name="Group 90"/>
            <p:cNvGrpSpPr/>
            <p:nvPr/>
          </p:nvGrpSpPr>
          <p:grpSpPr bwMode="auto">
            <a:xfrm>
              <a:off x="587" y="2705"/>
              <a:ext cx="596" cy="1368"/>
              <a:chOff x="672" y="2640"/>
              <a:chExt cx="672" cy="1584"/>
            </a:xfrm>
          </p:grpSpPr>
          <p:sp>
            <p:nvSpPr>
              <p:cNvPr id="22599" name="Line 91"/>
              <p:cNvSpPr>
                <a:spLocks noChangeShapeType="1"/>
              </p:cNvSpPr>
              <p:nvPr/>
            </p:nvSpPr>
            <p:spPr bwMode="auto">
              <a:xfrm>
                <a:off x="672" y="3024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0" name="Line 92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1" name="Line 93"/>
              <p:cNvSpPr>
                <a:spLocks noChangeShapeType="1"/>
              </p:cNvSpPr>
              <p:nvPr/>
            </p:nvSpPr>
            <p:spPr bwMode="auto">
              <a:xfrm>
                <a:off x="768" y="3360"/>
                <a:ext cx="0" cy="86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2" name="Line 94"/>
              <p:cNvSpPr>
                <a:spLocks noChangeShapeType="1"/>
              </p:cNvSpPr>
              <p:nvPr/>
            </p:nvSpPr>
            <p:spPr bwMode="auto">
              <a:xfrm>
                <a:off x="768" y="3360"/>
                <a:ext cx="57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3" name="Line 95"/>
              <p:cNvSpPr>
                <a:spLocks noChangeShapeType="1"/>
              </p:cNvSpPr>
              <p:nvPr/>
            </p:nvSpPr>
            <p:spPr bwMode="auto">
              <a:xfrm>
                <a:off x="768" y="4176"/>
                <a:ext cx="57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4" name="Line 96"/>
              <p:cNvSpPr>
                <a:spLocks noChangeShapeType="1"/>
              </p:cNvSpPr>
              <p:nvPr/>
            </p:nvSpPr>
            <p:spPr bwMode="auto">
              <a:xfrm>
                <a:off x="768" y="3792"/>
                <a:ext cx="57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605" name="Line 97"/>
              <p:cNvSpPr>
                <a:spLocks noChangeShapeType="1"/>
              </p:cNvSpPr>
              <p:nvPr/>
            </p:nvSpPr>
            <p:spPr bwMode="auto">
              <a:xfrm>
                <a:off x="1344" y="3360"/>
                <a:ext cx="0" cy="81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580" name="Group 98"/>
            <p:cNvGrpSpPr/>
            <p:nvPr/>
          </p:nvGrpSpPr>
          <p:grpSpPr bwMode="auto">
            <a:xfrm>
              <a:off x="2291" y="2912"/>
              <a:ext cx="597" cy="1120"/>
              <a:chOff x="2544" y="2928"/>
              <a:chExt cx="672" cy="1296"/>
            </a:xfrm>
          </p:grpSpPr>
          <p:grpSp>
            <p:nvGrpSpPr>
              <p:cNvPr id="22590" name="Group 99"/>
              <p:cNvGrpSpPr/>
              <p:nvPr/>
            </p:nvGrpSpPr>
            <p:grpSpPr bwMode="auto">
              <a:xfrm>
                <a:off x="2880" y="2928"/>
                <a:ext cx="336" cy="576"/>
                <a:chOff x="2880" y="2928"/>
                <a:chExt cx="336" cy="576"/>
              </a:xfrm>
            </p:grpSpPr>
            <p:sp>
              <p:nvSpPr>
                <p:cNvPr id="22596" name="Line 100"/>
                <p:cNvSpPr>
                  <a:spLocks noChangeShapeType="1"/>
                </p:cNvSpPr>
                <p:nvPr/>
              </p:nvSpPr>
              <p:spPr bwMode="auto">
                <a:xfrm>
                  <a:off x="2880" y="2928"/>
                  <a:ext cx="0" cy="57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97" name="Line 101"/>
                <p:cNvSpPr>
                  <a:spLocks noChangeShapeType="1"/>
                </p:cNvSpPr>
                <p:nvPr/>
              </p:nvSpPr>
              <p:spPr bwMode="auto">
                <a:xfrm>
                  <a:off x="2880" y="2928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98" name="Line 102"/>
                <p:cNvSpPr>
                  <a:spLocks noChangeShapeType="1"/>
                </p:cNvSpPr>
                <p:nvPr/>
              </p:nvSpPr>
              <p:spPr bwMode="auto">
                <a:xfrm>
                  <a:off x="2880" y="3446"/>
                  <a:ext cx="336" cy="1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591" name="Group 103"/>
              <p:cNvGrpSpPr/>
              <p:nvPr/>
            </p:nvGrpSpPr>
            <p:grpSpPr bwMode="auto">
              <a:xfrm>
                <a:off x="2544" y="3648"/>
                <a:ext cx="576" cy="576"/>
                <a:chOff x="3120" y="3312"/>
                <a:chExt cx="576" cy="576"/>
              </a:xfrm>
            </p:grpSpPr>
            <p:sp>
              <p:nvSpPr>
                <p:cNvPr id="22592" name="Line 104"/>
                <p:cNvSpPr>
                  <a:spLocks noChangeShapeType="1"/>
                </p:cNvSpPr>
                <p:nvPr/>
              </p:nvSpPr>
              <p:spPr bwMode="auto">
                <a:xfrm>
                  <a:off x="3120" y="3312"/>
                  <a:ext cx="0" cy="57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93" name="Line 105"/>
                <p:cNvSpPr>
                  <a:spLocks noChangeShapeType="1"/>
                </p:cNvSpPr>
                <p:nvPr/>
              </p:nvSpPr>
              <p:spPr bwMode="auto">
                <a:xfrm>
                  <a:off x="3120" y="3312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94" name="Line 106"/>
                <p:cNvSpPr>
                  <a:spLocks noChangeShapeType="1"/>
                </p:cNvSpPr>
                <p:nvPr/>
              </p:nvSpPr>
              <p:spPr bwMode="auto">
                <a:xfrm>
                  <a:off x="3696" y="3312"/>
                  <a:ext cx="0" cy="57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95" name="Line 107"/>
                <p:cNvSpPr>
                  <a:spLocks noChangeShapeType="1"/>
                </p:cNvSpPr>
                <p:nvPr/>
              </p:nvSpPr>
              <p:spPr bwMode="auto">
                <a:xfrm>
                  <a:off x="3120" y="3840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581" name="Group 108"/>
            <p:cNvGrpSpPr/>
            <p:nvPr/>
          </p:nvGrpSpPr>
          <p:grpSpPr bwMode="auto">
            <a:xfrm>
              <a:off x="3995" y="2705"/>
              <a:ext cx="554" cy="1451"/>
              <a:chOff x="4272" y="2640"/>
              <a:chExt cx="624" cy="1680"/>
            </a:xfrm>
          </p:grpSpPr>
          <p:sp>
            <p:nvSpPr>
              <p:cNvPr id="22586" name="Line 109"/>
              <p:cNvSpPr>
                <a:spLocks noChangeShapeType="1"/>
              </p:cNvSpPr>
              <p:nvPr/>
            </p:nvSpPr>
            <p:spPr bwMode="auto">
              <a:xfrm>
                <a:off x="4320" y="3216"/>
                <a:ext cx="57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87" name="Line 110"/>
              <p:cNvSpPr>
                <a:spLocks noChangeShapeType="1"/>
              </p:cNvSpPr>
              <p:nvPr/>
            </p:nvSpPr>
            <p:spPr bwMode="auto">
              <a:xfrm>
                <a:off x="4896" y="2640"/>
                <a:ext cx="0" cy="16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88" name="Line 111"/>
              <p:cNvSpPr>
                <a:spLocks noChangeShapeType="1"/>
              </p:cNvSpPr>
              <p:nvPr/>
            </p:nvSpPr>
            <p:spPr bwMode="auto">
              <a:xfrm flipH="1">
                <a:off x="4272" y="3216"/>
                <a:ext cx="576" cy="96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89" name="Line 112"/>
              <p:cNvSpPr>
                <a:spLocks noChangeShapeType="1"/>
              </p:cNvSpPr>
              <p:nvPr/>
            </p:nvSpPr>
            <p:spPr bwMode="auto">
              <a:xfrm>
                <a:off x="4512" y="398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582" name="Group 113"/>
            <p:cNvGrpSpPr/>
            <p:nvPr/>
          </p:nvGrpSpPr>
          <p:grpSpPr bwMode="auto">
            <a:xfrm>
              <a:off x="2121" y="1627"/>
              <a:ext cx="1107" cy="373"/>
              <a:chOff x="864" y="1584"/>
              <a:chExt cx="1248" cy="432"/>
            </a:xfrm>
          </p:grpSpPr>
          <p:sp>
            <p:nvSpPr>
              <p:cNvPr id="22583" name="Line 114"/>
              <p:cNvSpPr>
                <a:spLocks noChangeShapeType="1"/>
              </p:cNvSpPr>
              <p:nvPr/>
            </p:nvSpPr>
            <p:spPr bwMode="auto">
              <a:xfrm>
                <a:off x="1488" y="1584"/>
                <a:ext cx="0" cy="43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84" name="Line 115"/>
              <p:cNvSpPr>
                <a:spLocks noChangeShapeType="1"/>
              </p:cNvSpPr>
              <p:nvPr/>
            </p:nvSpPr>
            <p:spPr bwMode="auto">
              <a:xfrm flipV="1">
                <a:off x="864" y="1584"/>
                <a:ext cx="62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85" name="Line 116"/>
              <p:cNvSpPr>
                <a:spLocks noChangeShapeType="1"/>
              </p:cNvSpPr>
              <p:nvPr/>
            </p:nvSpPr>
            <p:spPr bwMode="auto">
              <a:xfrm flipV="1">
                <a:off x="1488" y="1584"/>
                <a:ext cx="62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Group 130"/>
          <p:cNvGrpSpPr/>
          <p:nvPr/>
        </p:nvGrpSpPr>
        <p:grpSpPr bwMode="auto">
          <a:xfrm>
            <a:off x="3700463" y="3614738"/>
            <a:ext cx="12249150" cy="7146925"/>
            <a:chOff x="1184" y="1389"/>
            <a:chExt cx="3919" cy="2767"/>
          </a:xfrm>
        </p:grpSpPr>
        <p:sp>
          <p:nvSpPr>
            <p:cNvPr id="22541" name="Line 46"/>
            <p:cNvSpPr>
              <a:spLocks noChangeShapeType="1"/>
            </p:cNvSpPr>
            <p:nvPr/>
          </p:nvSpPr>
          <p:spPr bwMode="auto">
            <a:xfrm>
              <a:off x="1567" y="1627"/>
              <a:ext cx="0" cy="91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2542" name="Line 47"/>
            <p:cNvSpPr>
              <a:spLocks noChangeShapeType="1"/>
            </p:cNvSpPr>
            <p:nvPr/>
          </p:nvSpPr>
          <p:spPr bwMode="auto">
            <a:xfrm>
              <a:off x="1226" y="1627"/>
              <a:ext cx="341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2543" name="Line 48"/>
            <p:cNvSpPr>
              <a:spLocks noChangeShapeType="1"/>
            </p:cNvSpPr>
            <p:nvPr/>
          </p:nvSpPr>
          <p:spPr bwMode="auto">
            <a:xfrm>
              <a:off x="1226" y="2083"/>
              <a:ext cx="341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2544" name="Line 49"/>
            <p:cNvSpPr>
              <a:spLocks noChangeShapeType="1"/>
            </p:cNvSpPr>
            <p:nvPr/>
          </p:nvSpPr>
          <p:spPr bwMode="auto">
            <a:xfrm>
              <a:off x="1226" y="2539"/>
              <a:ext cx="341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2545" name="Group 50"/>
            <p:cNvGrpSpPr/>
            <p:nvPr/>
          </p:nvGrpSpPr>
          <p:grpSpPr bwMode="auto">
            <a:xfrm>
              <a:off x="4634" y="1389"/>
              <a:ext cx="426" cy="1244"/>
              <a:chOff x="4992" y="1200"/>
              <a:chExt cx="480" cy="1440"/>
            </a:xfrm>
          </p:grpSpPr>
          <p:sp>
            <p:nvSpPr>
              <p:cNvPr id="22573" name="Line 51"/>
              <p:cNvSpPr>
                <a:spLocks noChangeShapeType="1"/>
              </p:cNvSpPr>
              <p:nvPr/>
            </p:nvSpPr>
            <p:spPr bwMode="auto">
              <a:xfrm>
                <a:off x="4992" y="1200"/>
                <a:ext cx="0" cy="144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74" name="Line 52"/>
              <p:cNvSpPr>
                <a:spLocks noChangeShapeType="1"/>
              </p:cNvSpPr>
              <p:nvPr/>
            </p:nvSpPr>
            <p:spPr bwMode="auto">
              <a:xfrm>
                <a:off x="4992" y="1584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75" name="Line 53"/>
              <p:cNvSpPr>
                <a:spLocks noChangeShapeType="1"/>
              </p:cNvSpPr>
              <p:nvPr/>
            </p:nvSpPr>
            <p:spPr bwMode="auto">
              <a:xfrm>
                <a:off x="4992" y="1872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76" name="Line 54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546" name="Group 55"/>
            <p:cNvGrpSpPr/>
            <p:nvPr/>
          </p:nvGrpSpPr>
          <p:grpSpPr bwMode="auto">
            <a:xfrm>
              <a:off x="1184" y="2705"/>
              <a:ext cx="639" cy="1368"/>
              <a:chOff x="1344" y="2640"/>
              <a:chExt cx="720" cy="1584"/>
            </a:xfrm>
          </p:grpSpPr>
          <p:sp>
            <p:nvSpPr>
              <p:cNvPr id="22566" name="Line 56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0" cy="57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67" name="Line 57"/>
              <p:cNvSpPr>
                <a:spLocks noChangeShapeType="1"/>
              </p:cNvSpPr>
              <p:nvPr/>
            </p:nvSpPr>
            <p:spPr bwMode="auto">
              <a:xfrm>
                <a:off x="1968" y="3360"/>
                <a:ext cx="0" cy="864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68" name="Line 58"/>
              <p:cNvSpPr>
                <a:spLocks noChangeShapeType="1"/>
              </p:cNvSpPr>
              <p:nvPr/>
            </p:nvSpPr>
            <p:spPr bwMode="auto">
              <a:xfrm>
                <a:off x="1344" y="3360"/>
                <a:ext cx="0" cy="81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69" name="Line 59"/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72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70" name="Line 60"/>
              <p:cNvSpPr>
                <a:spLocks noChangeShapeType="1"/>
              </p:cNvSpPr>
              <p:nvPr/>
            </p:nvSpPr>
            <p:spPr bwMode="auto">
              <a:xfrm>
                <a:off x="1344" y="3360"/>
                <a:ext cx="62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71" name="Line 61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62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72" name="Line 62"/>
              <p:cNvSpPr>
                <a:spLocks noChangeShapeType="1"/>
              </p:cNvSpPr>
              <p:nvPr/>
            </p:nvSpPr>
            <p:spPr bwMode="auto">
              <a:xfrm>
                <a:off x="1344" y="4176"/>
                <a:ext cx="62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547" name="Group 63"/>
            <p:cNvGrpSpPr/>
            <p:nvPr/>
          </p:nvGrpSpPr>
          <p:grpSpPr bwMode="auto">
            <a:xfrm>
              <a:off x="2888" y="2912"/>
              <a:ext cx="596" cy="1120"/>
              <a:chOff x="3216" y="2928"/>
              <a:chExt cx="672" cy="1296"/>
            </a:xfrm>
          </p:grpSpPr>
          <p:grpSp>
            <p:nvGrpSpPr>
              <p:cNvPr id="22557" name="Group 64"/>
              <p:cNvGrpSpPr/>
              <p:nvPr/>
            </p:nvGrpSpPr>
            <p:grpSpPr bwMode="auto">
              <a:xfrm>
                <a:off x="3312" y="3648"/>
                <a:ext cx="576" cy="576"/>
                <a:chOff x="3120" y="3312"/>
                <a:chExt cx="576" cy="576"/>
              </a:xfrm>
            </p:grpSpPr>
            <p:sp>
              <p:nvSpPr>
                <p:cNvPr id="22562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3312"/>
                  <a:ext cx="0" cy="576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63" name="Line 66"/>
                <p:cNvSpPr>
                  <a:spLocks noChangeShapeType="1"/>
                </p:cNvSpPr>
                <p:nvPr/>
              </p:nvSpPr>
              <p:spPr bwMode="auto">
                <a:xfrm>
                  <a:off x="3120" y="3312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64" name="Line 67"/>
                <p:cNvSpPr>
                  <a:spLocks noChangeShapeType="1"/>
                </p:cNvSpPr>
                <p:nvPr/>
              </p:nvSpPr>
              <p:spPr bwMode="auto">
                <a:xfrm>
                  <a:off x="3696" y="3312"/>
                  <a:ext cx="0" cy="576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65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3840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558" name="Group 69"/>
              <p:cNvGrpSpPr/>
              <p:nvPr/>
            </p:nvGrpSpPr>
            <p:grpSpPr bwMode="auto">
              <a:xfrm>
                <a:off x="3216" y="2928"/>
                <a:ext cx="336" cy="576"/>
                <a:chOff x="3216" y="2928"/>
                <a:chExt cx="336" cy="576"/>
              </a:xfrm>
            </p:grpSpPr>
            <p:sp>
              <p:nvSpPr>
                <p:cNvPr id="22559" name="Line 70"/>
                <p:cNvSpPr>
                  <a:spLocks noChangeShapeType="1"/>
                </p:cNvSpPr>
                <p:nvPr/>
              </p:nvSpPr>
              <p:spPr bwMode="auto">
                <a:xfrm>
                  <a:off x="3552" y="2928"/>
                  <a:ext cx="0" cy="576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60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61" name="Line 72"/>
                <p:cNvSpPr>
                  <a:spLocks noChangeShapeType="1"/>
                </p:cNvSpPr>
                <p:nvPr/>
              </p:nvSpPr>
              <p:spPr bwMode="auto">
                <a:xfrm>
                  <a:off x="3216" y="3456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548" name="Group 73"/>
            <p:cNvGrpSpPr/>
            <p:nvPr/>
          </p:nvGrpSpPr>
          <p:grpSpPr bwMode="auto">
            <a:xfrm>
              <a:off x="4549" y="2705"/>
              <a:ext cx="554" cy="1451"/>
              <a:chOff x="4896" y="2640"/>
              <a:chExt cx="624" cy="1680"/>
            </a:xfrm>
          </p:grpSpPr>
          <p:grpSp>
            <p:nvGrpSpPr>
              <p:cNvPr id="22552" name="Group 74"/>
              <p:cNvGrpSpPr/>
              <p:nvPr/>
            </p:nvGrpSpPr>
            <p:grpSpPr bwMode="auto">
              <a:xfrm>
                <a:off x="4896" y="2640"/>
                <a:ext cx="624" cy="1680"/>
                <a:chOff x="4896" y="2640"/>
                <a:chExt cx="624" cy="1680"/>
              </a:xfrm>
            </p:grpSpPr>
            <p:sp>
              <p:nvSpPr>
                <p:cNvPr id="22554" name="Line 75"/>
                <p:cNvSpPr>
                  <a:spLocks noChangeShapeType="1"/>
                </p:cNvSpPr>
                <p:nvPr/>
              </p:nvSpPr>
              <p:spPr bwMode="auto">
                <a:xfrm>
                  <a:off x="4944" y="3216"/>
                  <a:ext cx="576" cy="96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55" name="Line 76"/>
                <p:cNvSpPr>
                  <a:spLocks noChangeShapeType="1"/>
                </p:cNvSpPr>
                <p:nvPr/>
              </p:nvSpPr>
              <p:spPr bwMode="auto">
                <a:xfrm>
                  <a:off x="4896" y="2640"/>
                  <a:ext cx="0" cy="1680"/>
                </a:xfrm>
                <a:prstGeom prst="line">
                  <a:avLst/>
                </a:prstGeom>
                <a:noFill/>
                <a:ln w="76200">
                  <a:solidFill>
                    <a:srgbClr val="FF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56" name="Line 77"/>
                <p:cNvSpPr>
                  <a:spLocks noChangeShapeType="1"/>
                </p:cNvSpPr>
                <p:nvPr/>
              </p:nvSpPr>
              <p:spPr bwMode="auto">
                <a:xfrm>
                  <a:off x="4896" y="3216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2553" name="Line 78"/>
              <p:cNvSpPr>
                <a:spLocks noChangeShapeType="1"/>
              </p:cNvSpPr>
              <p:nvPr/>
            </p:nvSpPr>
            <p:spPr bwMode="auto">
              <a:xfrm>
                <a:off x="4896" y="3983"/>
                <a:ext cx="384" cy="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549" name="Line 118"/>
            <p:cNvSpPr>
              <a:spLocks noChangeShapeType="1"/>
            </p:cNvSpPr>
            <p:nvPr/>
          </p:nvSpPr>
          <p:spPr bwMode="auto">
            <a:xfrm flipV="1">
              <a:off x="2121" y="2426"/>
              <a:ext cx="55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2550" name="Line 119"/>
            <p:cNvSpPr>
              <a:spLocks noChangeShapeType="1"/>
            </p:cNvSpPr>
            <p:nvPr/>
          </p:nvSpPr>
          <p:spPr bwMode="auto">
            <a:xfrm flipV="1">
              <a:off x="2675" y="2426"/>
              <a:ext cx="55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2551" name="Line 120"/>
            <p:cNvSpPr>
              <a:spLocks noChangeShapeType="1"/>
            </p:cNvSpPr>
            <p:nvPr/>
          </p:nvSpPr>
          <p:spPr bwMode="auto">
            <a:xfrm>
              <a:off x="2675" y="2011"/>
              <a:ext cx="0" cy="41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2533" name="Text Box 121"/>
          <p:cNvSpPr txBox="1">
            <a:spLocks noChangeArrowheads="1"/>
          </p:cNvSpPr>
          <p:nvPr/>
        </p:nvSpPr>
        <p:spPr bwMode="auto">
          <a:xfrm>
            <a:off x="1628775" y="2325688"/>
            <a:ext cx="147208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5100" b="1">
                <a:latin typeface="华文新魏" panose="02010800040101010101" pitchFamily="2" charset="-122"/>
                <a:ea typeface="华文新魏" panose="02010800040101010101" pitchFamily="2" charset="-122"/>
              </a:rPr>
              <a:t>在艺术字中</a:t>
            </a:r>
            <a:r>
              <a:rPr lang="en-US" altLang="zh-CN" sz="5100" b="1"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5100" b="1">
                <a:latin typeface="华文新魏" panose="02010800040101010101" pitchFamily="2" charset="-122"/>
                <a:ea typeface="华文新魏" panose="02010800040101010101" pitchFamily="2" charset="-122"/>
              </a:rPr>
              <a:t>有些汉字是轴对称的，你能猜一猜下列是哪些字的一半吗？</a:t>
            </a:r>
          </a:p>
        </p:txBody>
      </p:sp>
      <p:grpSp>
        <p:nvGrpSpPr>
          <p:cNvPr id="22534" name="Group 122"/>
          <p:cNvGrpSpPr/>
          <p:nvPr/>
        </p:nvGrpSpPr>
        <p:grpSpPr bwMode="auto">
          <a:xfrm>
            <a:off x="1771650" y="1149350"/>
            <a:ext cx="4394200" cy="1287463"/>
            <a:chOff x="3504" y="112"/>
            <a:chExt cx="1488" cy="416"/>
          </a:xfrm>
        </p:grpSpPr>
        <p:grpSp>
          <p:nvGrpSpPr>
            <p:cNvPr id="22537" name="Group 123"/>
            <p:cNvGrpSpPr/>
            <p:nvPr/>
          </p:nvGrpSpPr>
          <p:grpSpPr bwMode="auto">
            <a:xfrm>
              <a:off x="3504" y="112"/>
              <a:ext cx="1488" cy="308"/>
              <a:chOff x="1920" y="48"/>
              <a:chExt cx="2112" cy="220"/>
            </a:xfrm>
          </p:grpSpPr>
          <p:sp>
            <p:nvSpPr>
              <p:cNvPr id="22539" name="Rectangle 124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210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</p:spPr>
            <p:txBody>
              <a:bodyPr lIns="91112" tIns="45559" rIns="91112" bIns="45559">
                <a:spAutoFit/>
              </a:bodyPr>
              <a:lstStyle/>
              <a:p>
                <a:pPr algn="ctr"/>
                <a:r>
                  <a:rPr lang="en-US" altLang="zh-CN" sz="51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</a:rPr>
                  <a:t>   </a:t>
                </a:r>
                <a:r>
                  <a:rPr lang="zh-CN" altLang="en-US" sz="51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</a:rPr>
                  <a:t>猜字游戏</a:t>
                </a:r>
                <a:endParaRPr lang="zh-CN" altLang="en-US" sz="51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83069" name="Rectangle 125" descr="PE03255_"/>
              <p:cNvSpPr>
                <a:spLocks noChangeArrowheads="1"/>
              </p:cNvSpPr>
              <p:nvPr/>
            </p:nvSpPr>
            <p:spPr bwMode="auto">
              <a:xfrm>
                <a:off x="3560" y="48"/>
                <a:ext cx="89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112" tIns="45559" rIns="91112" bIns="45559">
                <a:spAutoFit/>
              </a:bodyPr>
              <a:lstStyle/>
              <a:p>
                <a:pPr eaLnBrk="0" hangingPunct="0">
                  <a:buFont typeface="Arial" panose="020B0604020202020204" pitchFamily="34" charset="0"/>
                  <a:buNone/>
                  <a:defRPr/>
                </a:pPr>
                <a:endParaRPr lang="zh-CN" altLang="zh-CN" sz="51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22538" name="Picture 126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192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127" descr="lin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5325" y="684213"/>
            <a:ext cx="23574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28"/>
          <p:cNvSpPr txBox="1">
            <a:spLocks noChangeArrowheads="1"/>
          </p:cNvSpPr>
          <p:nvPr/>
        </p:nvSpPr>
        <p:spPr bwMode="auto">
          <a:xfrm>
            <a:off x="777875" y="1243013"/>
            <a:ext cx="12779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51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8"/>
          <p:cNvSpPr>
            <a:spLocks noChangeArrowheads="1"/>
          </p:cNvSpPr>
          <p:nvPr/>
        </p:nvSpPr>
        <p:spPr bwMode="auto">
          <a:xfrm>
            <a:off x="68263" y="214313"/>
            <a:ext cx="17933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 anchor="ctr"/>
          <a:lstStyle/>
          <a:p>
            <a:r>
              <a:rPr lang="en-US" altLang="zh-CN" sz="51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51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下面的图形是轴对称图形吗</a:t>
            </a:r>
            <a:r>
              <a:rPr lang="en-US" altLang="zh-CN" sz="51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  <a:r>
              <a:rPr lang="zh-CN" altLang="en-US" sz="51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如果是</a:t>
            </a:r>
            <a:r>
              <a:rPr lang="en-US" altLang="zh-CN" sz="51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51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你能指出它的对称轴吗</a:t>
            </a:r>
            <a:r>
              <a:rPr lang="en-US" altLang="zh-CN" sz="51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</a:p>
        </p:txBody>
      </p:sp>
      <p:grpSp>
        <p:nvGrpSpPr>
          <p:cNvPr id="23555" name="Group 102"/>
          <p:cNvGrpSpPr/>
          <p:nvPr/>
        </p:nvGrpSpPr>
        <p:grpSpPr bwMode="auto">
          <a:xfrm>
            <a:off x="1347788" y="2416175"/>
            <a:ext cx="15732125" cy="6913563"/>
            <a:chOff x="431" y="935"/>
            <a:chExt cx="5034" cy="2676"/>
          </a:xfrm>
        </p:grpSpPr>
        <p:pic>
          <p:nvPicPr>
            <p:cNvPr id="23564" name="Picture 89" descr="u=684019468,1571938904&amp;gp=2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" y="935"/>
              <a:ext cx="1067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90" descr="is[3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7" y="2523"/>
              <a:ext cx="1096" cy="10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3566" name="Picture 91" descr="u=2833709370,2496888141&amp;gp=0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09" y="935"/>
              <a:ext cx="1418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94" descr="sy"/>
            <p:cNvPicPr>
              <a:picLocks noChangeAspect="1" noChangeArrowheads="1"/>
            </p:cNvPicPr>
            <p:nvPr/>
          </p:nvPicPr>
          <p:blipFill>
            <a:blip r:embed="rId5" cstate="email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3288" y="2523"/>
              <a:ext cx="1077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AutoShape 96"/>
            <p:cNvSpPr>
              <a:spLocks noChangeArrowheads="1"/>
            </p:cNvSpPr>
            <p:nvPr/>
          </p:nvSpPr>
          <p:spPr bwMode="auto">
            <a:xfrm>
              <a:off x="4105" y="1026"/>
              <a:ext cx="1360" cy="1043"/>
            </a:xfrm>
            <a:prstGeom prst="parallelogram">
              <a:avLst>
                <a:gd name="adj" fmla="val 32598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</p:grpSp>
      <p:sp>
        <p:nvSpPr>
          <p:cNvPr id="84066" name="Text Box 98"/>
          <p:cNvSpPr txBox="1">
            <a:spLocks noChangeArrowheads="1"/>
          </p:cNvSpPr>
          <p:nvPr/>
        </p:nvSpPr>
        <p:spPr bwMode="auto">
          <a:xfrm>
            <a:off x="8466138" y="5581650"/>
            <a:ext cx="9001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algn="just"/>
            <a:r>
              <a:rPr kumimoji="1" lang="zh-CN" altLang="en-US" sz="4400" b="1"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84067" name="Text Box 99"/>
          <p:cNvSpPr txBox="1">
            <a:spLocks noChangeArrowheads="1"/>
          </p:cNvSpPr>
          <p:nvPr/>
        </p:nvSpPr>
        <p:spPr bwMode="auto">
          <a:xfrm>
            <a:off x="13711238" y="8978900"/>
            <a:ext cx="9032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algn="just"/>
            <a:r>
              <a:rPr kumimoji="1" lang="zh-CN" altLang="en-US" sz="4400" b="1"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84068" name="Text Box 100"/>
          <p:cNvSpPr txBox="1">
            <a:spLocks noChangeArrowheads="1"/>
          </p:cNvSpPr>
          <p:nvPr/>
        </p:nvSpPr>
        <p:spPr bwMode="auto">
          <a:xfrm>
            <a:off x="14014450" y="5581650"/>
            <a:ext cx="14620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algn="just"/>
            <a:r>
              <a:rPr kumimoji="1" lang="zh-CN" altLang="en-US" sz="4400">
                <a:latin typeface="Times New Roman" panose="02020603050405020304" pitchFamily="18" charset="0"/>
                <a:ea typeface="黑体" panose="02010609060101010101" pitchFamily="49" charset="-122"/>
              </a:rPr>
              <a:t>不是</a:t>
            </a:r>
          </a:p>
        </p:txBody>
      </p:sp>
      <p:sp>
        <p:nvSpPr>
          <p:cNvPr id="84069" name="Text Box 101"/>
          <p:cNvSpPr txBox="1">
            <a:spLocks noChangeArrowheads="1"/>
          </p:cNvSpPr>
          <p:nvPr/>
        </p:nvSpPr>
        <p:spPr bwMode="auto">
          <a:xfrm>
            <a:off x="7359650" y="8861425"/>
            <a:ext cx="1644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algn="just"/>
            <a:r>
              <a:rPr kumimoji="1" lang="zh-CN" altLang="en-US" sz="5100">
                <a:latin typeface="Times New Roman" panose="02020603050405020304" pitchFamily="18" charset="0"/>
                <a:ea typeface="黑体" panose="02010609060101010101" pitchFamily="49" charset="-122"/>
              </a:rPr>
              <a:t>不是</a:t>
            </a:r>
          </a:p>
        </p:txBody>
      </p:sp>
      <p:sp>
        <p:nvSpPr>
          <p:cNvPr id="84065" name="Text Box 97"/>
          <p:cNvSpPr txBox="1">
            <a:spLocks noChangeArrowheads="1"/>
          </p:cNvSpPr>
          <p:nvPr/>
        </p:nvSpPr>
        <p:spPr bwMode="auto">
          <a:xfrm>
            <a:off x="2509838" y="5581650"/>
            <a:ext cx="9032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algn="just"/>
            <a:r>
              <a:rPr kumimoji="1" lang="zh-CN" altLang="en-US" sz="4400" b="1"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</a:p>
        </p:txBody>
      </p:sp>
      <p:sp>
        <p:nvSpPr>
          <p:cNvPr id="84060" name="Line 92"/>
          <p:cNvSpPr>
            <a:spLocks noChangeShapeType="1"/>
          </p:cNvSpPr>
          <p:nvPr/>
        </p:nvSpPr>
        <p:spPr bwMode="auto">
          <a:xfrm flipV="1">
            <a:off x="1628775" y="2063750"/>
            <a:ext cx="2409825" cy="3400425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84061" name="Line 93"/>
          <p:cNvSpPr>
            <a:spLocks noChangeShapeType="1"/>
          </p:cNvSpPr>
          <p:nvPr/>
        </p:nvSpPr>
        <p:spPr bwMode="auto">
          <a:xfrm>
            <a:off x="8859838" y="1947863"/>
            <a:ext cx="0" cy="3516312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84063" name="Line 95"/>
          <p:cNvSpPr>
            <a:spLocks noChangeShapeType="1"/>
          </p:cNvSpPr>
          <p:nvPr/>
        </p:nvSpPr>
        <p:spPr bwMode="auto">
          <a:xfrm>
            <a:off x="11979275" y="5816600"/>
            <a:ext cx="0" cy="41021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66" grpId="0"/>
      <p:bldP spid="84067" grpId="0"/>
      <p:bldP spid="84068" grpId="0"/>
      <p:bldP spid="84069" grpId="0"/>
      <p:bldP spid="84065" grpId="0"/>
      <p:bldP spid="84060" grpId="0" animBg="1"/>
      <p:bldP spid="84061" grpId="0" animBg="1"/>
      <p:bldP spid="840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93713" y="1017588"/>
            <a:ext cx="1673066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r>
              <a:rPr lang="en-US" altLang="zh-CN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、下列图形中，不是轴对称图形的是（         ）</a:t>
            </a:r>
          </a:p>
          <a:p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en-US" altLang="zh-CN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   </a:t>
            </a:r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角                                              </a:t>
            </a:r>
            <a:r>
              <a:rPr lang="en-US" altLang="zh-CN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    </a:t>
            </a:r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线段 </a:t>
            </a:r>
          </a:p>
          <a:p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en-US" altLang="zh-CN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    </a:t>
            </a:r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任两边都不相等的三角形    </a:t>
            </a:r>
            <a:r>
              <a:rPr lang="en-US" altLang="zh-CN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  </a:t>
            </a:r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等边三角形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50863" y="4056063"/>
            <a:ext cx="16302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5100" b="1">
                <a:solidFill>
                  <a:srgbClr val="08080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、下列图形中，只有一条对称轴的是（       ）</a:t>
            </a:r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2197100" y="5345113"/>
            <a:ext cx="1984375" cy="164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2762250" y="5767388"/>
            <a:ext cx="850900" cy="820737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741988" y="5581650"/>
            <a:ext cx="2693987" cy="1404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 rot="10800000">
            <a:off x="10275888" y="5581650"/>
            <a:ext cx="1841500" cy="1289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94 w 21600"/>
              <a:gd name="T13" fmla="*/ 4294 h 21600"/>
              <a:gd name="T14" fmla="*/ 17306 w 21600"/>
              <a:gd name="T15" fmla="*/ 173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987" y="21600"/>
                </a:lnTo>
                <a:lnTo>
                  <a:pt x="1661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166649" tIns="83325" rIns="166649" bIns="83325" anchor="ctr"/>
          <a:lstStyle/>
          <a:p>
            <a:endParaRPr lang="zh-CN" altLang="en-US"/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14389100" y="5464175"/>
            <a:ext cx="1841500" cy="1408113"/>
          </a:xfrm>
          <a:prstGeom prst="hexagon">
            <a:avLst>
              <a:gd name="adj" fmla="val 27027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2622550" y="7221538"/>
            <a:ext cx="11334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800">
                <a:solidFill>
                  <a:srgbClr val="08080C"/>
                </a:solidFill>
              </a:rPr>
              <a:t>A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6165850" y="7221538"/>
            <a:ext cx="113506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800">
                <a:solidFill>
                  <a:srgbClr val="08080C"/>
                </a:solidFill>
              </a:rPr>
              <a:t>B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10560050" y="7105650"/>
            <a:ext cx="1416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800">
                <a:solidFill>
                  <a:srgbClr val="08080C"/>
                </a:solidFill>
              </a:rPr>
              <a:t>C</a:t>
            </a: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14814550" y="6986588"/>
            <a:ext cx="11350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800">
                <a:solidFill>
                  <a:srgbClr val="08080C"/>
                </a:solidFill>
              </a:rPr>
              <a:t>D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2420600" y="1009650"/>
            <a:ext cx="996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80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12276138" y="4056063"/>
            <a:ext cx="9937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800">
                <a:solidFill>
                  <a:srgbClr val="FF33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/>
      <p:bldP spid="89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巴黎凯旋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印度的泰姬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1938" y="0"/>
            <a:ext cx="8850312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天安门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56238"/>
            <a:ext cx="9151938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祈年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1938" y="5281613"/>
            <a:ext cx="8850312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4643438"/>
            <a:ext cx="18002250" cy="1289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zh-CN" altLang="en-US" sz="8000" b="1">
                <a:ea typeface="华文新魏" panose="02010800040101010101" pitchFamily="2" charset="-122"/>
              </a:rPr>
              <a:t>它 们 有 什 么 共 同 特 征 ？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375150" y="41275"/>
            <a:ext cx="0" cy="4589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3701713" y="5953125"/>
            <a:ext cx="100012" cy="5208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651375" y="5953125"/>
            <a:ext cx="23813" cy="5208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3652500" y="0"/>
            <a:ext cx="0" cy="4589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 autoUpdateAnimBg="0"/>
      <p:bldP spid="5127" grpId="0" animBg="1"/>
      <p:bldP spid="5128" grpId="0" animBg="1"/>
      <p:bldP spid="5129" grpId="0" animBg="1"/>
      <p:bldP spid="51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7488" y="2239963"/>
            <a:ext cx="15301912" cy="1044575"/>
          </a:xfrm>
        </p:spPr>
        <p:txBody>
          <a:bodyPr lIns="166048" tIns="83024" rIns="166048" bIns="83024"/>
          <a:lstStyle/>
          <a:p>
            <a:r>
              <a:rPr lang="zh-CN" altLang="en-US" sz="6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哪一面镜子里是他的像？</a:t>
            </a:r>
          </a:p>
        </p:txBody>
      </p:sp>
      <p:pic>
        <p:nvPicPr>
          <p:cNvPr id="43011" name="Picture 3" descr="200454214156247"/>
          <p:cNvPicPr>
            <a:picLocks noChangeAspect="1" noChangeArrowheads="1"/>
          </p:cNvPicPr>
          <p:nvPr/>
        </p:nvPicPr>
        <p:blipFill>
          <a:blip r:embed="rId2" cstate="email"/>
          <a:srcRect b="7143"/>
          <a:stretch>
            <a:fillRect/>
          </a:stretch>
        </p:blipFill>
        <p:spPr bwMode="auto">
          <a:xfrm>
            <a:off x="284163" y="3673475"/>
            <a:ext cx="17402175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8794750" y="4075113"/>
            <a:ext cx="0" cy="508476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8794750" y="9159875"/>
            <a:ext cx="2700338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8794750" y="4075113"/>
            <a:ext cx="2700338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1495088" y="4075113"/>
            <a:ext cx="0" cy="508476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3365500" y="3883025"/>
            <a:ext cx="0" cy="5332413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365500" y="3883025"/>
            <a:ext cx="0" cy="5332413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365500" y="3883025"/>
            <a:ext cx="0" cy="5332413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3365500" y="3883025"/>
            <a:ext cx="0" cy="5332413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66649" tIns="83325" rIns="166649" bIns="83325"/>
          <a:lstStyle/>
          <a:p>
            <a:endParaRPr lang="zh-CN" alt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347788" y="658813"/>
            <a:ext cx="79692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sz="6600" b="1" dirty="0">
                <a:solidFill>
                  <a:srgbClr val="03C3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隶书" panose="02010509060101010101" pitchFamily="49" charset="-122"/>
              </a:rPr>
              <a:t>5</a:t>
            </a:r>
            <a:r>
              <a:rPr kumimoji="1" lang="zh-CN" altLang="en-US" sz="6600" b="1" dirty="0">
                <a:solidFill>
                  <a:srgbClr val="03C3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ea typeface="隶书" panose="02010509060101010101" pitchFamily="49" charset="-122"/>
              </a:rPr>
              <a:t>、练练你的眼力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q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11163" y="9448800"/>
            <a:ext cx="36004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000125" y="2609850"/>
            <a:ext cx="16157575" cy="49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思考</a:t>
            </a:r>
            <a:r>
              <a:rPr kumimoji="1" lang="zh-CN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：什么叫轴对称图形？</a:t>
            </a:r>
            <a:r>
              <a:rPr kumimoji="1" lang="zh-CN" altLang="en-US" sz="540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怎</a:t>
            </a:r>
            <a:r>
              <a:rPr kumimoji="1" lang="zh-CN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样判断轴对称图形？</a:t>
            </a:r>
            <a:r>
              <a:rPr kumimoji="1" lang="zh-CN" altLang="en-US" sz="5400" b="1" dirty="0">
                <a:solidFill>
                  <a:srgbClr val="0000FF"/>
                </a:solidFill>
                <a:latin typeface="Tahoma" panose="020B0604030504040204" pitchFamily="34" charset="0"/>
              </a:rPr>
              <a:t> 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什</a:t>
            </a:r>
            <a:r>
              <a:rPr kumimoji="1" lang="zh-CN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么叫对称轴？</a:t>
            </a:r>
            <a:endParaRPr kumimoji="1" lang="zh-CN" altLang="en-US" sz="54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54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什</a:t>
            </a:r>
            <a:r>
              <a:rPr kumimoji="1" lang="zh-CN" altLang="en-US" sz="5400" b="1" dirty="0">
                <a:solidFill>
                  <a:srgbClr val="0000FF"/>
                </a:solidFill>
                <a:latin typeface="Tahoma" panose="020B0604030504040204" pitchFamily="34" charset="0"/>
              </a:rPr>
              <a:t>么叫两个图形成轴对称及其对称轴</a:t>
            </a:r>
            <a:r>
              <a:rPr kumimoji="1" lang="en-US" altLang="zh-CN" sz="5400" b="1" dirty="0">
                <a:solidFill>
                  <a:srgbClr val="0000FF"/>
                </a:solidFill>
                <a:latin typeface="Tahoma" panose="020B0604030504040204" pitchFamily="34" charset="0"/>
              </a:rPr>
              <a:t>,  </a:t>
            </a:r>
            <a:r>
              <a:rPr kumimoji="1" lang="zh-CN" altLang="en-US" sz="5400" b="1" dirty="0">
                <a:solidFill>
                  <a:srgbClr val="0000FF"/>
                </a:solidFill>
                <a:latin typeface="Tahoma" panose="020B0604030504040204" pitchFamily="34" charset="0"/>
              </a:rPr>
              <a:t>对称点？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54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轴</a:t>
            </a:r>
            <a:r>
              <a:rPr kumimoji="1" lang="zh-CN" altLang="en-US" sz="5400" b="1" dirty="0">
                <a:solidFill>
                  <a:srgbClr val="0000FF"/>
                </a:solidFill>
                <a:latin typeface="Tahoma" panose="020B0604030504040204" pitchFamily="34" charset="0"/>
              </a:rPr>
              <a:t>对称与轴对称图形的区别与联系</a:t>
            </a:r>
            <a:r>
              <a:rPr kumimoji="1" lang="zh-CN" altLang="en-US" sz="54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。</a:t>
            </a:r>
            <a:endParaRPr kumimoji="1" lang="zh-CN" altLang="en-US" sz="5400" b="1" dirty="0">
              <a:latin typeface="Tahoma" panose="020B0604030504040204" pitchFamily="34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700338" y="1736725"/>
            <a:ext cx="43513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 algn="ctr">
              <a:spcBef>
                <a:spcPct val="50000"/>
              </a:spcBef>
            </a:pPr>
            <a:endParaRPr kumimoji="1" lang="zh-CN" altLang="zh-CN" sz="5800">
              <a:latin typeface="Tahoma" panose="020B0604030504040204" pitchFamily="34" charset="0"/>
            </a:endParaRPr>
          </a:p>
        </p:txBody>
      </p:sp>
      <p:sp>
        <p:nvSpPr>
          <p:cNvPr id="26629" name="WordArt 16"/>
          <p:cNvSpPr>
            <a:spLocks noChangeArrowheads="1" noChangeShapeType="1" noTextEdit="1"/>
          </p:cNvSpPr>
          <p:nvPr/>
        </p:nvSpPr>
        <p:spPr bwMode="auto">
          <a:xfrm>
            <a:off x="922338" y="696913"/>
            <a:ext cx="6900862" cy="1860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6600" kern="10">
                <a:ln w="9525" cap="sq">
                  <a:solidFill>
                    <a:srgbClr val="FFCC00"/>
                  </a:solidFill>
                  <a:round/>
                </a:ln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703263"/>
            <a:ext cx="11814175" cy="1084262"/>
          </a:xfrm>
          <a:solidFill>
            <a:srgbClr val="CC00FF"/>
          </a:solidFill>
        </p:spPr>
        <p:txBody>
          <a:bodyPr lIns="166048" tIns="83024" rIns="166048" bIns="83024"/>
          <a:lstStyle/>
          <a:p>
            <a:pPr algn="l"/>
            <a:r>
              <a:rPr lang="zh-CN" altLang="zh-CN" sz="5500" dirty="0">
                <a:solidFill>
                  <a:schemeClr val="bg1"/>
                </a:solidFill>
              </a:rPr>
              <a:t>在我们的生活中,对称现象无处不在</a:t>
            </a:r>
          </a:p>
        </p:txBody>
      </p:sp>
      <p:pic>
        <p:nvPicPr>
          <p:cNvPr id="8195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6913" y="1847850"/>
            <a:ext cx="4471987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8b549f4eb3d78e05afc3abe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5113" y="2152650"/>
            <a:ext cx="96012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12340347615042837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26913" y="5656263"/>
            <a:ext cx="436562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中国结1 联通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9725" y="8169275"/>
            <a:ext cx="36131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38813" y="3001963"/>
            <a:ext cx="1226343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r>
              <a:rPr kumimoji="1" lang="en-US" altLang="zh-CN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kumimoji="1" lang="zh-CN" altLang="en-US" sz="5100" b="1" dirty="0">
                <a:solidFill>
                  <a:srgbClr val="11111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如果一个图形沿着一条直线对</a:t>
            </a:r>
          </a:p>
          <a:p>
            <a:r>
              <a:rPr kumimoji="1" lang="zh-CN" altLang="en-US" sz="5100" b="1" dirty="0">
                <a:solidFill>
                  <a:srgbClr val="11111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折，两侧的图形能够完全重合，这</a:t>
            </a:r>
          </a:p>
          <a:p>
            <a:r>
              <a:rPr kumimoji="1" lang="zh-CN" altLang="en-US" sz="5100" b="1" dirty="0">
                <a:solidFill>
                  <a:srgbClr val="11111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个图形就是</a:t>
            </a:r>
            <a:r>
              <a:rPr kumimoji="1" lang="zh-CN" altLang="en-US" sz="58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轴对称图形</a:t>
            </a:r>
            <a:r>
              <a:rPr kumimoji="1" lang="zh-CN" altLang="en-US" sz="51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319587" y="5861050"/>
            <a:ext cx="136826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lnSpc>
                <a:spcPct val="105000"/>
              </a:lnSpc>
            </a:pPr>
            <a:r>
              <a:rPr kumimoji="1" lang="en-US" altLang="zh-CN" sz="5100" b="1" dirty="0">
                <a:solidFill>
                  <a:srgbClr val="11111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kumimoji="1" lang="zh-CN" altLang="en-US" sz="5100" b="1" dirty="0">
                <a:solidFill>
                  <a:srgbClr val="11111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折痕所在的这条</a:t>
            </a:r>
            <a:r>
              <a:rPr kumimoji="1" lang="zh-CN" altLang="en-US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直线</a:t>
            </a:r>
            <a:r>
              <a:rPr kumimoji="1" lang="zh-CN" altLang="en-US" sz="5100" b="1" dirty="0">
                <a:solidFill>
                  <a:srgbClr val="11111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叫做</a:t>
            </a:r>
            <a:r>
              <a:rPr kumimoji="1" lang="zh-CN" altLang="en-US" sz="51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对称轴</a:t>
            </a:r>
            <a:r>
              <a:rPr kumimoji="1" lang="zh-CN" altLang="en-US" sz="51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9220" name="Text Box 23"/>
          <p:cNvSpPr txBox="1">
            <a:spLocks noChangeArrowheads="1"/>
          </p:cNvSpPr>
          <p:nvPr/>
        </p:nvSpPr>
        <p:spPr bwMode="auto">
          <a:xfrm>
            <a:off x="465138" y="627063"/>
            <a:ext cx="72294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6600" b="1" dirty="0">
                <a:ea typeface="华文新魏" panose="02010800040101010101" pitchFamily="2" charset="-122"/>
              </a:rPr>
              <a:t>一、轴对称图形</a:t>
            </a:r>
          </a:p>
        </p:txBody>
      </p:sp>
      <p:pic>
        <p:nvPicPr>
          <p:cNvPr id="23576" name="Picture 24" descr="印度的泰姬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485188"/>
            <a:ext cx="46069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天安门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6925" y="8510588"/>
            <a:ext cx="42529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6" descr="祈年殿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59838" y="8448675"/>
            <a:ext cx="4535487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7" descr="埃菲尔铁塔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111163" y="8394700"/>
            <a:ext cx="4891087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2338388" y="8394700"/>
            <a:ext cx="0" cy="2767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6732588" y="8394700"/>
            <a:ext cx="0" cy="2767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1269663" y="8394700"/>
            <a:ext cx="0" cy="3046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5524163" y="8394700"/>
            <a:ext cx="0" cy="3046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9229" name="Text Box 34"/>
          <p:cNvSpPr txBox="1">
            <a:spLocks noChangeArrowheads="1"/>
          </p:cNvSpPr>
          <p:nvPr/>
        </p:nvSpPr>
        <p:spPr bwMode="auto">
          <a:xfrm>
            <a:off x="7726363" y="1597025"/>
            <a:ext cx="3968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、概念：</a:t>
            </a:r>
          </a:p>
        </p:txBody>
      </p:sp>
      <p:pic>
        <p:nvPicPr>
          <p:cNvPr id="9230" name="Picture 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2038" y="3471863"/>
            <a:ext cx="46386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2163" y="3471863"/>
            <a:ext cx="228441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2038" y="3471863"/>
            <a:ext cx="22860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2163" y="3471863"/>
            <a:ext cx="228441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9" name="AutoShape 47"/>
          <p:cNvSpPr>
            <a:spLocks noChangeArrowheads="1"/>
          </p:cNvSpPr>
          <p:nvPr/>
        </p:nvSpPr>
        <p:spPr bwMode="auto">
          <a:xfrm>
            <a:off x="4891088" y="1244600"/>
            <a:ext cx="2693987" cy="1406525"/>
          </a:xfrm>
          <a:prstGeom prst="wedgeEllipseCallout">
            <a:avLst>
              <a:gd name="adj1" fmla="val -70764"/>
              <a:gd name="adj2" fmla="val 15551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lIns="166066" tIns="83033" rIns="166066" bIns="83033"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ea typeface="华文楷体" panose="02010600040101010101" pitchFamily="2" charset="-122"/>
              </a:rPr>
              <a:t>轴对称图形</a:t>
            </a:r>
          </a:p>
        </p:txBody>
      </p:sp>
      <p:pic>
        <p:nvPicPr>
          <p:cNvPr id="23600" name="Picture 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2038" y="3471863"/>
            <a:ext cx="22860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1" name="AutoShape 49"/>
          <p:cNvSpPr>
            <a:spLocks noChangeArrowheads="1"/>
          </p:cNvSpPr>
          <p:nvPr/>
        </p:nvSpPr>
        <p:spPr bwMode="auto">
          <a:xfrm rot="-129003">
            <a:off x="355600" y="6870700"/>
            <a:ext cx="2976563" cy="1289050"/>
          </a:xfrm>
          <a:prstGeom prst="wedgeEllipseCallout">
            <a:avLst>
              <a:gd name="adj1" fmla="val 53653"/>
              <a:gd name="adj2" fmla="val -99162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</p:spPr>
        <p:txBody>
          <a:bodyPr lIns="166066" tIns="83033" rIns="166066" bIns="83033"/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a typeface="华文楷体" panose="02010600040101010101" pitchFamily="2" charset="-122"/>
              </a:rPr>
              <a:t>对称轴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2052638" y="2182813"/>
            <a:ext cx="9953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V="1">
            <a:off x="3332163" y="2416175"/>
            <a:ext cx="3175" cy="42195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6022975" y="6870700"/>
            <a:ext cx="10631488" cy="1173163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en-US" altLang="zh-CN" sz="6600" dirty="0">
                <a:latin typeface="华文琥珀" panose="02010800040101010101" pitchFamily="2" charset="-122"/>
                <a:ea typeface="华文琥珀" panose="02010800040101010101" pitchFamily="2" charset="-122"/>
              </a:rPr>
              <a:t>   </a:t>
            </a:r>
            <a:r>
              <a:rPr lang="zh-CN" altLang="en-US" sz="6600" dirty="0">
                <a:latin typeface="华文琥珀" panose="02010800040101010101" pitchFamily="2" charset="-122"/>
                <a:ea typeface="华文琥珀" panose="02010800040101010101" pitchFamily="2" charset="-122"/>
              </a:rPr>
              <a:t>对 称 轴 是 直 线 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80" grpId="0" animBg="1"/>
      <p:bldP spid="23581" grpId="0" animBg="1"/>
      <p:bldP spid="23582" grpId="0" animBg="1"/>
      <p:bldP spid="23583" grpId="0" animBg="1"/>
      <p:bldP spid="23599" grpId="0" animBg="1"/>
      <p:bldP spid="23601" grpId="0" animBg="1"/>
      <p:bldP spid="23602" grpId="0"/>
      <p:bldP spid="23598" grpId="0" animBg="1"/>
      <p:bldP spid="23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857250"/>
            <a:ext cx="7164388" cy="1238250"/>
          </a:xfrm>
        </p:spPr>
        <p:txBody>
          <a:bodyPr lIns="166048" tIns="83024" rIns="166048" bIns="83024"/>
          <a:lstStyle/>
          <a:p>
            <a:pPr algn="l"/>
            <a:r>
              <a:rPr lang="zh-CN" altLang="en-US" dirty="0"/>
              <a:t>轴对称图形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50850" y="6076950"/>
            <a:ext cx="168021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 dirty="0">
                <a:solidFill>
                  <a:srgbClr val="0000FF"/>
                </a:solidFill>
              </a:rPr>
              <a:t>一个图形</a:t>
            </a:r>
            <a:r>
              <a:rPr lang="zh-CN" altLang="en-US" sz="5100" b="1" dirty="0"/>
              <a:t>的</a:t>
            </a:r>
            <a:r>
              <a:rPr lang="zh-CN" altLang="en-US" sz="5100" b="1" dirty="0">
                <a:solidFill>
                  <a:srgbClr val="0000FF"/>
                </a:solidFill>
              </a:rPr>
              <a:t>一部分</a:t>
            </a:r>
            <a:r>
              <a:rPr lang="zh-CN" altLang="en-US" sz="5100" b="1" dirty="0"/>
              <a:t>，以某一条直线为对称轴，经过轴对称能与图形的</a:t>
            </a:r>
            <a:r>
              <a:rPr lang="zh-CN" altLang="en-US" sz="5100" b="1" dirty="0">
                <a:solidFill>
                  <a:srgbClr val="0000FF"/>
                </a:solidFill>
              </a:rPr>
              <a:t>另一部分重合</a:t>
            </a:r>
            <a:r>
              <a:rPr lang="zh-CN" altLang="en-US" sz="5100" b="1" dirty="0"/>
              <a:t>，这样的</a:t>
            </a:r>
            <a:r>
              <a:rPr lang="zh-CN" altLang="en-US" sz="5100" b="1" dirty="0">
                <a:solidFill>
                  <a:srgbClr val="FF0000"/>
                </a:solidFill>
              </a:rPr>
              <a:t>图形</a:t>
            </a:r>
            <a:r>
              <a:rPr lang="zh-CN" altLang="en-US" sz="5100" b="1" dirty="0"/>
              <a:t>叫做</a:t>
            </a:r>
            <a:r>
              <a:rPr lang="zh-CN" altLang="en-US" sz="5100" b="1" dirty="0">
                <a:solidFill>
                  <a:srgbClr val="FF0000"/>
                </a:solidFill>
              </a:rPr>
              <a:t>轴对称图形。</a:t>
            </a:r>
          </a:p>
        </p:txBody>
      </p:sp>
      <p:sp>
        <p:nvSpPr>
          <p:cNvPr id="79906" name="Rectangle 34"/>
          <p:cNvSpPr>
            <a:spLocks noChangeArrowheads="1"/>
          </p:cNvSpPr>
          <p:nvPr/>
        </p:nvSpPr>
        <p:spPr bwMode="auto">
          <a:xfrm>
            <a:off x="6948488" y="2092325"/>
            <a:ext cx="1558925" cy="22272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8551863" y="2087563"/>
            <a:ext cx="1558925" cy="22272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lIns="166066" tIns="83033" rIns="166066" bIns="83033" anchor="ctr"/>
          <a:lstStyle/>
          <a:p>
            <a:endParaRPr lang="zh-CN" altLang="en-US" sz="3300"/>
          </a:p>
        </p:txBody>
      </p:sp>
      <p:sp>
        <p:nvSpPr>
          <p:cNvPr id="10246" name="Line 36"/>
          <p:cNvSpPr>
            <a:spLocks noChangeShapeType="1"/>
          </p:cNvSpPr>
          <p:nvPr/>
        </p:nvSpPr>
        <p:spPr bwMode="auto">
          <a:xfrm>
            <a:off x="8532813" y="1050925"/>
            <a:ext cx="0" cy="445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10247" name="Text Box 38"/>
          <p:cNvSpPr txBox="1">
            <a:spLocks noChangeArrowheads="1"/>
          </p:cNvSpPr>
          <p:nvPr/>
        </p:nvSpPr>
        <p:spPr bwMode="auto">
          <a:xfrm>
            <a:off x="8551863" y="4464050"/>
            <a:ext cx="17002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/>
              <a:t>m</a:t>
            </a: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900113" y="4589463"/>
            <a:ext cx="16652875" cy="1239837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zh-CN" altLang="en-US" sz="6600" dirty="0">
                <a:latin typeface="华文琥珀" panose="02010800040101010101" pitchFamily="2" charset="-122"/>
                <a:ea typeface="华文琥珀" panose="02010800040101010101" pitchFamily="2" charset="-122"/>
              </a:rPr>
              <a:t>轴对称图形是指一类具有特殊性质的图形</a:t>
            </a:r>
          </a:p>
        </p:txBody>
      </p:sp>
      <p:sp>
        <p:nvSpPr>
          <p:cNvPr id="2" name="Rectangle 52"/>
          <p:cNvSpPr>
            <a:spLocks noChangeArrowheads="1"/>
          </p:cNvSpPr>
          <p:nvPr/>
        </p:nvSpPr>
        <p:spPr bwMode="auto">
          <a:xfrm>
            <a:off x="0" y="8432800"/>
            <a:ext cx="17686338" cy="1173163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</a:ln>
        </p:spPr>
        <p:txBody>
          <a:bodyPr wrap="none" lIns="166066" tIns="83033" rIns="166066" bIns="83033" anchor="ctr"/>
          <a:lstStyle/>
          <a:p>
            <a:pPr algn="ctr"/>
            <a:r>
              <a:rPr lang="zh-CN" altLang="en-US" sz="5500" dirty="0">
                <a:latin typeface="华文琥珀" panose="02010800040101010101" pitchFamily="2" charset="-122"/>
                <a:ea typeface="华文琥珀" panose="02010800040101010101" pitchFamily="2" charset="-122"/>
              </a:rPr>
              <a:t>每个轴对称图形都被它的对称轴分成轴对称的两部分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8092E-6 L -0.08663 -2.08092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8092E-6 L 0.08664 -2.08092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79906" grpId="0" animBg="1"/>
      <p:bldP spid="79907" grpId="0" animBg="1"/>
      <p:bldP spid="2360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0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325" y="1273175"/>
            <a:ext cx="409416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D:\平移课件\NEW\图片\7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777875" y="6797675"/>
            <a:ext cx="4816475" cy="3500438"/>
          </a:xfrm>
        </p:spPr>
      </p:pic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187700" y="6402388"/>
            <a:ext cx="0" cy="5859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332163" y="427038"/>
            <a:ext cx="0" cy="574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pic>
        <p:nvPicPr>
          <p:cNvPr id="11270" name="Picture 18" descr="qclogo09242003s1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2075" y="614363"/>
            <a:ext cx="7373938" cy="49228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8859838" y="307975"/>
            <a:ext cx="0" cy="574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pic>
        <p:nvPicPr>
          <p:cNvPr id="11272" name="Picture 20" descr="yueda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66550" y="2092325"/>
            <a:ext cx="588327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10985500" y="3355975"/>
            <a:ext cx="7016750" cy="1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pic>
        <p:nvPicPr>
          <p:cNvPr id="11274" name="Picture 22" descr="MA0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1988" y="6781800"/>
            <a:ext cx="5953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8716963" y="6402388"/>
            <a:ext cx="0" cy="5859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pic>
        <p:nvPicPr>
          <p:cNvPr id="11276" name="Picture 24" descr="news_200391616152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836400" y="6781800"/>
            <a:ext cx="58134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14814550" y="6122988"/>
            <a:ext cx="0" cy="586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11278" name="Text Box 26"/>
          <p:cNvSpPr txBox="1">
            <a:spLocks noChangeArrowheads="1"/>
          </p:cNvSpPr>
          <p:nvPr/>
        </p:nvSpPr>
        <p:spPr bwMode="auto">
          <a:xfrm>
            <a:off x="352425" y="188913"/>
            <a:ext cx="70897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、生活中的例子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24595" grpId="0" animBg="1"/>
      <p:bldP spid="24597" grpId="0" animBg="1"/>
      <p:bldP spid="24599" grpId="0" animBg="1"/>
      <p:bldP spid="246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77875" y="774700"/>
            <a:ext cx="172243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kumimoji="1" lang="en-US" altLang="zh-CN" sz="5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5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下面哪些是轴对称图形，如果是的，请说出有几条对称轴，并进行归类</a:t>
            </a:r>
            <a:r>
              <a:rPr kumimoji="1" lang="zh-CN" altLang="en-US" sz="66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203325" y="3236913"/>
            <a:ext cx="4962525" cy="1287462"/>
            <a:chOff x="521" y="1344"/>
            <a:chExt cx="1588" cy="498"/>
          </a:xfrm>
        </p:grpSpPr>
        <p:sp>
          <p:nvSpPr>
            <p:cNvPr id="12317" name="AutoShape 4"/>
            <p:cNvSpPr>
              <a:spLocks noChangeArrowheads="1"/>
            </p:cNvSpPr>
            <p:nvPr/>
          </p:nvSpPr>
          <p:spPr bwMode="auto">
            <a:xfrm>
              <a:off x="521" y="1344"/>
              <a:ext cx="1588" cy="49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C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2318" name="Rectangle 5"/>
            <p:cNvSpPr>
              <a:spLocks noChangeArrowheads="1"/>
            </p:cNvSpPr>
            <p:nvPr/>
          </p:nvSpPr>
          <p:spPr bwMode="auto">
            <a:xfrm>
              <a:off x="793" y="1616"/>
              <a:ext cx="99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35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一般等腰三角形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203325" y="5581650"/>
            <a:ext cx="4822825" cy="1296988"/>
            <a:chOff x="385" y="2160"/>
            <a:chExt cx="1543" cy="502"/>
          </a:xfrm>
        </p:grpSpPr>
        <p:sp>
          <p:nvSpPr>
            <p:cNvPr id="12315" name="Freeform 7"/>
            <p:cNvSpPr/>
            <p:nvPr/>
          </p:nvSpPr>
          <p:spPr bwMode="auto">
            <a:xfrm>
              <a:off x="385" y="2160"/>
              <a:ext cx="1543" cy="502"/>
            </a:xfrm>
            <a:custGeom>
              <a:avLst/>
              <a:gdLst>
                <a:gd name="T0" fmla="*/ 501 w 4751"/>
                <a:gd name="T1" fmla="*/ 125 h 2009"/>
                <a:gd name="T2" fmla="*/ 333 w 4751"/>
                <a:gd name="T3" fmla="*/ 0 h 2009"/>
                <a:gd name="T4" fmla="*/ 168 w 4751"/>
                <a:gd name="T5" fmla="*/ 0 h 2009"/>
                <a:gd name="T6" fmla="*/ 0 w 4751"/>
                <a:gd name="T7" fmla="*/ 125 h 2009"/>
                <a:gd name="T8" fmla="*/ 501 w 4751"/>
                <a:gd name="T9" fmla="*/ 125 h 2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51"/>
                <a:gd name="T16" fmla="*/ 0 h 2009"/>
                <a:gd name="T17" fmla="*/ 4751 w 4751"/>
                <a:gd name="T18" fmla="*/ 2009 h 2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51" h="2009">
                  <a:moveTo>
                    <a:pt x="4751" y="2008"/>
                  </a:moveTo>
                  <a:lnTo>
                    <a:pt x="3155" y="0"/>
                  </a:lnTo>
                  <a:lnTo>
                    <a:pt x="1594" y="1"/>
                  </a:lnTo>
                  <a:lnTo>
                    <a:pt x="0" y="2009"/>
                  </a:lnTo>
                  <a:lnTo>
                    <a:pt x="4751" y="2008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Rectangle 8"/>
            <p:cNvSpPr>
              <a:spLocks noChangeArrowheads="1"/>
            </p:cNvSpPr>
            <p:nvPr/>
          </p:nvSpPr>
          <p:spPr bwMode="auto">
            <a:xfrm>
              <a:off x="884" y="2341"/>
              <a:ext cx="5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36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等腰梯形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12914313" y="8027988"/>
            <a:ext cx="2122487" cy="1751012"/>
            <a:chOff x="4132" y="3107"/>
            <a:chExt cx="679" cy="678"/>
          </a:xfrm>
        </p:grpSpPr>
        <p:sp>
          <p:nvSpPr>
            <p:cNvPr id="12313" name="Rectangle 10"/>
            <p:cNvSpPr>
              <a:spLocks noChangeArrowheads="1"/>
            </p:cNvSpPr>
            <p:nvPr/>
          </p:nvSpPr>
          <p:spPr bwMode="auto">
            <a:xfrm>
              <a:off x="4132" y="3107"/>
              <a:ext cx="679" cy="67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112" tIns="45559" rIns="91112" bIns="45559"/>
            <a:lstStyle/>
            <a:p>
              <a:endParaRPr lang="zh-CN" altLang="en-US" sz="3300"/>
            </a:p>
          </p:txBody>
        </p:sp>
        <p:sp>
          <p:nvSpPr>
            <p:cNvPr id="12314" name="Rectangle 11"/>
            <p:cNvSpPr>
              <a:spLocks noChangeArrowheads="1"/>
            </p:cNvSpPr>
            <p:nvPr/>
          </p:nvSpPr>
          <p:spPr bwMode="auto">
            <a:xfrm>
              <a:off x="4195" y="3430"/>
              <a:ext cx="46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38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正方形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7442200" y="3471863"/>
            <a:ext cx="3714750" cy="1385887"/>
            <a:chOff x="2381" y="1344"/>
            <a:chExt cx="1189" cy="536"/>
          </a:xfrm>
        </p:grpSpPr>
        <p:sp>
          <p:nvSpPr>
            <p:cNvPr id="12311" name="Rectangle 13"/>
            <p:cNvSpPr>
              <a:spLocks noChangeArrowheads="1"/>
            </p:cNvSpPr>
            <p:nvPr/>
          </p:nvSpPr>
          <p:spPr bwMode="auto">
            <a:xfrm>
              <a:off x="2381" y="1344"/>
              <a:ext cx="1189" cy="536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112" tIns="45559" rIns="91112" bIns="45559"/>
            <a:lstStyle/>
            <a:p>
              <a:endParaRPr lang="zh-CN" altLang="en-US" sz="3300"/>
            </a:p>
          </p:txBody>
        </p:sp>
        <p:sp>
          <p:nvSpPr>
            <p:cNvPr id="12312" name="Rectangle 14"/>
            <p:cNvSpPr>
              <a:spLocks noChangeArrowheads="1"/>
            </p:cNvSpPr>
            <p:nvPr/>
          </p:nvSpPr>
          <p:spPr bwMode="auto">
            <a:xfrm>
              <a:off x="2506" y="1508"/>
              <a:ext cx="93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46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一般长方形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sp>
        <p:nvSpPr>
          <p:cNvPr id="12295" name="Freeform 15"/>
          <p:cNvSpPr/>
          <p:nvPr/>
        </p:nvSpPr>
        <p:spPr bwMode="auto">
          <a:xfrm>
            <a:off x="11839575" y="3735388"/>
            <a:ext cx="4533900" cy="1282700"/>
          </a:xfrm>
          <a:custGeom>
            <a:avLst/>
            <a:gdLst>
              <a:gd name="T0" fmla="*/ 2147483647 w 4717"/>
              <a:gd name="T1" fmla="*/ 10032085 h 1984"/>
              <a:gd name="T2" fmla="*/ 2147483647 w 4717"/>
              <a:gd name="T3" fmla="*/ 5015719 h 1984"/>
              <a:gd name="T4" fmla="*/ 843495714 w 4717"/>
              <a:gd name="T5" fmla="*/ 5015719 h 1984"/>
              <a:gd name="T6" fmla="*/ 818551094 w 4717"/>
              <a:gd name="T7" fmla="*/ 0 h 1984"/>
              <a:gd name="T8" fmla="*/ 0 w 4717"/>
              <a:gd name="T9" fmla="*/ 817590006 h 1984"/>
              <a:gd name="T10" fmla="*/ 0 w 4717"/>
              <a:gd name="T11" fmla="*/ 822188072 h 1984"/>
              <a:gd name="T12" fmla="*/ 2147483647 w 4717"/>
              <a:gd name="T13" fmla="*/ 822188072 h 1984"/>
              <a:gd name="T14" fmla="*/ 2147483647 w 4717"/>
              <a:gd name="T15" fmla="*/ 829293997 h 1984"/>
              <a:gd name="T16" fmla="*/ 2147483647 w 4717"/>
              <a:gd name="T17" fmla="*/ 10032085 h 19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17"/>
              <a:gd name="T28" fmla="*/ 0 h 1984"/>
              <a:gd name="T29" fmla="*/ 4717 w 4717"/>
              <a:gd name="T30" fmla="*/ 1984 h 19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17" h="1984">
                <a:moveTo>
                  <a:pt x="4717" y="24"/>
                </a:moveTo>
                <a:lnTo>
                  <a:pt x="4717" y="12"/>
                </a:lnTo>
                <a:lnTo>
                  <a:pt x="913" y="12"/>
                </a:lnTo>
                <a:lnTo>
                  <a:pt x="886" y="0"/>
                </a:lnTo>
                <a:lnTo>
                  <a:pt x="0" y="1956"/>
                </a:lnTo>
                <a:lnTo>
                  <a:pt x="0" y="1967"/>
                </a:lnTo>
                <a:lnTo>
                  <a:pt x="3793" y="1967"/>
                </a:lnTo>
                <a:lnTo>
                  <a:pt x="3829" y="1984"/>
                </a:lnTo>
                <a:lnTo>
                  <a:pt x="4717" y="2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grpSp>
        <p:nvGrpSpPr>
          <p:cNvPr id="6" name="Group 16"/>
          <p:cNvGrpSpPr/>
          <p:nvPr/>
        </p:nvGrpSpPr>
        <p:grpSpPr bwMode="auto">
          <a:xfrm>
            <a:off x="7442200" y="5113338"/>
            <a:ext cx="3543300" cy="2519362"/>
            <a:chOff x="2290" y="1842"/>
            <a:chExt cx="1134" cy="975"/>
          </a:xfrm>
        </p:grpSpPr>
        <p:sp>
          <p:nvSpPr>
            <p:cNvPr id="12309" name="Freeform 17"/>
            <p:cNvSpPr/>
            <p:nvPr/>
          </p:nvSpPr>
          <p:spPr bwMode="auto">
            <a:xfrm>
              <a:off x="2290" y="1842"/>
              <a:ext cx="1134" cy="975"/>
            </a:xfrm>
            <a:custGeom>
              <a:avLst/>
              <a:gdLst>
                <a:gd name="T0" fmla="*/ 179 w 3607"/>
                <a:gd name="T1" fmla="*/ 0 h 2993"/>
                <a:gd name="T2" fmla="*/ 177 w 3607"/>
                <a:gd name="T3" fmla="*/ 0 h 2993"/>
                <a:gd name="T4" fmla="*/ 0 w 3607"/>
                <a:gd name="T5" fmla="*/ 316 h 2993"/>
                <a:gd name="T6" fmla="*/ 2 w 3607"/>
                <a:gd name="T7" fmla="*/ 318 h 2993"/>
                <a:gd name="T8" fmla="*/ 357 w 3607"/>
                <a:gd name="T9" fmla="*/ 318 h 2993"/>
                <a:gd name="T10" fmla="*/ 179 w 3607"/>
                <a:gd name="T11" fmla="*/ 0 h 2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07"/>
                <a:gd name="T19" fmla="*/ 0 h 2993"/>
                <a:gd name="T20" fmla="*/ 3607 w 3607"/>
                <a:gd name="T21" fmla="*/ 2993 h 29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07" h="2993">
                  <a:moveTo>
                    <a:pt x="1814" y="0"/>
                  </a:moveTo>
                  <a:lnTo>
                    <a:pt x="1787" y="0"/>
                  </a:lnTo>
                  <a:lnTo>
                    <a:pt x="0" y="2982"/>
                  </a:lnTo>
                  <a:lnTo>
                    <a:pt x="20" y="2993"/>
                  </a:lnTo>
                  <a:lnTo>
                    <a:pt x="3607" y="2993"/>
                  </a:lnTo>
                  <a:lnTo>
                    <a:pt x="1814" y="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Rectangle 18"/>
            <p:cNvSpPr>
              <a:spLocks noChangeArrowheads="1"/>
            </p:cNvSpPr>
            <p:nvPr/>
          </p:nvSpPr>
          <p:spPr bwMode="auto">
            <a:xfrm>
              <a:off x="2426" y="2523"/>
              <a:ext cx="7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36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等边三角形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19"/>
          <p:cNvGrpSpPr/>
          <p:nvPr/>
        </p:nvGrpSpPr>
        <p:grpSpPr bwMode="auto">
          <a:xfrm>
            <a:off x="1771650" y="7456488"/>
            <a:ext cx="4064000" cy="1690687"/>
            <a:chOff x="567" y="2886"/>
            <a:chExt cx="1300" cy="654"/>
          </a:xfrm>
        </p:grpSpPr>
        <p:sp>
          <p:nvSpPr>
            <p:cNvPr id="12307" name="Freeform 20"/>
            <p:cNvSpPr/>
            <p:nvPr/>
          </p:nvSpPr>
          <p:spPr bwMode="auto">
            <a:xfrm>
              <a:off x="567" y="2886"/>
              <a:ext cx="1300" cy="654"/>
            </a:xfrm>
            <a:custGeom>
              <a:avLst/>
              <a:gdLst>
                <a:gd name="T0" fmla="*/ 378 w 4473"/>
                <a:gd name="T1" fmla="*/ 189 h 2258"/>
                <a:gd name="T2" fmla="*/ 378 w 4473"/>
                <a:gd name="T3" fmla="*/ 187 h 2258"/>
                <a:gd name="T4" fmla="*/ 149 w 4473"/>
                <a:gd name="T5" fmla="*/ 1 h 2258"/>
                <a:gd name="T6" fmla="*/ 148 w 4473"/>
                <a:gd name="T7" fmla="*/ 0 h 2258"/>
                <a:gd name="T8" fmla="*/ 0 w 4473"/>
                <a:gd name="T9" fmla="*/ 189 h 2258"/>
                <a:gd name="T10" fmla="*/ 378 w 4473"/>
                <a:gd name="T11" fmla="*/ 189 h 2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3"/>
                <a:gd name="T19" fmla="*/ 0 h 2258"/>
                <a:gd name="T20" fmla="*/ 4473 w 4473"/>
                <a:gd name="T21" fmla="*/ 2258 h 2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3" h="2258">
                  <a:moveTo>
                    <a:pt x="4473" y="2258"/>
                  </a:moveTo>
                  <a:lnTo>
                    <a:pt x="4473" y="2234"/>
                  </a:lnTo>
                  <a:lnTo>
                    <a:pt x="1765" y="8"/>
                  </a:lnTo>
                  <a:lnTo>
                    <a:pt x="1754" y="0"/>
                  </a:lnTo>
                  <a:lnTo>
                    <a:pt x="0" y="2258"/>
                  </a:lnTo>
                  <a:lnTo>
                    <a:pt x="4473" y="2258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Rectangle 21"/>
            <p:cNvSpPr>
              <a:spLocks noChangeArrowheads="1"/>
            </p:cNvSpPr>
            <p:nvPr/>
          </p:nvSpPr>
          <p:spPr bwMode="auto">
            <a:xfrm>
              <a:off x="839" y="3249"/>
              <a:ext cx="63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31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一般三角形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22"/>
          <p:cNvGrpSpPr/>
          <p:nvPr/>
        </p:nvGrpSpPr>
        <p:grpSpPr bwMode="auto">
          <a:xfrm>
            <a:off x="7726363" y="7924800"/>
            <a:ext cx="2222500" cy="1838325"/>
            <a:chOff x="2472" y="3067"/>
            <a:chExt cx="711" cy="712"/>
          </a:xfrm>
        </p:grpSpPr>
        <p:sp>
          <p:nvSpPr>
            <p:cNvPr id="12305" name="Freeform 23"/>
            <p:cNvSpPr/>
            <p:nvPr/>
          </p:nvSpPr>
          <p:spPr bwMode="auto">
            <a:xfrm>
              <a:off x="2472" y="3067"/>
              <a:ext cx="711" cy="712"/>
            </a:xfrm>
            <a:custGeom>
              <a:avLst/>
              <a:gdLst>
                <a:gd name="T0" fmla="*/ 145 w 2846"/>
                <a:gd name="T1" fmla="*/ 20 h 2845"/>
                <a:gd name="T2" fmla="*/ 134 w 2846"/>
                <a:gd name="T3" fmla="*/ 12 h 2845"/>
                <a:gd name="T4" fmla="*/ 127 w 2846"/>
                <a:gd name="T5" fmla="*/ 8 h 2845"/>
                <a:gd name="T6" fmla="*/ 115 w 2846"/>
                <a:gd name="T7" fmla="*/ 4 h 2845"/>
                <a:gd name="T8" fmla="*/ 104 w 2846"/>
                <a:gd name="T9" fmla="*/ 1 h 2845"/>
                <a:gd name="T10" fmla="*/ 95 w 2846"/>
                <a:gd name="T11" fmla="*/ 0 h 2845"/>
                <a:gd name="T12" fmla="*/ 84 w 2846"/>
                <a:gd name="T13" fmla="*/ 0 h 2845"/>
                <a:gd name="T14" fmla="*/ 71 w 2846"/>
                <a:gd name="T15" fmla="*/ 2 h 2845"/>
                <a:gd name="T16" fmla="*/ 59 w 2846"/>
                <a:gd name="T17" fmla="*/ 5 h 2845"/>
                <a:gd name="T18" fmla="*/ 47 w 2846"/>
                <a:gd name="T19" fmla="*/ 10 h 2845"/>
                <a:gd name="T20" fmla="*/ 36 w 2846"/>
                <a:gd name="T21" fmla="*/ 17 h 2845"/>
                <a:gd name="T22" fmla="*/ 26 w 2846"/>
                <a:gd name="T23" fmla="*/ 26 h 2845"/>
                <a:gd name="T24" fmla="*/ 17 w 2846"/>
                <a:gd name="T25" fmla="*/ 36 h 2845"/>
                <a:gd name="T26" fmla="*/ 10 w 2846"/>
                <a:gd name="T27" fmla="*/ 47 h 2845"/>
                <a:gd name="T28" fmla="*/ 5 w 2846"/>
                <a:gd name="T29" fmla="*/ 59 h 2845"/>
                <a:gd name="T30" fmla="*/ 1 w 2846"/>
                <a:gd name="T31" fmla="*/ 71 h 2845"/>
                <a:gd name="T32" fmla="*/ 0 w 2846"/>
                <a:gd name="T33" fmla="*/ 84 h 2845"/>
                <a:gd name="T34" fmla="*/ 0 w 2846"/>
                <a:gd name="T35" fmla="*/ 96 h 2845"/>
                <a:gd name="T36" fmla="*/ 1 w 2846"/>
                <a:gd name="T37" fmla="*/ 105 h 2845"/>
                <a:gd name="T38" fmla="*/ 3 w 2846"/>
                <a:gd name="T39" fmla="*/ 115 h 2845"/>
                <a:gd name="T40" fmla="*/ 8 w 2846"/>
                <a:gd name="T41" fmla="*/ 127 h 2845"/>
                <a:gd name="T42" fmla="*/ 12 w 2846"/>
                <a:gd name="T43" fmla="*/ 135 h 2845"/>
                <a:gd name="T44" fmla="*/ 20 w 2846"/>
                <a:gd name="T45" fmla="*/ 145 h 2845"/>
                <a:gd name="T46" fmla="*/ 29 w 2846"/>
                <a:gd name="T47" fmla="*/ 155 h 2845"/>
                <a:gd name="T48" fmla="*/ 39 w 2846"/>
                <a:gd name="T49" fmla="*/ 163 h 2845"/>
                <a:gd name="T50" fmla="*/ 51 w 2846"/>
                <a:gd name="T51" fmla="*/ 170 h 2845"/>
                <a:gd name="T52" fmla="*/ 63 w 2846"/>
                <a:gd name="T53" fmla="*/ 174 h 2845"/>
                <a:gd name="T54" fmla="*/ 75 w 2846"/>
                <a:gd name="T55" fmla="*/ 177 h 2845"/>
                <a:gd name="T56" fmla="*/ 89 w 2846"/>
                <a:gd name="T57" fmla="*/ 178 h 2845"/>
                <a:gd name="T58" fmla="*/ 93 w 2846"/>
                <a:gd name="T59" fmla="*/ 178 h 2845"/>
                <a:gd name="T60" fmla="*/ 102 w 2846"/>
                <a:gd name="T61" fmla="*/ 177 h 2845"/>
                <a:gd name="T62" fmla="*/ 107 w 2846"/>
                <a:gd name="T63" fmla="*/ 176 h 2845"/>
                <a:gd name="T64" fmla="*/ 112 w 2846"/>
                <a:gd name="T65" fmla="*/ 175 h 2845"/>
                <a:gd name="T66" fmla="*/ 117 w 2846"/>
                <a:gd name="T67" fmla="*/ 174 h 2845"/>
                <a:gd name="T68" fmla="*/ 119 w 2846"/>
                <a:gd name="T69" fmla="*/ 173 h 2845"/>
                <a:gd name="T70" fmla="*/ 122 w 2846"/>
                <a:gd name="T71" fmla="*/ 172 h 2845"/>
                <a:gd name="T72" fmla="*/ 130 w 2846"/>
                <a:gd name="T73" fmla="*/ 168 h 2845"/>
                <a:gd name="T74" fmla="*/ 136 w 2846"/>
                <a:gd name="T75" fmla="*/ 164 h 2845"/>
                <a:gd name="T76" fmla="*/ 138 w 2846"/>
                <a:gd name="T77" fmla="*/ 163 h 2845"/>
                <a:gd name="T78" fmla="*/ 147 w 2846"/>
                <a:gd name="T79" fmla="*/ 157 h 2845"/>
                <a:gd name="T80" fmla="*/ 152 w 2846"/>
                <a:gd name="T81" fmla="*/ 152 h 2845"/>
                <a:gd name="T82" fmla="*/ 156 w 2846"/>
                <a:gd name="T83" fmla="*/ 147 h 2845"/>
                <a:gd name="T84" fmla="*/ 163 w 2846"/>
                <a:gd name="T85" fmla="*/ 138 h 2845"/>
                <a:gd name="T86" fmla="*/ 164 w 2846"/>
                <a:gd name="T87" fmla="*/ 136 h 2845"/>
                <a:gd name="T88" fmla="*/ 167 w 2846"/>
                <a:gd name="T89" fmla="*/ 131 h 2845"/>
                <a:gd name="T90" fmla="*/ 171 w 2846"/>
                <a:gd name="T91" fmla="*/ 122 h 2845"/>
                <a:gd name="T92" fmla="*/ 173 w 2846"/>
                <a:gd name="T93" fmla="*/ 119 h 2845"/>
                <a:gd name="T94" fmla="*/ 173 w 2846"/>
                <a:gd name="T95" fmla="*/ 117 h 2845"/>
                <a:gd name="T96" fmla="*/ 175 w 2846"/>
                <a:gd name="T97" fmla="*/ 112 h 2845"/>
                <a:gd name="T98" fmla="*/ 176 w 2846"/>
                <a:gd name="T99" fmla="*/ 108 h 2845"/>
                <a:gd name="T100" fmla="*/ 177 w 2846"/>
                <a:gd name="T101" fmla="*/ 102 h 2845"/>
                <a:gd name="T102" fmla="*/ 178 w 2846"/>
                <a:gd name="T103" fmla="*/ 94 h 2845"/>
                <a:gd name="T104" fmla="*/ 178 w 2846"/>
                <a:gd name="T105" fmla="*/ 89 h 2845"/>
                <a:gd name="T106" fmla="*/ 177 w 2846"/>
                <a:gd name="T107" fmla="*/ 76 h 2845"/>
                <a:gd name="T108" fmla="*/ 174 w 2846"/>
                <a:gd name="T109" fmla="*/ 63 h 2845"/>
                <a:gd name="T110" fmla="*/ 169 w 2846"/>
                <a:gd name="T111" fmla="*/ 51 h 2845"/>
                <a:gd name="T112" fmla="*/ 163 w 2846"/>
                <a:gd name="T113" fmla="*/ 40 h 2845"/>
                <a:gd name="T114" fmla="*/ 155 w 2846"/>
                <a:gd name="T115" fmla="*/ 29 h 28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46"/>
                <a:gd name="T175" fmla="*/ 0 h 2845"/>
                <a:gd name="T176" fmla="*/ 2846 w 2846"/>
                <a:gd name="T177" fmla="*/ 2845 h 28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46" h="2845">
                  <a:moveTo>
                    <a:pt x="2430" y="415"/>
                  </a:moveTo>
                  <a:lnTo>
                    <a:pt x="2376" y="364"/>
                  </a:lnTo>
                  <a:lnTo>
                    <a:pt x="2322" y="317"/>
                  </a:lnTo>
                  <a:lnTo>
                    <a:pt x="2266" y="273"/>
                  </a:lnTo>
                  <a:lnTo>
                    <a:pt x="2210" y="233"/>
                  </a:lnTo>
                  <a:lnTo>
                    <a:pt x="2150" y="195"/>
                  </a:lnTo>
                  <a:lnTo>
                    <a:pt x="2120" y="177"/>
                  </a:lnTo>
                  <a:lnTo>
                    <a:pt x="2091" y="161"/>
                  </a:lnTo>
                  <a:lnTo>
                    <a:pt x="2030" y="130"/>
                  </a:lnTo>
                  <a:lnTo>
                    <a:pt x="1969" y="103"/>
                  </a:lnTo>
                  <a:lnTo>
                    <a:pt x="1905" y="78"/>
                  </a:lnTo>
                  <a:lnTo>
                    <a:pt x="1841" y="57"/>
                  </a:lnTo>
                  <a:lnTo>
                    <a:pt x="1774" y="39"/>
                  </a:lnTo>
                  <a:lnTo>
                    <a:pt x="1707" y="25"/>
                  </a:lnTo>
                  <a:lnTo>
                    <a:pt x="1672" y="18"/>
                  </a:lnTo>
                  <a:lnTo>
                    <a:pt x="1638" y="13"/>
                  </a:lnTo>
                  <a:lnTo>
                    <a:pt x="1567" y="6"/>
                  </a:lnTo>
                  <a:lnTo>
                    <a:pt x="1531" y="2"/>
                  </a:lnTo>
                  <a:lnTo>
                    <a:pt x="1496" y="1"/>
                  </a:lnTo>
                  <a:lnTo>
                    <a:pt x="1424" y="0"/>
                  </a:lnTo>
                  <a:lnTo>
                    <a:pt x="1350" y="1"/>
                  </a:lnTo>
                  <a:lnTo>
                    <a:pt x="1278" y="6"/>
                  </a:lnTo>
                  <a:lnTo>
                    <a:pt x="1207" y="13"/>
                  </a:lnTo>
                  <a:lnTo>
                    <a:pt x="1139" y="25"/>
                  </a:lnTo>
                  <a:lnTo>
                    <a:pt x="1070" y="39"/>
                  </a:lnTo>
                  <a:lnTo>
                    <a:pt x="1005" y="57"/>
                  </a:lnTo>
                  <a:lnTo>
                    <a:pt x="939" y="78"/>
                  </a:lnTo>
                  <a:lnTo>
                    <a:pt x="876" y="103"/>
                  </a:lnTo>
                  <a:lnTo>
                    <a:pt x="813" y="130"/>
                  </a:lnTo>
                  <a:lnTo>
                    <a:pt x="752" y="161"/>
                  </a:lnTo>
                  <a:lnTo>
                    <a:pt x="692" y="195"/>
                  </a:lnTo>
                  <a:lnTo>
                    <a:pt x="634" y="233"/>
                  </a:lnTo>
                  <a:lnTo>
                    <a:pt x="577" y="273"/>
                  </a:lnTo>
                  <a:lnTo>
                    <a:pt x="523" y="317"/>
                  </a:lnTo>
                  <a:lnTo>
                    <a:pt x="468" y="364"/>
                  </a:lnTo>
                  <a:lnTo>
                    <a:pt x="417" y="415"/>
                  </a:lnTo>
                  <a:lnTo>
                    <a:pt x="366" y="468"/>
                  </a:lnTo>
                  <a:lnTo>
                    <a:pt x="319" y="522"/>
                  </a:lnTo>
                  <a:lnTo>
                    <a:pt x="274" y="577"/>
                  </a:lnTo>
                  <a:lnTo>
                    <a:pt x="234" y="634"/>
                  </a:lnTo>
                  <a:lnTo>
                    <a:pt x="196" y="691"/>
                  </a:lnTo>
                  <a:lnTo>
                    <a:pt x="162" y="752"/>
                  </a:lnTo>
                  <a:lnTo>
                    <a:pt x="130" y="813"/>
                  </a:lnTo>
                  <a:lnTo>
                    <a:pt x="104" y="876"/>
                  </a:lnTo>
                  <a:lnTo>
                    <a:pt x="78" y="938"/>
                  </a:lnTo>
                  <a:lnTo>
                    <a:pt x="57" y="1003"/>
                  </a:lnTo>
                  <a:lnTo>
                    <a:pt x="39" y="1069"/>
                  </a:lnTo>
                  <a:lnTo>
                    <a:pt x="26" y="1137"/>
                  </a:lnTo>
                  <a:lnTo>
                    <a:pt x="14" y="1205"/>
                  </a:lnTo>
                  <a:lnTo>
                    <a:pt x="6" y="1277"/>
                  </a:lnTo>
                  <a:lnTo>
                    <a:pt x="2" y="1348"/>
                  </a:lnTo>
                  <a:lnTo>
                    <a:pt x="0" y="1422"/>
                  </a:lnTo>
                  <a:lnTo>
                    <a:pt x="2" y="1494"/>
                  </a:lnTo>
                  <a:lnTo>
                    <a:pt x="3" y="1529"/>
                  </a:lnTo>
                  <a:lnTo>
                    <a:pt x="6" y="1566"/>
                  </a:lnTo>
                  <a:lnTo>
                    <a:pt x="14" y="1636"/>
                  </a:lnTo>
                  <a:lnTo>
                    <a:pt x="19" y="1670"/>
                  </a:lnTo>
                  <a:lnTo>
                    <a:pt x="26" y="1705"/>
                  </a:lnTo>
                  <a:lnTo>
                    <a:pt x="39" y="1772"/>
                  </a:lnTo>
                  <a:lnTo>
                    <a:pt x="57" y="1839"/>
                  </a:lnTo>
                  <a:lnTo>
                    <a:pt x="78" y="1903"/>
                  </a:lnTo>
                  <a:lnTo>
                    <a:pt x="104" y="1968"/>
                  </a:lnTo>
                  <a:lnTo>
                    <a:pt x="130" y="2029"/>
                  </a:lnTo>
                  <a:lnTo>
                    <a:pt x="162" y="2089"/>
                  </a:lnTo>
                  <a:lnTo>
                    <a:pt x="178" y="2118"/>
                  </a:lnTo>
                  <a:lnTo>
                    <a:pt x="196" y="2149"/>
                  </a:lnTo>
                  <a:lnTo>
                    <a:pt x="234" y="2208"/>
                  </a:lnTo>
                  <a:lnTo>
                    <a:pt x="274" y="2264"/>
                  </a:lnTo>
                  <a:lnTo>
                    <a:pt x="319" y="2320"/>
                  </a:lnTo>
                  <a:lnTo>
                    <a:pt x="366" y="2375"/>
                  </a:lnTo>
                  <a:lnTo>
                    <a:pt x="417" y="2428"/>
                  </a:lnTo>
                  <a:lnTo>
                    <a:pt x="468" y="2477"/>
                  </a:lnTo>
                  <a:lnTo>
                    <a:pt x="523" y="2524"/>
                  </a:lnTo>
                  <a:lnTo>
                    <a:pt x="577" y="2568"/>
                  </a:lnTo>
                  <a:lnTo>
                    <a:pt x="634" y="2609"/>
                  </a:lnTo>
                  <a:lnTo>
                    <a:pt x="692" y="2646"/>
                  </a:lnTo>
                  <a:lnTo>
                    <a:pt x="752" y="2681"/>
                  </a:lnTo>
                  <a:lnTo>
                    <a:pt x="813" y="2711"/>
                  </a:lnTo>
                  <a:lnTo>
                    <a:pt x="876" y="2740"/>
                  </a:lnTo>
                  <a:lnTo>
                    <a:pt x="939" y="2763"/>
                  </a:lnTo>
                  <a:lnTo>
                    <a:pt x="1005" y="2785"/>
                  </a:lnTo>
                  <a:lnTo>
                    <a:pt x="1070" y="2802"/>
                  </a:lnTo>
                  <a:lnTo>
                    <a:pt x="1139" y="2818"/>
                  </a:lnTo>
                  <a:lnTo>
                    <a:pt x="1207" y="2829"/>
                  </a:lnTo>
                  <a:lnTo>
                    <a:pt x="1278" y="2838"/>
                  </a:lnTo>
                  <a:lnTo>
                    <a:pt x="1350" y="2842"/>
                  </a:lnTo>
                  <a:lnTo>
                    <a:pt x="1424" y="2845"/>
                  </a:lnTo>
                  <a:lnTo>
                    <a:pt x="1441" y="2844"/>
                  </a:lnTo>
                  <a:lnTo>
                    <a:pt x="1459" y="2844"/>
                  </a:lnTo>
                  <a:lnTo>
                    <a:pt x="1496" y="2842"/>
                  </a:lnTo>
                  <a:lnTo>
                    <a:pt x="1531" y="2840"/>
                  </a:lnTo>
                  <a:lnTo>
                    <a:pt x="1567" y="2838"/>
                  </a:lnTo>
                  <a:lnTo>
                    <a:pt x="1638" y="2829"/>
                  </a:lnTo>
                  <a:lnTo>
                    <a:pt x="1672" y="2823"/>
                  </a:lnTo>
                  <a:lnTo>
                    <a:pt x="1707" y="2818"/>
                  </a:lnTo>
                  <a:lnTo>
                    <a:pt x="1723" y="2813"/>
                  </a:lnTo>
                  <a:lnTo>
                    <a:pt x="1740" y="2810"/>
                  </a:lnTo>
                  <a:lnTo>
                    <a:pt x="1774" y="2802"/>
                  </a:lnTo>
                  <a:lnTo>
                    <a:pt x="1790" y="2798"/>
                  </a:lnTo>
                  <a:lnTo>
                    <a:pt x="1807" y="2794"/>
                  </a:lnTo>
                  <a:lnTo>
                    <a:pt x="1841" y="2785"/>
                  </a:lnTo>
                  <a:lnTo>
                    <a:pt x="1872" y="2774"/>
                  </a:lnTo>
                  <a:lnTo>
                    <a:pt x="1879" y="2771"/>
                  </a:lnTo>
                  <a:lnTo>
                    <a:pt x="1888" y="2768"/>
                  </a:lnTo>
                  <a:lnTo>
                    <a:pt x="1905" y="2763"/>
                  </a:lnTo>
                  <a:lnTo>
                    <a:pt x="1937" y="2751"/>
                  </a:lnTo>
                  <a:lnTo>
                    <a:pt x="1944" y="2748"/>
                  </a:lnTo>
                  <a:lnTo>
                    <a:pt x="1952" y="2745"/>
                  </a:lnTo>
                  <a:lnTo>
                    <a:pt x="1969" y="2740"/>
                  </a:lnTo>
                  <a:lnTo>
                    <a:pt x="2030" y="2711"/>
                  </a:lnTo>
                  <a:lnTo>
                    <a:pt x="2091" y="2681"/>
                  </a:lnTo>
                  <a:lnTo>
                    <a:pt x="2120" y="2663"/>
                  </a:lnTo>
                  <a:lnTo>
                    <a:pt x="2150" y="2646"/>
                  </a:lnTo>
                  <a:lnTo>
                    <a:pt x="2179" y="2627"/>
                  </a:lnTo>
                  <a:lnTo>
                    <a:pt x="2194" y="2618"/>
                  </a:lnTo>
                  <a:lnTo>
                    <a:pt x="2201" y="2613"/>
                  </a:lnTo>
                  <a:lnTo>
                    <a:pt x="2210" y="2609"/>
                  </a:lnTo>
                  <a:lnTo>
                    <a:pt x="2266" y="2568"/>
                  </a:lnTo>
                  <a:lnTo>
                    <a:pt x="2322" y="2524"/>
                  </a:lnTo>
                  <a:lnTo>
                    <a:pt x="2348" y="2500"/>
                  </a:lnTo>
                  <a:lnTo>
                    <a:pt x="2362" y="2488"/>
                  </a:lnTo>
                  <a:lnTo>
                    <a:pt x="2376" y="2477"/>
                  </a:lnTo>
                  <a:lnTo>
                    <a:pt x="2430" y="2428"/>
                  </a:lnTo>
                  <a:lnTo>
                    <a:pt x="2478" y="2375"/>
                  </a:lnTo>
                  <a:lnTo>
                    <a:pt x="2489" y="2360"/>
                  </a:lnTo>
                  <a:lnTo>
                    <a:pt x="2501" y="2347"/>
                  </a:lnTo>
                  <a:lnTo>
                    <a:pt x="2526" y="2320"/>
                  </a:lnTo>
                  <a:lnTo>
                    <a:pt x="2569" y="2264"/>
                  </a:lnTo>
                  <a:lnTo>
                    <a:pt x="2611" y="2208"/>
                  </a:lnTo>
                  <a:lnTo>
                    <a:pt x="2614" y="2200"/>
                  </a:lnTo>
                  <a:lnTo>
                    <a:pt x="2619" y="2193"/>
                  </a:lnTo>
                  <a:lnTo>
                    <a:pt x="2629" y="2178"/>
                  </a:lnTo>
                  <a:lnTo>
                    <a:pt x="2647" y="2149"/>
                  </a:lnTo>
                  <a:lnTo>
                    <a:pt x="2664" y="2118"/>
                  </a:lnTo>
                  <a:lnTo>
                    <a:pt x="2682" y="2089"/>
                  </a:lnTo>
                  <a:lnTo>
                    <a:pt x="2713" y="2029"/>
                  </a:lnTo>
                  <a:lnTo>
                    <a:pt x="2742" y="1968"/>
                  </a:lnTo>
                  <a:lnTo>
                    <a:pt x="2747" y="1951"/>
                  </a:lnTo>
                  <a:lnTo>
                    <a:pt x="2749" y="1942"/>
                  </a:lnTo>
                  <a:lnTo>
                    <a:pt x="2753" y="1935"/>
                  </a:lnTo>
                  <a:lnTo>
                    <a:pt x="2765" y="1903"/>
                  </a:lnTo>
                  <a:lnTo>
                    <a:pt x="2770" y="1886"/>
                  </a:lnTo>
                  <a:lnTo>
                    <a:pt x="2772" y="1878"/>
                  </a:lnTo>
                  <a:lnTo>
                    <a:pt x="2776" y="1871"/>
                  </a:lnTo>
                  <a:lnTo>
                    <a:pt x="2787" y="1839"/>
                  </a:lnTo>
                  <a:lnTo>
                    <a:pt x="2795" y="1805"/>
                  </a:lnTo>
                  <a:lnTo>
                    <a:pt x="2799" y="1788"/>
                  </a:lnTo>
                  <a:lnTo>
                    <a:pt x="2804" y="1772"/>
                  </a:lnTo>
                  <a:lnTo>
                    <a:pt x="2811" y="1738"/>
                  </a:lnTo>
                  <a:lnTo>
                    <a:pt x="2815" y="1721"/>
                  </a:lnTo>
                  <a:lnTo>
                    <a:pt x="2820" y="1705"/>
                  </a:lnTo>
                  <a:lnTo>
                    <a:pt x="2824" y="1670"/>
                  </a:lnTo>
                  <a:lnTo>
                    <a:pt x="2830" y="1636"/>
                  </a:lnTo>
                  <a:lnTo>
                    <a:pt x="2839" y="1566"/>
                  </a:lnTo>
                  <a:lnTo>
                    <a:pt x="2841" y="1529"/>
                  </a:lnTo>
                  <a:lnTo>
                    <a:pt x="2844" y="1494"/>
                  </a:lnTo>
                  <a:lnTo>
                    <a:pt x="2845" y="1458"/>
                  </a:lnTo>
                  <a:lnTo>
                    <a:pt x="2845" y="1439"/>
                  </a:lnTo>
                  <a:lnTo>
                    <a:pt x="2846" y="1422"/>
                  </a:lnTo>
                  <a:lnTo>
                    <a:pt x="2844" y="1348"/>
                  </a:lnTo>
                  <a:lnTo>
                    <a:pt x="2839" y="1277"/>
                  </a:lnTo>
                  <a:lnTo>
                    <a:pt x="2830" y="1205"/>
                  </a:lnTo>
                  <a:lnTo>
                    <a:pt x="2820" y="1137"/>
                  </a:lnTo>
                  <a:lnTo>
                    <a:pt x="2804" y="1069"/>
                  </a:lnTo>
                  <a:lnTo>
                    <a:pt x="2787" y="1003"/>
                  </a:lnTo>
                  <a:lnTo>
                    <a:pt x="2765" y="938"/>
                  </a:lnTo>
                  <a:lnTo>
                    <a:pt x="2742" y="876"/>
                  </a:lnTo>
                  <a:lnTo>
                    <a:pt x="2713" y="813"/>
                  </a:lnTo>
                  <a:lnTo>
                    <a:pt x="2682" y="752"/>
                  </a:lnTo>
                  <a:lnTo>
                    <a:pt x="2647" y="691"/>
                  </a:lnTo>
                  <a:lnTo>
                    <a:pt x="2611" y="634"/>
                  </a:lnTo>
                  <a:lnTo>
                    <a:pt x="2569" y="577"/>
                  </a:lnTo>
                  <a:lnTo>
                    <a:pt x="2526" y="522"/>
                  </a:lnTo>
                  <a:lnTo>
                    <a:pt x="2478" y="468"/>
                  </a:lnTo>
                  <a:lnTo>
                    <a:pt x="2430" y="415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Rectangle 24"/>
            <p:cNvSpPr>
              <a:spLocks noChangeArrowheads="1"/>
            </p:cNvSpPr>
            <p:nvPr/>
          </p:nvSpPr>
          <p:spPr bwMode="auto">
            <a:xfrm>
              <a:off x="2699" y="3339"/>
              <a:ext cx="18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kumimoji="1" lang="zh-CN" altLang="en-US" sz="40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圆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 bwMode="auto">
          <a:xfrm>
            <a:off x="12260263" y="5816600"/>
            <a:ext cx="4032250" cy="1492250"/>
            <a:chOff x="3923" y="2251"/>
            <a:chExt cx="1290" cy="578"/>
          </a:xfrm>
        </p:grpSpPr>
        <p:sp>
          <p:nvSpPr>
            <p:cNvPr id="12303" name="Freeform 26"/>
            <p:cNvSpPr/>
            <p:nvPr/>
          </p:nvSpPr>
          <p:spPr bwMode="auto">
            <a:xfrm>
              <a:off x="3923" y="2251"/>
              <a:ext cx="1290" cy="578"/>
            </a:xfrm>
            <a:custGeom>
              <a:avLst/>
              <a:gdLst>
                <a:gd name="T0" fmla="*/ 375 w 4435"/>
                <a:gd name="T1" fmla="*/ 171 h 1950"/>
                <a:gd name="T2" fmla="*/ 250 w 4435"/>
                <a:gd name="T3" fmla="*/ 0 h 1950"/>
                <a:gd name="T4" fmla="*/ 61 w 4435"/>
                <a:gd name="T5" fmla="*/ 0 h 1950"/>
                <a:gd name="T6" fmla="*/ 61 w 4435"/>
                <a:gd name="T7" fmla="*/ 0 h 1950"/>
                <a:gd name="T8" fmla="*/ 0 w 4435"/>
                <a:gd name="T9" fmla="*/ 171 h 1950"/>
                <a:gd name="T10" fmla="*/ 375 w 4435"/>
                <a:gd name="T11" fmla="*/ 171 h 1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35"/>
                <a:gd name="T19" fmla="*/ 0 h 1950"/>
                <a:gd name="T20" fmla="*/ 4435 w 4435"/>
                <a:gd name="T21" fmla="*/ 1950 h 19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35" h="1950">
                  <a:moveTo>
                    <a:pt x="4435" y="1950"/>
                  </a:moveTo>
                  <a:lnTo>
                    <a:pt x="2959" y="2"/>
                  </a:lnTo>
                  <a:lnTo>
                    <a:pt x="722" y="2"/>
                  </a:lnTo>
                  <a:lnTo>
                    <a:pt x="716" y="0"/>
                  </a:lnTo>
                  <a:lnTo>
                    <a:pt x="0" y="1950"/>
                  </a:lnTo>
                  <a:lnTo>
                    <a:pt x="4435" y="195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Rectangle 27"/>
            <p:cNvSpPr>
              <a:spLocks noChangeArrowheads="1"/>
            </p:cNvSpPr>
            <p:nvPr/>
          </p:nvSpPr>
          <p:spPr bwMode="auto">
            <a:xfrm>
              <a:off x="4105" y="2478"/>
              <a:ext cx="7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47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一般梯形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8"/>
          <p:cNvGrpSpPr/>
          <p:nvPr/>
        </p:nvGrpSpPr>
        <p:grpSpPr bwMode="auto">
          <a:xfrm>
            <a:off x="11979275" y="3589338"/>
            <a:ext cx="4960938" cy="1404937"/>
            <a:chOff x="3833" y="1389"/>
            <a:chExt cx="1587" cy="544"/>
          </a:xfrm>
        </p:grpSpPr>
        <p:sp>
          <p:nvSpPr>
            <p:cNvPr id="12301" name="Rectangle 29"/>
            <p:cNvSpPr>
              <a:spLocks noChangeArrowheads="1"/>
            </p:cNvSpPr>
            <p:nvPr/>
          </p:nvSpPr>
          <p:spPr bwMode="auto">
            <a:xfrm>
              <a:off x="4105" y="1570"/>
              <a:ext cx="99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35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一般平行四边形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  <p:sp>
          <p:nvSpPr>
            <p:cNvPr id="12302" name="AutoShape 30"/>
            <p:cNvSpPr>
              <a:spLocks noChangeArrowheads="1"/>
            </p:cNvSpPr>
            <p:nvPr/>
          </p:nvSpPr>
          <p:spPr bwMode="auto">
            <a:xfrm>
              <a:off x="3833" y="1389"/>
              <a:ext cx="1587" cy="544"/>
            </a:xfrm>
            <a:prstGeom prst="parallelogram">
              <a:avLst>
                <a:gd name="adj" fmla="val 72932"/>
              </a:avLst>
            </a:prstGeom>
            <a:noFill/>
            <a:ln w="28575">
              <a:solidFill>
                <a:srgbClr val="0000C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52425" y="82550"/>
            <a:ext cx="17649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en-US" altLang="zh-CN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51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、问题：轴对称图形一定只有一条对称轴吗？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38175" y="9213850"/>
            <a:ext cx="173640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5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结论：</a:t>
            </a:r>
            <a:r>
              <a:rPr lang="zh-CN" altLang="en-US" sz="4400" b="1" dirty="0">
                <a:solidFill>
                  <a:srgbClr val="0000FF"/>
                </a:solidFill>
              </a:rPr>
              <a:t>有些轴对称图形的对称轴</a:t>
            </a:r>
            <a:r>
              <a:rPr lang="zh-CN" altLang="en-US" sz="4400" b="1" dirty="0">
                <a:solidFill>
                  <a:srgbClr val="FF0000"/>
                </a:solidFill>
              </a:rPr>
              <a:t>只有一条</a:t>
            </a:r>
            <a:r>
              <a:rPr lang="zh-CN" altLang="en-US" sz="4400" b="1" dirty="0">
                <a:solidFill>
                  <a:srgbClr val="0000FF"/>
                </a:solidFill>
              </a:rPr>
              <a:t>，但有的轴对称图形的对称轴却</a:t>
            </a:r>
            <a:r>
              <a:rPr lang="zh-CN" altLang="en-US" sz="4400" b="1" dirty="0">
                <a:solidFill>
                  <a:srgbClr val="FF0000"/>
                </a:solidFill>
              </a:rPr>
              <a:t>不止一条</a:t>
            </a:r>
            <a:r>
              <a:rPr lang="zh-CN" altLang="en-US" sz="4400" b="1" dirty="0">
                <a:solidFill>
                  <a:srgbClr val="0000FF"/>
                </a:solidFill>
              </a:rPr>
              <a:t>，有的轴对称图形的对称轴甚至有</a:t>
            </a:r>
            <a:r>
              <a:rPr lang="zh-CN" altLang="en-US" sz="4400" b="1" dirty="0">
                <a:solidFill>
                  <a:srgbClr val="FF0000"/>
                </a:solidFill>
              </a:rPr>
              <a:t>无数条</a:t>
            </a:r>
            <a:r>
              <a:rPr lang="zh-CN" altLang="en-US" sz="4400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13316" name="Line 37"/>
          <p:cNvSpPr>
            <a:spLocks noChangeShapeType="1"/>
          </p:cNvSpPr>
          <p:nvPr/>
        </p:nvSpPr>
        <p:spPr bwMode="auto">
          <a:xfrm>
            <a:off x="12614275" y="4413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13317" name="Rectangle 124"/>
          <p:cNvSpPr>
            <a:spLocks noChangeArrowheads="1"/>
          </p:cNvSpPr>
          <p:nvPr/>
        </p:nvSpPr>
        <p:spPr bwMode="auto">
          <a:xfrm>
            <a:off x="4165600" y="5865813"/>
            <a:ext cx="3154363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/>
          <a:lstStyle/>
          <a:p>
            <a:pPr>
              <a:spcBef>
                <a:spcPct val="20000"/>
              </a:spcBef>
            </a:pPr>
            <a:endParaRPr lang="zh-CN" altLang="zh-CN" sz="5100"/>
          </a:p>
        </p:txBody>
      </p:sp>
      <p:sp>
        <p:nvSpPr>
          <p:cNvPr id="13318" name="Rectangle 91"/>
          <p:cNvSpPr>
            <a:spLocks noChangeArrowheads="1"/>
          </p:cNvSpPr>
          <p:nvPr/>
        </p:nvSpPr>
        <p:spPr bwMode="auto">
          <a:xfrm>
            <a:off x="4165600" y="3409950"/>
            <a:ext cx="31543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/>
          <a:lstStyle/>
          <a:p>
            <a:pPr>
              <a:spcBef>
                <a:spcPct val="20000"/>
              </a:spcBef>
            </a:pPr>
            <a:endParaRPr lang="zh-CN" altLang="zh-CN" sz="5100"/>
          </a:p>
        </p:txBody>
      </p:sp>
      <p:sp>
        <p:nvSpPr>
          <p:cNvPr id="13319" name="Rectangle 87"/>
          <p:cNvSpPr>
            <a:spLocks noChangeArrowheads="1"/>
          </p:cNvSpPr>
          <p:nvPr/>
        </p:nvSpPr>
        <p:spPr bwMode="auto">
          <a:xfrm>
            <a:off x="4165600" y="2046288"/>
            <a:ext cx="31543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/>
          <a:lstStyle/>
          <a:p>
            <a:pPr>
              <a:spcBef>
                <a:spcPct val="20000"/>
              </a:spcBef>
            </a:pPr>
            <a:endParaRPr lang="zh-CN" altLang="zh-CN" sz="5100"/>
          </a:p>
        </p:txBody>
      </p:sp>
      <p:sp>
        <p:nvSpPr>
          <p:cNvPr id="13320" name="Rectangle 147"/>
          <p:cNvSpPr>
            <a:spLocks noChangeArrowheads="1"/>
          </p:cNvSpPr>
          <p:nvPr/>
        </p:nvSpPr>
        <p:spPr bwMode="auto">
          <a:xfrm>
            <a:off x="11976100" y="6419850"/>
            <a:ext cx="31575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/>
          <a:lstStyle/>
          <a:p>
            <a:pPr>
              <a:spcBef>
                <a:spcPct val="20000"/>
              </a:spcBef>
            </a:pPr>
            <a:endParaRPr lang="zh-CN" altLang="zh-CN" sz="5100"/>
          </a:p>
        </p:txBody>
      </p:sp>
      <p:sp>
        <p:nvSpPr>
          <p:cNvPr id="13321" name="Rectangle 150"/>
          <p:cNvSpPr>
            <a:spLocks noChangeArrowheads="1"/>
          </p:cNvSpPr>
          <p:nvPr/>
        </p:nvSpPr>
        <p:spPr bwMode="auto">
          <a:xfrm>
            <a:off x="11976100" y="4076700"/>
            <a:ext cx="31575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/>
          <a:lstStyle/>
          <a:p>
            <a:pPr>
              <a:spcBef>
                <a:spcPct val="20000"/>
              </a:spcBef>
            </a:pPr>
            <a:endParaRPr lang="zh-CN" altLang="zh-CN" sz="5100"/>
          </a:p>
        </p:txBody>
      </p:sp>
      <p:grpSp>
        <p:nvGrpSpPr>
          <p:cNvPr id="2" name="Group 240"/>
          <p:cNvGrpSpPr/>
          <p:nvPr/>
        </p:nvGrpSpPr>
        <p:grpSpPr bwMode="auto">
          <a:xfrm>
            <a:off x="7300913" y="2063750"/>
            <a:ext cx="9779000" cy="7150100"/>
            <a:chOff x="2336" y="799"/>
            <a:chExt cx="3129" cy="2767"/>
          </a:xfrm>
        </p:grpSpPr>
        <p:sp>
          <p:nvSpPr>
            <p:cNvPr id="13390" name="Rectangle 126"/>
            <p:cNvSpPr>
              <a:spLocks noChangeArrowheads="1"/>
            </p:cNvSpPr>
            <p:nvPr/>
          </p:nvSpPr>
          <p:spPr bwMode="auto">
            <a:xfrm>
              <a:off x="2342" y="2270"/>
              <a:ext cx="624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无数条</a:t>
              </a:r>
            </a:p>
          </p:txBody>
        </p:sp>
        <p:sp>
          <p:nvSpPr>
            <p:cNvPr id="13391" name="Rectangle 92"/>
            <p:cNvSpPr>
              <a:spLocks noChangeArrowheads="1"/>
            </p:cNvSpPr>
            <p:nvPr/>
          </p:nvSpPr>
          <p:spPr bwMode="auto">
            <a:xfrm>
              <a:off x="2342" y="1320"/>
              <a:ext cx="624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en-US" altLang="zh-CN" sz="5100"/>
                <a:t>4</a:t>
              </a:r>
              <a:r>
                <a:rPr lang="zh-CN" altLang="en-US" sz="5100"/>
                <a:t>条</a:t>
              </a:r>
            </a:p>
          </p:txBody>
        </p:sp>
        <p:sp>
          <p:nvSpPr>
            <p:cNvPr id="13392" name="Rectangle 88"/>
            <p:cNvSpPr>
              <a:spLocks noChangeArrowheads="1"/>
            </p:cNvSpPr>
            <p:nvPr/>
          </p:nvSpPr>
          <p:spPr bwMode="auto">
            <a:xfrm>
              <a:off x="2336" y="799"/>
              <a:ext cx="62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en-US" altLang="zh-CN" sz="5100"/>
                <a:t>2</a:t>
              </a:r>
              <a:r>
                <a:rPr lang="zh-CN" altLang="en-US" sz="5100"/>
                <a:t>条</a:t>
              </a:r>
            </a:p>
          </p:txBody>
        </p:sp>
        <p:sp>
          <p:nvSpPr>
            <p:cNvPr id="13393" name="Rectangle 146"/>
            <p:cNvSpPr>
              <a:spLocks noChangeArrowheads="1"/>
            </p:cNvSpPr>
            <p:nvPr/>
          </p:nvSpPr>
          <p:spPr bwMode="auto">
            <a:xfrm>
              <a:off x="4842" y="2485"/>
              <a:ext cx="623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en-US" altLang="zh-CN" sz="5100"/>
                <a:t>1</a:t>
              </a:r>
              <a:r>
                <a:rPr lang="zh-CN" altLang="en-US" sz="5100"/>
                <a:t>条</a:t>
              </a:r>
            </a:p>
          </p:txBody>
        </p:sp>
        <p:sp>
          <p:nvSpPr>
            <p:cNvPr id="13394" name="Rectangle 149"/>
            <p:cNvSpPr>
              <a:spLocks noChangeArrowheads="1"/>
            </p:cNvSpPr>
            <p:nvPr/>
          </p:nvSpPr>
          <p:spPr bwMode="auto">
            <a:xfrm>
              <a:off x="4842" y="1578"/>
              <a:ext cx="623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en-US" altLang="zh-CN" sz="5100"/>
                <a:t>3</a:t>
              </a:r>
              <a:r>
                <a:rPr lang="zh-CN" altLang="en-US" sz="5100"/>
                <a:t>条</a:t>
              </a:r>
            </a:p>
          </p:txBody>
        </p:sp>
        <p:sp>
          <p:nvSpPr>
            <p:cNvPr id="13395" name="Rectangle 152"/>
            <p:cNvSpPr>
              <a:spLocks noChangeArrowheads="1"/>
            </p:cNvSpPr>
            <p:nvPr/>
          </p:nvSpPr>
          <p:spPr bwMode="auto">
            <a:xfrm>
              <a:off x="4842" y="809"/>
              <a:ext cx="623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en-US" altLang="zh-CN" sz="5100"/>
                <a:t>1</a:t>
              </a:r>
              <a:r>
                <a:rPr lang="zh-CN" altLang="en-US" sz="5100"/>
                <a:t>条</a:t>
              </a:r>
            </a:p>
          </p:txBody>
        </p:sp>
      </p:grpSp>
      <p:sp>
        <p:nvSpPr>
          <p:cNvPr id="13323" name="Rectangle 153"/>
          <p:cNvSpPr>
            <a:spLocks noChangeArrowheads="1"/>
          </p:cNvSpPr>
          <p:nvPr/>
        </p:nvSpPr>
        <p:spPr bwMode="auto">
          <a:xfrm>
            <a:off x="11976100" y="2090738"/>
            <a:ext cx="315753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/>
          <a:lstStyle/>
          <a:p>
            <a:pPr>
              <a:spcBef>
                <a:spcPct val="20000"/>
              </a:spcBef>
            </a:pPr>
            <a:endParaRPr lang="zh-CN" altLang="zh-CN" sz="5100"/>
          </a:p>
        </p:txBody>
      </p:sp>
      <p:grpSp>
        <p:nvGrpSpPr>
          <p:cNvPr id="3" name="Group 239"/>
          <p:cNvGrpSpPr/>
          <p:nvPr/>
        </p:nvGrpSpPr>
        <p:grpSpPr bwMode="auto">
          <a:xfrm>
            <a:off x="4316413" y="2182813"/>
            <a:ext cx="10804525" cy="6919912"/>
            <a:chOff x="1381" y="845"/>
            <a:chExt cx="3457" cy="2678"/>
          </a:xfrm>
        </p:grpSpPr>
        <p:sp>
          <p:nvSpPr>
            <p:cNvPr id="13382" name="Rectangle 5"/>
            <p:cNvSpPr>
              <a:spLocks noChangeArrowheads="1"/>
            </p:cNvSpPr>
            <p:nvPr/>
          </p:nvSpPr>
          <p:spPr bwMode="auto">
            <a:xfrm>
              <a:off x="1474" y="845"/>
              <a:ext cx="775" cy="37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3383" name="Rectangle 9"/>
            <p:cNvSpPr>
              <a:spLocks noChangeArrowheads="1"/>
            </p:cNvSpPr>
            <p:nvPr/>
          </p:nvSpPr>
          <p:spPr bwMode="auto">
            <a:xfrm>
              <a:off x="1502" y="1476"/>
              <a:ext cx="707" cy="6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3384" name="Oval 15"/>
            <p:cNvSpPr>
              <a:spLocks noChangeArrowheads="1"/>
            </p:cNvSpPr>
            <p:nvPr/>
          </p:nvSpPr>
          <p:spPr bwMode="auto">
            <a:xfrm>
              <a:off x="1381" y="2442"/>
              <a:ext cx="891" cy="86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3385" name="AutoShape 198"/>
            <p:cNvSpPr>
              <a:spLocks noChangeArrowheads="1"/>
            </p:cNvSpPr>
            <p:nvPr/>
          </p:nvSpPr>
          <p:spPr bwMode="auto">
            <a:xfrm>
              <a:off x="4170" y="845"/>
              <a:ext cx="445" cy="691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3386" name="AutoShape 201"/>
            <p:cNvSpPr>
              <a:spLocks noChangeArrowheads="1"/>
            </p:cNvSpPr>
            <p:nvPr/>
          </p:nvSpPr>
          <p:spPr bwMode="auto">
            <a:xfrm>
              <a:off x="4036" y="1707"/>
              <a:ext cx="713" cy="649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3387" name="Rectangle 210"/>
            <p:cNvSpPr>
              <a:spLocks noChangeArrowheads="1"/>
            </p:cNvSpPr>
            <p:nvPr/>
          </p:nvSpPr>
          <p:spPr bwMode="auto">
            <a:xfrm>
              <a:off x="3813" y="2486"/>
              <a:ext cx="1025" cy="10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3388" name="Line 207"/>
            <p:cNvSpPr>
              <a:spLocks noChangeShapeType="1"/>
            </p:cNvSpPr>
            <p:nvPr/>
          </p:nvSpPr>
          <p:spPr bwMode="auto">
            <a:xfrm flipH="1">
              <a:off x="3903" y="2918"/>
              <a:ext cx="48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9" name="Line 208"/>
            <p:cNvSpPr>
              <a:spLocks noChangeShapeType="1"/>
            </p:cNvSpPr>
            <p:nvPr/>
          </p:nvSpPr>
          <p:spPr bwMode="auto">
            <a:xfrm>
              <a:off x="3903" y="3350"/>
              <a:ext cx="6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38"/>
          <p:cNvGrpSpPr/>
          <p:nvPr/>
        </p:nvGrpSpPr>
        <p:grpSpPr bwMode="auto">
          <a:xfrm>
            <a:off x="3897313" y="1947863"/>
            <a:ext cx="11269662" cy="6919912"/>
            <a:chOff x="1232" y="758"/>
            <a:chExt cx="3606" cy="2678"/>
          </a:xfrm>
        </p:grpSpPr>
        <p:sp>
          <p:nvSpPr>
            <p:cNvPr id="13356" name="Line 6"/>
            <p:cNvSpPr>
              <a:spLocks noChangeShapeType="1"/>
            </p:cNvSpPr>
            <p:nvPr/>
          </p:nvSpPr>
          <p:spPr bwMode="auto">
            <a:xfrm>
              <a:off x="1856" y="758"/>
              <a:ext cx="0" cy="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7" name="Line 7"/>
            <p:cNvSpPr>
              <a:spLocks noChangeShapeType="1"/>
            </p:cNvSpPr>
            <p:nvPr/>
          </p:nvSpPr>
          <p:spPr bwMode="auto">
            <a:xfrm>
              <a:off x="1366" y="1035"/>
              <a:ext cx="97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8" name="Line 10"/>
            <p:cNvSpPr>
              <a:spLocks noChangeShapeType="1"/>
            </p:cNvSpPr>
            <p:nvPr/>
          </p:nvSpPr>
          <p:spPr bwMode="auto">
            <a:xfrm>
              <a:off x="1856" y="1363"/>
              <a:ext cx="0" cy="8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Line 11"/>
            <p:cNvSpPr>
              <a:spLocks noChangeShapeType="1"/>
            </p:cNvSpPr>
            <p:nvPr/>
          </p:nvSpPr>
          <p:spPr bwMode="auto">
            <a:xfrm>
              <a:off x="1366" y="1801"/>
              <a:ext cx="97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Line 12"/>
            <p:cNvSpPr>
              <a:spLocks noChangeShapeType="1"/>
            </p:cNvSpPr>
            <p:nvPr/>
          </p:nvSpPr>
          <p:spPr bwMode="auto">
            <a:xfrm>
              <a:off x="1434" y="1413"/>
              <a:ext cx="857" cy="7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1" name="Line 13"/>
            <p:cNvSpPr>
              <a:spLocks noChangeShapeType="1"/>
            </p:cNvSpPr>
            <p:nvPr/>
          </p:nvSpPr>
          <p:spPr bwMode="auto">
            <a:xfrm flipV="1">
              <a:off x="1421" y="1413"/>
              <a:ext cx="857" cy="78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2" name="Line 16"/>
            <p:cNvSpPr>
              <a:spLocks noChangeShapeType="1"/>
            </p:cNvSpPr>
            <p:nvPr/>
          </p:nvSpPr>
          <p:spPr bwMode="auto">
            <a:xfrm>
              <a:off x="1826" y="2327"/>
              <a:ext cx="0" cy="110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3" name="Line 17"/>
            <p:cNvSpPr>
              <a:spLocks noChangeShapeType="1"/>
            </p:cNvSpPr>
            <p:nvPr/>
          </p:nvSpPr>
          <p:spPr bwMode="auto">
            <a:xfrm rot="600000">
              <a:off x="1826" y="2327"/>
              <a:ext cx="0" cy="110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4" name="Line 18"/>
            <p:cNvSpPr>
              <a:spLocks noChangeShapeType="1"/>
            </p:cNvSpPr>
            <p:nvPr/>
          </p:nvSpPr>
          <p:spPr bwMode="auto">
            <a:xfrm rot="1200000">
              <a:off x="1826" y="2327"/>
              <a:ext cx="0" cy="110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5" name="Line 19"/>
            <p:cNvSpPr>
              <a:spLocks noChangeShapeType="1"/>
            </p:cNvSpPr>
            <p:nvPr/>
          </p:nvSpPr>
          <p:spPr bwMode="auto">
            <a:xfrm rot="1800000">
              <a:off x="1826" y="2327"/>
              <a:ext cx="0" cy="110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6" name="Line 20"/>
            <p:cNvSpPr>
              <a:spLocks noChangeShapeType="1"/>
            </p:cNvSpPr>
            <p:nvPr/>
          </p:nvSpPr>
          <p:spPr bwMode="auto">
            <a:xfrm rot="2400000">
              <a:off x="1826" y="2313"/>
              <a:ext cx="0" cy="110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7" name="Line 21"/>
            <p:cNvSpPr>
              <a:spLocks noChangeShapeType="1"/>
            </p:cNvSpPr>
            <p:nvPr/>
          </p:nvSpPr>
          <p:spPr bwMode="auto">
            <a:xfrm rot="3000000">
              <a:off x="1819" y="2303"/>
              <a:ext cx="0" cy="11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8" name="Line 22"/>
            <p:cNvSpPr>
              <a:spLocks noChangeShapeType="1"/>
            </p:cNvSpPr>
            <p:nvPr/>
          </p:nvSpPr>
          <p:spPr bwMode="auto">
            <a:xfrm rot="3600000">
              <a:off x="1819" y="2303"/>
              <a:ext cx="0" cy="114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9" name="Line 23"/>
            <p:cNvSpPr>
              <a:spLocks noChangeShapeType="1"/>
            </p:cNvSpPr>
            <p:nvPr/>
          </p:nvSpPr>
          <p:spPr bwMode="auto">
            <a:xfrm rot="5400000">
              <a:off x="1819" y="2303"/>
              <a:ext cx="0" cy="11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0" name="Line 24"/>
            <p:cNvSpPr>
              <a:spLocks noChangeShapeType="1"/>
            </p:cNvSpPr>
            <p:nvPr/>
          </p:nvSpPr>
          <p:spPr bwMode="auto">
            <a:xfrm rot="4200000">
              <a:off x="1804" y="2303"/>
              <a:ext cx="0" cy="1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1" name="Line 25"/>
            <p:cNvSpPr>
              <a:spLocks noChangeShapeType="1"/>
            </p:cNvSpPr>
            <p:nvPr/>
          </p:nvSpPr>
          <p:spPr bwMode="auto">
            <a:xfrm rot="4800000">
              <a:off x="1804" y="2303"/>
              <a:ext cx="0" cy="1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2" name="Line 26"/>
            <p:cNvSpPr>
              <a:spLocks noChangeShapeType="1"/>
            </p:cNvSpPr>
            <p:nvPr/>
          </p:nvSpPr>
          <p:spPr bwMode="auto">
            <a:xfrm rot="6000000">
              <a:off x="1819" y="2303"/>
              <a:ext cx="0" cy="114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3" name="Line 28"/>
            <p:cNvSpPr>
              <a:spLocks noChangeShapeType="1"/>
            </p:cNvSpPr>
            <p:nvPr/>
          </p:nvSpPr>
          <p:spPr bwMode="auto">
            <a:xfrm rot="7200000">
              <a:off x="1819" y="2303"/>
              <a:ext cx="0" cy="11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4" name="Line 29"/>
            <p:cNvSpPr>
              <a:spLocks noChangeShapeType="1"/>
            </p:cNvSpPr>
            <p:nvPr/>
          </p:nvSpPr>
          <p:spPr bwMode="auto">
            <a:xfrm rot="7800000" flipV="1">
              <a:off x="1823" y="2313"/>
              <a:ext cx="3" cy="1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Line 30"/>
            <p:cNvSpPr>
              <a:spLocks noChangeShapeType="1"/>
            </p:cNvSpPr>
            <p:nvPr/>
          </p:nvSpPr>
          <p:spPr bwMode="auto">
            <a:xfrm rot="8400000">
              <a:off x="1811" y="2313"/>
              <a:ext cx="0" cy="11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6" name="Line 31"/>
            <p:cNvSpPr>
              <a:spLocks noChangeShapeType="1"/>
            </p:cNvSpPr>
            <p:nvPr/>
          </p:nvSpPr>
          <p:spPr bwMode="auto">
            <a:xfrm rot="9000000">
              <a:off x="1811" y="2313"/>
              <a:ext cx="0" cy="11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Line 200"/>
            <p:cNvSpPr>
              <a:spLocks noChangeShapeType="1"/>
            </p:cNvSpPr>
            <p:nvPr/>
          </p:nvSpPr>
          <p:spPr bwMode="auto">
            <a:xfrm>
              <a:off x="4392" y="802"/>
              <a:ext cx="0" cy="77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8" name="Line 203"/>
            <p:cNvSpPr>
              <a:spLocks noChangeShapeType="1"/>
            </p:cNvSpPr>
            <p:nvPr/>
          </p:nvSpPr>
          <p:spPr bwMode="auto">
            <a:xfrm>
              <a:off x="4392" y="1622"/>
              <a:ext cx="0" cy="8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9" name="Line 205"/>
            <p:cNvSpPr>
              <a:spLocks noChangeShapeType="1"/>
            </p:cNvSpPr>
            <p:nvPr/>
          </p:nvSpPr>
          <p:spPr bwMode="auto">
            <a:xfrm flipV="1">
              <a:off x="3948" y="1881"/>
              <a:ext cx="890" cy="51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0" name="Line 206"/>
            <p:cNvSpPr>
              <a:spLocks noChangeShapeType="1"/>
            </p:cNvSpPr>
            <p:nvPr/>
          </p:nvSpPr>
          <p:spPr bwMode="auto">
            <a:xfrm>
              <a:off x="3992" y="1881"/>
              <a:ext cx="801" cy="51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1" name="Line 209"/>
            <p:cNvSpPr>
              <a:spLocks noChangeShapeType="1"/>
            </p:cNvSpPr>
            <p:nvPr/>
          </p:nvSpPr>
          <p:spPr bwMode="auto">
            <a:xfrm flipV="1">
              <a:off x="3813" y="3047"/>
              <a:ext cx="936" cy="34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35"/>
          <p:cNvGrpSpPr/>
          <p:nvPr/>
        </p:nvGrpSpPr>
        <p:grpSpPr bwMode="auto">
          <a:xfrm>
            <a:off x="1455738" y="1128713"/>
            <a:ext cx="15624175" cy="7969250"/>
            <a:chOff x="469" y="482"/>
            <a:chExt cx="4999" cy="3084"/>
          </a:xfrm>
        </p:grpSpPr>
        <p:sp>
          <p:nvSpPr>
            <p:cNvPr id="13327" name="Rectangle 122"/>
            <p:cNvSpPr>
              <a:spLocks noChangeArrowheads="1"/>
            </p:cNvSpPr>
            <p:nvPr/>
          </p:nvSpPr>
          <p:spPr bwMode="auto">
            <a:xfrm>
              <a:off x="469" y="2270"/>
              <a:ext cx="864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圆</a:t>
              </a:r>
            </a:p>
            <a:p>
              <a:pPr>
                <a:spcBef>
                  <a:spcPct val="20000"/>
                </a:spcBef>
              </a:pPr>
              <a:r>
                <a:rPr lang="zh-CN" altLang="en-US" sz="5100"/>
                <a:t>（五角星）</a:t>
              </a:r>
            </a:p>
            <a:p>
              <a:pPr>
                <a:spcBef>
                  <a:spcPct val="20000"/>
                </a:spcBef>
              </a:pPr>
              <a:endParaRPr lang="en-US" altLang="zh-CN" sz="5100"/>
            </a:p>
          </p:txBody>
        </p:sp>
        <p:sp>
          <p:nvSpPr>
            <p:cNvPr id="13328" name="Rectangle 90"/>
            <p:cNvSpPr>
              <a:spLocks noChangeArrowheads="1"/>
            </p:cNvSpPr>
            <p:nvPr/>
          </p:nvSpPr>
          <p:spPr bwMode="auto">
            <a:xfrm>
              <a:off x="469" y="1320"/>
              <a:ext cx="864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正方形</a:t>
              </a:r>
            </a:p>
          </p:txBody>
        </p:sp>
        <p:sp>
          <p:nvSpPr>
            <p:cNvPr id="13329" name="Rectangle 86"/>
            <p:cNvSpPr>
              <a:spLocks noChangeArrowheads="1"/>
            </p:cNvSpPr>
            <p:nvPr/>
          </p:nvSpPr>
          <p:spPr bwMode="auto">
            <a:xfrm>
              <a:off x="469" y="792"/>
              <a:ext cx="8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长方形</a:t>
              </a:r>
            </a:p>
          </p:txBody>
        </p:sp>
        <p:sp>
          <p:nvSpPr>
            <p:cNvPr id="13330" name="Rectangle 84"/>
            <p:cNvSpPr>
              <a:spLocks noChangeArrowheads="1"/>
            </p:cNvSpPr>
            <p:nvPr/>
          </p:nvSpPr>
          <p:spPr bwMode="auto">
            <a:xfrm>
              <a:off x="2342" y="482"/>
              <a:ext cx="6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条数</a:t>
              </a:r>
            </a:p>
          </p:txBody>
        </p:sp>
        <p:sp>
          <p:nvSpPr>
            <p:cNvPr id="13331" name="Rectangle 83"/>
            <p:cNvSpPr>
              <a:spLocks noChangeArrowheads="1"/>
            </p:cNvSpPr>
            <p:nvPr/>
          </p:nvSpPr>
          <p:spPr bwMode="auto">
            <a:xfrm>
              <a:off x="1333" y="482"/>
              <a:ext cx="10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对称轴</a:t>
              </a:r>
            </a:p>
          </p:txBody>
        </p:sp>
        <p:sp>
          <p:nvSpPr>
            <p:cNvPr id="13332" name="Rectangle 82"/>
            <p:cNvSpPr>
              <a:spLocks noChangeArrowheads="1"/>
            </p:cNvSpPr>
            <p:nvPr/>
          </p:nvSpPr>
          <p:spPr bwMode="auto">
            <a:xfrm>
              <a:off x="469" y="482"/>
              <a:ext cx="86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图形</a:t>
              </a:r>
            </a:p>
          </p:txBody>
        </p:sp>
        <p:sp>
          <p:nvSpPr>
            <p:cNvPr id="13333" name="Line 106"/>
            <p:cNvSpPr>
              <a:spLocks noChangeShapeType="1"/>
            </p:cNvSpPr>
            <p:nvPr/>
          </p:nvSpPr>
          <p:spPr bwMode="auto">
            <a:xfrm>
              <a:off x="469" y="482"/>
              <a:ext cx="249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4" name="Line 107"/>
            <p:cNvSpPr>
              <a:spLocks noChangeShapeType="1"/>
            </p:cNvSpPr>
            <p:nvPr/>
          </p:nvSpPr>
          <p:spPr bwMode="auto">
            <a:xfrm>
              <a:off x="469" y="792"/>
              <a:ext cx="2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5" name="Line 108"/>
            <p:cNvSpPr>
              <a:spLocks noChangeShapeType="1"/>
            </p:cNvSpPr>
            <p:nvPr/>
          </p:nvSpPr>
          <p:spPr bwMode="auto">
            <a:xfrm>
              <a:off x="469" y="1320"/>
              <a:ext cx="2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6" name="Line 109"/>
            <p:cNvSpPr>
              <a:spLocks noChangeShapeType="1"/>
            </p:cNvSpPr>
            <p:nvPr/>
          </p:nvSpPr>
          <p:spPr bwMode="auto">
            <a:xfrm>
              <a:off x="469" y="2270"/>
              <a:ext cx="2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7" name="Line 112"/>
            <p:cNvSpPr>
              <a:spLocks noChangeShapeType="1"/>
            </p:cNvSpPr>
            <p:nvPr/>
          </p:nvSpPr>
          <p:spPr bwMode="auto">
            <a:xfrm>
              <a:off x="469" y="3560"/>
              <a:ext cx="249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8" name="Line 113"/>
            <p:cNvSpPr>
              <a:spLocks noChangeShapeType="1"/>
            </p:cNvSpPr>
            <p:nvPr/>
          </p:nvSpPr>
          <p:spPr bwMode="auto">
            <a:xfrm>
              <a:off x="469" y="482"/>
              <a:ext cx="0" cy="30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9" name="Line 114"/>
            <p:cNvSpPr>
              <a:spLocks noChangeShapeType="1"/>
            </p:cNvSpPr>
            <p:nvPr/>
          </p:nvSpPr>
          <p:spPr bwMode="auto">
            <a:xfrm>
              <a:off x="1333" y="482"/>
              <a:ext cx="0" cy="30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0" name="Line 115"/>
            <p:cNvSpPr>
              <a:spLocks noChangeShapeType="1"/>
            </p:cNvSpPr>
            <p:nvPr/>
          </p:nvSpPr>
          <p:spPr bwMode="auto">
            <a:xfrm>
              <a:off x="2342" y="482"/>
              <a:ext cx="0" cy="30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1" name="Rectangle 148"/>
            <p:cNvSpPr>
              <a:spLocks noChangeArrowheads="1"/>
            </p:cNvSpPr>
            <p:nvPr/>
          </p:nvSpPr>
          <p:spPr bwMode="auto">
            <a:xfrm>
              <a:off x="2968" y="2485"/>
              <a:ext cx="864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角</a:t>
              </a:r>
            </a:p>
            <a:p>
              <a:pPr>
                <a:spcBef>
                  <a:spcPct val="20000"/>
                </a:spcBef>
              </a:pPr>
              <a:r>
                <a:rPr lang="zh-CN" altLang="en-US" sz="5100"/>
                <a:t>（线段）</a:t>
              </a:r>
            </a:p>
          </p:txBody>
        </p:sp>
        <p:sp>
          <p:nvSpPr>
            <p:cNvPr id="13342" name="Rectangle 151"/>
            <p:cNvSpPr>
              <a:spLocks noChangeArrowheads="1"/>
            </p:cNvSpPr>
            <p:nvPr/>
          </p:nvSpPr>
          <p:spPr bwMode="auto">
            <a:xfrm>
              <a:off x="2968" y="1578"/>
              <a:ext cx="86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等边三角形</a:t>
              </a:r>
            </a:p>
          </p:txBody>
        </p:sp>
        <p:sp>
          <p:nvSpPr>
            <p:cNvPr id="13343" name="Rectangle 154"/>
            <p:cNvSpPr>
              <a:spLocks noChangeArrowheads="1"/>
            </p:cNvSpPr>
            <p:nvPr/>
          </p:nvSpPr>
          <p:spPr bwMode="auto">
            <a:xfrm>
              <a:off x="2968" y="809"/>
              <a:ext cx="86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等腰三角形</a:t>
              </a:r>
            </a:p>
          </p:txBody>
        </p:sp>
        <p:sp>
          <p:nvSpPr>
            <p:cNvPr id="13344" name="Rectangle 161"/>
            <p:cNvSpPr>
              <a:spLocks noChangeArrowheads="1"/>
            </p:cNvSpPr>
            <p:nvPr/>
          </p:nvSpPr>
          <p:spPr bwMode="auto">
            <a:xfrm>
              <a:off x="4842" y="498"/>
              <a:ext cx="62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条数</a:t>
              </a:r>
            </a:p>
          </p:txBody>
        </p:sp>
        <p:sp>
          <p:nvSpPr>
            <p:cNvPr id="13345" name="Rectangle 162"/>
            <p:cNvSpPr>
              <a:spLocks noChangeArrowheads="1"/>
            </p:cNvSpPr>
            <p:nvPr/>
          </p:nvSpPr>
          <p:spPr bwMode="auto">
            <a:xfrm>
              <a:off x="3832" y="498"/>
              <a:ext cx="101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对称轴</a:t>
              </a:r>
            </a:p>
          </p:txBody>
        </p:sp>
        <p:sp>
          <p:nvSpPr>
            <p:cNvPr id="13346" name="Rectangle 163"/>
            <p:cNvSpPr>
              <a:spLocks noChangeArrowheads="1"/>
            </p:cNvSpPr>
            <p:nvPr/>
          </p:nvSpPr>
          <p:spPr bwMode="auto">
            <a:xfrm>
              <a:off x="2968" y="498"/>
              <a:ext cx="864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112" tIns="45559" rIns="91112" bIns="45559"/>
            <a:lstStyle/>
            <a:p>
              <a:pPr>
                <a:spcBef>
                  <a:spcPct val="20000"/>
                </a:spcBef>
              </a:pPr>
              <a:r>
                <a:rPr lang="zh-CN" altLang="en-US" sz="5100"/>
                <a:t>图形</a:t>
              </a:r>
            </a:p>
          </p:txBody>
        </p:sp>
        <p:sp>
          <p:nvSpPr>
            <p:cNvPr id="13347" name="Line 165"/>
            <p:cNvSpPr>
              <a:spLocks noChangeShapeType="1"/>
            </p:cNvSpPr>
            <p:nvPr/>
          </p:nvSpPr>
          <p:spPr bwMode="auto">
            <a:xfrm>
              <a:off x="2968" y="809"/>
              <a:ext cx="2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Line 168"/>
            <p:cNvSpPr>
              <a:spLocks noChangeShapeType="1"/>
            </p:cNvSpPr>
            <p:nvPr/>
          </p:nvSpPr>
          <p:spPr bwMode="auto">
            <a:xfrm>
              <a:off x="2968" y="1578"/>
              <a:ext cx="2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9" name="Line 169"/>
            <p:cNvSpPr>
              <a:spLocks noChangeShapeType="1"/>
            </p:cNvSpPr>
            <p:nvPr/>
          </p:nvSpPr>
          <p:spPr bwMode="auto">
            <a:xfrm>
              <a:off x="2968" y="2485"/>
              <a:ext cx="2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Line 170"/>
            <p:cNvSpPr>
              <a:spLocks noChangeShapeType="1"/>
            </p:cNvSpPr>
            <p:nvPr/>
          </p:nvSpPr>
          <p:spPr bwMode="auto">
            <a:xfrm>
              <a:off x="2968" y="3566"/>
              <a:ext cx="249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1" name="Line 171"/>
            <p:cNvSpPr>
              <a:spLocks noChangeShapeType="1"/>
            </p:cNvSpPr>
            <p:nvPr/>
          </p:nvSpPr>
          <p:spPr bwMode="auto">
            <a:xfrm>
              <a:off x="2968" y="498"/>
              <a:ext cx="0" cy="30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Line 172"/>
            <p:cNvSpPr>
              <a:spLocks noChangeShapeType="1"/>
            </p:cNvSpPr>
            <p:nvPr/>
          </p:nvSpPr>
          <p:spPr bwMode="auto">
            <a:xfrm>
              <a:off x="3832" y="498"/>
              <a:ext cx="0" cy="30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3" name="Line 173"/>
            <p:cNvSpPr>
              <a:spLocks noChangeShapeType="1"/>
            </p:cNvSpPr>
            <p:nvPr/>
          </p:nvSpPr>
          <p:spPr bwMode="auto">
            <a:xfrm>
              <a:off x="4842" y="498"/>
              <a:ext cx="0" cy="30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4" name="Line 174"/>
            <p:cNvSpPr>
              <a:spLocks noChangeShapeType="1"/>
            </p:cNvSpPr>
            <p:nvPr/>
          </p:nvSpPr>
          <p:spPr bwMode="auto">
            <a:xfrm>
              <a:off x="5465" y="498"/>
              <a:ext cx="0" cy="30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5" name="Line 226"/>
            <p:cNvSpPr>
              <a:spLocks noChangeShapeType="1"/>
            </p:cNvSpPr>
            <p:nvPr/>
          </p:nvSpPr>
          <p:spPr bwMode="auto">
            <a:xfrm>
              <a:off x="2971" y="482"/>
              <a:ext cx="249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93713" y="1597025"/>
            <a:ext cx="4819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chemeClr val="accent2"/>
                </a:solidFill>
              </a:rPr>
              <a:t>一条对称轴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606925" y="1244600"/>
            <a:ext cx="3259138" cy="1290638"/>
            <a:chOff x="521" y="1344"/>
            <a:chExt cx="1588" cy="498"/>
          </a:xfrm>
        </p:grpSpPr>
        <p:sp>
          <p:nvSpPr>
            <p:cNvPr id="14376" name="AutoShape 4"/>
            <p:cNvSpPr>
              <a:spLocks noChangeArrowheads="1"/>
            </p:cNvSpPr>
            <p:nvPr/>
          </p:nvSpPr>
          <p:spPr bwMode="auto">
            <a:xfrm>
              <a:off x="521" y="1344"/>
              <a:ext cx="1588" cy="49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C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112" tIns="45559" rIns="91112" bIns="45559" anchor="ctr"/>
            <a:lstStyle/>
            <a:p>
              <a:endParaRPr lang="zh-CN" altLang="en-US" sz="3300"/>
            </a:p>
          </p:txBody>
        </p:sp>
        <p:sp>
          <p:nvSpPr>
            <p:cNvPr id="14377" name="Rectangle 5"/>
            <p:cNvSpPr>
              <a:spLocks noChangeArrowheads="1"/>
            </p:cNvSpPr>
            <p:nvPr/>
          </p:nvSpPr>
          <p:spPr bwMode="auto">
            <a:xfrm>
              <a:off x="794" y="1616"/>
              <a:ext cx="95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2200">
                  <a:solidFill>
                    <a:srgbClr val="99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一般等腰三角形</a:t>
              </a:r>
              <a:endParaRPr kumimoji="1" lang="zh-CN" altLang="en-US" sz="220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9285288" y="1477963"/>
            <a:ext cx="3260725" cy="938212"/>
            <a:chOff x="385" y="2160"/>
            <a:chExt cx="1543" cy="502"/>
          </a:xfrm>
        </p:grpSpPr>
        <p:sp>
          <p:nvSpPr>
            <p:cNvPr id="14374" name="Freeform 7"/>
            <p:cNvSpPr/>
            <p:nvPr/>
          </p:nvSpPr>
          <p:spPr bwMode="auto">
            <a:xfrm>
              <a:off x="385" y="2160"/>
              <a:ext cx="1543" cy="502"/>
            </a:xfrm>
            <a:custGeom>
              <a:avLst/>
              <a:gdLst>
                <a:gd name="T0" fmla="*/ 501 w 4751"/>
                <a:gd name="T1" fmla="*/ 125 h 2009"/>
                <a:gd name="T2" fmla="*/ 333 w 4751"/>
                <a:gd name="T3" fmla="*/ 0 h 2009"/>
                <a:gd name="T4" fmla="*/ 168 w 4751"/>
                <a:gd name="T5" fmla="*/ 0 h 2009"/>
                <a:gd name="T6" fmla="*/ 0 w 4751"/>
                <a:gd name="T7" fmla="*/ 125 h 2009"/>
                <a:gd name="T8" fmla="*/ 501 w 4751"/>
                <a:gd name="T9" fmla="*/ 125 h 2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51"/>
                <a:gd name="T16" fmla="*/ 0 h 2009"/>
                <a:gd name="T17" fmla="*/ 4751 w 4751"/>
                <a:gd name="T18" fmla="*/ 2009 h 2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51" h="2009">
                  <a:moveTo>
                    <a:pt x="4751" y="2008"/>
                  </a:moveTo>
                  <a:lnTo>
                    <a:pt x="3155" y="0"/>
                  </a:lnTo>
                  <a:lnTo>
                    <a:pt x="1594" y="1"/>
                  </a:lnTo>
                  <a:lnTo>
                    <a:pt x="0" y="2009"/>
                  </a:lnTo>
                  <a:lnTo>
                    <a:pt x="4751" y="2008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Rectangle 8"/>
            <p:cNvSpPr>
              <a:spLocks noChangeArrowheads="1"/>
            </p:cNvSpPr>
            <p:nvPr/>
          </p:nvSpPr>
          <p:spPr bwMode="auto">
            <a:xfrm>
              <a:off x="884" y="2341"/>
              <a:ext cx="52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2200">
                  <a:solidFill>
                    <a:srgbClr val="990000"/>
                  </a:solidFill>
                  <a:latin typeface="隶书" panose="02010509060101010101" pitchFamily="49" charset="-122"/>
                  <a:ea typeface="华文仿宋" panose="02010600040101010101" pitchFamily="2" charset="-122"/>
                </a:rPr>
                <a:t>等腰梯形</a:t>
              </a:r>
              <a:endParaRPr kumimoji="1" lang="zh-CN" altLang="en-US" sz="2200">
                <a:latin typeface="Times New Roman" panose="02020603050405020304" pitchFamily="18" charset="0"/>
                <a:ea typeface="华文仿宋" panose="02010600040101010101" pitchFamily="2" charset="-122"/>
              </a:endParaRPr>
            </a:p>
          </p:txBody>
        </p:sp>
      </p:grp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38175" y="3824288"/>
            <a:ext cx="3968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chemeClr val="accent2"/>
                </a:solidFill>
              </a:rPr>
              <a:t>两条对称轴</a:t>
            </a:r>
          </a:p>
        </p:txBody>
      </p:sp>
      <p:grpSp>
        <p:nvGrpSpPr>
          <p:cNvPr id="4" name="Group 10"/>
          <p:cNvGrpSpPr/>
          <p:nvPr/>
        </p:nvGrpSpPr>
        <p:grpSpPr bwMode="auto">
          <a:xfrm>
            <a:off x="5881688" y="3705225"/>
            <a:ext cx="2297112" cy="1152525"/>
            <a:chOff x="2381" y="1344"/>
            <a:chExt cx="1189" cy="536"/>
          </a:xfrm>
        </p:grpSpPr>
        <p:sp>
          <p:nvSpPr>
            <p:cNvPr id="14372" name="Rectangle 11"/>
            <p:cNvSpPr>
              <a:spLocks noChangeArrowheads="1"/>
            </p:cNvSpPr>
            <p:nvPr/>
          </p:nvSpPr>
          <p:spPr bwMode="auto">
            <a:xfrm>
              <a:off x="2381" y="1344"/>
              <a:ext cx="1189" cy="536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112" tIns="45559" rIns="91112" bIns="45559"/>
            <a:lstStyle/>
            <a:p>
              <a:endParaRPr lang="zh-CN" altLang="en-US" sz="3300"/>
            </a:p>
          </p:txBody>
        </p:sp>
        <p:sp>
          <p:nvSpPr>
            <p:cNvPr id="14373" name="Rectangle 12"/>
            <p:cNvSpPr>
              <a:spLocks noChangeArrowheads="1"/>
            </p:cNvSpPr>
            <p:nvPr/>
          </p:nvSpPr>
          <p:spPr bwMode="auto">
            <a:xfrm>
              <a:off x="2506" y="1507"/>
              <a:ext cx="72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2200">
                  <a:solidFill>
                    <a:srgbClr val="99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一般长方形</a:t>
              </a:r>
              <a:endParaRPr kumimoji="1" lang="zh-CN" altLang="en-US" sz="220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93713" y="5932488"/>
            <a:ext cx="3968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chemeClr val="accent2"/>
                </a:solidFill>
              </a:rPr>
              <a:t>三条对称轴</a:t>
            </a:r>
          </a:p>
        </p:txBody>
      </p:sp>
      <p:grpSp>
        <p:nvGrpSpPr>
          <p:cNvPr id="5" name="Group 14"/>
          <p:cNvGrpSpPr/>
          <p:nvPr/>
        </p:nvGrpSpPr>
        <p:grpSpPr bwMode="auto">
          <a:xfrm>
            <a:off x="5316538" y="5345113"/>
            <a:ext cx="2552700" cy="1760537"/>
            <a:chOff x="2290" y="1842"/>
            <a:chExt cx="1134" cy="975"/>
          </a:xfrm>
        </p:grpSpPr>
        <p:sp>
          <p:nvSpPr>
            <p:cNvPr id="14370" name="Freeform 15"/>
            <p:cNvSpPr/>
            <p:nvPr/>
          </p:nvSpPr>
          <p:spPr bwMode="auto">
            <a:xfrm>
              <a:off x="2290" y="1842"/>
              <a:ext cx="1134" cy="975"/>
            </a:xfrm>
            <a:custGeom>
              <a:avLst/>
              <a:gdLst>
                <a:gd name="T0" fmla="*/ 179 w 3607"/>
                <a:gd name="T1" fmla="*/ 0 h 2993"/>
                <a:gd name="T2" fmla="*/ 177 w 3607"/>
                <a:gd name="T3" fmla="*/ 0 h 2993"/>
                <a:gd name="T4" fmla="*/ 0 w 3607"/>
                <a:gd name="T5" fmla="*/ 316 h 2993"/>
                <a:gd name="T6" fmla="*/ 2 w 3607"/>
                <a:gd name="T7" fmla="*/ 318 h 2993"/>
                <a:gd name="T8" fmla="*/ 357 w 3607"/>
                <a:gd name="T9" fmla="*/ 318 h 2993"/>
                <a:gd name="T10" fmla="*/ 179 w 3607"/>
                <a:gd name="T11" fmla="*/ 0 h 2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07"/>
                <a:gd name="T19" fmla="*/ 0 h 2993"/>
                <a:gd name="T20" fmla="*/ 3607 w 3607"/>
                <a:gd name="T21" fmla="*/ 2993 h 29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07" h="2993">
                  <a:moveTo>
                    <a:pt x="1814" y="0"/>
                  </a:moveTo>
                  <a:lnTo>
                    <a:pt x="1787" y="0"/>
                  </a:lnTo>
                  <a:lnTo>
                    <a:pt x="0" y="2982"/>
                  </a:lnTo>
                  <a:lnTo>
                    <a:pt x="20" y="2993"/>
                  </a:lnTo>
                  <a:lnTo>
                    <a:pt x="3607" y="2993"/>
                  </a:lnTo>
                  <a:lnTo>
                    <a:pt x="1814" y="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Rectangle 16"/>
            <p:cNvSpPr>
              <a:spLocks noChangeArrowheads="1"/>
            </p:cNvSpPr>
            <p:nvPr/>
          </p:nvSpPr>
          <p:spPr bwMode="auto">
            <a:xfrm>
              <a:off x="2426" y="2523"/>
              <a:ext cx="62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2200">
                  <a:solidFill>
                    <a:srgbClr val="99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等边三角形</a:t>
              </a:r>
              <a:endParaRPr kumimoji="1" lang="zh-CN" altLang="en-US" sz="220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52425" y="7924800"/>
            <a:ext cx="46767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chemeClr val="accent2"/>
                </a:solidFill>
              </a:rPr>
              <a:t>四条对称轴</a:t>
            </a:r>
          </a:p>
        </p:txBody>
      </p:sp>
      <p:grpSp>
        <p:nvGrpSpPr>
          <p:cNvPr id="6" name="Group 18"/>
          <p:cNvGrpSpPr/>
          <p:nvPr/>
        </p:nvGrpSpPr>
        <p:grpSpPr bwMode="auto">
          <a:xfrm>
            <a:off x="5597525" y="7689850"/>
            <a:ext cx="1735138" cy="1384300"/>
            <a:chOff x="4132" y="3107"/>
            <a:chExt cx="679" cy="678"/>
          </a:xfrm>
        </p:grpSpPr>
        <p:sp>
          <p:nvSpPr>
            <p:cNvPr id="14368" name="Rectangle 19"/>
            <p:cNvSpPr>
              <a:spLocks noChangeArrowheads="1"/>
            </p:cNvSpPr>
            <p:nvPr/>
          </p:nvSpPr>
          <p:spPr bwMode="auto">
            <a:xfrm>
              <a:off x="4132" y="3107"/>
              <a:ext cx="679" cy="67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112" tIns="45559" rIns="91112" bIns="45559"/>
            <a:lstStyle/>
            <a:p>
              <a:endParaRPr lang="zh-CN" altLang="en-US" sz="3300"/>
            </a:p>
          </p:txBody>
        </p:sp>
        <p:sp>
          <p:nvSpPr>
            <p:cNvPr id="14369" name="Rectangle 20"/>
            <p:cNvSpPr>
              <a:spLocks noChangeArrowheads="1"/>
            </p:cNvSpPr>
            <p:nvPr/>
          </p:nvSpPr>
          <p:spPr bwMode="auto">
            <a:xfrm>
              <a:off x="4194" y="3430"/>
              <a:ext cx="56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zh-CN" altLang="en-US" sz="3800">
                  <a:solidFill>
                    <a:srgbClr val="99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正方形</a:t>
              </a:r>
              <a:endParaRPr kumimoji="1" lang="zh-CN" altLang="en-US" sz="4400">
                <a:latin typeface="Times New Roman" panose="02020603050405020304" pitchFamily="18" charset="0"/>
              </a:endParaRPr>
            </a:p>
          </p:txBody>
        </p:sp>
      </p:grp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493713" y="9683750"/>
            <a:ext cx="46751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066" tIns="83033" rIns="166066" bIns="83033">
            <a:spAutoFit/>
          </a:bodyPr>
          <a:lstStyle>
            <a:lvl1pPr/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/>
            <a:lvl7pPr marL="2971800" indent="-228600"/>
            <a:lvl8pPr marL="3429000" indent="-228600"/>
            <a:lvl9pPr marL="3886200" indent="-228600"/>
          </a:lstStyle>
          <a:p>
            <a:pPr>
              <a:spcBef>
                <a:spcPct val="50000"/>
              </a:spcBef>
            </a:pPr>
            <a:r>
              <a:rPr lang="zh-CN" altLang="en-US" sz="5100" b="1">
                <a:solidFill>
                  <a:schemeClr val="accent2"/>
                </a:solidFill>
              </a:rPr>
              <a:t>无数条对称轴</a:t>
            </a:r>
          </a:p>
        </p:txBody>
      </p:sp>
      <p:grpSp>
        <p:nvGrpSpPr>
          <p:cNvPr id="7" name="Group 22"/>
          <p:cNvGrpSpPr/>
          <p:nvPr/>
        </p:nvGrpSpPr>
        <p:grpSpPr bwMode="auto">
          <a:xfrm>
            <a:off x="8151813" y="9332913"/>
            <a:ext cx="1700212" cy="1408112"/>
            <a:chOff x="2472" y="3067"/>
            <a:chExt cx="711" cy="712"/>
          </a:xfrm>
        </p:grpSpPr>
        <p:sp>
          <p:nvSpPr>
            <p:cNvPr id="14366" name="Freeform 23"/>
            <p:cNvSpPr/>
            <p:nvPr/>
          </p:nvSpPr>
          <p:spPr bwMode="auto">
            <a:xfrm>
              <a:off x="2472" y="3067"/>
              <a:ext cx="711" cy="712"/>
            </a:xfrm>
            <a:custGeom>
              <a:avLst/>
              <a:gdLst>
                <a:gd name="T0" fmla="*/ 145 w 2846"/>
                <a:gd name="T1" fmla="*/ 20 h 2845"/>
                <a:gd name="T2" fmla="*/ 134 w 2846"/>
                <a:gd name="T3" fmla="*/ 12 h 2845"/>
                <a:gd name="T4" fmla="*/ 127 w 2846"/>
                <a:gd name="T5" fmla="*/ 8 h 2845"/>
                <a:gd name="T6" fmla="*/ 115 w 2846"/>
                <a:gd name="T7" fmla="*/ 4 h 2845"/>
                <a:gd name="T8" fmla="*/ 104 w 2846"/>
                <a:gd name="T9" fmla="*/ 1 h 2845"/>
                <a:gd name="T10" fmla="*/ 95 w 2846"/>
                <a:gd name="T11" fmla="*/ 0 h 2845"/>
                <a:gd name="T12" fmla="*/ 84 w 2846"/>
                <a:gd name="T13" fmla="*/ 0 h 2845"/>
                <a:gd name="T14" fmla="*/ 71 w 2846"/>
                <a:gd name="T15" fmla="*/ 2 h 2845"/>
                <a:gd name="T16" fmla="*/ 59 w 2846"/>
                <a:gd name="T17" fmla="*/ 5 h 2845"/>
                <a:gd name="T18" fmla="*/ 47 w 2846"/>
                <a:gd name="T19" fmla="*/ 10 h 2845"/>
                <a:gd name="T20" fmla="*/ 36 w 2846"/>
                <a:gd name="T21" fmla="*/ 17 h 2845"/>
                <a:gd name="T22" fmla="*/ 26 w 2846"/>
                <a:gd name="T23" fmla="*/ 26 h 2845"/>
                <a:gd name="T24" fmla="*/ 17 w 2846"/>
                <a:gd name="T25" fmla="*/ 36 h 2845"/>
                <a:gd name="T26" fmla="*/ 10 w 2846"/>
                <a:gd name="T27" fmla="*/ 47 h 2845"/>
                <a:gd name="T28" fmla="*/ 5 w 2846"/>
                <a:gd name="T29" fmla="*/ 59 h 2845"/>
                <a:gd name="T30" fmla="*/ 1 w 2846"/>
                <a:gd name="T31" fmla="*/ 71 h 2845"/>
                <a:gd name="T32" fmla="*/ 0 w 2846"/>
                <a:gd name="T33" fmla="*/ 84 h 2845"/>
                <a:gd name="T34" fmla="*/ 0 w 2846"/>
                <a:gd name="T35" fmla="*/ 96 h 2845"/>
                <a:gd name="T36" fmla="*/ 1 w 2846"/>
                <a:gd name="T37" fmla="*/ 105 h 2845"/>
                <a:gd name="T38" fmla="*/ 3 w 2846"/>
                <a:gd name="T39" fmla="*/ 115 h 2845"/>
                <a:gd name="T40" fmla="*/ 8 w 2846"/>
                <a:gd name="T41" fmla="*/ 127 h 2845"/>
                <a:gd name="T42" fmla="*/ 12 w 2846"/>
                <a:gd name="T43" fmla="*/ 135 h 2845"/>
                <a:gd name="T44" fmla="*/ 20 w 2846"/>
                <a:gd name="T45" fmla="*/ 145 h 2845"/>
                <a:gd name="T46" fmla="*/ 29 w 2846"/>
                <a:gd name="T47" fmla="*/ 155 h 2845"/>
                <a:gd name="T48" fmla="*/ 39 w 2846"/>
                <a:gd name="T49" fmla="*/ 163 h 2845"/>
                <a:gd name="T50" fmla="*/ 51 w 2846"/>
                <a:gd name="T51" fmla="*/ 170 h 2845"/>
                <a:gd name="T52" fmla="*/ 63 w 2846"/>
                <a:gd name="T53" fmla="*/ 174 h 2845"/>
                <a:gd name="T54" fmla="*/ 75 w 2846"/>
                <a:gd name="T55" fmla="*/ 177 h 2845"/>
                <a:gd name="T56" fmla="*/ 89 w 2846"/>
                <a:gd name="T57" fmla="*/ 178 h 2845"/>
                <a:gd name="T58" fmla="*/ 93 w 2846"/>
                <a:gd name="T59" fmla="*/ 178 h 2845"/>
                <a:gd name="T60" fmla="*/ 102 w 2846"/>
                <a:gd name="T61" fmla="*/ 177 h 2845"/>
                <a:gd name="T62" fmla="*/ 107 w 2846"/>
                <a:gd name="T63" fmla="*/ 176 h 2845"/>
                <a:gd name="T64" fmla="*/ 112 w 2846"/>
                <a:gd name="T65" fmla="*/ 175 h 2845"/>
                <a:gd name="T66" fmla="*/ 117 w 2846"/>
                <a:gd name="T67" fmla="*/ 174 h 2845"/>
                <a:gd name="T68" fmla="*/ 119 w 2846"/>
                <a:gd name="T69" fmla="*/ 173 h 2845"/>
                <a:gd name="T70" fmla="*/ 122 w 2846"/>
                <a:gd name="T71" fmla="*/ 172 h 2845"/>
                <a:gd name="T72" fmla="*/ 130 w 2846"/>
                <a:gd name="T73" fmla="*/ 168 h 2845"/>
                <a:gd name="T74" fmla="*/ 136 w 2846"/>
                <a:gd name="T75" fmla="*/ 164 h 2845"/>
                <a:gd name="T76" fmla="*/ 138 w 2846"/>
                <a:gd name="T77" fmla="*/ 163 h 2845"/>
                <a:gd name="T78" fmla="*/ 147 w 2846"/>
                <a:gd name="T79" fmla="*/ 157 h 2845"/>
                <a:gd name="T80" fmla="*/ 152 w 2846"/>
                <a:gd name="T81" fmla="*/ 152 h 2845"/>
                <a:gd name="T82" fmla="*/ 156 w 2846"/>
                <a:gd name="T83" fmla="*/ 147 h 2845"/>
                <a:gd name="T84" fmla="*/ 163 w 2846"/>
                <a:gd name="T85" fmla="*/ 138 h 2845"/>
                <a:gd name="T86" fmla="*/ 164 w 2846"/>
                <a:gd name="T87" fmla="*/ 136 h 2845"/>
                <a:gd name="T88" fmla="*/ 167 w 2846"/>
                <a:gd name="T89" fmla="*/ 131 h 2845"/>
                <a:gd name="T90" fmla="*/ 171 w 2846"/>
                <a:gd name="T91" fmla="*/ 122 h 2845"/>
                <a:gd name="T92" fmla="*/ 173 w 2846"/>
                <a:gd name="T93" fmla="*/ 119 h 2845"/>
                <a:gd name="T94" fmla="*/ 173 w 2846"/>
                <a:gd name="T95" fmla="*/ 117 h 2845"/>
                <a:gd name="T96" fmla="*/ 175 w 2846"/>
                <a:gd name="T97" fmla="*/ 112 h 2845"/>
                <a:gd name="T98" fmla="*/ 176 w 2846"/>
                <a:gd name="T99" fmla="*/ 108 h 2845"/>
                <a:gd name="T100" fmla="*/ 177 w 2846"/>
                <a:gd name="T101" fmla="*/ 102 h 2845"/>
                <a:gd name="T102" fmla="*/ 178 w 2846"/>
                <a:gd name="T103" fmla="*/ 94 h 2845"/>
                <a:gd name="T104" fmla="*/ 178 w 2846"/>
                <a:gd name="T105" fmla="*/ 89 h 2845"/>
                <a:gd name="T106" fmla="*/ 177 w 2846"/>
                <a:gd name="T107" fmla="*/ 76 h 2845"/>
                <a:gd name="T108" fmla="*/ 174 w 2846"/>
                <a:gd name="T109" fmla="*/ 63 h 2845"/>
                <a:gd name="T110" fmla="*/ 169 w 2846"/>
                <a:gd name="T111" fmla="*/ 51 h 2845"/>
                <a:gd name="T112" fmla="*/ 163 w 2846"/>
                <a:gd name="T113" fmla="*/ 40 h 2845"/>
                <a:gd name="T114" fmla="*/ 155 w 2846"/>
                <a:gd name="T115" fmla="*/ 29 h 28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46"/>
                <a:gd name="T175" fmla="*/ 0 h 2845"/>
                <a:gd name="T176" fmla="*/ 2846 w 2846"/>
                <a:gd name="T177" fmla="*/ 2845 h 28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46" h="2845">
                  <a:moveTo>
                    <a:pt x="2430" y="415"/>
                  </a:moveTo>
                  <a:lnTo>
                    <a:pt x="2376" y="364"/>
                  </a:lnTo>
                  <a:lnTo>
                    <a:pt x="2322" y="317"/>
                  </a:lnTo>
                  <a:lnTo>
                    <a:pt x="2266" y="273"/>
                  </a:lnTo>
                  <a:lnTo>
                    <a:pt x="2210" y="233"/>
                  </a:lnTo>
                  <a:lnTo>
                    <a:pt x="2150" y="195"/>
                  </a:lnTo>
                  <a:lnTo>
                    <a:pt x="2120" y="177"/>
                  </a:lnTo>
                  <a:lnTo>
                    <a:pt x="2091" y="161"/>
                  </a:lnTo>
                  <a:lnTo>
                    <a:pt x="2030" y="130"/>
                  </a:lnTo>
                  <a:lnTo>
                    <a:pt x="1969" y="103"/>
                  </a:lnTo>
                  <a:lnTo>
                    <a:pt x="1905" y="78"/>
                  </a:lnTo>
                  <a:lnTo>
                    <a:pt x="1841" y="57"/>
                  </a:lnTo>
                  <a:lnTo>
                    <a:pt x="1774" y="39"/>
                  </a:lnTo>
                  <a:lnTo>
                    <a:pt x="1707" y="25"/>
                  </a:lnTo>
                  <a:lnTo>
                    <a:pt x="1672" y="18"/>
                  </a:lnTo>
                  <a:lnTo>
                    <a:pt x="1638" y="13"/>
                  </a:lnTo>
                  <a:lnTo>
                    <a:pt x="1567" y="6"/>
                  </a:lnTo>
                  <a:lnTo>
                    <a:pt x="1531" y="2"/>
                  </a:lnTo>
                  <a:lnTo>
                    <a:pt x="1496" y="1"/>
                  </a:lnTo>
                  <a:lnTo>
                    <a:pt x="1424" y="0"/>
                  </a:lnTo>
                  <a:lnTo>
                    <a:pt x="1350" y="1"/>
                  </a:lnTo>
                  <a:lnTo>
                    <a:pt x="1278" y="6"/>
                  </a:lnTo>
                  <a:lnTo>
                    <a:pt x="1207" y="13"/>
                  </a:lnTo>
                  <a:lnTo>
                    <a:pt x="1139" y="25"/>
                  </a:lnTo>
                  <a:lnTo>
                    <a:pt x="1070" y="39"/>
                  </a:lnTo>
                  <a:lnTo>
                    <a:pt x="1005" y="57"/>
                  </a:lnTo>
                  <a:lnTo>
                    <a:pt x="939" y="78"/>
                  </a:lnTo>
                  <a:lnTo>
                    <a:pt x="876" y="103"/>
                  </a:lnTo>
                  <a:lnTo>
                    <a:pt x="813" y="130"/>
                  </a:lnTo>
                  <a:lnTo>
                    <a:pt x="752" y="161"/>
                  </a:lnTo>
                  <a:lnTo>
                    <a:pt x="692" y="195"/>
                  </a:lnTo>
                  <a:lnTo>
                    <a:pt x="634" y="233"/>
                  </a:lnTo>
                  <a:lnTo>
                    <a:pt x="577" y="273"/>
                  </a:lnTo>
                  <a:lnTo>
                    <a:pt x="523" y="317"/>
                  </a:lnTo>
                  <a:lnTo>
                    <a:pt x="468" y="364"/>
                  </a:lnTo>
                  <a:lnTo>
                    <a:pt x="417" y="415"/>
                  </a:lnTo>
                  <a:lnTo>
                    <a:pt x="366" y="468"/>
                  </a:lnTo>
                  <a:lnTo>
                    <a:pt x="319" y="522"/>
                  </a:lnTo>
                  <a:lnTo>
                    <a:pt x="274" y="577"/>
                  </a:lnTo>
                  <a:lnTo>
                    <a:pt x="234" y="634"/>
                  </a:lnTo>
                  <a:lnTo>
                    <a:pt x="196" y="691"/>
                  </a:lnTo>
                  <a:lnTo>
                    <a:pt x="162" y="752"/>
                  </a:lnTo>
                  <a:lnTo>
                    <a:pt x="130" y="813"/>
                  </a:lnTo>
                  <a:lnTo>
                    <a:pt x="104" y="876"/>
                  </a:lnTo>
                  <a:lnTo>
                    <a:pt x="78" y="938"/>
                  </a:lnTo>
                  <a:lnTo>
                    <a:pt x="57" y="1003"/>
                  </a:lnTo>
                  <a:lnTo>
                    <a:pt x="39" y="1069"/>
                  </a:lnTo>
                  <a:lnTo>
                    <a:pt x="26" y="1137"/>
                  </a:lnTo>
                  <a:lnTo>
                    <a:pt x="14" y="1205"/>
                  </a:lnTo>
                  <a:lnTo>
                    <a:pt x="6" y="1277"/>
                  </a:lnTo>
                  <a:lnTo>
                    <a:pt x="2" y="1348"/>
                  </a:lnTo>
                  <a:lnTo>
                    <a:pt x="0" y="1422"/>
                  </a:lnTo>
                  <a:lnTo>
                    <a:pt x="2" y="1494"/>
                  </a:lnTo>
                  <a:lnTo>
                    <a:pt x="3" y="1529"/>
                  </a:lnTo>
                  <a:lnTo>
                    <a:pt x="6" y="1566"/>
                  </a:lnTo>
                  <a:lnTo>
                    <a:pt x="14" y="1636"/>
                  </a:lnTo>
                  <a:lnTo>
                    <a:pt x="19" y="1670"/>
                  </a:lnTo>
                  <a:lnTo>
                    <a:pt x="26" y="1705"/>
                  </a:lnTo>
                  <a:lnTo>
                    <a:pt x="39" y="1772"/>
                  </a:lnTo>
                  <a:lnTo>
                    <a:pt x="57" y="1839"/>
                  </a:lnTo>
                  <a:lnTo>
                    <a:pt x="78" y="1903"/>
                  </a:lnTo>
                  <a:lnTo>
                    <a:pt x="104" y="1968"/>
                  </a:lnTo>
                  <a:lnTo>
                    <a:pt x="130" y="2029"/>
                  </a:lnTo>
                  <a:lnTo>
                    <a:pt x="162" y="2089"/>
                  </a:lnTo>
                  <a:lnTo>
                    <a:pt x="178" y="2118"/>
                  </a:lnTo>
                  <a:lnTo>
                    <a:pt x="196" y="2149"/>
                  </a:lnTo>
                  <a:lnTo>
                    <a:pt x="234" y="2208"/>
                  </a:lnTo>
                  <a:lnTo>
                    <a:pt x="274" y="2264"/>
                  </a:lnTo>
                  <a:lnTo>
                    <a:pt x="319" y="2320"/>
                  </a:lnTo>
                  <a:lnTo>
                    <a:pt x="366" y="2375"/>
                  </a:lnTo>
                  <a:lnTo>
                    <a:pt x="417" y="2428"/>
                  </a:lnTo>
                  <a:lnTo>
                    <a:pt x="468" y="2477"/>
                  </a:lnTo>
                  <a:lnTo>
                    <a:pt x="523" y="2524"/>
                  </a:lnTo>
                  <a:lnTo>
                    <a:pt x="577" y="2568"/>
                  </a:lnTo>
                  <a:lnTo>
                    <a:pt x="634" y="2609"/>
                  </a:lnTo>
                  <a:lnTo>
                    <a:pt x="692" y="2646"/>
                  </a:lnTo>
                  <a:lnTo>
                    <a:pt x="752" y="2681"/>
                  </a:lnTo>
                  <a:lnTo>
                    <a:pt x="813" y="2711"/>
                  </a:lnTo>
                  <a:lnTo>
                    <a:pt x="876" y="2740"/>
                  </a:lnTo>
                  <a:lnTo>
                    <a:pt x="939" y="2763"/>
                  </a:lnTo>
                  <a:lnTo>
                    <a:pt x="1005" y="2785"/>
                  </a:lnTo>
                  <a:lnTo>
                    <a:pt x="1070" y="2802"/>
                  </a:lnTo>
                  <a:lnTo>
                    <a:pt x="1139" y="2818"/>
                  </a:lnTo>
                  <a:lnTo>
                    <a:pt x="1207" y="2829"/>
                  </a:lnTo>
                  <a:lnTo>
                    <a:pt x="1278" y="2838"/>
                  </a:lnTo>
                  <a:lnTo>
                    <a:pt x="1350" y="2842"/>
                  </a:lnTo>
                  <a:lnTo>
                    <a:pt x="1424" y="2845"/>
                  </a:lnTo>
                  <a:lnTo>
                    <a:pt x="1441" y="2844"/>
                  </a:lnTo>
                  <a:lnTo>
                    <a:pt x="1459" y="2844"/>
                  </a:lnTo>
                  <a:lnTo>
                    <a:pt x="1496" y="2842"/>
                  </a:lnTo>
                  <a:lnTo>
                    <a:pt x="1531" y="2840"/>
                  </a:lnTo>
                  <a:lnTo>
                    <a:pt x="1567" y="2838"/>
                  </a:lnTo>
                  <a:lnTo>
                    <a:pt x="1638" y="2829"/>
                  </a:lnTo>
                  <a:lnTo>
                    <a:pt x="1672" y="2823"/>
                  </a:lnTo>
                  <a:lnTo>
                    <a:pt x="1707" y="2818"/>
                  </a:lnTo>
                  <a:lnTo>
                    <a:pt x="1723" y="2813"/>
                  </a:lnTo>
                  <a:lnTo>
                    <a:pt x="1740" y="2810"/>
                  </a:lnTo>
                  <a:lnTo>
                    <a:pt x="1774" y="2802"/>
                  </a:lnTo>
                  <a:lnTo>
                    <a:pt x="1790" y="2798"/>
                  </a:lnTo>
                  <a:lnTo>
                    <a:pt x="1807" y="2794"/>
                  </a:lnTo>
                  <a:lnTo>
                    <a:pt x="1841" y="2785"/>
                  </a:lnTo>
                  <a:lnTo>
                    <a:pt x="1872" y="2774"/>
                  </a:lnTo>
                  <a:lnTo>
                    <a:pt x="1879" y="2771"/>
                  </a:lnTo>
                  <a:lnTo>
                    <a:pt x="1888" y="2768"/>
                  </a:lnTo>
                  <a:lnTo>
                    <a:pt x="1905" y="2763"/>
                  </a:lnTo>
                  <a:lnTo>
                    <a:pt x="1937" y="2751"/>
                  </a:lnTo>
                  <a:lnTo>
                    <a:pt x="1944" y="2748"/>
                  </a:lnTo>
                  <a:lnTo>
                    <a:pt x="1952" y="2745"/>
                  </a:lnTo>
                  <a:lnTo>
                    <a:pt x="1969" y="2740"/>
                  </a:lnTo>
                  <a:lnTo>
                    <a:pt x="2030" y="2711"/>
                  </a:lnTo>
                  <a:lnTo>
                    <a:pt x="2091" y="2681"/>
                  </a:lnTo>
                  <a:lnTo>
                    <a:pt x="2120" y="2663"/>
                  </a:lnTo>
                  <a:lnTo>
                    <a:pt x="2150" y="2646"/>
                  </a:lnTo>
                  <a:lnTo>
                    <a:pt x="2179" y="2627"/>
                  </a:lnTo>
                  <a:lnTo>
                    <a:pt x="2194" y="2618"/>
                  </a:lnTo>
                  <a:lnTo>
                    <a:pt x="2201" y="2613"/>
                  </a:lnTo>
                  <a:lnTo>
                    <a:pt x="2210" y="2609"/>
                  </a:lnTo>
                  <a:lnTo>
                    <a:pt x="2266" y="2568"/>
                  </a:lnTo>
                  <a:lnTo>
                    <a:pt x="2322" y="2524"/>
                  </a:lnTo>
                  <a:lnTo>
                    <a:pt x="2348" y="2500"/>
                  </a:lnTo>
                  <a:lnTo>
                    <a:pt x="2362" y="2488"/>
                  </a:lnTo>
                  <a:lnTo>
                    <a:pt x="2376" y="2477"/>
                  </a:lnTo>
                  <a:lnTo>
                    <a:pt x="2430" y="2428"/>
                  </a:lnTo>
                  <a:lnTo>
                    <a:pt x="2478" y="2375"/>
                  </a:lnTo>
                  <a:lnTo>
                    <a:pt x="2489" y="2360"/>
                  </a:lnTo>
                  <a:lnTo>
                    <a:pt x="2501" y="2347"/>
                  </a:lnTo>
                  <a:lnTo>
                    <a:pt x="2526" y="2320"/>
                  </a:lnTo>
                  <a:lnTo>
                    <a:pt x="2569" y="2264"/>
                  </a:lnTo>
                  <a:lnTo>
                    <a:pt x="2611" y="2208"/>
                  </a:lnTo>
                  <a:lnTo>
                    <a:pt x="2614" y="2200"/>
                  </a:lnTo>
                  <a:lnTo>
                    <a:pt x="2619" y="2193"/>
                  </a:lnTo>
                  <a:lnTo>
                    <a:pt x="2629" y="2178"/>
                  </a:lnTo>
                  <a:lnTo>
                    <a:pt x="2647" y="2149"/>
                  </a:lnTo>
                  <a:lnTo>
                    <a:pt x="2664" y="2118"/>
                  </a:lnTo>
                  <a:lnTo>
                    <a:pt x="2682" y="2089"/>
                  </a:lnTo>
                  <a:lnTo>
                    <a:pt x="2713" y="2029"/>
                  </a:lnTo>
                  <a:lnTo>
                    <a:pt x="2742" y="1968"/>
                  </a:lnTo>
                  <a:lnTo>
                    <a:pt x="2747" y="1951"/>
                  </a:lnTo>
                  <a:lnTo>
                    <a:pt x="2749" y="1942"/>
                  </a:lnTo>
                  <a:lnTo>
                    <a:pt x="2753" y="1935"/>
                  </a:lnTo>
                  <a:lnTo>
                    <a:pt x="2765" y="1903"/>
                  </a:lnTo>
                  <a:lnTo>
                    <a:pt x="2770" y="1886"/>
                  </a:lnTo>
                  <a:lnTo>
                    <a:pt x="2772" y="1878"/>
                  </a:lnTo>
                  <a:lnTo>
                    <a:pt x="2776" y="1871"/>
                  </a:lnTo>
                  <a:lnTo>
                    <a:pt x="2787" y="1839"/>
                  </a:lnTo>
                  <a:lnTo>
                    <a:pt x="2795" y="1805"/>
                  </a:lnTo>
                  <a:lnTo>
                    <a:pt x="2799" y="1788"/>
                  </a:lnTo>
                  <a:lnTo>
                    <a:pt x="2804" y="1772"/>
                  </a:lnTo>
                  <a:lnTo>
                    <a:pt x="2811" y="1738"/>
                  </a:lnTo>
                  <a:lnTo>
                    <a:pt x="2815" y="1721"/>
                  </a:lnTo>
                  <a:lnTo>
                    <a:pt x="2820" y="1705"/>
                  </a:lnTo>
                  <a:lnTo>
                    <a:pt x="2824" y="1670"/>
                  </a:lnTo>
                  <a:lnTo>
                    <a:pt x="2830" y="1636"/>
                  </a:lnTo>
                  <a:lnTo>
                    <a:pt x="2839" y="1566"/>
                  </a:lnTo>
                  <a:lnTo>
                    <a:pt x="2841" y="1529"/>
                  </a:lnTo>
                  <a:lnTo>
                    <a:pt x="2844" y="1494"/>
                  </a:lnTo>
                  <a:lnTo>
                    <a:pt x="2845" y="1458"/>
                  </a:lnTo>
                  <a:lnTo>
                    <a:pt x="2845" y="1439"/>
                  </a:lnTo>
                  <a:lnTo>
                    <a:pt x="2846" y="1422"/>
                  </a:lnTo>
                  <a:lnTo>
                    <a:pt x="2844" y="1348"/>
                  </a:lnTo>
                  <a:lnTo>
                    <a:pt x="2839" y="1277"/>
                  </a:lnTo>
                  <a:lnTo>
                    <a:pt x="2830" y="1205"/>
                  </a:lnTo>
                  <a:lnTo>
                    <a:pt x="2820" y="1137"/>
                  </a:lnTo>
                  <a:lnTo>
                    <a:pt x="2804" y="1069"/>
                  </a:lnTo>
                  <a:lnTo>
                    <a:pt x="2787" y="1003"/>
                  </a:lnTo>
                  <a:lnTo>
                    <a:pt x="2765" y="938"/>
                  </a:lnTo>
                  <a:lnTo>
                    <a:pt x="2742" y="876"/>
                  </a:lnTo>
                  <a:lnTo>
                    <a:pt x="2713" y="813"/>
                  </a:lnTo>
                  <a:lnTo>
                    <a:pt x="2682" y="752"/>
                  </a:lnTo>
                  <a:lnTo>
                    <a:pt x="2647" y="691"/>
                  </a:lnTo>
                  <a:lnTo>
                    <a:pt x="2611" y="634"/>
                  </a:lnTo>
                  <a:lnTo>
                    <a:pt x="2569" y="577"/>
                  </a:lnTo>
                  <a:lnTo>
                    <a:pt x="2526" y="522"/>
                  </a:lnTo>
                  <a:lnTo>
                    <a:pt x="2478" y="468"/>
                  </a:lnTo>
                  <a:lnTo>
                    <a:pt x="2430" y="415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Rectangle 24"/>
            <p:cNvSpPr>
              <a:spLocks noChangeArrowheads="1"/>
            </p:cNvSpPr>
            <p:nvPr/>
          </p:nvSpPr>
          <p:spPr bwMode="auto">
            <a:xfrm>
              <a:off x="2699" y="3339"/>
              <a:ext cx="18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kumimoji="1" lang="zh-CN" altLang="en-US" sz="4000">
                  <a:solidFill>
                    <a:srgbClr val="99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圆</a:t>
              </a:r>
              <a:endParaRPr kumimoji="1" lang="zh-CN" altLang="en-US" sz="440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sp>
        <p:nvSpPr>
          <p:cNvPr id="14349" name="WordArt 2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8175" y="423863"/>
            <a:ext cx="3259138" cy="9921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6600" kern="10">
                <a:ln w="9525">
                  <a:round/>
                </a:ln>
                <a:gradFill rotWithShape="1">
                  <a:gsLst>
                    <a:gs pos="0">
                      <a:srgbClr val="FFFFCC">
                        <a:alpha val="76999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归类</a:t>
            </a:r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6307138" y="423863"/>
            <a:ext cx="0" cy="2693987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10845800" y="542925"/>
            <a:ext cx="0" cy="2693988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7016750" y="2767013"/>
            <a:ext cx="0" cy="2695575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rot="5400000" flipV="1">
            <a:off x="7086601" y="2660650"/>
            <a:ext cx="0" cy="3260725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6591300" y="4643438"/>
            <a:ext cx="0" cy="281305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 rot="6891249" flipV="1">
            <a:off x="6859588" y="4784725"/>
            <a:ext cx="46037" cy="3725863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 rot="3490081" flipV="1">
            <a:off x="6223000" y="4510088"/>
            <a:ext cx="20637" cy="4446588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6451600" y="6986588"/>
            <a:ext cx="0" cy="2693987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 rot="5400000" flipV="1">
            <a:off x="6661944" y="6765131"/>
            <a:ext cx="0" cy="3259138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 rot="3490081">
            <a:off x="6226175" y="6276975"/>
            <a:ext cx="552450" cy="412115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4" name="Line 36"/>
          <p:cNvSpPr>
            <a:spLocks noChangeShapeType="1"/>
          </p:cNvSpPr>
          <p:nvPr/>
        </p:nvSpPr>
        <p:spPr bwMode="auto">
          <a:xfrm rot="6891249" flipV="1">
            <a:off x="6061075" y="6754813"/>
            <a:ext cx="931863" cy="3271837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rot="6891249" flipV="1">
            <a:off x="9140031" y="8195470"/>
            <a:ext cx="47625" cy="3725862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rot="5315008" flipV="1">
            <a:off x="9140031" y="8195470"/>
            <a:ext cx="47625" cy="3725862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 rot="10034062" flipV="1">
            <a:off x="8859838" y="8081963"/>
            <a:ext cx="57150" cy="307975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 rot="12129785" flipV="1">
            <a:off x="9142413" y="8081963"/>
            <a:ext cx="55562" cy="307975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 rot="14132769" flipV="1">
            <a:off x="9140825" y="8077201"/>
            <a:ext cx="46037" cy="3725862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66649" tIns="83325" rIns="166649" bIns="83325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7" grpId="0"/>
      <p:bldP spid="63501" grpId="0"/>
      <p:bldP spid="63505" grpId="0"/>
      <p:bldP spid="63509" grpId="0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3" grpId="0" animBg="1"/>
      <p:bldP spid="63524" grpId="0" animBg="1"/>
      <p:bldP spid="63525" grpId="0" animBg="1"/>
      <p:bldP spid="63526" grpId="0" animBg="1"/>
      <p:bldP spid="63527" grpId="0" animBg="1"/>
      <p:bldP spid="63528" grpId="0" animBg="1"/>
      <p:bldP spid="6352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新建 Microsoft PowerPoint 幻灯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建 Microsoft PowerPoint 幻灯片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建 Microsoft PowerPoint 幻灯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幻灯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幻灯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幻灯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幻灯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幻灯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幻灯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幻灯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幻灯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幻灯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幻灯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幻灯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PowerPoint 幻灯片</Template>
  <TotalTime>0</TotalTime>
  <Words>997</Words>
  <Application>Microsoft Office PowerPoint</Application>
  <PresentationFormat>自定义</PresentationFormat>
  <Paragraphs>172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BatangChe</vt:lpstr>
      <vt:lpstr>黑体</vt:lpstr>
      <vt:lpstr>华文仿宋</vt:lpstr>
      <vt:lpstr>华文琥珀</vt:lpstr>
      <vt:lpstr>华文楷体</vt:lpstr>
      <vt:lpstr>华文新魏</vt:lpstr>
      <vt:lpstr>隶书</vt:lpstr>
      <vt:lpstr>宋体</vt:lpstr>
      <vt:lpstr>微软雅黑</vt:lpstr>
      <vt:lpstr>Arial</vt:lpstr>
      <vt:lpstr>Arial Narrow</vt:lpstr>
      <vt:lpstr>Tahoma</vt:lpstr>
      <vt:lpstr>Times New Roman</vt:lpstr>
      <vt:lpstr>Wingdings</vt:lpstr>
      <vt:lpstr>WWW.2PPT.COM
</vt:lpstr>
      <vt:lpstr>Equation.3</vt:lpstr>
      <vt:lpstr>公式</vt:lpstr>
      <vt:lpstr>PowerPoint 演示文稿</vt:lpstr>
      <vt:lpstr>PowerPoint 演示文稿</vt:lpstr>
      <vt:lpstr>在我们的生活中,对称现象无处不在</vt:lpstr>
      <vt:lpstr>PowerPoint 演示文稿</vt:lpstr>
      <vt:lpstr>轴对称图形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1、轴对称</vt:lpstr>
      <vt:lpstr>PowerPoint 演示文稿</vt:lpstr>
      <vt:lpstr>3、两个图形关于某条直线成轴对称</vt:lpstr>
      <vt:lpstr>例1 如图，      与         关于直线l成轴对称。如果</vt:lpstr>
      <vt:lpstr>PowerPoint 演示文稿</vt:lpstr>
      <vt:lpstr>三、练习题</vt:lpstr>
      <vt:lpstr>PowerPoint 演示文稿</vt:lpstr>
      <vt:lpstr>PowerPoint 演示文稿</vt:lpstr>
      <vt:lpstr>哪一面镜子里是他的像？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2015-03-24T13:57:00Z</dcterms:created>
  <dcterms:modified xsi:type="dcterms:W3CDTF">2023-01-17T00:47:10Z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FF4E849D78944D108045DB75BECC731C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