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9" r:id="rId3"/>
    <p:sldId id="272" r:id="rId4"/>
    <p:sldId id="273" r:id="rId5"/>
    <p:sldId id="323" r:id="rId6"/>
    <p:sldId id="271" r:id="rId7"/>
    <p:sldId id="343" r:id="rId8"/>
    <p:sldId id="277" r:id="rId9"/>
    <p:sldId id="278" r:id="rId10"/>
    <p:sldId id="344" r:id="rId11"/>
    <p:sldId id="282" r:id="rId12"/>
    <p:sldId id="369" r:id="rId13"/>
    <p:sldId id="370" r:id="rId14"/>
    <p:sldId id="371" r:id="rId15"/>
    <p:sldId id="372" r:id="rId16"/>
    <p:sldId id="345" r:id="rId17"/>
    <p:sldId id="347" r:id="rId18"/>
    <p:sldId id="349" r:id="rId19"/>
    <p:sldId id="353" r:id="rId20"/>
    <p:sldId id="355" r:id="rId21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 autoAdjust="0"/>
    <p:restoredTop sz="94660"/>
  </p:normalViewPr>
  <p:slideViewPr>
    <p:cSldViewPr snapToGrid="0">
      <p:cViewPr>
        <p:scale>
          <a:sx n="110" d="100"/>
          <a:sy n="110" d="100"/>
        </p:scale>
        <p:origin x="-51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E98B35C-8513-43A6-9FDB-B8168A9F7DE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04D642-6D3A-45F2-9371-755AEF584981}" type="slidenum">
              <a:rPr lang="zh-CN" altLang="en-US"/>
              <a:t>‹#›</a:t>
            </a:fld>
            <a:endParaRPr lang="en-US" altLang="zh-CN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10363200" cy="1933575"/>
          </a:xfrm>
          <a:prstGeom prst="rect">
            <a:avLst/>
          </a:prstGeom>
        </p:spPr>
        <p:txBody>
          <a:bodyPr anchor="b"/>
          <a:lstStyle>
            <a:lvl1pPr algn="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EED02-9359-4E10-8F6C-5F0411242C7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1A5BE-B4F3-4AC7-B4C2-16278F28CDD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628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62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31E6B-DC92-432B-9954-7C787DB9F90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9A567-0588-4437-B3E4-CB43505C56B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1492A-05EA-403E-B3E6-CF718BA109D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0655-E568-429C-B601-E441B4AA955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65C152-D7F6-4ECE-9404-0CD3476E393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303EE-A0B3-423B-AFE7-F0DE560E96F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F7391D-94D0-4C5D-A4DB-988FE70C1BD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7FF34-8A37-4ED3-9833-686F855C7A5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5999F7-4DE6-4D39-91DF-2AF1A942F01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CC418-AF15-4AE4-90C9-E32A25F5F18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71553-17E9-45B3-BE8F-54BD843BA44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E2A1B-4470-4F29-BD04-A6BEDF5EA94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30105D-744D-4325-8648-6316EF152A7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5958-FD81-4B98-A004-5519126A3BE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86931-33C6-4A6D-AC84-6DC2E2CC454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CC721-CD33-48E5-BD2E-678CB89E98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24759F-2197-41BF-A857-AAA6D52C87F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BEF82-2851-4BCE-9233-9133C81DF44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fld id="{557EDCA2-5A84-4313-8751-CA1C9AE12BD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fld id="{16C6922B-F5AB-4608-B4F7-1B702964D58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233379" y="1361431"/>
            <a:ext cx="9729884" cy="2616013"/>
            <a:chOff x="3577" y="396"/>
            <a:chExt cx="11324" cy="3805"/>
          </a:xfrm>
        </p:grpSpPr>
        <p:sp>
          <p:nvSpPr>
            <p:cNvPr id="3" name="Rectangle 5"/>
            <p:cNvSpPr/>
            <p:nvPr/>
          </p:nvSpPr>
          <p:spPr>
            <a:xfrm>
              <a:off x="3577" y="2992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Grammar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739" y="396"/>
              <a:ext cx="11162" cy="16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8  A green world 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25801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592138" y="1327150"/>
            <a:ext cx="6540500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 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>
                <a:latin typeface="Times New Roman" panose="02020603050405020304" pitchFamily="18" charset="0"/>
              </a:rPr>
              <a:t>alive, living</a:t>
            </a:r>
            <a:r>
              <a:rPr lang="zh-CN" altLang="en-US" sz="3000" b="1">
                <a:latin typeface="Times New Roman" panose="02020603050405020304" pitchFamily="18" charset="0"/>
              </a:rPr>
              <a:t>与</a:t>
            </a:r>
            <a:r>
              <a:rPr lang="en-US" altLang="zh-CN" sz="3000" b="1">
                <a:latin typeface="Times New Roman" panose="02020603050405020304" pitchFamily="18" charset="0"/>
              </a:rPr>
              <a:t>lively</a:t>
            </a:r>
            <a:endParaRPr lang="zh-CN" altLang="en-US" sz="3000" b="1">
              <a:latin typeface="Times New Roman" panose="02020603050405020304" pitchFamily="18" charset="0"/>
            </a:endParaRPr>
          </a:p>
        </p:txBody>
      </p:sp>
      <p:graphicFrame>
        <p:nvGraphicFramePr>
          <p:cNvPr id="15378" name="Group 18"/>
          <p:cNvGraphicFramePr>
            <a:graphicFrameLocks noGrp="1"/>
          </p:cNvGraphicFramePr>
          <p:nvPr/>
        </p:nvGraphicFramePr>
        <p:xfrm>
          <a:off x="712788" y="2347913"/>
          <a:ext cx="9299575" cy="3061336"/>
        </p:xfrm>
        <a:graphic>
          <a:graphicData uri="http://schemas.openxmlformats.org/drawingml/2006/table">
            <a:tbl>
              <a:tblPr/>
              <a:tblGrid>
                <a:gridCol w="1363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5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alive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活着的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在世的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”，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常作表语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有时也可作定语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但作定语时必须后置。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living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活着的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”，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可作定语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修饰人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或物；也可作表语，此时与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alive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意思相同。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lively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活泼的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有生气的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。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84188" y="1027113"/>
            <a:ext cx="10958512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(1)Humans, animals and plants are all _____things. Air and water keep them 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alive; living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alive; live 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living; alive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living; live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556500" y="1246188"/>
            <a:ext cx="40798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9413" y="3919538"/>
            <a:ext cx="10793412" cy="2416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考查形容词辨析。句意：人类、动物和植物都是生物。空气和水使他们维持生命。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living things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意为“生物”，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living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是形容词，意为“活着的”，作定语；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keep them alive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意为“使他们维持生命”，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alive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是形容词，在句中作宾语补足语。故选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39788" y="1292225"/>
            <a:ext cx="10958512" cy="216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(2)The playground is _____ with all kinds of ball games.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alive          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living 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lively       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694238" y="1436688"/>
            <a:ext cx="40798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17563" y="3814763"/>
            <a:ext cx="10795000" cy="1217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句意：操场上进行各种球类比赛，呈现出一派生机勃勃的景象。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lively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是形容词，意为“活泼的，有生机的”，在句中作表语。故选</a:t>
            </a:r>
            <a:r>
              <a:rPr lang="en-US" altLang="zh-CN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9938" y="950913"/>
            <a:ext cx="1422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Calibri" panose="020F0502020204030204" pitchFamily="34" charset="0"/>
              </a:rPr>
              <a:t>句型透视</a:t>
            </a:r>
          </a:p>
        </p:txBody>
      </p:sp>
      <p:pic>
        <p:nvPicPr>
          <p:cNvPr id="1843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066800"/>
            <a:ext cx="84138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8150" y="1714500"/>
            <a:ext cx="10715625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 people, animals are harmed by pollution.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不仅是人类，动物也受到了污染的危害。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1000" y="3527425"/>
            <a:ext cx="11593513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well as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意为“也； 还有； 而且”。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can play tennis as well as basketball.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她会打网球，也会打篮球。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3088" y="1445747"/>
            <a:ext cx="11102975" cy="4534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well as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用来表示同级比较，意为“和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一样好”。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意为“也；又”，相当于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，常位于句末，无需用逗号与句子分开。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look as well as you did ten years ago.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你的身体看起来还和十年前一样好。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only I like this movie, but my mother likes it as well.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不但是我喜欢这部电影，我的妈妈也很爱看它。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39750" y="969963"/>
            <a:ext cx="11261725" cy="4852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连云港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Shape of Water was a big winner at the 90th Academy Awards, winning four Oscars: Best Production Design, Best Score, _____Best Director and Best Picture.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as well as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as much as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as good as</a:t>
            </a:r>
          </a:p>
        </p:txBody>
      </p:sp>
      <p:sp>
        <p:nvSpPr>
          <p:cNvPr id="5" name="矩形 4"/>
          <p:cNvSpPr/>
          <p:nvPr/>
        </p:nvSpPr>
        <p:spPr>
          <a:xfrm>
            <a:off x="2771775" y="2546350"/>
            <a:ext cx="3905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7538" y="1989138"/>
            <a:ext cx="11029950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Otherwise, we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punished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否则，我们将会被处罚。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drop litter in a public place, we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fined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police.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如果我们在公共场所扔垃圾，我们将会被警察罚款。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660900" y="1047750"/>
            <a:ext cx="1730375" cy="554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000" b="1" dirty="0">
                <a:solidFill>
                  <a:srgbClr val="F1AF00"/>
                </a:solidFill>
                <a:latin typeface="+mn-ea"/>
                <a:ea typeface="+mn-ea"/>
              </a:rPr>
              <a:t>语法聚焦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6138" y="1384300"/>
            <a:ext cx="1422400" cy="576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教材典句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9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3088" y="1516063"/>
            <a:ext cx="841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1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9425" y="2020888"/>
            <a:ext cx="11398250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一般将来时的被动语态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一般将来时的被动语态的基本构成为“主语＋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will/be going to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＋及物动词的过去分词”。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going to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之后。一般将来时的被动语态结构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以动词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为例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列表如下：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28700" y="1265238"/>
            <a:ext cx="1498600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 </a:t>
            </a:r>
          </a:p>
        </p:txBody>
      </p:sp>
      <p:pic>
        <p:nvPicPr>
          <p:cNvPr id="2253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6125" y="1406525"/>
            <a:ext cx="84138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25500" y="1692275"/>
          <a:ext cx="8291513" cy="2072640"/>
        </p:xfrm>
        <a:graphic>
          <a:graphicData uri="http://schemas.openxmlformats.org/drawingml/2006/table">
            <a:tbl>
              <a:tblPr/>
              <a:tblGrid>
                <a:gridCol w="253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主语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的形式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过去分词 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will be/am going to be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helped.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You/We/They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will be/are going to be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He/She/It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will be/is going to be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15950" y="4383088"/>
            <a:ext cx="11110913" cy="1389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当主语是第一人称时，被动语态的一般将来时也可以用“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shall be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＋及物动词的过去分词”来表达。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31838" y="1349375"/>
            <a:ext cx="10728325" cy="4159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北京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 new international airport _____in the city next year.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completes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is completed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will complete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will be completed</a:t>
            </a:r>
          </a:p>
        </p:txBody>
      </p:sp>
      <p:sp>
        <p:nvSpPr>
          <p:cNvPr id="5" name="矩形 4"/>
          <p:cNvSpPr/>
          <p:nvPr/>
        </p:nvSpPr>
        <p:spPr>
          <a:xfrm>
            <a:off x="8188325" y="1554163"/>
            <a:ext cx="407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399517" y="970140"/>
            <a:ext cx="3611562" cy="676275"/>
            <a:chOff x="183" y="1646"/>
            <a:chExt cx="4986" cy="1063"/>
          </a:xfrm>
        </p:grpSpPr>
        <p:pic>
          <p:nvPicPr>
            <p:cNvPr id="7183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9913" y="2101850"/>
          <a:ext cx="11014075" cy="2597150"/>
        </p:xfrm>
        <a:graphic>
          <a:graphicData uri="http://schemas.openxmlformats.org/drawingml/2006/table">
            <a:tbl>
              <a:tblPr/>
              <a:tblGrid>
                <a:gridCol w="151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7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活着的，活的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污染 </a:t>
                      </a:r>
                      <a:r>
                        <a:rPr kumimoji="0" lang="en-US" altLang="zh-CN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________→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污染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651500" y="2962275"/>
            <a:ext cx="91916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841750" y="3630613"/>
            <a:ext cx="109061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pollute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694145" y="3600449"/>
            <a:ext cx="13652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5963" y="1271588"/>
            <a:ext cx="10828337" cy="48529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襄阳 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—The Forum(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论坛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)on </a:t>
            </a:r>
            <a:r>
              <a:rPr lang="en-US" altLang="zh-CN" sz="30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China­Africa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Cooperation Meeting will take place in Beijing this year.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—Yes. I hear thousands of guests ________ to the meeting then.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will be invited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will invite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are invited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</a:t>
            </a:r>
            <a:r>
              <a:rPr lang="zh-CN" altLang="en-US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invite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740525" y="2779713"/>
            <a:ext cx="46513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9" name="Group 17"/>
          <p:cNvGraphicFramePr>
            <a:graphicFrameLocks noGrp="1"/>
          </p:cNvGraphicFramePr>
          <p:nvPr/>
        </p:nvGraphicFramePr>
        <p:xfrm>
          <a:off x="862013" y="1250950"/>
          <a:ext cx="9496425" cy="3889375"/>
        </p:xfrm>
        <a:graphic>
          <a:graphicData uri="http://schemas.openxmlformats.org/drawingml/2006/table">
            <a:tbl>
              <a:tblPr/>
              <a:tblGrid>
                <a:gridCol w="76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把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扔进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．有机会做某事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．清理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make the world a better place 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work together 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 filled with 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081588" y="1462088"/>
            <a:ext cx="21971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throw…into…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70438" y="2127250"/>
            <a:ext cx="32210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chance to do sth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48025" y="2830513"/>
            <a:ext cx="12874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 up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210425" y="3514725"/>
            <a:ext cx="26590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让世界变得更美好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756150" y="4159250"/>
            <a:ext cx="80327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合作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579938" y="4822825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充满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097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4" name="Group 18"/>
          <p:cNvGraphicFramePr>
            <a:graphicFrameLocks noGrp="1"/>
          </p:cNvGraphicFramePr>
          <p:nvPr/>
        </p:nvGraphicFramePr>
        <p:xfrm>
          <a:off x="651522" y="752214"/>
          <a:ext cx="10610850" cy="53879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如果你砍伐树木，你会受到惩罚。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 _____________ if you ________a tree.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．这次展览什么时候举行？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 _____ the show _______________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．污染是当今世界上最大的问题之一。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Pollution is _____________________ in the world today.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如果我们合作，我们能使世界变成一个更美好的地方。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If we ____________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can _______________________.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305697" y="1688839"/>
            <a:ext cx="23685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punished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880747" y="1652327"/>
            <a:ext cx="146843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cut down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920059" y="3033452"/>
            <a:ext cx="54768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555309" y="3022339"/>
            <a:ext cx="22733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to be held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361814" y="4169307"/>
            <a:ext cx="41338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biggest problems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567118" y="5450607"/>
            <a:ext cx="20320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together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132728" y="5473992"/>
            <a:ext cx="4237038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the world a better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1" name="Group 11"/>
          <p:cNvGraphicFramePr>
            <a:graphicFrameLocks noGrp="1"/>
          </p:cNvGraphicFramePr>
          <p:nvPr/>
        </p:nvGraphicFramePr>
        <p:xfrm>
          <a:off x="776288" y="1554163"/>
          <a:ext cx="8477250" cy="841375"/>
        </p:xfrm>
        <a:graphic>
          <a:graphicData uri="http://schemas.openxmlformats.org/drawingml/2006/table">
            <a:tbl>
              <a:tblPr/>
              <a:tblGrid>
                <a:gridCol w="23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语法聚焦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一般将来时的被动语态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88" y="893763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746125" y="1065213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9138" y="1684338"/>
            <a:ext cx="149066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4038" y="17827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9263" y="2201863"/>
            <a:ext cx="6061075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pollute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污染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9763" y="3199458"/>
            <a:ext cx="10972800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many places, rubbish is thrown into lakes and rivers, so many of them are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polluted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在许多地方，垃圾被扔进了湖泊和河流中，因此它们中的许多被污染了。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Garbage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pollutes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our environment.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垃圾污染我们的环境。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36563" y="1609725"/>
            <a:ext cx="11523662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 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>
                <a:latin typeface="Times New Roman" panose="02020603050405020304" pitchFamily="18" charset="0"/>
              </a:rPr>
              <a:t>pollute</a:t>
            </a:r>
            <a:r>
              <a:rPr lang="zh-CN" altLang="en-US" sz="3000" b="1">
                <a:latin typeface="Times New Roman" panose="02020603050405020304" pitchFamily="18" charset="0"/>
              </a:rPr>
              <a:t>的名词形式为</a:t>
            </a:r>
            <a:r>
              <a:rPr lang="en-US" altLang="zh-CN" sz="3000" b="1">
                <a:latin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</a:rPr>
              <a:t>；形容词形式为</a:t>
            </a:r>
            <a:r>
              <a:rPr lang="en-US" altLang="zh-CN" sz="3000" b="1">
                <a:latin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</a:rPr>
              <a:t>，意为“被污染的”。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67325" y="1800225"/>
            <a:ext cx="13652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474200" y="1855788"/>
            <a:ext cx="126206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46138" y="1381125"/>
            <a:ext cx="1490662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3088" y="1516063"/>
            <a:ext cx="841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1813" y="2333625"/>
            <a:ext cx="1041400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宿迁 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Our earth is becoming more and more ________ (pollute) because of the rapid increase in population.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临沂 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Every year, about 6.5 million people die because of air ________ (pollute)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15963" y="3278188"/>
            <a:ext cx="126206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polluted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619250" y="4645025"/>
            <a:ext cx="136525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  <p:bldP spid="24578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If we do not act to improve the environment, more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en-US" altLang="zh-CN" sz="2400" b="1" dirty="0">
                <a:latin typeface="Times New Roman" panose="02020603050405020304" pitchFamily="18" charset="0"/>
              </a:rPr>
              <a:t> things will be killed by pollution.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如果我们不采取行动改善环境，更多的生物将会被污染毁灭。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Are there any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en-US" altLang="zh-CN" sz="2400" b="1" dirty="0">
                <a:latin typeface="Times New Roman" panose="02020603050405020304" pitchFamily="18" charset="0"/>
              </a:rPr>
              <a:t> things on the Moon?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月球上有生物存在吗？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1492250"/>
            <a:ext cx="6373812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2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living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活着的，活的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</p:bldLst>
  </p:timing>
</p:sld>
</file>

<file path=ppt/theme/theme1.xml><?xml version="1.0" encoding="utf-8"?>
<a:theme xmlns:a="http://schemas.openxmlformats.org/drawingml/2006/main" name="WWW.2PPT.COM&#10;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1122</Words>
  <Application>Microsoft Office PowerPoint</Application>
  <PresentationFormat>宽屏</PresentationFormat>
  <Paragraphs>133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E911902C60D44E7BA679865F4C2BA4C3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