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705" r:id="rId3"/>
    <p:sldId id="706" r:id="rId4"/>
    <p:sldId id="707" r:id="rId5"/>
    <p:sldId id="708" r:id="rId6"/>
    <p:sldId id="709" r:id="rId7"/>
    <p:sldId id="711" r:id="rId8"/>
    <p:sldId id="713" r:id="rId9"/>
    <p:sldId id="714" r:id="rId10"/>
    <p:sldId id="715" r:id="rId11"/>
    <p:sldId id="712" r:id="rId12"/>
    <p:sldId id="716" r:id="rId13"/>
    <p:sldId id="717" r:id="rId14"/>
    <p:sldId id="718" r:id="rId15"/>
    <p:sldId id="719" r:id="rId16"/>
    <p:sldId id="720" r:id="rId17"/>
    <p:sldId id="721" r:id="rId18"/>
    <p:sldId id="722" r:id="rId19"/>
    <p:sldId id="723" r:id="rId20"/>
    <p:sldId id="258" r:id="rId21"/>
  </p:sldIdLst>
  <p:sldSz cx="12192000" cy="6858000"/>
  <p:notesSz cx="6858000" cy="9144000"/>
  <p:embeddedFontLst>
    <p:embeddedFont>
      <p:font typeface="思源黑体 CN Bold" panose="02010600030101010101" charset="-122"/>
      <p:regular r:id="rId2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B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>
        <p:scale>
          <a:sx n="75" d="100"/>
          <a:sy n="75" d="100"/>
        </p:scale>
        <p:origin x="186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384D4971-EEA0-43C2-9182-D43410F72C2D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25B71A38-9659-451C-8E9C-CF9B88C5C04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20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 flipH="1">
            <a:off x="-1" y="0"/>
            <a:ext cx="4614153" cy="99391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10600030101010101" pitchFamily="34" charset="-122"/>
              <a:sym typeface="+mn-lt"/>
            </a:endParaRPr>
          </a:p>
        </p:txBody>
      </p:sp>
      <p:sp>
        <p:nvSpPr>
          <p:cNvPr id="10" name="矩形 9"/>
          <p:cNvSpPr/>
          <p:nvPr userDrawn="1"/>
        </p:nvSpPr>
        <p:spPr>
          <a:xfrm flipH="1">
            <a:off x="10038521" y="6624536"/>
            <a:ext cx="2153479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10600030101010101" pitchFamily="34" charset="-122"/>
              <a:sym typeface="+mn-lt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9152" y="264622"/>
            <a:ext cx="27622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2AB48A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pPr lvl="0"/>
            <a:r>
              <a:rPr lang="en-US" altLang="zh-CN" dirty="0"/>
              <a:t>01   </a:t>
            </a:r>
            <a:r>
              <a:rPr lang="zh-CN" altLang="en-US" dirty="0"/>
              <a:t>输入标题</a:t>
            </a:r>
          </a:p>
        </p:txBody>
      </p:sp>
      <p:sp>
        <p:nvSpPr>
          <p:cNvPr id="13" name="矩形: 圆角 12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2AB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语文园地（六）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五年级上册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3" name="Rectangle 5"/>
          <p:cNvSpPr/>
          <p:nvPr/>
        </p:nvSpPr>
        <p:spPr>
          <a:xfrm>
            <a:off x="1228219" y="1602318"/>
            <a:ext cx="3172663" cy="58650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457200" indent="-457200" defTabSz="6096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 kern="0">
                <a:solidFill>
                  <a:srgbClr val="3333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我拓展，我积累。</a:t>
            </a:r>
          </a:p>
        </p:txBody>
      </p:sp>
      <p:sp>
        <p:nvSpPr>
          <p:cNvPr id="4" name="矩形 19"/>
          <p:cNvSpPr/>
          <p:nvPr/>
        </p:nvSpPr>
        <p:spPr>
          <a:xfrm>
            <a:off x="3458818" y="3703155"/>
            <a:ext cx="8030818" cy="219921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indent="598805" defTabSz="609600" eaLnBrk="1" hangingPunct="1">
              <a:lnSpc>
                <a:spcPct val="150000"/>
              </a:lnSpc>
            </a:pPr>
            <a:r>
              <a:rPr lang="en-US" altLang="zh-CN" sz="2000" b="1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(4)</a:t>
            </a:r>
            <a:r>
              <a:rPr lang="zh-CN" altLang="en-US" sz="2000" b="1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在</a:t>
            </a:r>
            <a:r>
              <a:rPr lang="zh-CN" altLang="en-US" sz="2000" b="1" kern="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反复朗读与诵读中</a:t>
            </a:r>
            <a:r>
              <a:rPr lang="zh-CN" altLang="en-US" sz="2000" b="1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体会文章的思想感情：有效的朗读有助于更深入地把握文章的主要内容，体会文章的思想感情。一边读，一边想，在读中理解，在读中感悟，是小学阶段重要的学习方法。</a:t>
            </a:r>
          </a:p>
        </p:txBody>
      </p:sp>
      <p:sp>
        <p:nvSpPr>
          <p:cNvPr id="5" name="圆角矩形标注 8"/>
          <p:cNvSpPr/>
          <p:nvPr/>
        </p:nvSpPr>
        <p:spPr>
          <a:xfrm>
            <a:off x="3458818" y="2801086"/>
            <a:ext cx="7883848" cy="704851"/>
          </a:xfrm>
          <a:prstGeom prst="wedgeRoundRectCallout">
            <a:avLst>
              <a:gd name="adj1" fmla="val -55417"/>
              <a:gd name="adj2" fmla="val 36852"/>
              <a:gd name="adj3" fmla="val 16667"/>
            </a:avLst>
          </a:prstGeom>
          <a:solidFill>
            <a:srgbClr val="DCE6F2"/>
          </a:solidFill>
          <a:ln>
            <a:solidFill>
              <a:srgbClr val="4A7EBB"/>
            </a:solidFill>
            <a:miter lim="800000"/>
          </a:ln>
          <a:effectLst>
            <a:outerShdw blurRad="40000" dist="23000" dir="5400000">
              <a:srgbClr val="000000">
                <a:alpha val="34999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defTabSz="609600" eaLnBrk="1" hangingPunct="1"/>
            <a:endParaRPr lang="zh-CN" altLang="en-US" sz="2000" b="1" kern="0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609600" eaLnBrk="1" hangingPunct="1"/>
            <a:r>
              <a:rPr lang="zh-CN" altLang="en-US" sz="2000" b="1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阅读时，还可以通过哪些方法更好地体会作者的思想感情？</a:t>
            </a:r>
          </a:p>
          <a:p>
            <a:pPr defTabSz="609600" eaLnBrk="1" hangingPunct="1"/>
            <a:endParaRPr lang="zh-CN" altLang="en-US" sz="2000" b="1" kern="0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89" y="3819525"/>
            <a:ext cx="3152775" cy="3038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3" name="矩形 14"/>
          <p:cNvSpPr/>
          <p:nvPr/>
        </p:nvSpPr>
        <p:spPr>
          <a:xfrm>
            <a:off x="1239896" y="2926645"/>
            <a:ext cx="8460317" cy="43492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defTabSz="609600" eaLnBrk="1" hangingPunct="1">
              <a:lnSpc>
                <a:spcPct val="120000"/>
              </a:lnSpc>
            </a:pPr>
            <a:r>
              <a:rPr lang="zh-CN" altLang="en-US" sz="2000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就这样，我有了第一本长篇小说</a:t>
            </a:r>
            <a:r>
              <a:rPr lang="en-US" altLang="zh-CN" sz="2000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</a:p>
        </p:txBody>
      </p:sp>
      <p:grpSp>
        <p:nvGrpSpPr>
          <p:cNvPr id="4" name="组合 14"/>
          <p:cNvGrpSpPr/>
          <p:nvPr/>
        </p:nvGrpSpPr>
        <p:grpSpPr>
          <a:xfrm>
            <a:off x="884766" y="1661216"/>
            <a:ext cx="10422467" cy="698500"/>
            <a:chOff x="750940" y="892605"/>
            <a:chExt cx="7816341" cy="524536"/>
          </a:xfrm>
        </p:grpSpPr>
        <p:sp>
          <p:nvSpPr>
            <p:cNvPr id="5" name="矩形 1"/>
            <p:cNvSpPr/>
            <p:nvPr/>
          </p:nvSpPr>
          <p:spPr>
            <a:xfrm>
              <a:off x="1300442" y="892605"/>
              <a:ext cx="7266839" cy="43913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44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716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88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</a:lstStyle>
            <a:p>
              <a:pPr defTabSz="609600" eaLnBrk="1" hangingPunct="1"/>
              <a:r>
                <a:rPr lang="zh-CN" altLang="en-US" sz="3200" b="1" kern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联系课文内容体会下面几篇课文结尾的特点。</a:t>
              </a:r>
            </a:p>
          </p:txBody>
        </p:sp>
        <p:pic>
          <p:nvPicPr>
            <p:cNvPr id="6" name="Picture 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0940" y="911654"/>
              <a:ext cx="487935" cy="505487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</p:grpSp>
      <p:sp>
        <p:nvSpPr>
          <p:cNvPr id="7" name="Rectangle 13"/>
          <p:cNvSpPr/>
          <p:nvPr/>
        </p:nvSpPr>
        <p:spPr>
          <a:xfrm>
            <a:off x="1239895" y="3900201"/>
            <a:ext cx="9176314" cy="43492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ctr" anchorCtr="0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defTabSz="609600">
              <a:lnSpc>
                <a:spcPct val="120000"/>
              </a:lnSpc>
            </a:pPr>
            <a:r>
              <a:rPr lang="zh-CN" altLang="en-US" sz="2000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于是，我又想起了在故乡童年时代的“摇花乐”，还有那摇落的阵阵桂花雨。</a:t>
            </a:r>
          </a:p>
        </p:txBody>
      </p:sp>
      <p:sp>
        <p:nvSpPr>
          <p:cNvPr id="9" name="Rectangle 13"/>
          <p:cNvSpPr/>
          <p:nvPr/>
        </p:nvSpPr>
        <p:spPr>
          <a:xfrm>
            <a:off x="1239896" y="4873758"/>
            <a:ext cx="9958917" cy="80425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defTabSz="609600">
              <a:lnSpc>
                <a:spcPct val="120000"/>
              </a:lnSpc>
            </a:pPr>
            <a:r>
              <a:rPr lang="zh-CN" altLang="en-US" sz="2000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我从心底里知道，“精彩极了”也好，“糟糕透了”也好，这两个极端的断言有一个共同的出发点</a:t>
            </a:r>
            <a:r>
              <a:rPr lang="en-US" altLang="zh-CN" sz="2000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000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那就是爱。在爱的鼓舞下，我努力地向前驶去。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972781" y="2702168"/>
            <a:ext cx="10246437" cy="114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indent="355600" defTabSz="609600">
              <a:lnSpc>
                <a:spcPct val="150000"/>
              </a:lnSpc>
            </a:pPr>
            <a:r>
              <a:rPr lang="zh-CN" altLang="en-US" sz="2400" b="1" kern="0" dirty="0">
                <a:solidFill>
                  <a:srgbClr val="3333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特点：</a:t>
            </a:r>
            <a:r>
              <a:rPr lang="zh-CN" altLang="en-US" sz="2400" b="1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承接上文的故事内容，表达对母亲的感激与怀念，同时引起读者的思考。</a:t>
            </a:r>
          </a:p>
        </p:txBody>
      </p:sp>
      <p:sp>
        <p:nvSpPr>
          <p:cNvPr id="11" name="矩形 14"/>
          <p:cNvSpPr/>
          <p:nvPr/>
        </p:nvSpPr>
        <p:spPr>
          <a:xfrm>
            <a:off x="1143552" y="1783614"/>
            <a:ext cx="8460317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defTabSz="609600" eaLnBrk="1" hangingPunct="1"/>
            <a:r>
              <a:rPr lang="zh-CN" altLang="en-US" sz="2800" b="1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就这样，我有了第一本长篇小说</a:t>
            </a:r>
            <a:r>
              <a:rPr lang="en-US" altLang="zh-CN" sz="2800" b="1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</a:p>
        </p:txBody>
      </p:sp>
      <p:sp>
        <p:nvSpPr>
          <p:cNvPr id="12" name="圆角矩形 4"/>
          <p:cNvSpPr>
            <a:spLocks noChangeArrowheads="1"/>
          </p:cNvSpPr>
          <p:nvPr/>
        </p:nvSpPr>
        <p:spPr bwMode="auto">
          <a:xfrm>
            <a:off x="4605866" y="4686949"/>
            <a:ext cx="2980265" cy="646986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defTabSz="609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>
                <a:gradFill>
                  <a:gsLst>
                    <a:gs pos="0">
                      <a:srgbClr val="FF7A00"/>
                    </a:gs>
                    <a:gs pos="77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结果交代法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6" name="Rectangle 13"/>
          <p:cNvSpPr/>
          <p:nvPr/>
        </p:nvSpPr>
        <p:spPr>
          <a:xfrm>
            <a:off x="699145" y="2755835"/>
            <a:ext cx="10447867" cy="50417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indent="355600" algn="ctr" defTabSz="609600">
              <a:lnSpc>
                <a:spcPct val="150000"/>
              </a:lnSpc>
            </a:pPr>
            <a:r>
              <a:rPr lang="zh-CN" altLang="en-US" sz="2000" b="1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于是，我又想起了在故乡童年时代的“摇花乐”，还有那摇落的阵阵桂花雨。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97319" y="3617866"/>
            <a:ext cx="10316355" cy="235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indent="355600" defTabSz="609600" eaLnBrk="1" hangingPunct="1">
              <a:lnSpc>
                <a:spcPct val="150000"/>
              </a:lnSpc>
            </a:pPr>
            <a:r>
              <a:rPr lang="zh-CN" altLang="en-US" sz="2000" b="1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000" b="1" kern="0" dirty="0">
                <a:solidFill>
                  <a:srgbClr val="3333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特点：</a:t>
            </a:r>
            <a:r>
              <a:rPr lang="zh-CN" altLang="en-US" sz="2000" b="1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个“又”字说明作者不止一次地想起故乡童年时代的“摇花乐”和桂花雨，只是这次母亲的话使他又一次想起。淡淡的一句话，却传递出了作者对故乡桂花深深的怀念。家乡的桂花，是跟作者童年的快乐连在一起的，那种“摇花乐”和桂花雨已植进了他的生命，成为他幸福童年的最美好、最耐人回味的记忆。这恐怕是作者难忘家乡桂花的真正原因。</a:t>
            </a:r>
          </a:p>
        </p:txBody>
      </p:sp>
      <p:sp>
        <p:nvSpPr>
          <p:cNvPr id="9" name="圆角矩形 4"/>
          <p:cNvSpPr>
            <a:spLocks noChangeArrowheads="1"/>
          </p:cNvSpPr>
          <p:nvPr/>
        </p:nvSpPr>
        <p:spPr bwMode="auto">
          <a:xfrm>
            <a:off x="4371122" y="1570222"/>
            <a:ext cx="2980265" cy="73772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defTabSz="609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735" b="1" dirty="0">
                <a:gradFill>
                  <a:gsLst>
                    <a:gs pos="0">
                      <a:srgbClr val="FF7A00"/>
                    </a:gs>
                    <a:gs pos="77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联想回忆法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10" name="Rectangle 13"/>
          <p:cNvSpPr/>
          <p:nvPr/>
        </p:nvSpPr>
        <p:spPr>
          <a:xfrm>
            <a:off x="1083733" y="2718689"/>
            <a:ext cx="10024533" cy="87844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indent="355600" defTabSz="609600">
              <a:lnSpc>
                <a:spcPct val="150000"/>
              </a:lnSpc>
            </a:pPr>
            <a:r>
              <a:rPr lang="zh-CN" altLang="en-US" b="1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我从心底里知道，“精彩极了”也好，“糟糕透了”也好，这两个极端的断言有一个共同的出发点</a:t>
            </a:r>
            <a:r>
              <a:rPr lang="en-US" altLang="zh-CN" b="1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b="1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那就是爱。在爱的鼓舞下，我努力地向前驶去。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082182" y="3813410"/>
            <a:ext cx="10188792" cy="212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indent="355600" defTabSz="609600" eaLnBrk="1" hangingPunct="1">
              <a:lnSpc>
                <a:spcPct val="150000"/>
              </a:lnSpc>
            </a:pPr>
            <a:r>
              <a:rPr lang="zh-CN" altLang="en-US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kern="0" dirty="0">
                <a:solidFill>
                  <a:srgbClr val="3333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特点：</a:t>
            </a:r>
            <a:r>
              <a:rPr lang="zh-CN" altLang="en-US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段话既是对全文的总结，也是作者感情的自然流露。“精彩极了”和“糟糕透了”是对同一作品做出的截然相反的“极端的断言”。但“精彩极了”的夸奖，是慈祥的母亲期望儿子成功的热情鼓励；“糟糕透了”的批评，是严厉的父亲防止儿子骄傲自满甚至“误入歧途”的警告、提醒和鞭策，是严格要求。“两个极端的断言”虽然截然相反，出发点却都是希望儿子努力上进、不断进取，都是爱的表现形式。</a:t>
            </a:r>
            <a:endParaRPr lang="zh-CN" altLang="zh-CN" kern="0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圆角矩形 4"/>
          <p:cNvSpPr>
            <a:spLocks noChangeArrowheads="1"/>
          </p:cNvSpPr>
          <p:nvPr/>
        </p:nvSpPr>
        <p:spPr bwMode="auto">
          <a:xfrm>
            <a:off x="4460574" y="1612084"/>
            <a:ext cx="2980265" cy="73772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defTabSz="609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735" b="1">
                <a:gradFill>
                  <a:gsLst>
                    <a:gs pos="0">
                      <a:srgbClr val="FF7A00"/>
                    </a:gs>
                    <a:gs pos="77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全文总结法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7260" y="1545169"/>
            <a:ext cx="3172663" cy="58650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457200" indent="-457200" defTabSz="6096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 kern="0" dirty="0">
                <a:solidFill>
                  <a:srgbClr val="3333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我拓展，我积累。</a:t>
            </a:r>
          </a:p>
        </p:txBody>
      </p:sp>
      <p:sp>
        <p:nvSpPr>
          <p:cNvPr id="7" name="矩形 12"/>
          <p:cNvSpPr/>
          <p:nvPr/>
        </p:nvSpPr>
        <p:spPr>
          <a:xfrm>
            <a:off x="1164205" y="3942547"/>
            <a:ext cx="10229851" cy="210236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233045" indent="-233045" defTabSz="609600" eaLnBrk="1" hangingPunct="1">
              <a:lnSpc>
                <a:spcPct val="150000"/>
              </a:lnSpc>
            </a:pPr>
            <a:r>
              <a:rPr lang="en-US" altLang="zh-CN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a.</a:t>
            </a:r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倒叙式开头：先交代事情结果，总起全文。</a:t>
            </a:r>
          </a:p>
          <a:p>
            <a:pPr marL="233045" indent="-233045" defTabSz="609600" eaLnBrk="1" hangingPunct="1">
              <a:lnSpc>
                <a:spcPct val="150000"/>
              </a:lnSpc>
            </a:pPr>
            <a:r>
              <a:rPr lang="en-US" altLang="zh-CN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b.</a:t>
            </a:r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“开门见山”式开头：它的特点是一开头就记叙事物，开门见山，直截了当。</a:t>
            </a:r>
          </a:p>
          <a:p>
            <a:pPr marL="233045" indent="-233045" defTabSz="609600" eaLnBrk="1" hangingPunct="1">
              <a:lnSpc>
                <a:spcPct val="150000"/>
              </a:lnSpc>
            </a:pPr>
            <a:r>
              <a:rPr lang="en-US" altLang="zh-CN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c.</a:t>
            </a:r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抒情式开头：开始借景抒情，再总起全文。</a:t>
            </a:r>
          </a:p>
          <a:p>
            <a:pPr marL="233045" indent="-233045" defTabSz="609600" eaLnBrk="1" hangingPunct="1">
              <a:lnSpc>
                <a:spcPct val="150000"/>
              </a:lnSpc>
            </a:pPr>
            <a:r>
              <a:rPr lang="en-US" altLang="zh-CN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d.</a:t>
            </a:r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描写式开头：它的特点是一开头就形象地描写人物或景物，为揭示中心思想服务。</a:t>
            </a:r>
          </a:p>
        </p:txBody>
      </p:sp>
      <p:sp>
        <p:nvSpPr>
          <p:cNvPr id="9" name="圆角矩形标注 9"/>
          <p:cNvSpPr/>
          <p:nvPr/>
        </p:nvSpPr>
        <p:spPr>
          <a:xfrm>
            <a:off x="3101402" y="2460174"/>
            <a:ext cx="6504517" cy="706967"/>
          </a:xfrm>
          <a:prstGeom prst="wedgeRoundRectCallout">
            <a:avLst>
              <a:gd name="adj1" fmla="val -55764"/>
              <a:gd name="adj2" fmla="val 43444"/>
              <a:gd name="adj3" fmla="val 16667"/>
            </a:avLst>
          </a:prstGeom>
          <a:solidFill>
            <a:srgbClr val="DCE6F2"/>
          </a:solidFill>
          <a:ln>
            <a:solidFill>
              <a:srgbClr val="4A7EBB"/>
            </a:solidFill>
            <a:miter lim="800000"/>
          </a:ln>
          <a:effectLst>
            <a:outerShdw blurRad="40000" dist="23000" dir="5400000">
              <a:srgbClr val="000000">
                <a:alpha val="34999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defTabSz="609600" eaLnBrk="1" hangingPunct="1"/>
            <a:r>
              <a:rPr lang="zh-CN" altLang="en-US" sz="2400" b="1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小朋友，怎样写好作文的开头？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12" y="2405740"/>
            <a:ext cx="1142179" cy="12627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7260" y="1545169"/>
            <a:ext cx="3172663" cy="58650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457200" indent="-457200" defTabSz="6096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 kern="0" dirty="0">
                <a:solidFill>
                  <a:srgbClr val="3333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我拓展，我积累。</a:t>
            </a:r>
          </a:p>
        </p:txBody>
      </p:sp>
      <p:sp>
        <p:nvSpPr>
          <p:cNvPr id="7" name="矩形 12"/>
          <p:cNvSpPr/>
          <p:nvPr/>
        </p:nvSpPr>
        <p:spPr>
          <a:xfrm>
            <a:off x="1164205" y="3942547"/>
            <a:ext cx="10229851" cy="210236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233045" indent="-233045" defTabSz="609600" eaLnBrk="1" hangingPunct="1">
              <a:lnSpc>
                <a:spcPct val="150000"/>
              </a:lnSpc>
            </a:pPr>
            <a:r>
              <a:rPr lang="en-US" altLang="zh-CN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e.</a:t>
            </a:r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提问式开头：依据作文内容或题目，一开头就向读者提出问题，吸引读者追根寻底，往下阅读，这就是提问式开头。</a:t>
            </a:r>
          </a:p>
          <a:p>
            <a:pPr marL="233045" indent="-233045" defTabSz="609600" eaLnBrk="1" hangingPunct="1">
              <a:lnSpc>
                <a:spcPct val="150000"/>
              </a:lnSpc>
            </a:pPr>
            <a:r>
              <a:rPr lang="en-US" altLang="zh-CN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f.</a:t>
            </a:r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引用式开头：就是引用名言、谚语、俗语、歇后语，大家共同的认识等作为开头。引用的内容和中心有密切的关系，有的就直接点出了中心。</a:t>
            </a:r>
          </a:p>
        </p:txBody>
      </p:sp>
      <p:sp>
        <p:nvSpPr>
          <p:cNvPr id="9" name="圆角矩形标注 9"/>
          <p:cNvSpPr/>
          <p:nvPr/>
        </p:nvSpPr>
        <p:spPr>
          <a:xfrm>
            <a:off x="3101402" y="2460174"/>
            <a:ext cx="6504517" cy="706967"/>
          </a:xfrm>
          <a:prstGeom prst="wedgeRoundRectCallout">
            <a:avLst>
              <a:gd name="adj1" fmla="val -55764"/>
              <a:gd name="adj2" fmla="val 43444"/>
              <a:gd name="adj3" fmla="val 16667"/>
            </a:avLst>
          </a:prstGeom>
          <a:solidFill>
            <a:srgbClr val="DCE6F2"/>
          </a:solidFill>
          <a:ln>
            <a:solidFill>
              <a:srgbClr val="4A7EBB"/>
            </a:solidFill>
            <a:miter lim="800000"/>
          </a:ln>
          <a:effectLst>
            <a:outerShdw blurRad="40000" dist="23000" dir="5400000">
              <a:srgbClr val="000000">
                <a:alpha val="34999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defTabSz="609600" eaLnBrk="1" hangingPunct="1"/>
            <a:r>
              <a:rPr lang="zh-CN" altLang="en-US" sz="2400" b="1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小朋友，怎样写好作文的开头？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12" y="2405740"/>
            <a:ext cx="1142179" cy="12627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7260" y="1545169"/>
            <a:ext cx="3172663" cy="58650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457200" indent="-457200" defTabSz="6096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 kern="0" dirty="0">
                <a:solidFill>
                  <a:srgbClr val="3333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我拓展，我积累。</a:t>
            </a:r>
          </a:p>
        </p:txBody>
      </p:sp>
      <p:sp>
        <p:nvSpPr>
          <p:cNvPr id="7" name="矩形 12"/>
          <p:cNvSpPr/>
          <p:nvPr/>
        </p:nvSpPr>
        <p:spPr>
          <a:xfrm>
            <a:off x="992162" y="3996980"/>
            <a:ext cx="10722995" cy="210236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233045" indent="-233045" defTabSz="609600" eaLnBrk="1" hangingPunct="1">
              <a:lnSpc>
                <a:spcPct val="150000"/>
              </a:lnSpc>
            </a:pPr>
            <a:r>
              <a:rPr lang="en-US" altLang="zh-CN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a.</a:t>
            </a:r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自然式结尾：事情讲完了，作文也就写完了。</a:t>
            </a:r>
          </a:p>
          <a:p>
            <a:pPr marL="233045" indent="-233045" defTabSz="609600" eaLnBrk="1" hangingPunct="1">
              <a:lnSpc>
                <a:spcPct val="150000"/>
              </a:lnSpc>
            </a:pPr>
            <a:r>
              <a:rPr lang="en-US" altLang="zh-CN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b.</a:t>
            </a:r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总结照应式结尾：这是结尾中最常用的一种，篇末总结全文，点明中心，照应课题与开头。</a:t>
            </a:r>
          </a:p>
          <a:p>
            <a:pPr marL="233045" indent="-233045" defTabSz="609600" eaLnBrk="1" hangingPunct="1">
              <a:lnSpc>
                <a:spcPct val="150000"/>
              </a:lnSpc>
            </a:pPr>
            <a:r>
              <a:rPr lang="en-US" altLang="zh-CN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c.</a:t>
            </a:r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点题式结尾：就是在结尾时点明中心，总结全文。</a:t>
            </a:r>
          </a:p>
          <a:p>
            <a:pPr marL="233045" indent="-233045" defTabSz="609600" eaLnBrk="1" hangingPunct="1">
              <a:lnSpc>
                <a:spcPct val="150000"/>
              </a:lnSpc>
            </a:pPr>
            <a:r>
              <a:rPr lang="en-US" altLang="zh-CN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d.</a:t>
            </a:r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含蓄式结尾：作文用含义深刻的话做结尾，深化中心，发人深省，余味无穷。</a:t>
            </a:r>
          </a:p>
        </p:txBody>
      </p:sp>
      <p:sp>
        <p:nvSpPr>
          <p:cNvPr id="9" name="圆角矩形标注 9"/>
          <p:cNvSpPr/>
          <p:nvPr/>
        </p:nvSpPr>
        <p:spPr>
          <a:xfrm>
            <a:off x="3101402" y="2460174"/>
            <a:ext cx="6504517" cy="706967"/>
          </a:xfrm>
          <a:prstGeom prst="wedgeRoundRectCallout">
            <a:avLst>
              <a:gd name="adj1" fmla="val -55764"/>
              <a:gd name="adj2" fmla="val 43444"/>
              <a:gd name="adj3" fmla="val 16667"/>
            </a:avLst>
          </a:prstGeom>
          <a:solidFill>
            <a:srgbClr val="DCE6F2"/>
          </a:solidFill>
          <a:ln>
            <a:solidFill>
              <a:srgbClr val="4A7EBB"/>
            </a:solidFill>
            <a:miter lim="800000"/>
          </a:ln>
          <a:effectLst>
            <a:outerShdw blurRad="40000" dist="23000" dir="5400000">
              <a:srgbClr val="000000">
                <a:alpha val="34999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defTabSz="609600" eaLnBrk="1" hangingPunct="1"/>
            <a:r>
              <a:rPr lang="zh-CN" altLang="en-US" sz="2400" b="1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小朋友，怎样写好作文的结尾？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12" y="2405740"/>
            <a:ext cx="1142179" cy="12627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7260" y="1545169"/>
            <a:ext cx="3172663" cy="58650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457200" indent="-457200" defTabSz="6096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 kern="0" dirty="0">
                <a:solidFill>
                  <a:srgbClr val="3333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我拓展，我积累。</a:t>
            </a:r>
          </a:p>
        </p:txBody>
      </p:sp>
      <p:sp>
        <p:nvSpPr>
          <p:cNvPr id="7" name="矩形 12"/>
          <p:cNvSpPr/>
          <p:nvPr/>
        </p:nvSpPr>
        <p:spPr>
          <a:xfrm>
            <a:off x="992162" y="3996980"/>
            <a:ext cx="10459609" cy="210236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233045" indent="-233045" defTabSz="609600" eaLnBrk="1" hangingPunct="1">
              <a:lnSpc>
                <a:spcPct val="150000"/>
              </a:lnSpc>
            </a:pPr>
            <a:r>
              <a:rPr lang="en-US" altLang="zh-CN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e.</a:t>
            </a:r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感悟式结尾：通过写人和事，抒发自己得到的启示。</a:t>
            </a:r>
          </a:p>
          <a:p>
            <a:pPr marL="233045" indent="-233045" defTabSz="609600" eaLnBrk="1" hangingPunct="1">
              <a:lnSpc>
                <a:spcPct val="150000"/>
              </a:lnSpc>
            </a:pPr>
            <a:r>
              <a:rPr lang="en-US" altLang="zh-CN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f.</a:t>
            </a:r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抒情式结尾：作者受到美好的人、事、物地感染，结尾时由衷地抒发内心的感情，深化了中心。恰如其分的抒情结尾，能引起读者情感的共鸣。</a:t>
            </a:r>
          </a:p>
          <a:p>
            <a:pPr marL="233045" indent="-233045" defTabSz="609600" eaLnBrk="1" hangingPunct="1">
              <a:lnSpc>
                <a:spcPct val="150000"/>
              </a:lnSpc>
            </a:pPr>
            <a:r>
              <a:rPr lang="en-US" altLang="zh-CN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g.</a:t>
            </a:r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展示未来式结尾：旨在文章结尾预示或展开一个美好的前景。</a:t>
            </a:r>
          </a:p>
        </p:txBody>
      </p:sp>
      <p:sp>
        <p:nvSpPr>
          <p:cNvPr id="9" name="圆角矩形标注 9"/>
          <p:cNvSpPr/>
          <p:nvPr/>
        </p:nvSpPr>
        <p:spPr>
          <a:xfrm>
            <a:off x="3101402" y="2460174"/>
            <a:ext cx="6504517" cy="706967"/>
          </a:xfrm>
          <a:prstGeom prst="wedgeRoundRectCallout">
            <a:avLst>
              <a:gd name="adj1" fmla="val -55764"/>
              <a:gd name="adj2" fmla="val 43444"/>
              <a:gd name="adj3" fmla="val 16667"/>
            </a:avLst>
          </a:prstGeom>
          <a:solidFill>
            <a:srgbClr val="DCE6F2"/>
          </a:solidFill>
          <a:ln>
            <a:solidFill>
              <a:srgbClr val="4A7EBB"/>
            </a:solidFill>
            <a:miter lim="800000"/>
          </a:ln>
          <a:effectLst>
            <a:outerShdw blurRad="40000" dist="23000" dir="5400000">
              <a:srgbClr val="000000">
                <a:alpha val="34999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defTabSz="609600" eaLnBrk="1" hangingPunct="1"/>
            <a:r>
              <a:rPr lang="zh-CN" altLang="en-US" sz="2400" b="1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小朋友，怎样写好作文的结尾？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12" y="2405740"/>
            <a:ext cx="1142179" cy="12627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10" name="矩形 14"/>
          <p:cNvSpPr/>
          <p:nvPr/>
        </p:nvSpPr>
        <p:spPr>
          <a:xfrm>
            <a:off x="1025525" y="2825748"/>
            <a:ext cx="10140949" cy="285866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defTabSz="609600" eaLnBrk="1" hangingPunct="1">
              <a:lnSpc>
                <a:spcPct val="130000"/>
              </a:lnSpc>
            </a:pPr>
            <a:r>
              <a:rPr lang="zh-CN" altLang="en-US" sz="2000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空间非常低矮，低矮得使人感到压抑。不足二百平米的厂房，四壁潮湿颓败。七八十台破缝纫机一行行排列着，七八十个都不算年轻的女人忙碌在自己的缝纫机旁。因为光线阴暗，每个女人头上方都吊着一只灯泡。正是酷暑炎夏，窗不能开，七八十个女人的身体和七八十只灯泡所散发的热量，使我感到犹如身在蒸笼。</a:t>
            </a:r>
            <a:endParaRPr lang="en-US" altLang="zh-CN" sz="2000" kern="0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609600" eaLnBrk="1" hangingPunct="1">
              <a:lnSpc>
                <a:spcPct val="130000"/>
              </a:lnSpc>
            </a:pPr>
            <a:r>
              <a:rPr lang="en-US" altLang="zh-CN" sz="2000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000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我看各样彩排着的戏人边走边唱，看踩高跷走路，看虾兵、蚌精、牛头、马面</a:t>
            </a:r>
            <a:r>
              <a:rPr lang="en-US" altLang="zh-CN" sz="2000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r>
              <a:rPr lang="zh-CN" altLang="en-US" sz="2000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人山人海，卖小吃的挤得密密层层，各式各样的糖果点心、鸡鸭鱼肉都有。我和父亲都饿了，我多馋啊！但不敢，也不忍心叫父亲买。</a:t>
            </a:r>
          </a:p>
        </p:txBody>
      </p:sp>
      <p:grpSp>
        <p:nvGrpSpPr>
          <p:cNvPr id="11" name="组合 14"/>
          <p:cNvGrpSpPr/>
          <p:nvPr/>
        </p:nvGrpSpPr>
        <p:grpSpPr>
          <a:xfrm>
            <a:off x="1064080" y="1699986"/>
            <a:ext cx="10422467" cy="673100"/>
            <a:chOff x="750940" y="911654"/>
            <a:chExt cx="7816341" cy="505487"/>
          </a:xfrm>
        </p:grpSpPr>
        <p:sp>
          <p:nvSpPr>
            <p:cNvPr id="12" name="矩形 1"/>
            <p:cNvSpPr/>
            <p:nvPr/>
          </p:nvSpPr>
          <p:spPr>
            <a:xfrm>
              <a:off x="1300442" y="921668"/>
              <a:ext cx="7266839" cy="3467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44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716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88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</a:lstStyle>
            <a:p>
              <a:pPr defTabSz="609600" eaLnBrk="1" hangingPunct="1"/>
              <a:r>
                <a:rPr lang="zh-CN" altLang="en-US" sz="2400" b="1" kern="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读下面的两段话，想象画面，体会场景描写在课文中的作用。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0940" y="911654"/>
              <a:ext cx="487935" cy="505487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学习目标</a:t>
            </a:r>
          </a:p>
        </p:txBody>
      </p:sp>
      <p:sp>
        <p:nvSpPr>
          <p:cNvPr id="2" name="矩形 6"/>
          <p:cNvSpPr/>
          <p:nvPr/>
        </p:nvSpPr>
        <p:spPr>
          <a:xfrm>
            <a:off x="900782" y="1671708"/>
            <a:ext cx="10340376" cy="3812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247650" indent="-247650" defTabSz="609600" eaLnBrk="1" hangingPunct="1">
              <a:lnSpc>
                <a:spcPct val="250000"/>
              </a:lnSpc>
            </a:pPr>
            <a:r>
              <a:rPr lang="en-US" altLang="zh-CN" sz="2000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通过“交流平台”的学习，引导学生阅读时，关注课文中抒情的语句，品味印象深刻的场景描写，更好地体会作者的思想感情。</a:t>
            </a:r>
          </a:p>
          <a:p>
            <a:pPr marL="247650" indent="-247650" defTabSz="609600" eaLnBrk="1" hangingPunct="1">
              <a:lnSpc>
                <a:spcPct val="250000"/>
              </a:lnSpc>
            </a:pPr>
            <a:r>
              <a:rPr lang="en-US" altLang="zh-CN" sz="2000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通过“语句段运用”的学习，联系课文内容，体会课文结尾的特点；体会场景描写在课文中的作用；试着写一写自己成长中的第一次。</a:t>
            </a:r>
          </a:p>
          <a:p>
            <a:pPr marL="247650" indent="-247650" defTabSz="609600" eaLnBrk="1" hangingPunct="1">
              <a:lnSpc>
                <a:spcPct val="250000"/>
              </a:lnSpc>
            </a:pPr>
            <a:r>
              <a:rPr lang="en-US" altLang="zh-CN" sz="2000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000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通过“积累与运用”的学习，理解和积累有关修身立志方面的名言警句。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谢谢各位倾听！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五年级上册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6" name="矩形 19"/>
          <p:cNvSpPr/>
          <p:nvPr/>
        </p:nvSpPr>
        <p:spPr>
          <a:xfrm>
            <a:off x="830283" y="1675382"/>
            <a:ext cx="7260169" cy="50276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defTabSz="609600" eaLnBrk="1" hangingPunct="1"/>
            <a:r>
              <a:rPr lang="zh-CN" altLang="en-US" sz="2665" b="1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怎样才能更好地体会作者表达的感情呢？</a:t>
            </a:r>
          </a:p>
        </p:txBody>
      </p:sp>
      <p:sp>
        <p:nvSpPr>
          <p:cNvPr id="7" name="矩形 15"/>
          <p:cNvSpPr/>
          <p:nvPr/>
        </p:nvSpPr>
        <p:spPr>
          <a:xfrm>
            <a:off x="6236712" y="2698749"/>
            <a:ext cx="4886739" cy="2802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indent="233045" defTabSz="609600" eaLnBrk="1" hangingPunct="1">
              <a:lnSpc>
                <a:spcPct val="150000"/>
              </a:lnSpc>
            </a:pP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作者的感情有时会融入到他描写的场景中。阅读时，品味令你印象深刻的场景描写和细节描写，可以帮助我们更好地体会作者的思想感情。</a:t>
            </a:r>
          </a:p>
        </p:txBody>
      </p:sp>
      <p:pic>
        <p:nvPicPr>
          <p:cNvPr id="9" name="Picture 11" descr="http://www.zxxk.co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549" y="2698749"/>
            <a:ext cx="4507303" cy="2887353"/>
          </a:xfrm>
          <a:prstGeom prst="rect">
            <a:avLst/>
          </a:prstGeom>
          <a:noFill/>
          <a:ln w="38100" cap="sq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3" name="矩形 15"/>
          <p:cNvSpPr/>
          <p:nvPr/>
        </p:nvSpPr>
        <p:spPr>
          <a:xfrm>
            <a:off x="976611" y="2650712"/>
            <a:ext cx="10304394" cy="281250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indent="233045" defTabSz="609600" eaLnBrk="1" hangingPunct="1">
              <a:lnSpc>
                <a:spcPct val="150000"/>
              </a:lnSpc>
            </a:pPr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场景描写指的就是场面描写。场面描写，就是对一个特定的时间与地点内许多人物活动的总体情况的描写。它往往是叙述、描写、抒情等表述方法的综合运用，是自然景色、社会环境、人物活动等描写对象的集中表现。常见的有劳动场面、战斗场面、运动场面以及各种会议场面等。 场面描写要表现出一种特定的气氛，只凭单一的表达方式和写作手法是不够的，要 综合运用记叙、描写、抒情、议论等表达手段，以及映衬、象征等多种手法，这样才能使场面变成一幅生动而充满感染力的图画。</a:t>
            </a:r>
          </a:p>
        </p:txBody>
      </p:sp>
      <p:grpSp>
        <p:nvGrpSpPr>
          <p:cNvPr id="4" name="组合 6"/>
          <p:cNvGrpSpPr/>
          <p:nvPr/>
        </p:nvGrpSpPr>
        <p:grpSpPr>
          <a:xfrm>
            <a:off x="910995" y="1625693"/>
            <a:ext cx="3767667" cy="706967"/>
            <a:chOff x="3226928" y="924377"/>
            <a:chExt cx="2824264" cy="529056"/>
          </a:xfrm>
        </p:grpSpPr>
        <p:pic>
          <p:nvPicPr>
            <p:cNvPr id="5" name="Picture 16" descr="C:\Users\Administrator\Desktop\对话框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26928" y="924377"/>
              <a:ext cx="2824264" cy="529056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sp>
          <p:nvSpPr>
            <p:cNvPr id="6" name="矩形 12"/>
            <p:cNvSpPr/>
            <p:nvPr/>
          </p:nvSpPr>
          <p:spPr>
            <a:xfrm>
              <a:off x="3391877" y="943968"/>
              <a:ext cx="2032180" cy="34548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lvl1pPr marL="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44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716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88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</a:lstStyle>
            <a:p>
              <a:pPr defTabSz="609600" eaLnBrk="1" hangingPunct="1"/>
              <a:r>
                <a:rPr lang="zh-CN" altLang="en-US" sz="2400" b="1" kern="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什么是场景描写？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2" name="矩形 4"/>
          <p:cNvSpPr/>
          <p:nvPr/>
        </p:nvSpPr>
        <p:spPr>
          <a:xfrm>
            <a:off x="950106" y="1510104"/>
            <a:ext cx="3172663" cy="58650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457200" indent="-457200" defTabSz="6096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 kern="0" dirty="0">
                <a:solidFill>
                  <a:srgbClr val="3333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练一练，学运用。</a:t>
            </a:r>
          </a:p>
        </p:txBody>
      </p:sp>
      <p:sp>
        <p:nvSpPr>
          <p:cNvPr id="4" name="Rectangle 15"/>
          <p:cNvSpPr/>
          <p:nvPr/>
        </p:nvSpPr>
        <p:spPr>
          <a:xfrm>
            <a:off x="950106" y="2264150"/>
            <a:ext cx="10530416" cy="337143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indent="406400" defTabSz="609600" eaLnBrk="1" hangingPunct="1">
              <a:lnSpc>
                <a:spcPct val="150000"/>
              </a:lnSpc>
            </a:pPr>
            <a:r>
              <a:rPr lang="en-US" altLang="zh-CN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恍恍惚惚我又置身于两年一度的庙会中，能去看看这盛大的节日确是无比的快乐，我高兴极了。我看各样彩排着的戏人边走边唱。看踩高跷走路，看虾兵、蚌精、牛头、马面……人山人海，卖小吃的挤得密密层层，各式各样的糖果点心、鸡鸭鱼肉都有。我和父亲都饿了，我多馋啊！但不敢，也不忍心叫父亲买。父亲从家里带了粽子，找个偏僻的地方</a:t>
            </a:r>
            <a:r>
              <a:rPr lang="zh-CN" altLang="en-US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zh-CN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父子俩坐下吃凉粽子。吃完粽子，父亲觉得我太委屈了，领我到小摊上吃了碗</a:t>
            </a:r>
            <a:r>
              <a:rPr lang="zh-CN" altLang="en-US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热</a:t>
            </a:r>
            <a:r>
              <a:rPr lang="zh-CN" altLang="zh-CN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豆腐脑，我叫他吃，他就是不吃。卖玩意儿的也不少，彩色的纸风车、布老虎、泥人、竹制的花蛇……虽然不可能花钱买玩意儿，但父亲很理解我那恋恋不舍的心思，回家后他用几片玻璃和彩色纸屑等糊了一个万花筒，这便是我童年惟一的也是最珍贵的玩具了。万花筒里那千变万化的图案花样，是我最早的抽象美的启迪者吧</a:t>
            </a:r>
            <a:r>
              <a:rPr lang="en-US" altLang="zh-CN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!——《</a:t>
            </a:r>
            <a:r>
              <a:rPr lang="zh-CN" altLang="en-US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父爱之舟</a:t>
            </a:r>
            <a:r>
              <a:rPr lang="en-US" altLang="zh-CN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endParaRPr lang="en-US" altLang="zh-CN" sz="4400" kern="0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5" name="Rectangle 1"/>
          <p:cNvSpPr/>
          <p:nvPr/>
        </p:nvSpPr>
        <p:spPr>
          <a:xfrm>
            <a:off x="1147509" y="2518815"/>
            <a:ext cx="9042860" cy="66678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defTabSz="609600"/>
            <a:r>
              <a:rPr lang="zh-CN" altLang="zh-CN" sz="3735" b="1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这段话描写了什么？你从中感受到什么？</a:t>
            </a:r>
          </a:p>
        </p:txBody>
      </p:sp>
      <p:sp>
        <p:nvSpPr>
          <p:cNvPr id="6" name="矩形 15"/>
          <p:cNvSpPr>
            <a:spLocks noChangeArrowheads="1"/>
          </p:cNvSpPr>
          <p:nvPr/>
        </p:nvSpPr>
        <p:spPr bwMode="auto">
          <a:xfrm>
            <a:off x="1261811" y="3429000"/>
            <a:ext cx="10108713" cy="172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indent="233045" defTabSz="609600" eaLnBrk="1" hangingPunct="1">
              <a:lnSpc>
                <a:spcPct val="150000"/>
              </a:lnSpc>
            </a:pPr>
            <a:r>
              <a:rPr lang="zh-CN" altLang="en-US" sz="3735" b="1" kern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这段话描写了“我”与父亲逛庙会的场景，从中可以感受到父子之间的温情。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3" name="Rectangle 5"/>
          <p:cNvSpPr/>
          <p:nvPr/>
        </p:nvSpPr>
        <p:spPr>
          <a:xfrm>
            <a:off x="1228219" y="1602318"/>
            <a:ext cx="3172663" cy="58650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457200" indent="-457200" defTabSz="6096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 kern="0">
                <a:solidFill>
                  <a:srgbClr val="3333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我拓展，我积累。</a:t>
            </a:r>
          </a:p>
        </p:txBody>
      </p:sp>
      <p:sp>
        <p:nvSpPr>
          <p:cNvPr id="4" name="矩形 19"/>
          <p:cNvSpPr/>
          <p:nvPr/>
        </p:nvSpPr>
        <p:spPr>
          <a:xfrm>
            <a:off x="3419061" y="3947584"/>
            <a:ext cx="8030818" cy="219921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indent="598805" defTabSz="609600" eaLnBrk="1" hangingPunct="1">
              <a:lnSpc>
                <a:spcPct val="150000"/>
              </a:lnSpc>
            </a:pPr>
            <a:r>
              <a:rPr lang="en-US" altLang="zh-CN" sz="2000" b="1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(1)</a:t>
            </a:r>
            <a:r>
              <a:rPr lang="zh-CN" altLang="en-US" sz="2000" b="1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依据</a:t>
            </a:r>
            <a:r>
              <a:rPr lang="zh-CN" altLang="en-US" sz="2000" b="1" kern="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文章的主要内容</a:t>
            </a:r>
            <a:r>
              <a:rPr lang="zh-CN" altLang="en-US" sz="2000" b="1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，体会作者的思想感情：作者的思想感情，主要是通过文章内容表现出来的，因而抓住了文章的主要内容，就能体会出作者的思想感情来。</a:t>
            </a:r>
          </a:p>
        </p:txBody>
      </p:sp>
      <p:sp>
        <p:nvSpPr>
          <p:cNvPr id="5" name="圆角矩形标注 8"/>
          <p:cNvSpPr/>
          <p:nvPr/>
        </p:nvSpPr>
        <p:spPr>
          <a:xfrm>
            <a:off x="3458818" y="2910416"/>
            <a:ext cx="7883848" cy="704851"/>
          </a:xfrm>
          <a:prstGeom prst="wedgeRoundRectCallout">
            <a:avLst>
              <a:gd name="adj1" fmla="val -55417"/>
              <a:gd name="adj2" fmla="val 36852"/>
              <a:gd name="adj3" fmla="val 16667"/>
            </a:avLst>
          </a:prstGeom>
          <a:solidFill>
            <a:srgbClr val="DCE6F2"/>
          </a:solidFill>
          <a:ln>
            <a:solidFill>
              <a:srgbClr val="4A7EBB"/>
            </a:solidFill>
            <a:miter lim="800000"/>
          </a:ln>
          <a:effectLst>
            <a:outerShdw blurRad="40000" dist="23000" dir="5400000">
              <a:srgbClr val="000000">
                <a:alpha val="34999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defTabSz="609600" eaLnBrk="1" hangingPunct="1"/>
            <a:endParaRPr lang="zh-CN" altLang="en-US" sz="2000" b="1" kern="0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609600" eaLnBrk="1" hangingPunct="1"/>
            <a:r>
              <a:rPr lang="zh-CN" altLang="en-US" sz="2000" b="1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阅读时，还可以通过哪些方法更好地体会作者的思想感情？</a:t>
            </a:r>
          </a:p>
          <a:p>
            <a:pPr defTabSz="609600" eaLnBrk="1" hangingPunct="1"/>
            <a:endParaRPr lang="zh-CN" altLang="en-US" sz="2000" b="1" kern="0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89" y="3819525"/>
            <a:ext cx="3152775" cy="3038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3" name="Rectangle 5"/>
          <p:cNvSpPr/>
          <p:nvPr/>
        </p:nvSpPr>
        <p:spPr>
          <a:xfrm>
            <a:off x="1228219" y="1602318"/>
            <a:ext cx="3172663" cy="58650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457200" indent="-457200" defTabSz="6096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 kern="0">
                <a:solidFill>
                  <a:srgbClr val="3333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我拓展，我积累。</a:t>
            </a:r>
          </a:p>
        </p:txBody>
      </p:sp>
      <p:sp>
        <p:nvSpPr>
          <p:cNvPr id="4" name="矩形 19"/>
          <p:cNvSpPr/>
          <p:nvPr/>
        </p:nvSpPr>
        <p:spPr>
          <a:xfrm>
            <a:off x="3419061" y="3819525"/>
            <a:ext cx="8030818" cy="219921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indent="598805" defTabSz="609600" eaLnBrk="1" hangingPunct="1">
              <a:lnSpc>
                <a:spcPct val="150000"/>
              </a:lnSpc>
            </a:pPr>
            <a:r>
              <a:rPr lang="en-US" altLang="zh-CN" sz="2000" b="1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(2)</a:t>
            </a:r>
            <a:r>
              <a:rPr lang="zh-CN" altLang="en-US" sz="2000" b="1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依据</a:t>
            </a:r>
            <a:r>
              <a:rPr lang="zh-CN" altLang="en-US" sz="2000" b="1" kern="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带有感情色彩的语句</a:t>
            </a:r>
            <a:r>
              <a:rPr lang="zh-CN" altLang="en-US" sz="2000" b="1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，体会作者的思想感情：文章是通过具体的语言文字表情达意的，作者总会在字里行间表露出自己的观点和态度，有时甚至直接用抒情、议论的方法来宣泄自己的感情。因而，抓住了文章中带有感情色彩的语句，就能体会出作者的感情来。</a:t>
            </a:r>
          </a:p>
        </p:txBody>
      </p:sp>
      <p:sp>
        <p:nvSpPr>
          <p:cNvPr id="5" name="圆角矩形标注 8"/>
          <p:cNvSpPr/>
          <p:nvPr/>
        </p:nvSpPr>
        <p:spPr>
          <a:xfrm>
            <a:off x="3458818" y="2801086"/>
            <a:ext cx="7883848" cy="704851"/>
          </a:xfrm>
          <a:prstGeom prst="wedgeRoundRectCallout">
            <a:avLst>
              <a:gd name="adj1" fmla="val -55417"/>
              <a:gd name="adj2" fmla="val 36852"/>
              <a:gd name="adj3" fmla="val 16667"/>
            </a:avLst>
          </a:prstGeom>
          <a:solidFill>
            <a:srgbClr val="DCE6F2"/>
          </a:solidFill>
          <a:ln>
            <a:solidFill>
              <a:srgbClr val="4A7EBB"/>
            </a:solidFill>
            <a:miter lim="800000"/>
          </a:ln>
          <a:effectLst>
            <a:outerShdw blurRad="40000" dist="23000" dir="5400000">
              <a:srgbClr val="000000">
                <a:alpha val="34999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defTabSz="609600" eaLnBrk="1" hangingPunct="1"/>
            <a:endParaRPr lang="zh-CN" altLang="en-US" sz="2000" b="1" kern="0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609600" eaLnBrk="1" hangingPunct="1"/>
            <a:r>
              <a:rPr lang="zh-CN" altLang="en-US" sz="2000" b="1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阅读时，还可以通过哪些方法更好地体会作者的思想感情？</a:t>
            </a:r>
          </a:p>
          <a:p>
            <a:pPr defTabSz="609600" eaLnBrk="1" hangingPunct="1"/>
            <a:endParaRPr lang="zh-CN" altLang="en-US" sz="2000" b="1" kern="0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89" y="3819525"/>
            <a:ext cx="3152775" cy="3038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3" name="Rectangle 5"/>
          <p:cNvSpPr/>
          <p:nvPr/>
        </p:nvSpPr>
        <p:spPr>
          <a:xfrm>
            <a:off x="1228219" y="1602318"/>
            <a:ext cx="3172663" cy="58650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457200" indent="-457200" defTabSz="6096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 kern="0">
                <a:solidFill>
                  <a:srgbClr val="3333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我拓展，我积累。</a:t>
            </a:r>
          </a:p>
        </p:txBody>
      </p:sp>
      <p:sp>
        <p:nvSpPr>
          <p:cNvPr id="4" name="矩形 19"/>
          <p:cNvSpPr/>
          <p:nvPr/>
        </p:nvSpPr>
        <p:spPr>
          <a:xfrm>
            <a:off x="3458818" y="3802546"/>
            <a:ext cx="8030818" cy="219921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defTabSz="609600" eaLnBrk="1" hangingPunct="1">
              <a:lnSpc>
                <a:spcPct val="150000"/>
              </a:lnSpc>
            </a:pPr>
            <a:r>
              <a:rPr lang="en-US" altLang="zh-CN" sz="2000" b="1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(3)</a:t>
            </a:r>
            <a:r>
              <a:rPr lang="zh-CN" altLang="en-US" sz="2000" b="1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依据</a:t>
            </a:r>
            <a:r>
              <a:rPr lang="zh-CN" altLang="en-US" sz="2000" b="1" kern="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含义深刻的语句、段落</a:t>
            </a:r>
            <a:r>
              <a:rPr lang="zh-CN" altLang="en-US" sz="2000" b="1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体会文章的思想感情：对于蕴含在语句中的作者的态度，我们或者要联系作者写作时特定的历史背景，或者联系文章的写作手法，或者联系文章的主要内容、中心意思和结构层次进行理解，尤其要联系句子或语段所在的上下文的具体语境理解。</a:t>
            </a:r>
          </a:p>
        </p:txBody>
      </p:sp>
      <p:sp>
        <p:nvSpPr>
          <p:cNvPr id="5" name="圆角矩形标注 8"/>
          <p:cNvSpPr/>
          <p:nvPr/>
        </p:nvSpPr>
        <p:spPr>
          <a:xfrm>
            <a:off x="3458818" y="2801086"/>
            <a:ext cx="7883848" cy="704851"/>
          </a:xfrm>
          <a:prstGeom prst="wedgeRoundRectCallout">
            <a:avLst>
              <a:gd name="adj1" fmla="val -55417"/>
              <a:gd name="adj2" fmla="val 36852"/>
              <a:gd name="adj3" fmla="val 16667"/>
            </a:avLst>
          </a:prstGeom>
          <a:solidFill>
            <a:srgbClr val="DCE6F2"/>
          </a:solidFill>
          <a:ln>
            <a:solidFill>
              <a:srgbClr val="4A7EBB"/>
            </a:solidFill>
            <a:miter lim="800000"/>
          </a:ln>
          <a:effectLst>
            <a:outerShdw blurRad="40000" dist="23000" dir="5400000">
              <a:srgbClr val="000000">
                <a:alpha val="34999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defTabSz="609600" eaLnBrk="1" hangingPunct="1"/>
            <a:endParaRPr lang="zh-CN" altLang="en-US" sz="2000" b="1" kern="0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609600" eaLnBrk="1" hangingPunct="1"/>
            <a:r>
              <a:rPr lang="zh-CN" altLang="en-US" sz="2000" b="1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阅读时，还可以通过哪些方法更好地体会作者的思想感情？</a:t>
            </a:r>
          </a:p>
          <a:p>
            <a:pPr defTabSz="609600" eaLnBrk="1" hangingPunct="1"/>
            <a:endParaRPr lang="zh-CN" altLang="en-US" sz="2000" b="1" kern="0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89" y="3819525"/>
            <a:ext cx="3152775" cy="3038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5" grpId="0" animBg="1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jh0r3i3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1937</Words>
  <Application>Microsoft Office PowerPoint</Application>
  <PresentationFormat>宽屏</PresentationFormat>
  <Paragraphs>110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思源黑体 CN Light</vt:lpstr>
      <vt:lpstr>Arial</vt:lpstr>
      <vt:lpstr>Wingdings</vt:lpstr>
      <vt:lpstr>思源黑体 CN Bold</vt:lpstr>
      <vt:lpstr>思源黑体 CN Regular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2020-10-09T06:10:00Z</dcterms:created>
  <dcterms:modified xsi:type="dcterms:W3CDTF">2023-01-10T07:00:13Z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504C95FE74744474AA282FE5652EED0B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