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DB68-2261-4175-A208-1006F3A8D2A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6EB05-9446-425F-9B79-126F43102F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EB05-9446-425F-9B79-126F43102F7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E05F6-CD70-4298-9A7B-388F4DA905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223FC-5DD0-404A-9659-684BA37594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F0DF8-EF30-4259-B2E5-2A6CF540EC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2BC24-F3A5-4FD7-8723-759C869EB04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A0064-C0E6-45E1-BE94-A405A40437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665FE-B5DC-4B84-96BD-2A6E7872EB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E3E87-4138-4CAB-901A-E21C3BF644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174B-767E-438A-A549-389C1B54F0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4E07C-39A5-4B85-8D3C-B85BD41BC7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F0F23-8AE0-4432-88B5-26B6A2DF51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D14DB8B-BEBA-44D0-BDA2-BA2B74B6509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矩形 10"/>
          <p:cNvSpPr>
            <a:spLocks noChangeArrowheads="1"/>
          </p:cNvSpPr>
          <p:nvPr/>
        </p:nvSpPr>
        <p:spPr bwMode="auto">
          <a:xfrm>
            <a:off x="3070812" y="3124200"/>
            <a:ext cx="2964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单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元能力测试</a:t>
            </a:r>
          </a:p>
        </p:txBody>
      </p:sp>
      <p:sp>
        <p:nvSpPr>
          <p:cNvPr id="72707" name="矩形 8"/>
          <p:cNvSpPr>
            <a:spLocks noChangeArrowheads="1"/>
          </p:cNvSpPr>
          <p:nvPr/>
        </p:nvSpPr>
        <p:spPr bwMode="auto">
          <a:xfrm>
            <a:off x="0" y="14033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Unit 4  </a:t>
            </a:r>
            <a:r>
              <a:rPr lang="en-US" altLang="zh-CN" sz="5400" b="1" dirty="0" smtClean="0"/>
              <a:t>Don</a:t>
            </a:r>
            <a:r>
              <a:rPr lang="en-US" altLang="zh-CN" sz="5400" b="1" dirty="0" smtClean="0">
                <a:latin typeface="Calibri" panose="020F0502020204030204"/>
              </a:rPr>
              <a:t>’</a:t>
            </a:r>
            <a:r>
              <a:rPr lang="en-US" altLang="zh-CN" sz="5400" b="1" dirty="0" smtClean="0"/>
              <a:t>t </a:t>
            </a:r>
            <a:r>
              <a:rPr lang="en-US" altLang="zh-CN" sz="5400" b="1" dirty="0"/>
              <a:t>eat in class.</a:t>
            </a:r>
          </a:p>
        </p:txBody>
      </p:sp>
      <p:sp>
        <p:nvSpPr>
          <p:cNvPr id="5" name="矩形 4"/>
          <p:cNvSpPr/>
          <p:nvPr/>
        </p:nvSpPr>
        <p:spPr>
          <a:xfrm>
            <a:off x="2665870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文本框 99"/>
          <p:cNvSpPr txBox="1">
            <a:spLocks noChangeArrowheads="1"/>
          </p:cNvSpPr>
          <p:nvPr/>
        </p:nvSpPr>
        <p:spPr bwMode="auto">
          <a:xfrm>
            <a:off x="152400" y="990600"/>
            <a:ext cx="8805863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sym typeface="宋体" panose="02010600030101010101" pitchFamily="2" charset="-122"/>
              </a:rPr>
              <a:t>library. You can borrow books from the library,   </a:t>
            </a:r>
            <a:r>
              <a:rPr lang="en-US" altLang="zh-CN" sz="3200" u="sng" dirty="0">
                <a:solidFill>
                  <a:srgbClr val="000000"/>
                </a:solidFill>
                <a:sym typeface="宋体" panose="02010600030101010101" pitchFamily="2" charset="-122"/>
              </a:rPr>
              <a:t>30    </a:t>
            </a:r>
            <a:r>
              <a:rPr lang="en-US" altLang="zh-CN" sz="3200" dirty="0">
                <a:solidFill>
                  <a:srgbClr val="000000"/>
                </a:solidFill>
                <a:sym typeface="宋体" panose="02010600030101010101" pitchFamily="2" charset="-122"/>
              </a:rPr>
              <a:t>you can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  <a:sym typeface="宋体" panose="02010600030101010101" pitchFamily="2" charset="-122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  <a:sym typeface="宋体" panose="02010600030101010101" pitchFamily="2" charset="-122"/>
              </a:rPr>
              <a:t>t lend them to others. You have to take good care of them and return them on time. If the library books are lost(</a:t>
            </a:r>
            <a:r>
              <a:rPr lang="zh-CN" altLang="en-US" sz="3200" dirty="0">
                <a:solidFill>
                  <a:srgbClr val="000000"/>
                </a:solidFill>
                <a:sym typeface="宋体" panose="02010600030101010101" pitchFamily="2" charset="-122"/>
              </a:rPr>
              <a:t>丢失的</a:t>
            </a:r>
            <a:r>
              <a:rPr lang="en-US" altLang="zh-CN" sz="3200" dirty="0">
                <a:solidFill>
                  <a:srgbClr val="000000"/>
                </a:solidFill>
                <a:sym typeface="宋体" panose="02010600030101010101" pitchFamily="2" charset="-122"/>
              </a:rPr>
              <a:t>), you have to pay for them.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文本框 99"/>
          <p:cNvSpPr txBox="1">
            <a:spLocks noChangeArrowheads="1"/>
          </p:cNvSpPr>
          <p:nvPr/>
        </p:nvSpPr>
        <p:spPr bwMode="auto">
          <a:xfrm>
            <a:off x="-57150" y="-25400"/>
            <a:ext cx="9348788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21. A. people             B. books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C. magazines	D. newspapers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22. A. so on                B. as well      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C. and so on 	D. as well as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23. A. can   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have to     C. can’t	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don’t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24. A. magazines  B. rules   C. CDs D. problems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25. A. be     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are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is		D. have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26. A. and   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but 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or	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also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27. A. not	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B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can’t  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have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  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can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28. A. library         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school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C. classroom   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dining hall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29. A. No eating    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Not eat      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C. Don’t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eat       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Can’t eat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) 30. A. but	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B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if    C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when   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where</a:t>
            </a:r>
          </a:p>
        </p:txBody>
      </p:sp>
      <p:sp>
        <p:nvSpPr>
          <p:cNvPr id="82947" name="TextBox 14"/>
          <p:cNvSpPr txBox="1">
            <a:spLocks noChangeArrowheads="1"/>
          </p:cNvSpPr>
          <p:nvPr/>
        </p:nvSpPr>
        <p:spPr bwMode="auto">
          <a:xfrm>
            <a:off x="395288" y="44450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2948" name="TextBox 14"/>
          <p:cNvSpPr txBox="1">
            <a:spLocks noChangeArrowheads="1"/>
          </p:cNvSpPr>
          <p:nvPr/>
        </p:nvSpPr>
        <p:spPr bwMode="auto">
          <a:xfrm>
            <a:off x="393700" y="1054100"/>
            <a:ext cx="719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2949" name="TextBox 14"/>
          <p:cNvSpPr txBox="1">
            <a:spLocks noChangeArrowheads="1"/>
          </p:cNvSpPr>
          <p:nvPr/>
        </p:nvSpPr>
        <p:spPr bwMode="auto">
          <a:xfrm>
            <a:off x="395288" y="1989138"/>
            <a:ext cx="719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2950" name="TextBox 14"/>
          <p:cNvSpPr txBox="1">
            <a:spLocks noChangeArrowheads="1"/>
          </p:cNvSpPr>
          <p:nvPr/>
        </p:nvSpPr>
        <p:spPr bwMode="auto">
          <a:xfrm>
            <a:off x="395288" y="2492375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2951" name="TextBox 14"/>
          <p:cNvSpPr txBox="1">
            <a:spLocks noChangeArrowheads="1"/>
          </p:cNvSpPr>
          <p:nvPr/>
        </p:nvSpPr>
        <p:spPr bwMode="auto">
          <a:xfrm>
            <a:off x="395288" y="2995613"/>
            <a:ext cx="719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2952" name="TextBox 14"/>
          <p:cNvSpPr txBox="1">
            <a:spLocks noChangeArrowheads="1"/>
          </p:cNvSpPr>
          <p:nvPr/>
        </p:nvSpPr>
        <p:spPr bwMode="auto">
          <a:xfrm>
            <a:off x="322263" y="3429000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2953" name="TextBox 14"/>
          <p:cNvSpPr txBox="1">
            <a:spLocks noChangeArrowheads="1"/>
          </p:cNvSpPr>
          <p:nvPr/>
        </p:nvSpPr>
        <p:spPr bwMode="auto">
          <a:xfrm>
            <a:off x="322263" y="3860800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2954" name="TextBox 14"/>
          <p:cNvSpPr txBox="1">
            <a:spLocks noChangeArrowheads="1"/>
          </p:cNvSpPr>
          <p:nvPr/>
        </p:nvSpPr>
        <p:spPr bwMode="auto">
          <a:xfrm>
            <a:off x="322263" y="4437063"/>
            <a:ext cx="719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2955" name="TextBox 14"/>
          <p:cNvSpPr txBox="1">
            <a:spLocks noChangeArrowheads="1"/>
          </p:cNvSpPr>
          <p:nvPr/>
        </p:nvSpPr>
        <p:spPr bwMode="auto">
          <a:xfrm>
            <a:off x="322263" y="5372100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2956" name="TextBox 14"/>
          <p:cNvSpPr txBox="1">
            <a:spLocks noChangeArrowheads="1"/>
          </p:cNvSpPr>
          <p:nvPr/>
        </p:nvSpPr>
        <p:spPr bwMode="auto">
          <a:xfrm>
            <a:off x="395288" y="6308725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/>
      <p:bldP spid="82951" grpId="0"/>
      <p:bldP spid="82952" grpId="0"/>
      <p:bldP spid="82953" grpId="0"/>
      <p:bldP spid="82954" grpId="0"/>
      <p:bldP spid="82955" grpId="0"/>
      <p:bldP spid="829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文本框 99"/>
          <p:cNvSpPr txBox="1">
            <a:spLocks noChangeArrowheads="1"/>
          </p:cNvSpPr>
          <p:nvPr/>
        </p:nvSpPr>
        <p:spPr bwMode="auto">
          <a:xfrm>
            <a:off x="107950" y="-28575"/>
            <a:ext cx="8996363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三、短文填空（</a:t>
            </a:r>
            <a:r>
              <a:rPr lang="en-US" altLang="zh-CN" sz="3200" b="1" dirty="0">
                <a:solidFill>
                  <a:srgbClr val="000000"/>
                </a:solidFill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</a:rPr>
              <a:t>小题</a:t>
            </a:r>
            <a:r>
              <a:rPr lang="en-US" altLang="zh-CN" sz="3200" b="1" dirty="0">
                <a:solidFill>
                  <a:srgbClr val="000000"/>
                </a:solidFill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</a:rPr>
              <a:t>分）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        </a:t>
            </a:r>
            <a:r>
              <a:rPr lang="en-US" altLang="zh-CN" sz="3200" dirty="0">
                <a:solidFill>
                  <a:srgbClr val="000000"/>
                </a:solidFill>
              </a:rPr>
              <a:t>I have a good friend. 31.</a:t>
            </a:r>
            <a:r>
              <a:rPr lang="en-US" altLang="zh-CN" sz="3200" u="sng" dirty="0">
                <a:solidFill>
                  <a:srgbClr val="000000"/>
                </a:solidFill>
              </a:rPr>
              <a:t>           </a:t>
            </a:r>
            <a:r>
              <a:rPr lang="en-US" altLang="zh-CN" sz="3200" dirty="0">
                <a:solidFill>
                  <a:srgbClr val="000000"/>
                </a:solidFill>
              </a:rPr>
              <a:t> name is Xiao </a:t>
            </a:r>
            <a:r>
              <a:rPr lang="en-US" altLang="zh-CN" sz="3200" dirty="0" err="1">
                <a:solidFill>
                  <a:srgbClr val="000000"/>
                </a:solidFill>
              </a:rPr>
              <a:t>Xiao</a:t>
            </a:r>
            <a:r>
              <a:rPr lang="en-US" altLang="zh-CN" sz="3200" dirty="0">
                <a:solidFill>
                  <a:srgbClr val="000000"/>
                </a:solidFill>
              </a:rPr>
              <a:t>. She studies 32. </a:t>
            </a:r>
            <a:r>
              <a:rPr lang="en-US" altLang="zh-CN" sz="3200" u="sng" dirty="0">
                <a:solidFill>
                  <a:srgbClr val="000000"/>
                </a:solidFill>
              </a:rPr>
              <a:t>           </a:t>
            </a:r>
            <a:r>
              <a:rPr lang="en-US" altLang="zh-CN" sz="3200" dirty="0">
                <a:solidFill>
                  <a:srgbClr val="000000"/>
                </a:solidFill>
              </a:rPr>
              <a:t>Class Six, Grade Seven. She has big eyes and 33. 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round (</a:t>
            </a:r>
            <a:r>
              <a:rPr lang="zh-CN" altLang="en-US" sz="3200" dirty="0">
                <a:solidFill>
                  <a:srgbClr val="000000"/>
                </a:solidFill>
              </a:rPr>
              <a:t>圆的</a:t>
            </a:r>
            <a:r>
              <a:rPr lang="en-US" altLang="zh-CN" sz="3200" dirty="0">
                <a:solidFill>
                  <a:srgbClr val="000000"/>
                </a:solidFill>
              </a:rPr>
              <a:t>) face. Her hair is short 34. 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black. She is very cute and she always smiles, 35.</a:t>
            </a:r>
            <a:r>
              <a:rPr lang="en-US" altLang="zh-CN" sz="3200" u="sng" dirty="0">
                <a:solidFill>
                  <a:srgbClr val="000000"/>
                </a:solidFill>
              </a:rPr>
              <a:t>                  </a:t>
            </a:r>
            <a:r>
              <a:rPr lang="en-US" altLang="zh-CN" sz="3200" dirty="0">
                <a:solidFill>
                  <a:srgbClr val="000000"/>
                </a:solidFill>
              </a:rPr>
              <a:t>she is very hard-working, her English is good.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         Xiao </a:t>
            </a:r>
            <a:r>
              <a:rPr lang="en-US" altLang="zh-CN" sz="3200" dirty="0" err="1">
                <a:solidFill>
                  <a:srgbClr val="000000"/>
                </a:solidFill>
              </a:rPr>
              <a:t>Xiao</a:t>
            </a:r>
            <a:r>
              <a:rPr lang="en-US" altLang="zh-CN" sz="3200" dirty="0">
                <a:solidFill>
                  <a:srgbClr val="000000"/>
                </a:solidFill>
              </a:rPr>
              <a:t> likes 36.</a:t>
            </a:r>
            <a:r>
              <a:rPr lang="en-US" altLang="zh-CN" sz="3200" u="sng" dirty="0">
                <a:solidFill>
                  <a:srgbClr val="000000"/>
                </a:solidFill>
              </a:rPr>
              <a:t>               </a:t>
            </a:r>
            <a:r>
              <a:rPr lang="en-US" altLang="zh-CN" sz="3200" dirty="0">
                <a:solidFill>
                  <a:srgbClr val="000000"/>
                </a:solidFill>
              </a:rPr>
              <a:t>books. She is good at playing the 37. </a:t>
            </a:r>
            <a:r>
              <a:rPr lang="en-US" altLang="zh-CN" sz="3200" u="sng" dirty="0">
                <a:solidFill>
                  <a:srgbClr val="000000"/>
                </a:solidFill>
              </a:rPr>
              <a:t>          </a:t>
            </a:r>
            <a:r>
              <a:rPr lang="en-US" altLang="zh-CN" sz="3200" dirty="0">
                <a:solidFill>
                  <a:srgbClr val="000000"/>
                </a:solidFill>
              </a:rPr>
              <a:t>and singing songs. She always 38.</a:t>
            </a:r>
            <a:r>
              <a:rPr lang="en-US" altLang="zh-CN" sz="3200" u="sng" dirty="0">
                <a:solidFill>
                  <a:srgbClr val="000000"/>
                </a:solidFill>
              </a:rPr>
              <a:t>          </a:t>
            </a:r>
            <a:r>
              <a:rPr lang="en-US" altLang="zh-CN" sz="3200" dirty="0">
                <a:solidFill>
                  <a:srgbClr val="000000"/>
                </a:solidFill>
              </a:rPr>
              <a:t> the piano at the weekend. She wants to be a 39. </a:t>
            </a:r>
            <a:r>
              <a:rPr lang="en-US" altLang="zh-CN" sz="3200" u="sng" dirty="0">
                <a:solidFill>
                  <a:srgbClr val="000000"/>
                </a:solidFill>
              </a:rPr>
              <a:t>                                 </a:t>
            </a:r>
            <a:r>
              <a:rPr lang="en-US" altLang="zh-CN" sz="3200" dirty="0">
                <a:solidFill>
                  <a:srgbClr val="000000"/>
                </a:solidFill>
              </a:rPr>
              <a:t>in the future because she likes music. We all like her. We 40. </a:t>
            </a:r>
            <a:r>
              <a:rPr lang="en-US" altLang="zh-CN" sz="3200" u="sng" dirty="0">
                <a:solidFill>
                  <a:srgbClr val="000000"/>
                </a:solidFill>
              </a:rPr>
              <a:t>          </a:t>
            </a:r>
            <a:r>
              <a:rPr lang="en-US" altLang="zh-CN" sz="3200" dirty="0">
                <a:solidFill>
                  <a:srgbClr val="000000"/>
                </a:solidFill>
              </a:rPr>
              <a:t>a good time when we play together. </a:t>
            </a:r>
          </a:p>
        </p:txBody>
      </p:sp>
      <p:sp>
        <p:nvSpPr>
          <p:cNvPr id="83971" name="TextBox 14"/>
          <p:cNvSpPr txBox="1">
            <a:spLocks noChangeArrowheads="1"/>
          </p:cNvSpPr>
          <p:nvPr/>
        </p:nvSpPr>
        <p:spPr bwMode="auto">
          <a:xfrm>
            <a:off x="5580063" y="403225"/>
            <a:ext cx="1543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Her</a:t>
            </a:r>
          </a:p>
        </p:txBody>
      </p:sp>
      <p:sp>
        <p:nvSpPr>
          <p:cNvPr id="83972" name="TextBox 14"/>
          <p:cNvSpPr txBox="1">
            <a:spLocks noChangeArrowheads="1"/>
          </p:cNvSpPr>
          <p:nvPr/>
        </p:nvSpPr>
        <p:spPr bwMode="auto">
          <a:xfrm>
            <a:off x="5003800" y="908050"/>
            <a:ext cx="1544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83973" name="TextBox 14"/>
          <p:cNvSpPr txBox="1">
            <a:spLocks noChangeArrowheads="1"/>
          </p:cNvSpPr>
          <p:nvPr/>
        </p:nvSpPr>
        <p:spPr bwMode="auto">
          <a:xfrm>
            <a:off x="7451725" y="1339850"/>
            <a:ext cx="1544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3974" name="TextBox 14"/>
          <p:cNvSpPr txBox="1">
            <a:spLocks noChangeArrowheads="1"/>
          </p:cNvSpPr>
          <p:nvPr/>
        </p:nvSpPr>
        <p:spPr bwMode="auto">
          <a:xfrm>
            <a:off x="7091363" y="1844675"/>
            <a:ext cx="1543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and</a:t>
            </a:r>
          </a:p>
        </p:txBody>
      </p:sp>
      <p:sp>
        <p:nvSpPr>
          <p:cNvPr id="83975" name="TextBox 14"/>
          <p:cNvSpPr txBox="1">
            <a:spLocks noChangeArrowheads="1"/>
          </p:cNvSpPr>
          <p:nvPr/>
        </p:nvSpPr>
        <p:spPr bwMode="auto">
          <a:xfrm>
            <a:off x="755650" y="2852738"/>
            <a:ext cx="2041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because</a:t>
            </a:r>
          </a:p>
        </p:txBody>
      </p:sp>
      <p:sp>
        <p:nvSpPr>
          <p:cNvPr id="83976" name="TextBox 14"/>
          <p:cNvSpPr txBox="1">
            <a:spLocks noChangeArrowheads="1"/>
          </p:cNvSpPr>
          <p:nvPr/>
        </p:nvSpPr>
        <p:spPr bwMode="auto">
          <a:xfrm>
            <a:off x="4572000" y="3789363"/>
            <a:ext cx="2397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83977" name="TextBox 14"/>
          <p:cNvSpPr txBox="1">
            <a:spLocks noChangeArrowheads="1"/>
          </p:cNvSpPr>
          <p:nvPr/>
        </p:nvSpPr>
        <p:spPr bwMode="auto">
          <a:xfrm>
            <a:off x="4283075" y="4365625"/>
            <a:ext cx="15430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piano</a:t>
            </a:r>
          </a:p>
        </p:txBody>
      </p:sp>
      <p:sp>
        <p:nvSpPr>
          <p:cNvPr id="83978" name="TextBox 14"/>
          <p:cNvSpPr txBox="1">
            <a:spLocks noChangeArrowheads="1"/>
          </p:cNvSpPr>
          <p:nvPr/>
        </p:nvSpPr>
        <p:spPr bwMode="auto">
          <a:xfrm>
            <a:off x="2843213" y="4797425"/>
            <a:ext cx="2047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plays</a:t>
            </a:r>
          </a:p>
        </p:txBody>
      </p:sp>
      <p:sp>
        <p:nvSpPr>
          <p:cNvPr id="83979" name="TextBox 14"/>
          <p:cNvSpPr txBox="1">
            <a:spLocks noChangeArrowheads="1"/>
          </p:cNvSpPr>
          <p:nvPr/>
        </p:nvSpPr>
        <p:spPr bwMode="auto">
          <a:xfrm>
            <a:off x="4140200" y="5300663"/>
            <a:ext cx="3724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musician/pianist </a:t>
            </a:r>
          </a:p>
        </p:txBody>
      </p:sp>
      <p:sp>
        <p:nvSpPr>
          <p:cNvPr id="83980" name="TextBox 14"/>
          <p:cNvSpPr txBox="1">
            <a:spLocks noChangeArrowheads="1"/>
          </p:cNvSpPr>
          <p:nvPr/>
        </p:nvSpPr>
        <p:spPr bwMode="auto">
          <a:xfrm>
            <a:off x="1547813" y="6237288"/>
            <a:ext cx="2047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  <p:bldP spid="83976" grpId="0"/>
      <p:bldP spid="83977" grpId="0"/>
      <p:bldP spid="83978" grpId="0"/>
      <p:bldP spid="83979" grpId="0"/>
      <p:bldP spid="839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文本框 5"/>
          <p:cNvSpPr txBox="1">
            <a:spLocks noChangeArrowheads="1"/>
          </p:cNvSpPr>
          <p:nvPr/>
        </p:nvSpPr>
        <p:spPr bwMode="auto">
          <a:xfrm>
            <a:off x="107950" y="838200"/>
            <a:ext cx="90566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四、阅读理解（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小题，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分）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左栏是对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个人所需东西的描述，右栏是对超市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层楼的简介，请为每一个人选择最适合去的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层，并将答案的字母编号填在题号前的括号内。（其中有两项多余）（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2×5=10</a:t>
            </a:r>
            <a:r>
              <a:rPr lang="zh-CN" altLang="en-US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/>
          <p:nvPr/>
        </p:nvGraphicFramePr>
        <p:xfrm>
          <a:off x="-36513" y="38100"/>
          <a:ext cx="9123363" cy="6659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2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1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9563">
                <a:tc>
                  <a:txBody>
                    <a:bodyPr/>
                    <a:lstStyle/>
                    <a:p>
                      <a:pPr marL="0" algn="l">
                        <a:buNone/>
                      </a:pPr>
                      <a:r>
                        <a:rPr lang="en-US" altLang="zh-CN" sz="23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  ) 41.Jerry: A student from No.1 Middle School. He needs a book which can help him with his study.</a:t>
                      </a:r>
                    </a:p>
                    <a:p>
                      <a:pPr marL="0" algn="l">
                        <a:buNone/>
                      </a:pPr>
                      <a:r>
                        <a:rPr lang="en-US" altLang="zh-CN" sz="23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  ) 42. Kate: A fat girl. She wants to keep fit by doing sports like badminton.</a:t>
                      </a:r>
                    </a:p>
                    <a:p>
                      <a:pPr marL="0" algn="l">
                        <a:buNone/>
                      </a:pPr>
                      <a:r>
                        <a:rPr lang="en-US" altLang="zh-CN" sz="23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  ) 43. David: He admires (</a:t>
                      </a:r>
                      <a:r>
                        <a:rPr lang="en-US" altLang="zh-CN" sz="2300" b="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钦佩</a:t>
                      </a:r>
                      <a:r>
                        <a:rPr lang="en-US" altLang="zh-CN" sz="23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Harry Potter a lot, so he is crazy about watching it again and again. And he can’t live without music.</a:t>
                      </a:r>
                    </a:p>
                    <a:p>
                      <a:pPr marL="0" algn="l">
                        <a:buNone/>
                      </a:pPr>
                      <a:r>
                        <a:rPr lang="en-US" altLang="zh-CN" sz="23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  ) 44. Zhang </a:t>
                      </a:r>
                      <a:r>
                        <a:rPr lang="en-US" altLang="zh-CN" sz="2300" b="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Rui</a:t>
                      </a:r>
                      <a:r>
                        <a:rPr lang="en-US" altLang="zh-CN" sz="23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He is from China but he is interested in western food, so he often eats it instead of Chinese food.</a:t>
                      </a:r>
                    </a:p>
                    <a:p>
                      <a:pPr marL="0" algn="l">
                        <a:buNone/>
                      </a:pPr>
                      <a:r>
                        <a:rPr lang="en-US" altLang="zh-CN" sz="23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   ) 45. Kitty: A beautiful girl. She makes herself look </a:t>
                      </a:r>
                      <a:r>
                        <a:rPr lang="en-US" altLang="zh-CN" sz="2300" b="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attractive（迷人的）all</a:t>
                      </a:r>
                      <a:r>
                        <a:rPr lang="en-US" altLang="zh-CN" sz="23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time. Therefore, she makes up every day and wears fashion clothes.</a:t>
                      </a:r>
                    </a:p>
                  </a:txBody>
                  <a:tcPr marL="333387" marR="0" marT="0" marB="1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Floor 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One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CDs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VCDs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DVDs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computers,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televisions and so on.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Floor T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wo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Books for different kinds of level</a:t>
                      </a:r>
                      <a:r>
                        <a:rPr lang="zh-CN" altLang="en-US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（层次）</a:t>
                      </a:r>
                      <a:r>
                        <a:rPr lang="zh-CN" altLang="en-US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education. People in different ages are welcome.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Floor 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Three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 equipment</a:t>
                      </a:r>
                      <a:r>
                        <a:rPr lang="zh-CN" altLang="en-US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（设备）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like baseball bats, badminton rackets.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Floor 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Four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Candies,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cakes, bread, milk, butter, salt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Floor 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Five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Sports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shoes, tennis shoes, high-heeled shoes…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Floor S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ix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Shirt, skirt, jacket, belt, T-shirt, jeans, socks, gloves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...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Floor</a:t>
                      </a:r>
                      <a:r>
                        <a:rPr lang="en-US" altLang="zh-CN" sz="23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Seven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fast food, sushi</a:t>
                      </a:r>
                      <a:r>
                        <a:rPr lang="zh-CN" altLang="en-US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（（</a:t>
                      </a:r>
                      <a:r>
                        <a:rPr lang="zh-CN" altLang="en-US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寿司）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, 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pizza</a:t>
                      </a:r>
                      <a:r>
                        <a:rPr lang="en-US" altLang="zh-CN" sz="23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and so on.</a:t>
                      </a:r>
                      <a:endParaRPr lang="en-US" altLang="zh-CN" sz="2300" b="1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6026" name="TextBox 14"/>
          <p:cNvSpPr txBox="1">
            <a:spLocks noChangeArrowheads="1"/>
          </p:cNvSpPr>
          <p:nvPr/>
        </p:nvSpPr>
        <p:spPr bwMode="auto">
          <a:xfrm>
            <a:off x="250825" y="44450"/>
            <a:ext cx="773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6027" name="TextBox 14"/>
          <p:cNvSpPr txBox="1">
            <a:spLocks noChangeArrowheads="1"/>
          </p:cNvSpPr>
          <p:nvPr/>
        </p:nvSpPr>
        <p:spPr bwMode="auto">
          <a:xfrm>
            <a:off x="250825" y="981075"/>
            <a:ext cx="774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6028" name="TextBox 14"/>
          <p:cNvSpPr txBox="1">
            <a:spLocks noChangeArrowheads="1"/>
          </p:cNvSpPr>
          <p:nvPr/>
        </p:nvSpPr>
        <p:spPr bwMode="auto">
          <a:xfrm>
            <a:off x="250825" y="2060575"/>
            <a:ext cx="77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6029" name="TextBox 14"/>
          <p:cNvSpPr txBox="1">
            <a:spLocks noChangeArrowheads="1"/>
          </p:cNvSpPr>
          <p:nvPr/>
        </p:nvSpPr>
        <p:spPr bwMode="auto">
          <a:xfrm>
            <a:off x="323850" y="3429000"/>
            <a:ext cx="774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86030" name="TextBox 14"/>
          <p:cNvSpPr txBox="1">
            <a:spLocks noChangeArrowheads="1"/>
          </p:cNvSpPr>
          <p:nvPr/>
        </p:nvSpPr>
        <p:spPr bwMode="auto">
          <a:xfrm>
            <a:off x="395288" y="4795838"/>
            <a:ext cx="774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/>
      <p:bldP spid="86027" grpId="0"/>
      <p:bldP spid="86028" grpId="0"/>
      <p:bldP spid="86029" grpId="0"/>
      <p:bldP spid="860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文本框 99"/>
          <p:cNvSpPr txBox="1">
            <a:spLocks noChangeArrowheads="1"/>
          </p:cNvSpPr>
          <p:nvPr/>
        </p:nvSpPr>
        <p:spPr bwMode="auto">
          <a:xfrm>
            <a:off x="179388" y="403225"/>
            <a:ext cx="86741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五、根据所给单词的中文意思或者根据所给单词的适当形式完成句子。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小题，共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46. I think red can bring good _____________ (</a:t>
            </a:r>
            <a:r>
              <a:rPr lang="zh-CN" altLang="en-US" sz="3200" dirty="0">
                <a:solidFill>
                  <a:srgbClr val="000000"/>
                </a:solidFill>
              </a:rPr>
              <a:t>运气</a:t>
            </a:r>
            <a:r>
              <a:rPr lang="en-US" altLang="zh-CN" sz="3200" dirty="0">
                <a:solidFill>
                  <a:srgbClr val="000000"/>
                </a:solidFill>
              </a:rPr>
              <a:t>) to 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47. Please wash your hands _____________ (</a:t>
            </a:r>
            <a:r>
              <a:rPr lang="zh-CN" altLang="en-US" sz="3200" dirty="0">
                <a:solidFill>
                  <a:srgbClr val="000000"/>
                </a:solidFill>
              </a:rPr>
              <a:t>在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…</a:t>
            </a:r>
            <a:r>
              <a:rPr lang="zh-CN" altLang="en-US" sz="3200" dirty="0">
                <a:solidFill>
                  <a:srgbClr val="000000"/>
                </a:solidFill>
              </a:rPr>
              <a:t>之前</a:t>
            </a:r>
            <a:r>
              <a:rPr lang="en-US" altLang="zh-CN" sz="3200" dirty="0">
                <a:solidFill>
                  <a:srgbClr val="000000"/>
                </a:solidFill>
              </a:rPr>
              <a:t>) meals.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48. Health is very _____________ (</a:t>
            </a:r>
            <a:r>
              <a:rPr lang="zh-CN" altLang="en-US" sz="3200" dirty="0">
                <a:solidFill>
                  <a:srgbClr val="000000"/>
                </a:solidFill>
              </a:rPr>
              <a:t>重要</a:t>
            </a:r>
            <a:r>
              <a:rPr lang="en-US" altLang="zh-CN" sz="3200" dirty="0">
                <a:solidFill>
                  <a:srgbClr val="000000"/>
                </a:solidFill>
              </a:rPr>
              <a:t>) to us. We should take more exercise.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49. Don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t leave the _____________ (</a:t>
            </a:r>
            <a:r>
              <a:rPr lang="zh-CN" altLang="en-US" sz="3200" dirty="0">
                <a:solidFill>
                  <a:srgbClr val="000000"/>
                </a:solidFill>
              </a:rPr>
              <a:t>脏的</a:t>
            </a:r>
            <a:r>
              <a:rPr lang="en-US" altLang="zh-CN" sz="3200" dirty="0">
                <a:solidFill>
                  <a:srgbClr val="000000"/>
                </a:solidFill>
              </a:rPr>
              <a:t>) clothes on the bed.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50. _____________ (</a:t>
            </a:r>
            <a:r>
              <a:rPr lang="zh-CN" altLang="en-US" sz="3200" dirty="0">
                <a:solidFill>
                  <a:srgbClr val="000000"/>
                </a:solidFill>
              </a:rPr>
              <a:t>记住</a:t>
            </a:r>
            <a:r>
              <a:rPr lang="en-US" altLang="zh-CN" sz="3200" dirty="0">
                <a:solidFill>
                  <a:srgbClr val="000000"/>
                </a:solidFill>
              </a:rPr>
              <a:t>) to turn off the lights when you leave the classroom</a:t>
            </a:r>
            <a:r>
              <a:rPr lang="en-US" altLang="zh-CN" sz="3200" dirty="0" smtClean="0">
                <a:solidFill>
                  <a:srgbClr val="000000"/>
                </a:solidFill>
              </a:rPr>
              <a:t>.</a:t>
            </a:r>
            <a:endParaRPr lang="en-US" altLang="zh-CN" sz="3200" dirty="0">
              <a:solidFill>
                <a:srgbClr val="000000"/>
              </a:solidFill>
            </a:endParaRPr>
          </a:p>
        </p:txBody>
      </p:sp>
      <p:sp>
        <p:nvSpPr>
          <p:cNvPr id="87043" name="TextBox 14"/>
          <p:cNvSpPr txBox="1">
            <a:spLocks noChangeArrowheads="1"/>
          </p:cNvSpPr>
          <p:nvPr/>
        </p:nvSpPr>
        <p:spPr bwMode="auto">
          <a:xfrm>
            <a:off x="5938838" y="1268413"/>
            <a:ext cx="2363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luck</a:t>
            </a:r>
          </a:p>
        </p:txBody>
      </p:sp>
      <p:sp>
        <p:nvSpPr>
          <p:cNvPr id="87044" name="TextBox 14"/>
          <p:cNvSpPr txBox="1">
            <a:spLocks noChangeArrowheads="1"/>
          </p:cNvSpPr>
          <p:nvPr/>
        </p:nvSpPr>
        <p:spPr bwMode="auto">
          <a:xfrm>
            <a:off x="6083300" y="2205038"/>
            <a:ext cx="1684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before</a:t>
            </a:r>
          </a:p>
        </p:txBody>
      </p:sp>
      <p:sp>
        <p:nvSpPr>
          <p:cNvPr id="87045" name="TextBox 14"/>
          <p:cNvSpPr txBox="1">
            <a:spLocks noChangeArrowheads="1"/>
          </p:cNvSpPr>
          <p:nvPr/>
        </p:nvSpPr>
        <p:spPr bwMode="auto">
          <a:xfrm>
            <a:off x="4067175" y="3213100"/>
            <a:ext cx="2073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important</a:t>
            </a:r>
          </a:p>
        </p:txBody>
      </p:sp>
      <p:sp>
        <p:nvSpPr>
          <p:cNvPr id="87046" name="TextBox 14"/>
          <p:cNvSpPr txBox="1">
            <a:spLocks noChangeArrowheads="1"/>
          </p:cNvSpPr>
          <p:nvPr/>
        </p:nvSpPr>
        <p:spPr bwMode="auto">
          <a:xfrm>
            <a:off x="4138613" y="4221163"/>
            <a:ext cx="2692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dirty</a:t>
            </a:r>
          </a:p>
        </p:txBody>
      </p:sp>
      <p:sp>
        <p:nvSpPr>
          <p:cNvPr id="87047" name="TextBox 14"/>
          <p:cNvSpPr txBox="1">
            <a:spLocks noChangeArrowheads="1"/>
          </p:cNvSpPr>
          <p:nvPr/>
        </p:nvSpPr>
        <p:spPr bwMode="auto">
          <a:xfrm>
            <a:off x="1187450" y="5229225"/>
            <a:ext cx="2790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Remember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  <p:bldP spid="87046" grpId="0"/>
      <p:bldP spid="870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文本框 99"/>
          <p:cNvSpPr txBox="1">
            <a:spLocks noChangeArrowheads="1"/>
          </p:cNvSpPr>
          <p:nvPr/>
        </p:nvSpPr>
        <p:spPr bwMode="auto">
          <a:xfrm>
            <a:off x="179388" y="188913"/>
            <a:ext cx="86741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sym typeface="Arial" panose="020B0604020202020204" pitchFamily="34" charset="0"/>
              </a:rPr>
              <a:t>51. It</a:t>
            </a:r>
            <a:r>
              <a:rPr lang="en-US" altLang="zh-CN" sz="3200">
                <a:solidFill>
                  <a:srgbClr val="000000"/>
                </a:solidFill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>
                <a:solidFill>
                  <a:srgbClr val="000000"/>
                </a:solidFill>
                <a:sym typeface="Arial" panose="020B0604020202020204" pitchFamily="34" charset="0"/>
              </a:rPr>
              <a:t>s too _____________ (noise) in the street. I don</a:t>
            </a:r>
            <a:r>
              <a:rPr lang="en-US" altLang="zh-CN" sz="3200">
                <a:solidFill>
                  <a:srgbClr val="000000"/>
                </a:solidFill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>
                <a:solidFill>
                  <a:srgbClr val="000000"/>
                </a:solidFill>
                <a:sym typeface="Arial" panose="020B0604020202020204" pitchFamily="34" charset="0"/>
              </a:rPr>
              <a:t>t like it.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sym typeface="Arial" panose="020B0604020202020204" pitchFamily="34" charset="0"/>
              </a:rPr>
              <a:t>52. John lives in a big house with many_______________ (kitchen).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sym typeface="Arial" panose="020B0604020202020204" pitchFamily="34" charset="0"/>
              </a:rPr>
              <a:t>53. He often _______________ (relax) for a while after dinner.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sym typeface="Arial" panose="020B0604020202020204" pitchFamily="34" charset="0"/>
              </a:rPr>
              <a:t>54. They practice ____________ (play) soccer in the playground every 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sym typeface="Arial" panose="020B0604020202020204" pitchFamily="34" charset="0"/>
              </a:rPr>
              <a:t>55. I think I have _____________ (much) family rules.</a:t>
            </a:r>
          </a:p>
        </p:txBody>
      </p:sp>
      <p:sp>
        <p:nvSpPr>
          <p:cNvPr id="88067" name="TextBox 14"/>
          <p:cNvSpPr txBox="1">
            <a:spLocks noChangeArrowheads="1"/>
          </p:cNvSpPr>
          <p:nvPr/>
        </p:nvSpPr>
        <p:spPr bwMode="auto">
          <a:xfrm>
            <a:off x="2554288" y="115888"/>
            <a:ext cx="2255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noisy</a:t>
            </a:r>
          </a:p>
        </p:txBody>
      </p:sp>
      <p:sp>
        <p:nvSpPr>
          <p:cNvPr id="88068" name="TextBox 14"/>
          <p:cNvSpPr txBox="1">
            <a:spLocks noChangeArrowheads="1"/>
          </p:cNvSpPr>
          <p:nvPr/>
        </p:nvSpPr>
        <p:spPr bwMode="auto">
          <a:xfrm>
            <a:off x="1979613" y="1555750"/>
            <a:ext cx="2117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kitchens</a:t>
            </a:r>
          </a:p>
        </p:txBody>
      </p:sp>
      <p:sp>
        <p:nvSpPr>
          <p:cNvPr id="88069" name="TextBox 14"/>
          <p:cNvSpPr txBox="1">
            <a:spLocks noChangeArrowheads="1"/>
          </p:cNvSpPr>
          <p:nvPr/>
        </p:nvSpPr>
        <p:spPr bwMode="auto">
          <a:xfrm>
            <a:off x="4138613" y="2060575"/>
            <a:ext cx="3511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relaxes</a:t>
            </a:r>
          </a:p>
        </p:txBody>
      </p:sp>
      <p:sp>
        <p:nvSpPr>
          <p:cNvPr id="88070" name="TextBox 14"/>
          <p:cNvSpPr txBox="1">
            <a:spLocks noChangeArrowheads="1"/>
          </p:cNvSpPr>
          <p:nvPr/>
        </p:nvSpPr>
        <p:spPr bwMode="auto">
          <a:xfrm>
            <a:off x="3419475" y="2995613"/>
            <a:ext cx="3562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playing</a:t>
            </a:r>
          </a:p>
        </p:txBody>
      </p:sp>
      <p:sp>
        <p:nvSpPr>
          <p:cNvPr id="88071" name="TextBox 14"/>
          <p:cNvSpPr txBox="1">
            <a:spLocks noChangeArrowheads="1"/>
          </p:cNvSpPr>
          <p:nvPr/>
        </p:nvSpPr>
        <p:spPr bwMode="auto">
          <a:xfrm>
            <a:off x="4427538" y="4005263"/>
            <a:ext cx="1489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68" grpId="0"/>
      <p:bldP spid="88069" grpId="0"/>
      <p:bldP spid="88070" grpId="0"/>
      <p:bldP spid="880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文本框 99"/>
          <p:cNvSpPr txBox="1">
            <a:spLocks noChangeArrowheads="1"/>
          </p:cNvSpPr>
          <p:nvPr/>
        </p:nvSpPr>
        <p:spPr bwMode="auto">
          <a:xfrm>
            <a:off x="-34925" y="260350"/>
            <a:ext cx="9271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六、完成句子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小题，共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56. </a:t>
            </a:r>
            <a:r>
              <a:rPr lang="zh-CN" altLang="en-US" sz="3200" dirty="0">
                <a:solidFill>
                  <a:srgbClr val="000000"/>
                </a:solidFill>
              </a:rPr>
              <a:t>他周末通常练习弹吉他。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He </a:t>
            </a:r>
            <a:r>
              <a:rPr lang="en-US" altLang="zh-CN" sz="3200" dirty="0" err="1">
                <a:solidFill>
                  <a:srgbClr val="000000"/>
                </a:solidFill>
              </a:rPr>
              <a:t>usually</a:t>
            </a:r>
            <a:r>
              <a:rPr lang="en-US" altLang="en-US" sz="3200" dirty="0" err="1">
                <a:solidFill>
                  <a:srgbClr val="000000"/>
                </a:solidFill>
              </a:rPr>
              <a:t>__________________________</a:t>
            </a:r>
            <a:r>
              <a:rPr lang="en-US" altLang="zh-CN" sz="3200" dirty="0" err="1">
                <a:solidFill>
                  <a:srgbClr val="000000"/>
                </a:solidFill>
              </a:rPr>
              <a:t>on</a:t>
            </a:r>
            <a:r>
              <a:rPr lang="en-US" altLang="zh-CN" sz="3200" dirty="0">
                <a:solidFill>
                  <a:srgbClr val="000000"/>
                </a:solidFill>
              </a:rPr>
              <a:t> weekends.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57. </a:t>
            </a:r>
            <a:r>
              <a:rPr lang="zh-CN" altLang="en-US" sz="3200" dirty="0">
                <a:solidFill>
                  <a:srgbClr val="000000"/>
                </a:solidFill>
              </a:rPr>
              <a:t>我们不应该在上课期间外出。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 </a:t>
            </a:r>
            <a:r>
              <a:rPr lang="en-US" altLang="zh-CN" sz="3200" dirty="0">
                <a:solidFill>
                  <a:srgbClr val="000000"/>
                </a:solidFill>
              </a:rPr>
              <a:t>We shouldn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t ____________ on school days.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58. </a:t>
            </a:r>
            <a:r>
              <a:rPr lang="zh-CN" altLang="en-US" sz="3200" dirty="0">
                <a:solidFill>
                  <a:srgbClr val="000000"/>
                </a:solidFill>
              </a:rPr>
              <a:t>我母亲常常告诉我不要和别人打架。</a:t>
            </a:r>
            <a:r>
              <a:rPr lang="en-US" altLang="zh-CN" sz="3200" dirty="0">
                <a:solidFill>
                  <a:srgbClr val="000000"/>
                </a:solidFill>
              </a:rPr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My mother often asks me not to_________ others.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59. </a:t>
            </a:r>
            <a:r>
              <a:rPr lang="zh-CN" altLang="en-US" sz="3200" dirty="0">
                <a:solidFill>
                  <a:srgbClr val="000000"/>
                </a:solidFill>
              </a:rPr>
              <a:t>父母亲对我要求很严格。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    </a:t>
            </a:r>
            <a:r>
              <a:rPr lang="en-US" altLang="zh-CN" sz="3200" dirty="0">
                <a:solidFill>
                  <a:srgbClr val="000000"/>
                </a:solidFill>
              </a:rPr>
              <a:t>My parents __________________ 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60. </a:t>
            </a:r>
            <a:r>
              <a:rPr lang="zh-CN" altLang="en-US" sz="3200" dirty="0">
                <a:solidFill>
                  <a:srgbClr val="000000"/>
                </a:solidFill>
              </a:rPr>
              <a:t>我们每天早晨起床后都应该整理床铺。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We should _________________________ after we get up every morning</a:t>
            </a:r>
            <a:r>
              <a:rPr lang="en-US" altLang="zh-CN" sz="3200" dirty="0" smtClean="0">
                <a:solidFill>
                  <a:srgbClr val="000000"/>
                </a:solidFill>
              </a:rPr>
              <a:t>.</a:t>
            </a:r>
            <a:endParaRPr lang="en-US" altLang="zh-CN" sz="3200" dirty="0">
              <a:solidFill>
                <a:srgbClr val="000000"/>
              </a:solidFill>
            </a:endParaRPr>
          </a:p>
        </p:txBody>
      </p:sp>
      <p:sp>
        <p:nvSpPr>
          <p:cNvPr id="89091" name="TextBox 14"/>
          <p:cNvSpPr txBox="1">
            <a:spLocks noChangeArrowheads="1"/>
          </p:cNvSpPr>
          <p:nvPr/>
        </p:nvSpPr>
        <p:spPr bwMode="auto">
          <a:xfrm>
            <a:off x="2411413" y="1196975"/>
            <a:ext cx="5894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practices playing the guitar</a:t>
            </a:r>
          </a:p>
        </p:txBody>
      </p:sp>
      <p:sp>
        <p:nvSpPr>
          <p:cNvPr id="89092" name="TextBox 14"/>
          <p:cNvSpPr txBox="1">
            <a:spLocks noChangeArrowheads="1"/>
          </p:cNvSpPr>
          <p:nvPr/>
        </p:nvSpPr>
        <p:spPr bwMode="auto">
          <a:xfrm>
            <a:off x="2843213" y="2565400"/>
            <a:ext cx="48529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go out</a:t>
            </a:r>
          </a:p>
        </p:txBody>
      </p:sp>
      <p:sp>
        <p:nvSpPr>
          <p:cNvPr id="89093" name="TextBox 14"/>
          <p:cNvSpPr txBox="1">
            <a:spLocks noChangeArrowheads="1"/>
          </p:cNvSpPr>
          <p:nvPr/>
        </p:nvSpPr>
        <p:spPr bwMode="auto">
          <a:xfrm>
            <a:off x="5795963" y="3573463"/>
            <a:ext cx="2209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fight with</a:t>
            </a:r>
          </a:p>
        </p:txBody>
      </p:sp>
      <p:sp>
        <p:nvSpPr>
          <p:cNvPr id="89094" name="TextBox 14"/>
          <p:cNvSpPr txBox="1">
            <a:spLocks noChangeArrowheads="1"/>
          </p:cNvSpPr>
          <p:nvPr/>
        </p:nvSpPr>
        <p:spPr bwMode="auto">
          <a:xfrm>
            <a:off x="2482850" y="4581525"/>
            <a:ext cx="43989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are very strict with	</a:t>
            </a:r>
          </a:p>
        </p:txBody>
      </p:sp>
      <p:sp>
        <p:nvSpPr>
          <p:cNvPr id="89095" name="TextBox 14"/>
          <p:cNvSpPr txBox="1">
            <a:spLocks noChangeArrowheads="1"/>
          </p:cNvSpPr>
          <p:nvPr/>
        </p:nvSpPr>
        <p:spPr bwMode="auto">
          <a:xfrm>
            <a:off x="2916238" y="5589588"/>
            <a:ext cx="40290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make our 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  <p:bldP spid="89094" grpId="0"/>
      <p:bldP spid="890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文本框 99"/>
          <p:cNvSpPr txBox="1">
            <a:spLocks noChangeArrowheads="1"/>
          </p:cNvSpPr>
          <p:nvPr/>
        </p:nvSpPr>
        <p:spPr bwMode="auto">
          <a:xfrm>
            <a:off x="187325" y="381000"/>
            <a:ext cx="86487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七、读写综合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本大题分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两部分，共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A. </a:t>
            </a:r>
            <a:r>
              <a:rPr lang="zh-CN" altLang="en-US" sz="3200" dirty="0">
                <a:solidFill>
                  <a:srgbClr val="000000"/>
                </a:solidFill>
              </a:rPr>
              <a:t>信息归纳</a:t>
            </a:r>
            <a:r>
              <a:rPr lang="en-US" altLang="zh-CN" sz="3200" dirty="0">
                <a:solidFill>
                  <a:srgbClr val="000000"/>
                </a:solidFill>
              </a:rPr>
              <a:t>(5</a:t>
            </a:r>
            <a:r>
              <a:rPr lang="zh-CN" altLang="en-US" sz="3200" dirty="0">
                <a:solidFill>
                  <a:srgbClr val="000000"/>
                </a:solidFill>
              </a:rPr>
              <a:t>小题，共</a:t>
            </a:r>
            <a:r>
              <a:rPr lang="en-US" altLang="zh-CN" sz="3200" dirty="0">
                <a:solidFill>
                  <a:srgbClr val="000000"/>
                </a:solidFill>
              </a:rPr>
              <a:t>10</a:t>
            </a:r>
            <a:r>
              <a:rPr lang="zh-CN" altLang="en-US" sz="3200" dirty="0">
                <a:solidFill>
                  <a:srgbClr val="000000"/>
                </a:solidFill>
              </a:rPr>
              <a:t>分</a:t>
            </a:r>
            <a:r>
              <a:rPr lang="en-US" altLang="zh-CN" sz="3200" dirty="0">
                <a:solidFill>
                  <a:srgbClr val="000000"/>
                </a:solidFill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        I have a lot of rules at my house. Maybe you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ll say 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“</a:t>
            </a:r>
            <a:r>
              <a:rPr lang="en-US" altLang="zh-CN" sz="3200" dirty="0">
                <a:solidFill>
                  <a:srgbClr val="000000"/>
                </a:solidFill>
              </a:rPr>
              <a:t>So do we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”</a:t>
            </a:r>
            <a:r>
              <a:rPr lang="en-US" altLang="zh-CN" sz="3200" dirty="0">
                <a:solidFill>
                  <a:srgbClr val="000000"/>
                </a:solidFill>
              </a:rPr>
              <a:t>. I think the rules are a little strict. For example, my mom doesn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t allow me to go out or get home late. If I do that, she will get annoyed(</a:t>
            </a:r>
            <a:r>
              <a:rPr lang="zh-CN" altLang="en-US" sz="3200" dirty="0">
                <a:solidFill>
                  <a:srgbClr val="000000"/>
                </a:solidFill>
              </a:rPr>
              <a:t>恼怒的</a:t>
            </a:r>
            <a:r>
              <a:rPr lang="en-US" altLang="zh-CN" sz="3200" dirty="0">
                <a:solidFill>
                  <a:srgbClr val="000000"/>
                </a:solidFill>
              </a:rPr>
              <a:t>). On my school days, I can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t watch TV or listen to music. She thinks it will influence(</a:t>
            </a:r>
            <a:r>
              <a:rPr lang="zh-CN" altLang="en-US" sz="3200" dirty="0">
                <a:solidFill>
                  <a:srgbClr val="000000"/>
                </a:solidFill>
              </a:rPr>
              <a:t>影响</a:t>
            </a:r>
            <a:r>
              <a:rPr lang="en-US" altLang="zh-CN" sz="3200" dirty="0">
                <a:solidFill>
                  <a:srgbClr val="000000"/>
                </a:solidFill>
              </a:rPr>
              <a:t>) my study. And my parents don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t allow me to waste the food. I think that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s right. If I do that, I will become a bad child. In my free time, I need to do some easy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文本框 1"/>
          <p:cNvSpPr txBox="1">
            <a:spLocks noChangeArrowheads="1"/>
          </p:cNvSpPr>
          <p:nvPr/>
        </p:nvSpPr>
        <p:spPr bwMode="auto">
          <a:xfrm>
            <a:off x="304800" y="1096962"/>
            <a:ext cx="8569325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housework. My father often says, 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Difficulties can make me get more exercise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en-US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. However, I am allowed to choose my own clothes and make many friends. I think the rules are like my parents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 love, so I never mind that. I will try my best to do that.</a:t>
            </a:r>
            <a:endParaRPr lang="en-US" altLang="zh-CN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矩形 1"/>
          <p:cNvSpPr>
            <a:spLocks noChangeArrowheads="1"/>
          </p:cNvSpPr>
          <p:nvPr/>
        </p:nvSpPr>
        <p:spPr bwMode="auto">
          <a:xfrm>
            <a:off x="71437" y="355600"/>
            <a:ext cx="907256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一、单项选择 </a:t>
            </a:r>
            <a:r>
              <a:rPr lang="en-US" altLang="zh-CN" sz="3200" b="1" dirty="0"/>
              <a:t>(20</a:t>
            </a:r>
            <a:r>
              <a:rPr lang="zh-CN" altLang="en-US" sz="3200" b="1" dirty="0"/>
              <a:t>小题，共</a:t>
            </a:r>
            <a:r>
              <a:rPr lang="en-US" altLang="zh-CN" sz="3200" b="1" dirty="0"/>
              <a:t>20</a:t>
            </a:r>
            <a:r>
              <a:rPr lang="zh-CN" altLang="en-US" sz="3200" b="1" dirty="0"/>
              <a:t>分</a:t>
            </a:r>
            <a:r>
              <a:rPr lang="en-US" altLang="zh-CN" sz="3200" b="1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—Must I finish my work now?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—No, you</a:t>
            </a:r>
            <a:r>
              <a:rPr lang="en-US" altLang="zh-CN" sz="3200" u="sng" dirty="0"/>
              <a:t>          </a:t>
            </a:r>
            <a:r>
              <a:rPr lang="en-US" altLang="zh-CN" sz="3200" dirty="0"/>
              <a:t>do it tomorrow. (2010·</a:t>
            </a:r>
            <a:r>
              <a:rPr lang="zh-CN" altLang="en-US" sz="3200" dirty="0"/>
              <a:t>广东湛江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can		 B. have to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need		  D. must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—Don’t smoke here. Please look at the sign.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—__________. (2012·</a:t>
            </a:r>
            <a:r>
              <a:rPr lang="zh-CN" altLang="en-US" sz="3200" dirty="0"/>
              <a:t>广东湛江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That's good		        B. It doesn't matter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You’re welcome		D. Oh, </a:t>
            </a:r>
            <a:r>
              <a:rPr lang="en-US" altLang="zh-CN" sz="3200" dirty="0" smtClean="0"/>
              <a:t>sorry</a:t>
            </a:r>
            <a:endParaRPr lang="en-US" altLang="zh-CN" sz="3200" dirty="0"/>
          </a:p>
        </p:txBody>
      </p:sp>
      <p:sp>
        <p:nvSpPr>
          <p:cNvPr id="73731" name="TextBox 13"/>
          <p:cNvSpPr txBox="1">
            <a:spLocks noChangeArrowheads="1"/>
          </p:cNvSpPr>
          <p:nvPr/>
        </p:nvSpPr>
        <p:spPr bwMode="auto">
          <a:xfrm>
            <a:off x="250825" y="908050"/>
            <a:ext cx="738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3732" name="TextBox 14"/>
          <p:cNvSpPr txBox="1">
            <a:spLocks noChangeArrowheads="1"/>
          </p:cNvSpPr>
          <p:nvPr/>
        </p:nvSpPr>
        <p:spPr bwMode="auto">
          <a:xfrm>
            <a:off x="179388" y="3789363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/>
          <p:nvPr/>
        </p:nvGraphicFramePr>
        <p:xfrm>
          <a:off x="34925" y="660400"/>
          <a:ext cx="9047163" cy="6081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5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29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feeling the writer thinks about the rules in her house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61.________________. 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9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The time the writer can’t watch TV or listen to music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 ________________.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23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The thing the writer needs to do in her free time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 _______________.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31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The things the writer is allowed to do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64. _______________.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023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reason the writer never minds the rules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 ________________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3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________________</a:t>
                      </a:r>
                      <a:endParaRPr lang="en-US" altLang="zh-CN" sz="3200" b="0" u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182" name="文本框 99"/>
          <p:cNvSpPr txBox="1">
            <a:spLocks noChangeArrowheads="1"/>
          </p:cNvSpPr>
          <p:nvPr/>
        </p:nvSpPr>
        <p:spPr bwMode="auto">
          <a:xfrm>
            <a:off x="2843213" y="46038"/>
            <a:ext cx="508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Card</a:t>
            </a:r>
          </a:p>
        </p:txBody>
      </p:sp>
      <p:sp>
        <p:nvSpPr>
          <p:cNvPr id="92183" name="TextBox 14"/>
          <p:cNvSpPr txBox="1">
            <a:spLocks noChangeArrowheads="1"/>
          </p:cNvSpPr>
          <p:nvPr/>
        </p:nvSpPr>
        <p:spPr bwMode="auto">
          <a:xfrm>
            <a:off x="5386388" y="639763"/>
            <a:ext cx="3224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A little strict</a:t>
            </a:r>
          </a:p>
        </p:txBody>
      </p:sp>
      <p:sp>
        <p:nvSpPr>
          <p:cNvPr id="92184" name="TextBox 14"/>
          <p:cNvSpPr txBox="1">
            <a:spLocks noChangeArrowheads="1"/>
          </p:cNvSpPr>
          <p:nvPr/>
        </p:nvSpPr>
        <p:spPr bwMode="auto">
          <a:xfrm>
            <a:off x="5418137" y="2170093"/>
            <a:ext cx="32686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On her school days</a:t>
            </a:r>
          </a:p>
        </p:txBody>
      </p:sp>
      <p:sp>
        <p:nvSpPr>
          <p:cNvPr id="92185" name="TextBox 14"/>
          <p:cNvSpPr txBox="1">
            <a:spLocks noChangeArrowheads="1"/>
          </p:cNvSpPr>
          <p:nvPr/>
        </p:nvSpPr>
        <p:spPr bwMode="auto">
          <a:xfrm>
            <a:off x="5467350" y="3575050"/>
            <a:ext cx="3676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Doing some easy housework</a:t>
            </a:r>
          </a:p>
        </p:txBody>
      </p:sp>
      <p:sp>
        <p:nvSpPr>
          <p:cNvPr id="92186" name="TextBox 14"/>
          <p:cNvSpPr txBox="1">
            <a:spLocks noChangeArrowheads="1"/>
          </p:cNvSpPr>
          <p:nvPr/>
        </p:nvSpPr>
        <p:spPr bwMode="auto">
          <a:xfrm>
            <a:off x="5181600" y="4724400"/>
            <a:ext cx="419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Choosing her own clothes and making friends </a:t>
            </a:r>
          </a:p>
        </p:txBody>
      </p:sp>
      <p:sp>
        <p:nvSpPr>
          <p:cNvPr id="92187" name="TextBox 14"/>
          <p:cNvSpPr txBox="1">
            <a:spLocks noChangeArrowheads="1"/>
          </p:cNvSpPr>
          <p:nvPr/>
        </p:nvSpPr>
        <p:spPr bwMode="auto">
          <a:xfrm>
            <a:off x="5284788" y="5662613"/>
            <a:ext cx="43926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Because the rules are like her parents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en-US" sz="2800" b="1" dirty="0">
                <a:solidFill>
                  <a:srgbClr val="FF0000"/>
                </a:solidFill>
              </a:rPr>
              <a:t>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3" grpId="0"/>
      <p:bldP spid="92184" grpId="0"/>
      <p:bldP spid="92185" grpId="0"/>
      <p:bldP spid="92186" grpId="0"/>
      <p:bldP spid="921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文本框 99"/>
          <p:cNvSpPr txBox="1">
            <a:spLocks noChangeArrowheads="1"/>
          </p:cNvSpPr>
          <p:nvPr/>
        </p:nvSpPr>
        <p:spPr bwMode="auto">
          <a:xfrm>
            <a:off x="250825" y="956370"/>
            <a:ext cx="857091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B. </a:t>
            </a:r>
            <a:r>
              <a:rPr lang="zh-CN" altLang="en-US" sz="3200" b="1" dirty="0">
                <a:solidFill>
                  <a:srgbClr val="000000"/>
                </a:solidFill>
              </a:rPr>
              <a:t>书面表达 </a:t>
            </a:r>
            <a:r>
              <a:rPr lang="en-US" altLang="zh-CN" sz="3200" b="1" dirty="0">
                <a:solidFill>
                  <a:srgbClr val="000000"/>
                </a:solidFill>
              </a:rPr>
              <a:t>( 1</a:t>
            </a:r>
            <a:r>
              <a:rPr lang="zh-CN" altLang="en-US" sz="3200" b="1" dirty="0">
                <a:solidFill>
                  <a:srgbClr val="000000"/>
                </a:solidFill>
              </a:rPr>
              <a:t>小题，</a:t>
            </a:r>
            <a:r>
              <a:rPr lang="en-US" altLang="zh-CN" sz="3200" b="1" dirty="0">
                <a:solidFill>
                  <a:srgbClr val="000000"/>
                </a:solidFill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       </a:t>
            </a:r>
            <a:r>
              <a:rPr lang="zh-CN" altLang="en-US" sz="3200" dirty="0">
                <a:solidFill>
                  <a:srgbClr val="000000"/>
                </a:solidFill>
              </a:rPr>
              <a:t>每个人家里都有不同的家规。你家里有什么样的家规呢？请你根据你们家的实际情况写一篇文章，介绍你的家规。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要求：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1. </a:t>
            </a:r>
            <a:r>
              <a:rPr lang="zh-CN" altLang="en-US" sz="3200" dirty="0">
                <a:solidFill>
                  <a:srgbClr val="000000"/>
                </a:solidFill>
              </a:rPr>
              <a:t>词数：</a:t>
            </a:r>
            <a:r>
              <a:rPr lang="en-US" altLang="zh-CN" sz="3200" dirty="0">
                <a:solidFill>
                  <a:srgbClr val="000000"/>
                </a:solidFill>
              </a:rPr>
              <a:t>70</a:t>
            </a:r>
            <a:r>
              <a:rPr lang="zh-CN" altLang="en-US" sz="3200" dirty="0">
                <a:solidFill>
                  <a:srgbClr val="000000"/>
                </a:solidFill>
              </a:rPr>
              <a:t>词左右；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2. </a:t>
            </a:r>
            <a:r>
              <a:rPr lang="zh-CN" altLang="en-US" sz="3200" dirty="0">
                <a:solidFill>
                  <a:srgbClr val="000000"/>
                </a:solidFill>
              </a:rPr>
              <a:t>可适当发挥想象</a:t>
            </a:r>
            <a:r>
              <a:rPr lang="zh-CN" altLang="en-US" sz="3200" dirty="0" smtClean="0">
                <a:solidFill>
                  <a:srgbClr val="000000"/>
                </a:solidFill>
              </a:rPr>
              <a:t>。</a:t>
            </a:r>
            <a:endParaRPr lang="zh-CN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文本框 99"/>
          <p:cNvSpPr txBox="1">
            <a:spLocks noChangeArrowheads="1"/>
          </p:cNvSpPr>
          <p:nvPr/>
        </p:nvSpPr>
        <p:spPr bwMode="auto">
          <a:xfrm>
            <a:off x="179388" y="393442"/>
            <a:ext cx="862488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                                                        </a:t>
            </a:r>
            <a:endParaRPr lang="en-US" altLang="zh-CN" sz="3200" dirty="0"/>
          </a:p>
        </p:txBody>
      </p:sp>
      <p:sp>
        <p:nvSpPr>
          <p:cNvPr id="94211" name="TextBox 14"/>
          <p:cNvSpPr txBox="1">
            <a:spLocks noChangeArrowheads="1"/>
          </p:cNvSpPr>
          <p:nvPr/>
        </p:nvSpPr>
        <p:spPr bwMode="auto">
          <a:xfrm>
            <a:off x="180975" y="969705"/>
            <a:ext cx="8691563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100" b="1" dirty="0">
                <a:solidFill>
                  <a:srgbClr val="FF0000"/>
                </a:solidFill>
              </a:rPr>
              <a:t>         I have too many rules in my family. First, I can</a:t>
            </a:r>
            <a:r>
              <a:rPr lang="en-US" altLang="en-US" sz="3100" b="1" dirty="0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en-US" sz="3100" b="1" dirty="0">
                <a:solidFill>
                  <a:srgbClr val="FF0000"/>
                </a:solidFill>
              </a:rPr>
              <a:t>t watch TV on school days. Second, I have to help my parents do housework on weekends. Third, I must do my homework every day. What</a:t>
            </a:r>
            <a:r>
              <a:rPr lang="en-US" altLang="en-US" sz="3100" b="1" dirty="0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en-US" sz="3100" b="1" dirty="0">
                <a:solidFill>
                  <a:srgbClr val="FF0000"/>
                </a:solidFill>
              </a:rPr>
              <a:t>s more, I have to practice playing the piano every evening. Finally, I have to go to bed before ten o</a:t>
            </a:r>
            <a:r>
              <a:rPr lang="en-US" altLang="en-US" sz="3100" b="1" dirty="0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en-US" sz="3100" b="1" dirty="0">
                <a:solidFill>
                  <a:srgbClr val="FF0000"/>
                </a:solidFill>
              </a:rPr>
              <a:t>clock. I don</a:t>
            </a:r>
            <a:r>
              <a:rPr lang="en-US" altLang="en-US" sz="3100" b="1" dirty="0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en-US" sz="3100" b="1" dirty="0">
                <a:solidFill>
                  <a:srgbClr val="FF0000"/>
                </a:solidFill>
              </a:rPr>
              <a:t>t like these rules. I think they are too strict</a:t>
            </a:r>
            <a:r>
              <a:rPr lang="en-US" altLang="en-US" sz="3100" b="1" dirty="0" smtClean="0">
                <a:solidFill>
                  <a:srgbClr val="FF0000"/>
                </a:solidFill>
              </a:rPr>
              <a:t>. </a:t>
            </a:r>
            <a:endParaRPr lang="en-US" altLang="en-US" sz="3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矩形 1"/>
          <p:cNvSpPr>
            <a:spLocks noChangeArrowheads="1"/>
          </p:cNvSpPr>
          <p:nvPr/>
        </p:nvSpPr>
        <p:spPr bwMode="auto">
          <a:xfrm>
            <a:off x="0" y="-3175"/>
            <a:ext cx="9072563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We should not eat ________ meat. (</a:t>
            </a:r>
            <a:r>
              <a:rPr lang="zh-CN" altLang="en-US" sz="3200" dirty="0"/>
              <a:t>贵州安顺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too many		B. much too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too much		D. many too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Don</a:t>
            </a:r>
            <a:r>
              <a:rPr lang="en-US" altLang="zh-CN" sz="3200" dirty="0">
                <a:latin typeface="Calibri" panose="020F0502020204030204"/>
              </a:rPr>
              <a:t>’</a:t>
            </a:r>
            <a:r>
              <a:rPr lang="en-US" altLang="zh-CN" sz="3200" dirty="0"/>
              <a:t>t _______ your phone at home. When you get there, please call me. (2013</a:t>
            </a:r>
            <a:r>
              <a:rPr lang="en-US" altLang="zh-CN" sz="3200" dirty="0">
                <a:latin typeface="Calibri" panose="020F0502020204030204"/>
              </a:rPr>
              <a:t>·</a:t>
            </a:r>
            <a:r>
              <a:rPr lang="zh-CN" altLang="en-US" sz="3200" dirty="0"/>
              <a:t>黄冈中考模拟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forget	  B. forgot	    C. leave	D. left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You should keep the windows _____ because the room is too hot. (2012</a:t>
            </a:r>
            <a:r>
              <a:rPr lang="en-US" altLang="zh-CN" sz="3200" dirty="0">
                <a:latin typeface="Calibri" panose="020F0502020204030204"/>
              </a:rPr>
              <a:t>·</a:t>
            </a:r>
            <a:r>
              <a:rPr lang="zh-CN" altLang="en-US" sz="3200" dirty="0"/>
              <a:t>四川自贡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open	B. opened	C. opening      D. opens</a:t>
            </a:r>
          </a:p>
        </p:txBody>
      </p:sp>
      <p:sp>
        <p:nvSpPr>
          <p:cNvPr id="74755" name="TextBox 13"/>
          <p:cNvSpPr txBox="1">
            <a:spLocks noChangeArrowheads="1"/>
          </p:cNvSpPr>
          <p:nvPr/>
        </p:nvSpPr>
        <p:spPr bwMode="auto">
          <a:xfrm>
            <a:off x="179388" y="0"/>
            <a:ext cx="738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4756" name="TextBox 14"/>
          <p:cNvSpPr txBox="1">
            <a:spLocks noChangeArrowheads="1"/>
          </p:cNvSpPr>
          <p:nvPr/>
        </p:nvSpPr>
        <p:spPr bwMode="auto">
          <a:xfrm>
            <a:off x="179388" y="2420938"/>
            <a:ext cx="7207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4757" name="TextBox 14"/>
          <p:cNvSpPr txBox="1">
            <a:spLocks noChangeArrowheads="1"/>
          </p:cNvSpPr>
          <p:nvPr/>
        </p:nvSpPr>
        <p:spPr bwMode="auto">
          <a:xfrm>
            <a:off x="179388" y="494030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矩形 1"/>
          <p:cNvSpPr>
            <a:spLocks noChangeArrowheads="1"/>
          </p:cNvSpPr>
          <p:nvPr/>
        </p:nvSpPr>
        <p:spPr bwMode="auto">
          <a:xfrm>
            <a:off x="0" y="355600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6. I don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t like singing. My sister doesn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t like singing 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A. also	B. too	C. as well		D. either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7. Remember ______ your homework here next time.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A. to take		B. take	C. to bring	D. bring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8. My parents are strict ________ me           everything.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A. in; with		B. with; in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C. in; in	         D. with; with</a:t>
            </a:r>
          </a:p>
        </p:txBody>
      </p:sp>
      <p:sp>
        <p:nvSpPr>
          <p:cNvPr id="75779" name="TextBox 13"/>
          <p:cNvSpPr txBox="1">
            <a:spLocks noChangeArrowheads="1"/>
          </p:cNvSpPr>
          <p:nvPr/>
        </p:nvSpPr>
        <p:spPr bwMode="auto">
          <a:xfrm>
            <a:off x="107950" y="476250"/>
            <a:ext cx="73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5780" name="TextBox 14"/>
          <p:cNvSpPr txBox="1">
            <a:spLocks noChangeArrowheads="1"/>
          </p:cNvSpPr>
          <p:nvPr/>
        </p:nvSpPr>
        <p:spPr bwMode="auto">
          <a:xfrm>
            <a:off x="107950" y="2347913"/>
            <a:ext cx="719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5781" name="TextBox 14"/>
          <p:cNvSpPr txBox="1">
            <a:spLocks noChangeArrowheads="1"/>
          </p:cNvSpPr>
          <p:nvPr/>
        </p:nvSpPr>
        <p:spPr bwMode="auto">
          <a:xfrm>
            <a:off x="107950" y="4292600"/>
            <a:ext cx="719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矩形 1"/>
          <p:cNvSpPr>
            <a:spLocks noChangeArrowheads="1"/>
          </p:cNvSpPr>
          <p:nvPr/>
        </p:nvSpPr>
        <p:spPr bwMode="auto">
          <a:xfrm>
            <a:off x="52387" y="475357"/>
            <a:ext cx="924401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9. You have to </a:t>
            </a:r>
            <a:r>
              <a:rPr lang="en-US" altLang="zh-CN" sz="3200" dirty="0" smtClean="0">
                <a:sym typeface="Arial" panose="020B0604020202020204" pitchFamily="34" charset="0"/>
              </a:rPr>
              <a:t>___ </a:t>
            </a:r>
            <a:r>
              <a:rPr lang="en-US" altLang="zh-CN" sz="3200" dirty="0">
                <a:sym typeface="Arial" panose="020B0604020202020204" pitchFamily="34" charset="0"/>
              </a:rPr>
              <a:t>uniforms on school days.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A</a:t>
            </a:r>
            <a:r>
              <a:rPr lang="en-US" altLang="zh-CN" sz="3200" dirty="0">
                <a:sym typeface="Arial" panose="020B0604020202020204" pitchFamily="34" charset="0"/>
              </a:rPr>
              <a:t>. put on	</a:t>
            </a:r>
            <a:r>
              <a:rPr lang="en-US" altLang="zh-CN" sz="3200" dirty="0" smtClean="0">
                <a:sym typeface="Arial" panose="020B0604020202020204" pitchFamily="34" charset="0"/>
              </a:rPr>
              <a:t>   B</a:t>
            </a:r>
            <a:r>
              <a:rPr lang="en-US" altLang="zh-CN" sz="3200" dirty="0">
                <a:sym typeface="Arial" panose="020B0604020202020204" pitchFamily="34" charset="0"/>
              </a:rPr>
              <a:t>. in	</a:t>
            </a:r>
            <a:r>
              <a:rPr lang="en-US" altLang="zh-CN" sz="3200" dirty="0" smtClean="0">
                <a:sym typeface="Arial" panose="020B0604020202020204" pitchFamily="34" charset="0"/>
              </a:rPr>
              <a:t>C</a:t>
            </a:r>
            <a:r>
              <a:rPr lang="en-US" altLang="zh-CN" sz="3200" dirty="0">
                <a:sym typeface="Arial" panose="020B0604020202020204" pitchFamily="34" charset="0"/>
              </a:rPr>
              <a:t>. wear	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dress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10. We must get to school</a:t>
            </a:r>
            <a:r>
              <a:rPr lang="en-US" altLang="zh-CN" sz="3200" dirty="0" smtClean="0">
                <a:sym typeface="Arial" panose="020B0604020202020204" pitchFamily="34" charset="0"/>
              </a:rPr>
              <a:t>_____.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A</a:t>
            </a:r>
            <a:r>
              <a:rPr lang="en-US" altLang="zh-CN" sz="3200" dirty="0">
                <a:sym typeface="Arial" panose="020B0604020202020204" pitchFamily="34" charset="0"/>
              </a:rPr>
              <a:t>. in time       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on time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at times    	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sometimes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11. --- </a:t>
            </a:r>
            <a:r>
              <a:rPr lang="en-US" altLang="zh-CN" sz="3200" dirty="0" smtClean="0">
                <a:sym typeface="Arial" panose="020B0604020202020204" pitchFamily="34" charset="0"/>
              </a:rPr>
              <a:t>____ </a:t>
            </a:r>
            <a:r>
              <a:rPr lang="en-US" altLang="zh-CN" sz="3200" dirty="0">
                <a:sym typeface="Arial" panose="020B0604020202020204" pitchFamily="34" charset="0"/>
              </a:rPr>
              <a:t>your mother wash clothes every day?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     </a:t>
            </a:r>
            <a:r>
              <a:rPr lang="en-US" altLang="zh-CN" sz="3200" dirty="0" smtClean="0">
                <a:sym typeface="Arial" panose="020B0604020202020204" pitchFamily="34" charset="0"/>
              </a:rPr>
              <a:t>---</a:t>
            </a:r>
            <a:r>
              <a:rPr lang="en-US" altLang="zh-CN" sz="3200" dirty="0">
                <a:sym typeface="Arial" panose="020B0604020202020204" pitchFamily="34" charset="0"/>
              </a:rPr>
              <a:t>No, she </a:t>
            </a:r>
            <a:r>
              <a:rPr lang="en-US" altLang="zh-CN" sz="3200" dirty="0" smtClean="0">
                <a:sym typeface="Arial" panose="020B0604020202020204" pitchFamily="34" charset="0"/>
              </a:rPr>
              <a:t>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Do; don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      	B. Does; doesn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Can; hasn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      	D. have; haven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</a:t>
            </a:r>
          </a:p>
        </p:txBody>
      </p:sp>
      <p:sp>
        <p:nvSpPr>
          <p:cNvPr id="76803" name="TextBox 13"/>
          <p:cNvSpPr txBox="1">
            <a:spLocks noChangeArrowheads="1"/>
          </p:cNvSpPr>
          <p:nvPr/>
        </p:nvSpPr>
        <p:spPr bwMode="auto">
          <a:xfrm>
            <a:off x="303213" y="524570"/>
            <a:ext cx="738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6804" name="TextBox 14"/>
          <p:cNvSpPr txBox="1">
            <a:spLocks noChangeArrowheads="1"/>
          </p:cNvSpPr>
          <p:nvPr/>
        </p:nvSpPr>
        <p:spPr bwMode="auto">
          <a:xfrm>
            <a:off x="231775" y="1948557"/>
            <a:ext cx="7207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6805" name="TextBox 14"/>
          <p:cNvSpPr txBox="1">
            <a:spLocks noChangeArrowheads="1"/>
          </p:cNvSpPr>
          <p:nvPr/>
        </p:nvSpPr>
        <p:spPr bwMode="auto">
          <a:xfrm>
            <a:off x="303213" y="3853557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矩形 1"/>
          <p:cNvSpPr>
            <a:spLocks noChangeArrowheads="1"/>
          </p:cNvSpPr>
          <p:nvPr/>
        </p:nvSpPr>
        <p:spPr bwMode="auto">
          <a:xfrm>
            <a:off x="0" y="355600"/>
            <a:ext cx="9072563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 ) 12. --- There are too many rules at school. 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         --- That 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A. sounds terrible   	B. sound terrible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C. sounds terribly    	D. sound terribly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 ) 13. David, ________ into the lab without (</a:t>
            </a:r>
            <a:r>
              <a:rPr lang="zh-CN" altLang="en-US" sz="3200"/>
              <a:t>没有</a:t>
            </a:r>
            <a:r>
              <a:rPr lang="en-US" altLang="zh-CN" sz="3200"/>
              <a:t>) a teacher.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A. don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t go        	B. not going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C. don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t going   	D. doesn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t go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 ) 14. --- Let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s go to the ________ hall to have dinner.    --- OK. Let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s go.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A. dinner   B. dining  C. dinning    D. diner</a:t>
            </a:r>
          </a:p>
        </p:txBody>
      </p:sp>
      <p:sp>
        <p:nvSpPr>
          <p:cNvPr id="77827" name="TextBox 13"/>
          <p:cNvSpPr txBox="1">
            <a:spLocks noChangeArrowheads="1"/>
          </p:cNvSpPr>
          <p:nvPr/>
        </p:nvSpPr>
        <p:spPr bwMode="auto">
          <a:xfrm>
            <a:off x="179388" y="404813"/>
            <a:ext cx="738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7828" name="TextBox 14"/>
          <p:cNvSpPr txBox="1">
            <a:spLocks noChangeArrowheads="1"/>
          </p:cNvSpPr>
          <p:nvPr/>
        </p:nvSpPr>
        <p:spPr bwMode="auto">
          <a:xfrm>
            <a:off x="250825" y="2781300"/>
            <a:ext cx="719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7829" name="TextBox 14"/>
          <p:cNvSpPr txBox="1">
            <a:spLocks noChangeArrowheads="1"/>
          </p:cNvSpPr>
          <p:nvPr/>
        </p:nvSpPr>
        <p:spPr bwMode="auto">
          <a:xfrm>
            <a:off x="250825" y="5302250"/>
            <a:ext cx="7207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8" grpId="0"/>
      <p:bldP spid="778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矩形 1"/>
          <p:cNvSpPr>
            <a:spLocks noChangeArrowheads="1"/>
          </p:cNvSpPr>
          <p:nvPr/>
        </p:nvSpPr>
        <p:spPr bwMode="auto">
          <a:xfrm>
            <a:off x="0" y="355600"/>
            <a:ext cx="9072563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 ) 15. We ________ hang out (</a:t>
            </a:r>
            <a:r>
              <a:rPr lang="zh-CN" altLang="en-US" sz="3200"/>
              <a:t>闲逛</a:t>
            </a:r>
            <a:r>
              <a:rPr lang="en-US" altLang="zh-CN" sz="3200"/>
              <a:t>) after school.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A. must       B. can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t    	C. want         D. have to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 ) 16. Please be ________ in the library.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A. quiet        B. happy      C. bad  	        	D. afraid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 )17. Don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t eat ________ food, because it will make you fat.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A. too many       	        B. too much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C. much too      		D. many too   </a:t>
            </a:r>
          </a:p>
        </p:txBody>
      </p:sp>
      <p:sp>
        <p:nvSpPr>
          <p:cNvPr id="78851" name="TextBox 13"/>
          <p:cNvSpPr txBox="1">
            <a:spLocks noChangeArrowheads="1"/>
          </p:cNvSpPr>
          <p:nvPr/>
        </p:nvSpPr>
        <p:spPr bwMode="auto">
          <a:xfrm>
            <a:off x="250825" y="404813"/>
            <a:ext cx="738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8852" name="TextBox 14"/>
          <p:cNvSpPr txBox="1">
            <a:spLocks noChangeArrowheads="1"/>
          </p:cNvSpPr>
          <p:nvPr/>
        </p:nvSpPr>
        <p:spPr bwMode="auto">
          <a:xfrm>
            <a:off x="179388" y="2349500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8853" name="TextBox 14"/>
          <p:cNvSpPr txBox="1">
            <a:spLocks noChangeArrowheads="1"/>
          </p:cNvSpPr>
          <p:nvPr/>
        </p:nvSpPr>
        <p:spPr bwMode="auto">
          <a:xfrm>
            <a:off x="250825" y="3789363"/>
            <a:ext cx="7191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  <p:bldP spid="788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矩形 1"/>
          <p:cNvSpPr>
            <a:spLocks noChangeArrowheads="1"/>
          </p:cNvSpPr>
          <p:nvPr/>
        </p:nvSpPr>
        <p:spPr bwMode="auto">
          <a:xfrm>
            <a:off x="0" y="457200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18. Children like to play ________ outside.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A. at        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\          </a:t>
            </a:r>
            <a:r>
              <a:rPr lang="en-US" altLang="zh-CN" sz="3200" dirty="0" smtClean="0">
                <a:sym typeface="Arial" panose="020B0604020202020204" pitchFamily="34" charset="0"/>
              </a:rPr>
              <a:t>C</a:t>
            </a:r>
            <a:r>
              <a:rPr lang="en-US" altLang="zh-CN" sz="3200" dirty="0">
                <a:sym typeface="Arial" panose="020B0604020202020204" pitchFamily="34" charset="0"/>
              </a:rPr>
              <a:t>. in          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on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19. We can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watch TV ________ school nights.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A. of     	 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in       </a:t>
            </a:r>
            <a:r>
              <a:rPr lang="en-US" altLang="zh-CN" sz="3200" dirty="0" smtClean="0">
                <a:sym typeface="Arial" panose="020B0604020202020204" pitchFamily="34" charset="0"/>
              </a:rPr>
              <a:t> </a:t>
            </a:r>
            <a:r>
              <a:rPr lang="en-US" altLang="zh-CN" sz="3200" dirty="0">
                <a:sym typeface="Arial" panose="020B0604020202020204" pitchFamily="34" charset="0"/>
              </a:rPr>
              <a:t>C. on        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at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20. --- I can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go to your party because my sister is ill</a:t>
            </a:r>
            <a:r>
              <a:rPr lang="en-US" altLang="zh-CN" sz="3200" dirty="0" smtClean="0">
                <a:sym typeface="Arial" panose="020B0604020202020204" pitchFamily="34" charset="0"/>
              </a:rPr>
              <a:t>.    --- </a:t>
            </a:r>
            <a:r>
              <a:rPr lang="en-US" altLang="zh-CN" sz="3200" dirty="0">
                <a:sym typeface="Arial" panose="020B0604020202020204" pitchFamily="34" charset="0"/>
              </a:rPr>
              <a:t>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You are good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Don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say that	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I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m sorry to hear that    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D. Sorry, you can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</a:t>
            </a:r>
          </a:p>
        </p:txBody>
      </p:sp>
      <p:sp>
        <p:nvSpPr>
          <p:cNvPr id="79875" name="TextBox 13"/>
          <p:cNvSpPr txBox="1">
            <a:spLocks noChangeArrowheads="1"/>
          </p:cNvSpPr>
          <p:nvPr/>
        </p:nvSpPr>
        <p:spPr bwMode="auto">
          <a:xfrm>
            <a:off x="250825" y="577850"/>
            <a:ext cx="738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9876" name="TextBox 14"/>
          <p:cNvSpPr txBox="1">
            <a:spLocks noChangeArrowheads="1"/>
          </p:cNvSpPr>
          <p:nvPr/>
        </p:nvSpPr>
        <p:spPr bwMode="auto">
          <a:xfrm>
            <a:off x="250825" y="1944688"/>
            <a:ext cx="719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9877" name="TextBox 14"/>
          <p:cNvSpPr txBox="1">
            <a:spLocks noChangeArrowheads="1"/>
          </p:cNvSpPr>
          <p:nvPr/>
        </p:nvSpPr>
        <p:spPr bwMode="auto">
          <a:xfrm>
            <a:off x="179388" y="3889375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文本框 99"/>
          <p:cNvSpPr txBox="1">
            <a:spLocks noChangeArrowheads="1"/>
          </p:cNvSpPr>
          <p:nvPr/>
        </p:nvSpPr>
        <p:spPr bwMode="auto">
          <a:xfrm>
            <a:off x="323850" y="152400"/>
            <a:ext cx="841375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二、完形填空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小题，共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          My name is Wang Ming. I work in a school library. There are many kinds of</a:t>
            </a:r>
            <a:r>
              <a:rPr lang="en-US" altLang="zh-CN" sz="3200" u="sng" dirty="0">
                <a:solidFill>
                  <a:srgbClr val="000000"/>
                </a:solidFill>
              </a:rPr>
              <a:t>   21   </a:t>
            </a:r>
            <a:r>
              <a:rPr lang="en-US" altLang="zh-CN" sz="3200" dirty="0">
                <a:solidFill>
                  <a:srgbClr val="000000"/>
                </a:solidFill>
              </a:rPr>
              <a:t> in it, such as books about English, science, history, music,</a:t>
            </a:r>
            <a:r>
              <a:rPr lang="en-US" altLang="zh-CN" sz="3200" u="sng" dirty="0">
                <a:solidFill>
                  <a:srgbClr val="000000"/>
                </a:solidFill>
              </a:rPr>
              <a:t>   22  </a:t>
            </a:r>
            <a:r>
              <a:rPr lang="en-US" altLang="zh-CN" sz="3200" dirty="0">
                <a:solidFill>
                  <a:srgbClr val="000000"/>
                </a:solidFill>
              </a:rPr>
              <a:t> . You </a:t>
            </a:r>
            <a:r>
              <a:rPr lang="en-US" altLang="zh-CN" sz="3200" u="sng" dirty="0">
                <a:solidFill>
                  <a:srgbClr val="000000"/>
                </a:solidFill>
              </a:rPr>
              <a:t>  23    </a:t>
            </a:r>
            <a:r>
              <a:rPr lang="en-US" altLang="zh-CN" sz="3200" dirty="0">
                <a:solidFill>
                  <a:srgbClr val="000000"/>
                </a:solidFill>
              </a:rPr>
              <a:t>do some reading in the library or borrow books from it. But there are some</a:t>
            </a:r>
            <a:r>
              <a:rPr lang="en-US" altLang="zh-CN" sz="3200" u="sng" dirty="0">
                <a:solidFill>
                  <a:srgbClr val="000000"/>
                </a:solidFill>
              </a:rPr>
              <a:t>   24   </a:t>
            </a:r>
            <a:r>
              <a:rPr lang="en-US" altLang="zh-CN" sz="3200" dirty="0">
                <a:solidFill>
                  <a:srgbClr val="000000"/>
                </a:solidFill>
              </a:rPr>
              <a:t>. You must obey</a:t>
            </a:r>
            <a:r>
              <a:rPr lang="zh-CN" altLang="en-US" sz="3200" dirty="0">
                <a:solidFill>
                  <a:srgbClr val="000000"/>
                </a:solidFill>
              </a:rPr>
              <a:t>（遵守）</a:t>
            </a:r>
            <a:r>
              <a:rPr lang="en-US" altLang="zh-CN" sz="3200" dirty="0">
                <a:solidFill>
                  <a:srgbClr val="000000"/>
                </a:solidFill>
              </a:rPr>
              <a:t>them.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       When you are reading in the library, you have to </a:t>
            </a:r>
            <a:r>
              <a:rPr lang="en-US" altLang="zh-CN" sz="3200" u="sng" dirty="0">
                <a:solidFill>
                  <a:srgbClr val="000000"/>
                </a:solidFill>
              </a:rPr>
              <a:t>  25    </a:t>
            </a:r>
            <a:r>
              <a:rPr lang="en-US" altLang="zh-CN" sz="3200" dirty="0">
                <a:solidFill>
                  <a:srgbClr val="000000"/>
                </a:solidFill>
              </a:rPr>
              <a:t>quiet. Don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t talk loudly </a:t>
            </a:r>
            <a:r>
              <a:rPr lang="en-US" altLang="zh-CN" sz="3200" u="sng" dirty="0">
                <a:solidFill>
                  <a:srgbClr val="000000"/>
                </a:solidFill>
              </a:rPr>
              <a:t>  26    </a:t>
            </a:r>
            <a:r>
              <a:rPr lang="en-US" altLang="zh-CN" sz="3200" dirty="0">
                <a:solidFill>
                  <a:srgbClr val="000000"/>
                </a:solidFill>
              </a:rPr>
              <a:t>make any noise. You </a:t>
            </a:r>
            <a:r>
              <a:rPr lang="en-US" altLang="zh-CN" sz="3200" u="sng" dirty="0">
                <a:solidFill>
                  <a:srgbClr val="000000"/>
                </a:solidFill>
              </a:rPr>
              <a:t>  27    </a:t>
            </a:r>
            <a:r>
              <a:rPr lang="en-US" altLang="zh-CN" sz="3200" dirty="0">
                <a:solidFill>
                  <a:srgbClr val="000000"/>
                </a:solidFill>
              </a:rPr>
              <a:t>listen to music, either. You can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t take your bags or wet umbrellas into the</a:t>
            </a:r>
            <a:r>
              <a:rPr lang="en-US" altLang="zh-CN" sz="3200" u="sng" dirty="0">
                <a:solidFill>
                  <a:srgbClr val="000000"/>
                </a:solidFill>
              </a:rPr>
              <a:t>   28  </a:t>
            </a:r>
            <a:r>
              <a:rPr lang="en-US" altLang="zh-CN" sz="3200" dirty="0">
                <a:solidFill>
                  <a:srgbClr val="000000"/>
                </a:solidFill>
              </a:rPr>
              <a:t> .</a:t>
            </a:r>
            <a:r>
              <a:rPr lang="en-US" altLang="zh-CN" sz="3200" u="sng" dirty="0">
                <a:solidFill>
                  <a:srgbClr val="000000"/>
                </a:solidFill>
              </a:rPr>
              <a:t>29    </a:t>
            </a:r>
            <a:r>
              <a:rPr lang="en-US" altLang="zh-CN" sz="3200" dirty="0">
                <a:solidFill>
                  <a:srgbClr val="000000"/>
                </a:solidFill>
              </a:rPr>
              <a:t>or drink in the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1623</Words>
  <Application>Microsoft Office PowerPoint</Application>
  <PresentationFormat>全屏显示(4:3)</PresentationFormat>
  <Paragraphs>225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DB070CE61FFD48AE93C5EDA7CDA5F35B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