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62" r:id="rId2"/>
    <p:sldId id="264" r:id="rId3"/>
    <p:sldId id="307" r:id="rId4"/>
    <p:sldId id="306" r:id="rId5"/>
    <p:sldId id="313" r:id="rId6"/>
    <p:sldId id="314" r:id="rId7"/>
    <p:sldId id="315" r:id="rId8"/>
    <p:sldId id="316" r:id="rId9"/>
    <p:sldId id="317" r:id="rId10"/>
    <p:sldId id="318" r:id="rId11"/>
    <p:sldId id="319" r:id="rId12"/>
    <p:sldId id="320"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333" autoAdjust="0"/>
  </p:normalViewPr>
  <p:slideViewPr>
    <p:cSldViewPr snapToGrid="0">
      <p:cViewPr varScale="1">
        <p:scale>
          <a:sx n="116" d="100"/>
          <a:sy n="116" d="100"/>
        </p:scale>
        <p:origin x="-144"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smtClean="0"/>
              <a:t>单击此处编辑母版标题样式</a:t>
            </a: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2"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3"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4"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3"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9"/>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9"/>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1" y="0"/>
            <a:ext cx="9105900" cy="46738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03403"/>
            <a:ext cx="10515600" cy="43735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3"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0" y="6738383"/>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kern="1200" smtClean="0">
                <a:solidFill>
                  <a:schemeClr val="lt1"/>
                </a:solidFill>
                <a:effectLst/>
                <a:latin typeface="+mn-lt"/>
                <a:ea typeface="+mn-ea"/>
                <a:cs typeface="+mn-cs"/>
              </a:rPr>
              <a:t>Unit</a:t>
            </a:r>
            <a:r>
              <a:rPr lang="en-US" altLang="zh-CN" sz="4000" kern="1200" smtClean="0">
                <a:solidFill>
                  <a:schemeClr val="lt1"/>
                </a:solidFill>
                <a:effectLst/>
                <a:latin typeface="+mn-lt"/>
                <a:ea typeface="+mn-ea"/>
                <a:cs typeface="+mn-cs"/>
              </a:rPr>
              <a:t> 5</a:t>
            </a:r>
            <a:endParaRPr lang="zh-CN" altLang="en-US" sz="40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8"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3"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800" dirty="0">
                <a:solidFill>
                  <a:schemeClr val="bg1">
                    <a:lumMod val="95000"/>
                  </a:schemeClr>
                </a:solidFill>
              </a:rPr>
              <a:t>-</a:t>
            </a:r>
            <a:fld id="{4BF17FCF-D4DA-449D-A468-DDB7E43619E6}" type="slidenum">
              <a:rPr lang="zh-CN" altLang="en-US" sz="1800" dirty="0" smtClean="0">
                <a:solidFill>
                  <a:schemeClr val="bg1">
                    <a:lumMod val="95000"/>
                  </a:schemeClr>
                </a:solidFill>
              </a:rPr>
              <a:t>‹#›</a:t>
            </a:fld>
            <a:r>
              <a:rPr lang="en-US" altLang="zh-CN" sz="1800" dirty="0">
                <a:solidFill>
                  <a:schemeClr val="bg1">
                    <a:lumMod val="95000"/>
                  </a:schemeClr>
                </a:solidFill>
              </a:rPr>
              <a:t>-</a:t>
            </a:r>
            <a:endParaRPr lang="zh-CN" altLang="en-US" sz="1800" dirty="0">
              <a:solidFill>
                <a:schemeClr val="bg1">
                  <a:lumMod val="95000"/>
                </a:schemeClr>
              </a:solidFill>
            </a:endParaRPr>
          </a:p>
        </p:txBody>
      </p:sp>
      <p:sp>
        <p:nvSpPr>
          <p:cNvPr id="18" name="同侧圆角矩形 17">
            <a:hlinkClick r:id="rId14" action="ppaction://hlinksldjump" tooltip="点击进入"/>
          </p:cNvPr>
          <p:cNvSpPr/>
          <p:nvPr/>
        </p:nvSpPr>
        <p:spPr>
          <a:xfrm>
            <a:off x="5642527"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1"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sz="2000" b="1" i="0" kern="1200" smtClean="0">
                <a:solidFill>
                  <a:schemeClr val="tx1"/>
                </a:solidFill>
                <a:effectLst/>
                <a:latin typeface="+mj-lt"/>
                <a:ea typeface="+mj-ea"/>
                <a:cs typeface="+mj-cs"/>
              </a:rPr>
              <a:t>第四课时　</a:t>
            </a:r>
            <a:r>
              <a:rPr lang="en-US" altLang="zh-CN" sz="2000" b="1" i="0" kern="1200" smtClean="0">
                <a:solidFill>
                  <a:schemeClr val="tx1"/>
                </a:solidFill>
                <a:effectLst/>
                <a:latin typeface="+mj-lt"/>
                <a:ea typeface="+mj-ea"/>
                <a:cs typeface="+mj-cs"/>
              </a:rPr>
              <a:t>Integrated skills &amp; Study skills</a:t>
            </a:r>
            <a:endParaRPr lang="zh-CN" altLang="zh-CN" sz="2000" b="1" i="0" kern="1200" smtClean="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7200" dirty="0" smtClean="0"/>
              <a:t>Art </a:t>
            </a:r>
            <a:r>
              <a:rPr lang="en-US" altLang="zh-CN" sz="7200" dirty="0"/>
              <a:t>world</a:t>
            </a:r>
            <a:endParaRPr lang="zh-CN" altLang="zh-CN" sz="7200" dirty="0"/>
          </a:p>
        </p:txBody>
      </p:sp>
      <p:sp>
        <p:nvSpPr>
          <p:cNvPr id="5" name="矩形 4"/>
          <p:cNvSpPr/>
          <p:nvPr/>
        </p:nvSpPr>
        <p:spPr>
          <a:xfrm>
            <a:off x="0" y="1111266"/>
            <a:ext cx="12192000" cy="830997"/>
          </a:xfrm>
          <a:prstGeom prst="rect">
            <a:avLst/>
          </a:prstGeom>
        </p:spPr>
        <p:txBody>
          <a:bodyPr wrap="square">
            <a:spAutoFit/>
          </a:bodyPr>
          <a:lstStyle/>
          <a:p>
            <a:pPr algn="ctr"/>
            <a:r>
              <a:rPr lang="en-US" altLang="zh-CN" sz="4800" dirty="0"/>
              <a:t>Unit 5</a:t>
            </a:r>
            <a:endParaRPr lang="zh-CN" altLang="en-US" sz="4800" dirty="0"/>
          </a:p>
        </p:txBody>
      </p:sp>
      <p:sp>
        <p:nvSpPr>
          <p:cNvPr id="6" name="矩形 5"/>
          <p:cNvSpPr/>
          <p:nvPr/>
        </p:nvSpPr>
        <p:spPr>
          <a:xfrm>
            <a:off x="0" y="4554150"/>
            <a:ext cx="12192000" cy="584775"/>
          </a:xfrm>
          <a:prstGeom prst="rect">
            <a:avLst/>
          </a:prstGeom>
        </p:spPr>
        <p:txBody>
          <a:bodyPr wrap="square">
            <a:spAutoFit/>
          </a:bodyPr>
          <a:lstStyle/>
          <a:p>
            <a:pPr algn="ctr"/>
            <a:r>
              <a:rPr lang="zh-CN" altLang="zh-CN" sz="3200" b="1" dirty="0" smtClean="0">
                <a:latin typeface="微软雅黑" panose="020B0503020204020204" pitchFamily="34" charset="-122"/>
                <a:ea typeface="微软雅黑" panose="020B0503020204020204" pitchFamily="34" charset="-122"/>
                <a:cs typeface="Times New Roman" panose="02020603050405020304" pitchFamily="18" charset="0"/>
              </a:rPr>
              <a:t>第</a:t>
            </a:r>
            <a:r>
              <a:rPr lang="en-US" altLang="zh-CN" sz="3200" b="1" dirty="0" smtClean="0">
                <a:latin typeface="微软雅黑" panose="020B0503020204020204" pitchFamily="34" charset="-122"/>
                <a:ea typeface="微软雅黑" panose="020B0503020204020204" pitchFamily="34" charset="-122"/>
                <a:cs typeface="Times New Roman" panose="02020603050405020304" pitchFamily="18" charset="0"/>
              </a:rPr>
              <a:t>4</a:t>
            </a:r>
            <a:r>
              <a:rPr lang="zh-CN" altLang="zh-CN" sz="3200" b="1" dirty="0" smtClean="0">
                <a:latin typeface="微软雅黑" panose="020B0503020204020204" pitchFamily="34" charset="-122"/>
                <a:ea typeface="微软雅黑" panose="020B0503020204020204" pitchFamily="34" charset="-122"/>
                <a:cs typeface="Times New Roman" panose="02020603050405020304" pitchFamily="18" charset="0"/>
              </a:rPr>
              <a:t>课</a:t>
            </a:r>
            <a:r>
              <a:rPr lang="zh-CN" altLang="zh-CN" sz="3200" b="1" dirty="0">
                <a:latin typeface="微软雅黑" panose="020B0503020204020204" pitchFamily="34" charset="-122"/>
                <a:ea typeface="微软雅黑" panose="020B0503020204020204" pitchFamily="34" charset="-122"/>
                <a:cs typeface="Times New Roman" panose="02020603050405020304" pitchFamily="18" charset="0"/>
              </a:rPr>
              <a:t>时</a:t>
            </a:r>
            <a:endParaRPr lang="zh-CN" altLang="en-US" sz="3200" b="1"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 name="矩形 6"/>
          <p:cNvSpPr/>
          <p:nvPr/>
        </p:nvSpPr>
        <p:spPr>
          <a:xfrm>
            <a:off x="0" y="5834664"/>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091672"/>
            <a:ext cx="11430000" cy="492865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FF00FF"/>
                </a:solidFill>
                <a:latin typeface="Times New Roman" panose="02020603050405020304" pitchFamily="18" charset="0"/>
                <a:cs typeface="Times New Roman" panose="02020603050405020304" pitchFamily="18" charset="0"/>
              </a:rPr>
              <a:t>D</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)5.A.broke	B.checked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C.refused	D.started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)6.A.prevent	B.express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C.create	D.receive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)7.A.by	B.on</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C.at	D.under</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)8.A.that	B.where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C.what	D.when</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)9.A.plans	B.examples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C.problems	D.choices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)10.A.difficult	B.easy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C.tired	D.upset</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73389" y="117152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73389" y="202402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73389" y="281309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73389" y="3602158"/>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673389" y="4400213"/>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7"/>
          <p:cNvSpPr/>
          <p:nvPr/>
        </p:nvSpPr>
        <p:spPr>
          <a:xfrm>
            <a:off x="673388" y="526282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30896" y="920685"/>
            <a:ext cx="11543778" cy="578004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Ⅳ</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任务型阅读</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Have you seen advertisements about hair care products?The models(  </a:t>
            </a:r>
            <a:r>
              <a:rPr lang="zh-CN" altLang="zh-CN" sz="2200">
                <a:solidFill>
                  <a:srgbClr val="000000"/>
                </a:solidFill>
                <a:latin typeface="Times New Roman" panose="02020603050405020304" pitchFamily="18" charset="0"/>
                <a:cs typeface="Times New Roman" panose="02020603050405020304" pitchFamily="18" charset="0"/>
              </a:rPr>
              <a:t>模特</a:t>
            </a:r>
            <a:r>
              <a:rPr lang="en-US" altLang="zh-CN" sz="2200">
                <a:solidFill>
                  <a:srgbClr val="000000"/>
                </a:solidFill>
                <a:latin typeface="Times New Roman" panose="02020603050405020304" pitchFamily="18" charset="0"/>
                <a:cs typeface="Times New Roman" panose="02020603050405020304" pitchFamily="18" charset="0"/>
              </a:rPr>
              <a:t>  )have shining hair like jewels(  </a:t>
            </a:r>
            <a:r>
              <a:rPr lang="zh-CN" altLang="zh-CN" sz="2200">
                <a:solidFill>
                  <a:srgbClr val="000000"/>
                </a:solidFill>
                <a:latin typeface="Times New Roman" panose="02020603050405020304" pitchFamily="18" charset="0"/>
                <a:cs typeface="Times New Roman" panose="02020603050405020304" pitchFamily="18" charset="0"/>
              </a:rPr>
              <a:t>宝石</a:t>
            </a:r>
            <a:r>
              <a:rPr lang="en-US" altLang="zh-CN" sz="2200">
                <a:solidFill>
                  <a:srgbClr val="000000"/>
                </a:solidFill>
                <a:latin typeface="Times New Roman" panose="02020603050405020304" pitchFamily="18" charset="0"/>
                <a:cs typeface="Times New Roman" panose="02020603050405020304" pitchFamily="18" charset="0"/>
              </a:rPr>
              <a:t>  ).But now making hair shine is no longer the task of hair care products,because hair can be made into real jewels.Believe it or not,a company called LifeGem in the US makes it possible.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company is in the business of taking hair from dead people and making them into diamonds(  </a:t>
            </a:r>
            <a:r>
              <a:rPr lang="zh-CN" altLang="zh-CN" sz="2200">
                <a:solidFill>
                  <a:srgbClr val="000000"/>
                </a:solidFill>
                <a:latin typeface="Times New Roman" panose="02020603050405020304" pitchFamily="18" charset="0"/>
                <a:cs typeface="Times New Roman" panose="02020603050405020304" pitchFamily="18" charset="0"/>
              </a:rPr>
              <a:t>钻石</a:t>
            </a:r>
            <a:r>
              <a:rPr lang="en-US" altLang="zh-CN" sz="2200">
                <a:solidFill>
                  <a:srgbClr val="000000"/>
                </a:solidFill>
                <a:latin typeface="Times New Roman" panose="02020603050405020304" pitchFamily="18" charset="0"/>
                <a:cs typeface="Times New Roman" panose="02020603050405020304" pitchFamily="18" charset="0"/>
              </a:rPr>
              <a:t>  ).Now the company plans to make three diamonds using Beethoven</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hair to show their latest technology.The work will take about 7 months.In the end,Beethoven</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long hair will become three shining diamonds.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Since the great musician died in 1827,you may wonder where they got Beethoven</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hair.A man called John Reznikoff gave the hair to the company.He holds the Guinness World Record for the latest and most valuable collection of celebrity(  </a:t>
            </a:r>
            <a:r>
              <a:rPr lang="zh-CN" altLang="zh-CN" sz="2200">
                <a:solidFill>
                  <a:srgbClr val="000000"/>
                </a:solidFill>
                <a:latin typeface="Times New Roman" panose="02020603050405020304" pitchFamily="18" charset="0"/>
                <a:cs typeface="Times New Roman" panose="02020603050405020304" pitchFamily="18" charset="0"/>
              </a:rPr>
              <a:t>名人</a:t>
            </a:r>
            <a:r>
              <a:rPr lang="en-US" altLang="zh-CN" sz="2200">
                <a:solidFill>
                  <a:srgbClr val="000000"/>
                </a:solidFill>
                <a:latin typeface="Times New Roman" panose="02020603050405020304" pitchFamily="18" charset="0"/>
                <a:cs typeface="Times New Roman" panose="02020603050405020304" pitchFamily="18" charset="0"/>
              </a:rPr>
              <a:t>  ) hair.His collection also includes hair of Napoleon,Albert Einstein,Abraham Lincoln and John F.Kennedy.In total,the collection is worth over five million dollars.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Though it sounds unbelievable,diamonds made with hair are for the families to remember the dead.</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904201"/>
            <a:ext cx="11430000" cy="330359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1.How long will the work take?(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About 7 months.</a:t>
            </a:r>
            <a:r>
              <a:rPr lang="en-US" altLang="zh-CN" sz="2200" u="sng">
                <a:solidFill>
                  <a:srgbClr val="FF00FF"/>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2.What are the diamonds made with hair for?(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To remember the dead.</a:t>
            </a:r>
            <a:r>
              <a:rPr lang="en-US" altLang="zh-CN" sz="2200" u="sng">
                <a:solidFill>
                  <a:srgbClr val="FF00FF"/>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3.What does the company LifeGem do?(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20</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The company is in the business of taking hair from dead people and making them into diamonds.</a:t>
            </a:r>
            <a:r>
              <a:rPr lang="en-US" altLang="zh-CN" sz="2200" u="sng">
                <a:solidFill>
                  <a:srgbClr val="FF00FF"/>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10467"/>
            <a:ext cx="11430000" cy="249106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1.I have to go down to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country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乡下</a:t>
            </a:r>
            <a:r>
              <a:rPr lang="en-US" altLang="zh-CN" sz="2200" dirty="0">
                <a:solidFill>
                  <a:srgbClr val="000000"/>
                </a:solidFill>
                <a:latin typeface="Times New Roman" panose="02020603050405020304" pitchFamily="18" charset="0"/>
                <a:cs typeface="Times New Roman" panose="02020603050405020304" pitchFamily="18" charset="0"/>
              </a:rPr>
              <a:t>  ) to see my aunt.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2.I feel that I know about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value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价值</a:t>
            </a:r>
            <a:r>
              <a:rPr lang="en-US" altLang="zh-CN" sz="2200" dirty="0">
                <a:solidFill>
                  <a:srgbClr val="000000"/>
                </a:solidFill>
                <a:latin typeface="Times New Roman" panose="02020603050405020304" pitchFamily="18" charset="0"/>
                <a:cs typeface="Times New Roman" panose="02020603050405020304" pitchFamily="18" charset="0"/>
              </a:rPr>
              <a:t>  ) of my own work.</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3.None of my friends know how to play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guitar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吉他</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m too tired to cook</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tonight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今晚</a:t>
            </a:r>
            <a:r>
              <a:rPr lang="en-US" altLang="zh-CN" sz="2200" dirty="0">
                <a:solidFill>
                  <a:srgbClr val="000000"/>
                </a:solidFill>
                <a:latin typeface="Times New Roman" panose="02020603050405020304" pitchFamily="18" charset="0"/>
                <a:cs typeface="Times New Roman" panose="02020603050405020304" pitchFamily="18" charset="0"/>
              </a:rPr>
              <a:t>  ).Shall we eat out?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5.The great age of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cowboy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牛仔</a:t>
            </a:r>
            <a:r>
              <a:rPr lang="en-US" altLang="zh-CN" sz="2200" dirty="0">
                <a:solidFill>
                  <a:srgbClr val="000000"/>
                </a:solidFill>
                <a:latin typeface="Times New Roman" panose="02020603050405020304" pitchFamily="18" charset="0"/>
                <a:cs typeface="Times New Roman" panose="02020603050405020304" pitchFamily="18" charset="0"/>
              </a:rPr>
              <a:t>  ) lasted only 30 years from 1865 to 1895.</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3572921" y="2831431"/>
            <a:ext cx="104111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572922" y="3153647"/>
            <a:ext cx="10411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888233" y="3182696"/>
            <a:ext cx="91499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888233" y="3504912"/>
            <a:ext cx="914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464785" y="3666172"/>
            <a:ext cx="91499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5464785" y="3988388"/>
            <a:ext cx="914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430735" y="4030428"/>
            <a:ext cx="91499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3430735" y="4352644"/>
            <a:ext cx="914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3115422" y="4415981"/>
            <a:ext cx="107820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4" name="直接连接符 13"/>
          <p:cNvCxnSpPr/>
          <p:nvPr/>
        </p:nvCxnSpPr>
        <p:spPr>
          <a:xfrm>
            <a:off x="3115423" y="4738197"/>
            <a:ext cx="107820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1"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民俗音乐也有永久的价值。</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Folk music has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lasting</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value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too.</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他让我们每人编一段对话。</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He asked each of us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make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up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 dialogue.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这场演出有浓厚的地方特色。</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show has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strong</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local</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err="1">
                <a:solidFill>
                  <a:srgbClr val="FF00FF"/>
                </a:solidFill>
                <a:latin typeface="Times New Roman" panose="02020603050405020304" pitchFamily="18" charset="0"/>
                <a:cs typeface="Times New Roman" panose="02020603050405020304" pitchFamily="18" charset="0"/>
              </a:rPr>
              <a:t>colour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除羊毛衫之外</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我们还出售各式的女式衬衫。</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We sell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different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kinds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blouses besides sweaters.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那座大楼是以传统风格建造的。</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That building was built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traditional</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style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2311681" y="2190300"/>
            <a:ext cx="315369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311681" y="2512516"/>
            <a:ext cx="31536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763627" y="2999597"/>
            <a:ext cx="289094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763626" y="3321813"/>
            <a:ext cx="28909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175047" y="3838625"/>
            <a:ext cx="359513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1" name="直接连接符 10"/>
          <p:cNvCxnSpPr/>
          <p:nvPr/>
        </p:nvCxnSpPr>
        <p:spPr>
          <a:xfrm>
            <a:off x="2175047" y="4160841"/>
            <a:ext cx="35951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470854" y="4639894"/>
            <a:ext cx="350053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4" name="直接连接符 13"/>
          <p:cNvCxnSpPr/>
          <p:nvPr/>
        </p:nvCxnSpPr>
        <p:spPr>
          <a:xfrm>
            <a:off x="1470854" y="4962110"/>
            <a:ext cx="35005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3221123" y="5449191"/>
            <a:ext cx="458806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7" name="直接连接符 16"/>
          <p:cNvCxnSpPr/>
          <p:nvPr/>
        </p:nvCxnSpPr>
        <p:spPr>
          <a:xfrm>
            <a:off x="3221123" y="5771407"/>
            <a:ext cx="45880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10" grpId="0" animBg="1"/>
      <p:bldP spid="13"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091672"/>
            <a:ext cx="11430000" cy="492865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)1.Steven,we should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bus at the next stop.</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A.get</a:t>
            </a:r>
            <a:r>
              <a:rPr lang="en-US" altLang="zh-CN" sz="2200" dirty="0">
                <a:solidFill>
                  <a:srgbClr val="000000"/>
                </a:solidFill>
                <a:latin typeface="Times New Roman" panose="02020603050405020304" pitchFamily="18" charset="0"/>
                <a:cs typeface="Times New Roman" panose="02020603050405020304" pitchFamily="18" charset="0"/>
              </a:rPr>
              <a:t> up	</a:t>
            </a:r>
            <a:r>
              <a:rPr lang="en-US" altLang="zh-CN" sz="2200" dirty="0" err="1">
                <a:solidFill>
                  <a:srgbClr val="000000"/>
                </a:solidFill>
                <a:latin typeface="Times New Roman" panose="02020603050405020304" pitchFamily="18" charset="0"/>
                <a:cs typeface="Times New Roman" panose="02020603050405020304" pitchFamily="18" charset="0"/>
              </a:rPr>
              <a:t>B.get</a:t>
            </a:r>
            <a:r>
              <a:rPr lang="en-US" altLang="zh-CN" sz="2200" dirty="0">
                <a:solidFill>
                  <a:srgbClr val="000000"/>
                </a:solidFill>
                <a:latin typeface="Times New Roman" panose="02020603050405020304" pitchFamily="18" charset="0"/>
                <a:cs typeface="Times New Roman" panose="02020603050405020304" pitchFamily="18" charset="0"/>
              </a:rPr>
              <a:t> off</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C.get</a:t>
            </a:r>
            <a:r>
              <a:rPr lang="en-US" altLang="zh-CN" sz="2200" dirty="0">
                <a:solidFill>
                  <a:srgbClr val="000000"/>
                </a:solidFill>
                <a:latin typeface="Times New Roman" panose="02020603050405020304" pitchFamily="18" charset="0"/>
                <a:cs typeface="Times New Roman" panose="02020603050405020304" pitchFamily="18" charset="0"/>
              </a:rPr>
              <a:t> to	</a:t>
            </a:r>
            <a:r>
              <a:rPr lang="en-US" altLang="zh-CN" sz="2200" dirty="0" err="1">
                <a:solidFill>
                  <a:srgbClr val="000000"/>
                </a:solidFill>
                <a:latin typeface="Times New Roman" panose="02020603050405020304" pitchFamily="18" charset="0"/>
                <a:cs typeface="Times New Roman" panose="02020603050405020304" pitchFamily="18" charset="0"/>
              </a:rPr>
              <a:t>D.get</a:t>
            </a:r>
            <a:r>
              <a:rPr lang="en-US" altLang="zh-CN" sz="2200" dirty="0">
                <a:solidFill>
                  <a:srgbClr val="000000"/>
                </a:solidFill>
                <a:latin typeface="Times New Roman" panose="02020603050405020304" pitchFamily="18" charset="0"/>
                <a:cs typeface="Times New Roman" panose="02020603050405020304" pitchFamily="18" charset="0"/>
              </a:rPr>
              <a:t> in</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)2.Everyone was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when they heard the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news.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A.exciting;exciting</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B.excited;exciting</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C.exciting;excited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D.excited;excited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)3.We have to put off</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our sports meeting</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bad weather.</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A.hold;because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B.hold;because</a:t>
            </a:r>
            <a:r>
              <a:rPr lang="en-US" altLang="zh-CN" sz="2200" dirty="0">
                <a:solidFill>
                  <a:srgbClr val="000000"/>
                </a:solidFill>
                <a:latin typeface="Times New Roman" panose="02020603050405020304" pitchFamily="18" charset="0"/>
                <a:cs typeface="Times New Roman" panose="02020603050405020304" pitchFamily="18" charset="0"/>
              </a:rPr>
              <a:t> of</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C.holding;because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D.holding;because</a:t>
            </a:r>
            <a:r>
              <a:rPr lang="en-US" altLang="zh-CN" sz="2200" dirty="0">
                <a:solidFill>
                  <a:srgbClr val="000000"/>
                </a:solidFill>
                <a:latin typeface="Times New Roman" panose="02020603050405020304" pitchFamily="18" charset="0"/>
                <a:cs typeface="Times New Roman" panose="02020603050405020304" pitchFamily="18" charset="0"/>
              </a:rPr>
              <a:t> of</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85685" y="1612231"/>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85684" y="2789389"/>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75174" y="4821029"/>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107334"/>
            <a:ext cx="11430000" cy="289733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)4.I saw some boy students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basketball when I passed the playground.</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A.played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B.plays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C.playing</a:t>
            </a:r>
            <a:r>
              <a:rPr lang="en-US" altLang="zh-CN" sz="2200" dirty="0">
                <a:solidFill>
                  <a:srgbClr val="000000"/>
                </a:solidFill>
                <a:latin typeface="Times New Roman" panose="02020603050405020304" pitchFamily="18" charset="0"/>
                <a:cs typeface="Times New Roman" panose="02020603050405020304" pitchFamily="18" charset="0"/>
              </a:rPr>
              <a:t>	D.to play</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)5.—May I take a look at your new </a:t>
            </a:r>
            <a:r>
              <a:rPr lang="en-US" altLang="zh-CN" sz="2200" dirty="0" err="1">
                <a:solidFill>
                  <a:srgbClr val="000000"/>
                </a:solidFill>
                <a:latin typeface="Times New Roman" panose="02020603050405020304" pitchFamily="18" charset="0"/>
                <a:cs typeface="Times New Roman" panose="02020603050405020304" pitchFamily="18" charset="0"/>
              </a:rPr>
              <a:t>iPad</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.Here you are.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A.I hope not	</a:t>
            </a:r>
            <a:r>
              <a:rPr lang="en-US" altLang="zh-CN" sz="2200" dirty="0" err="1">
                <a:solidFill>
                  <a:srgbClr val="000000"/>
                </a:solidFill>
                <a:latin typeface="Times New Roman" panose="02020603050405020304" pitchFamily="18" charset="0"/>
                <a:cs typeface="Times New Roman" panose="02020603050405020304" pitchFamily="18" charset="0"/>
              </a:rPr>
              <a:t>B.Not</a:t>
            </a:r>
            <a:r>
              <a:rPr lang="en-US" altLang="zh-CN" sz="2200" dirty="0">
                <a:solidFill>
                  <a:srgbClr val="000000"/>
                </a:solidFill>
                <a:latin typeface="Times New Roman" panose="02020603050405020304" pitchFamily="18" charset="0"/>
                <a:cs typeface="Times New Roman" panose="02020603050405020304" pitchFamily="18" charset="0"/>
              </a:rPr>
              <a:t> at all</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C.Of</a:t>
            </a:r>
            <a:r>
              <a:rPr lang="en-US" altLang="zh-CN" sz="2200" dirty="0">
                <a:solidFill>
                  <a:srgbClr val="000000"/>
                </a:solidFill>
                <a:latin typeface="Times New Roman" panose="02020603050405020304" pitchFamily="18" charset="0"/>
                <a:cs typeface="Times New Roman" panose="02020603050405020304" pitchFamily="18" charset="0"/>
              </a:rPr>
              <a:t> course	</a:t>
            </a:r>
            <a:r>
              <a:rPr lang="en-US" altLang="zh-CN" sz="2200" dirty="0" err="1">
                <a:solidFill>
                  <a:srgbClr val="000000"/>
                </a:solidFill>
                <a:latin typeface="Times New Roman" panose="02020603050405020304" pitchFamily="18" charset="0"/>
                <a:cs typeface="Times New Roman" panose="02020603050405020304" pitchFamily="18" charset="0"/>
              </a:rPr>
              <a:t>D.No</a:t>
            </a:r>
            <a:r>
              <a:rPr lang="en-US" altLang="zh-CN" sz="2200" dirty="0">
                <a:solidFill>
                  <a:srgbClr val="000000"/>
                </a:solidFill>
                <a:latin typeface="Times New Roman" panose="02020603050405020304" pitchFamily="18" charset="0"/>
                <a:cs typeface="Times New Roman" panose="02020603050405020304" pitchFamily="18" charset="0"/>
              </a:rPr>
              <a:t> way</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1022016" y="2242852"/>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43643" y="3404033"/>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904201"/>
            <a:ext cx="11430000" cy="330359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补全对话</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A.Oh,it</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a good way.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B.It was really relaxing.</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C.When do you play games?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D.How do you learn English?</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E.I think it is too difficult for me.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F.I usually have some cakes and a glass of milk.</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G.I practised English and studied for the history test.</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497936"/>
            <a:ext cx="11430000" cy="411612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A:How was your weekend?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B:It wasn</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very good.1.</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G</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A:Are you good at English?</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B:Yes,I am.I like English very much.</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A:2.</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B:I learnt it by listening to English songs.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A:3.</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What about history?</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B:I don</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like history.4.</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Well,how was your weekend?</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A:5.</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I just stayed at home to watch TV and listen to music.</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B:Lucky you.</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3551900" y="1990604"/>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551900" y="2312820"/>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1134520" y="3178273"/>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6" name="直接连接符 5"/>
          <p:cNvCxnSpPr/>
          <p:nvPr/>
        </p:nvCxnSpPr>
        <p:spPr>
          <a:xfrm>
            <a:off x="1134520" y="3500489"/>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1134520" y="3977059"/>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8" name="直接连接符 7"/>
          <p:cNvCxnSpPr/>
          <p:nvPr/>
        </p:nvCxnSpPr>
        <p:spPr>
          <a:xfrm>
            <a:off x="1134520" y="4299275"/>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478327" y="4407984"/>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478327" y="4730200"/>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1134520" y="4795561"/>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1134520" y="5117777"/>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47949" y="943624"/>
            <a:ext cx="11430000" cy="533492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完形填空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If you agree with me,please </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Dian Zan</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 is one of the most popular sentences on the Internet?When you think someone</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s ideas are right,when you think someone</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s articles are</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1</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,or when you are moved by what someone writes,you can click(  </a:t>
            </a:r>
            <a:r>
              <a:rPr lang="zh-CN" altLang="zh-CN" sz="2200" dirty="0">
                <a:latin typeface="Times New Roman" panose="02020603050405020304" pitchFamily="18" charset="0"/>
                <a:cs typeface="Times New Roman" panose="02020603050405020304" pitchFamily="18" charset="0"/>
              </a:rPr>
              <a:t>点击</a:t>
            </a:r>
            <a:r>
              <a:rPr lang="en-US" altLang="zh-CN" sz="2200" dirty="0">
                <a:latin typeface="Times New Roman" panose="02020603050405020304" pitchFamily="18" charset="0"/>
                <a:cs typeface="Times New Roman" panose="02020603050405020304" pitchFamily="18" charset="0"/>
              </a:rPr>
              <a:t>  ) the praise sign.Anyhow,clicking the praise sign</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2</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that you agree with someone or praise someone.</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latin typeface="Times New Roman" panose="02020603050405020304" pitchFamily="18" charset="0"/>
                <a:cs typeface="Times New Roman" panose="02020603050405020304" pitchFamily="18" charset="0"/>
              </a:rPr>
              <a:t>“Dian Zan” is a kind of Chinese Internet language.People</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3</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use it when they surf the Internet.There is a function(  </a:t>
            </a:r>
            <a:r>
              <a:rPr lang="zh-CN" altLang="zh-CN" sz="2200" dirty="0">
                <a:latin typeface="Times New Roman" panose="02020603050405020304" pitchFamily="18" charset="0"/>
                <a:cs typeface="Times New Roman" panose="02020603050405020304" pitchFamily="18" charset="0"/>
              </a:rPr>
              <a:t>功能</a:t>
            </a:r>
            <a:r>
              <a:rPr lang="en-US" altLang="zh-CN" sz="2200" dirty="0">
                <a:latin typeface="Times New Roman" panose="02020603050405020304" pitchFamily="18" charset="0"/>
                <a:cs typeface="Times New Roman" panose="02020603050405020304" pitchFamily="18" charset="0"/>
              </a:rPr>
              <a:t>  ) of Dian Zan in the QQ space.The QQ space has had the function</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4</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2010.It didn</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t become very popular until Sina blog(  </a:t>
            </a:r>
            <a:r>
              <a:rPr lang="zh-CN" altLang="zh-CN" sz="2200" dirty="0">
                <a:latin typeface="Times New Roman" panose="02020603050405020304" pitchFamily="18" charset="0"/>
                <a:cs typeface="Times New Roman" panose="02020603050405020304" pitchFamily="18" charset="0"/>
              </a:rPr>
              <a:t>博客</a:t>
            </a:r>
            <a:r>
              <a:rPr lang="en-US" altLang="zh-CN" sz="2200" dirty="0">
                <a:latin typeface="Times New Roman" panose="02020603050405020304" pitchFamily="18" charset="0"/>
                <a:cs typeface="Times New Roman" panose="02020603050405020304" pitchFamily="18" charset="0"/>
              </a:rPr>
              <a:t>  )</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5</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the function of Dian Zan.In the recent years,it has become more and more popular.When the 2015 Spring Festival came,Chinese leader Xi Jinping used the words “Dian Zan” to praise and</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6</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his thanks to the great Chinese people.</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latin typeface="Times New Roman" panose="02020603050405020304" pitchFamily="18" charset="0"/>
                <a:cs typeface="Times New Roman" panose="02020603050405020304" pitchFamily="18" charset="0"/>
              </a:rPr>
              <a:t>Websites can know how many people support some ideas</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7</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counting how many people click the praise sign.</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1848" y="1014554"/>
            <a:ext cx="11430000" cy="492865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latin typeface="Times New Roman" panose="02020603050405020304" pitchFamily="18" charset="0"/>
                <a:cs typeface="Times New Roman" panose="02020603050405020304" pitchFamily="18" charset="0"/>
              </a:rPr>
              <a:t>Experts can know</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8</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teenagers are caring about through what they click the sign for.That can help them solve teenagers</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9</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latin typeface="Times New Roman" panose="02020603050405020304" pitchFamily="18" charset="0"/>
                <a:cs typeface="Times New Roman" panose="02020603050405020304" pitchFamily="18" charset="0"/>
              </a:rPr>
              <a:t>Clicking the praise sign is really a(  n  )</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10</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thing.Have you ever clicked the sign for anybody on the Internet?</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)1.A.wonderful	B.terrible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C.hard	D.awful</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)2.A.offers	B.takes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C.means	D.avoids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)3.A.hardly	B.luckily</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C.simply	D.usually</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)4.A.until	B.since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C.when	D.after</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497625" y="275757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596777" y="3510922"/>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541693" y="436609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07793" y="519922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模板</Template>
  <TotalTime>0</TotalTime>
  <Words>385</Words>
  <Application>Microsoft Office PowerPoint</Application>
  <PresentationFormat>宽屏</PresentationFormat>
  <Paragraphs>97</Paragraphs>
  <Slides>12</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12</vt:i4>
      </vt:variant>
    </vt:vector>
  </HeadingPairs>
  <TitlesOfParts>
    <vt:vector size="23" baseType="lpstr">
      <vt:lpstr>Adobe 黑体 Std R</vt:lpstr>
      <vt:lpstr>NEU-BZ-S92</vt:lpstr>
      <vt:lpstr>方正书宋_GBK</vt:lpstr>
      <vt:lpstr>黑体</vt:lpstr>
      <vt:lpstr>宋体</vt:lpstr>
      <vt:lpstr>微软雅黑</vt:lpstr>
      <vt:lpstr>Arial</vt:lpstr>
      <vt:lpstr>Calibri</vt:lpstr>
      <vt:lpstr>Calibri Light</vt:lpstr>
      <vt:lpstr>Times New Roman</vt:lpstr>
      <vt:lpstr>WWW.2PPT.COM</vt:lpstr>
      <vt:lpstr>Art world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2018-05-16T01:29:00Z</dcterms:created>
  <dcterms:modified xsi:type="dcterms:W3CDTF">2023-01-17T00:48:10Z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3236177752264C2EA4CC2A1CBA5C1D1B</vt:lpwstr>
  </property>
  <property fmtid="{A09F084E-AD41-489F-8076-AA5BE3082BCA}" pid="100">
    <vt:ui4>5</vt:ui4>
  </property>
  <property fmtid="{64440492-4C8B-11D1-8B70-080036B11A03}" pid="11">
    <vt:lpwstr>www.2ppt.com-爱PPT提供资源下载</vt:lpwstr>
  </property>
</Properties>
</file>