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3" r:id="rId2"/>
    <p:sldId id="272" r:id="rId3"/>
    <p:sldId id="354" r:id="rId4"/>
    <p:sldId id="368" r:id="rId5"/>
    <p:sldId id="293" r:id="rId6"/>
    <p:sldId id="276" r:id="rId7"/>
    <p:sldId id="281" r:id="rId8"/>
    <p:sldId id="283" r:id="rId9"/>
    <p:sldId id="285" r:id="rId10"/>
    <p:sldId id="387" r:id="rId11"/>
    <p:sldId id="295" r:id="rId12"/>
    <p:sldId id="380" r:id="rId13"/>
    <p:sldId id="381" r:id="rId14"/>
    <p:sldId id="332" r:id="rId15"/>
    <p:sldId id="297" r:id="rId16"/>
    <p:sldId id="296" r:id="rId17"/>
    <p:sldId id="395" r:id="rId18"/>
    <p:sldId id="289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2">
          <p15:clr>
            <a:srgbClr val="A4A3A4"/>
          </p15:clr>
        </p15:guide>
        <p15:guide id="2" pos="29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00"/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02"/>
        <p:guide pos="29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220" name="幻灯片图像占位符 3075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文本占位符 3076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noProof="1" dirty="0">
                <a:cs typeface="+mn-ea"/>
              </a:defRPr>
            </a:lvl1pPr>
          </a:lstStyle>
          <a:p>
            <a:fld id="{2BE71A12-811B-4426-8215-F66F268BE48C}" type="slidenum">
              <a:rPr lang="zh-CN" altLang="en-US"/>
              <a:t>‹#›</a:t>
            </a:fld>
            <a:endParaRPr lang="zh-CN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71A12-811B-4426-8215-F66F268BE48C}" type="slidenum">
              <a:rPr lang="zh-CN" altLang="en-US" smtClean="0"/>
              <a:t>4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5" name="组合 15"/>
          <p:cNvGrpSpPr/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16"/>
            <p:cNvSpPr/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任意多边形 6"/>
            <p:cNvSpPr/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任意多边形 7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1" smtClean="0"/>
              <a:t>单击此处编辑母版副标题样式</a:t>
            </a:r>
            <a:endParaRPr lang="en-US" noProof="1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2DBEAD-B42C-4AA8-A8D0-85D4879E6270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F32D56-9C5D-4AC5-9E5C-1BB4B9EB6F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strips dir="ld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F8864-1401-4716-8029-0DF0905A4C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A2E6D-8AD2-45F1-B24E-3E1CDA58B8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E4FFD-667C-4F50-9504-D57091FEDF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F80D9-366B-4FEE-A8DE-8D864731D4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BF36E-FC87-497D-B59D-15539F8CFE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1CD20-3467-404F-BFC9-7DE3547148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702A7-BBDF-4C3D-9C32-BC7FB5F8AD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65A32-62D6-41DF-9992-D03CC7C418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任意多边形 5"/>
          <p:cNvSpPr/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直角三角形 6"/>
          <p:cNvSpPr/>
          <p:nvPr/>
        </p:nvSpPr>
        <p:spPr bwMode="auto">
          <a:xfrm>
            <a:off x="-6042" y="5791253"/>
            <a:ext cx="3402306" cy="1080868"/>
          </a:xfrm>
          <a:prstGeom prst="rtTriangle">
            <a:avLst/>
          </a:prstGeom>
          <a:blipFill>
            <a:blip r:embed="rId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-9238" y="5787738"/>
            <a:ext cx="3405510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96F48-ED83-4A72-8773-786BF021C4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任意多边形 11"/>
          <p:cNvSpPr/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5791253"/>
            <a:ext cx="3402306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8" y="5787738"/>
            <a:ext cx="3405510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1031" name="文本占位符 29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noProof="1" dirty="0">
                <a:cs typeface="+mn-ea"/>
              </a:defRPr>
            </a:lvl1pPr>
          </a:lstStyle>
          <a:p>
            <a:fld id="{00D21B0E-9327-4D55-8286-AD87C3196105}" type="slidenum">
              <a:rPr lang="zh-CN" altLang="en-US"/>
              <a:t>‹#›</a:t>
            </a:fld>
            <a:endParaRPr lang="zh-CN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ld"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黑体" panose="02010609060101010101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黑体" panose="02010609060101010101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黑体" panose="02010609060101010101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黑体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黑体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黑体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黑体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黑体" panose="02010609060101010101" pitchFamily="49" charset="-122"/>
        </a:defRPr>
      </a:lvl9pPr>
    </p:titleStyle>
    <p:bodyStyle>
      <a:lvl1pPr marL="365125" indent="-255905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030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155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lesson45%20baseball%20season\U8_Lesson%2045%20&#27468;&#26354;.mp3" TargetMode="External"/><Relationship Id="rId1" Type="http://schemas.microsoft.com/office/2007/relationships/media" Target="file:///C:\Users\Administrator\Desktop\lesson45%20baseball%20season\U8_Lesson%2045%20&#27468;&#26354;.mp3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H:\lesson45%20baseball%20season\U8_Lesson%2045%20Baseball%20Season.mp3" TargetMode="External"/><Relationship Id="rId1" Type="http://schemas.microsoft.com/office/2007/relationships/media" Target="file:///H:\lesson45%20baseball%20season\U8_Lesson%2045%20Baseball%20Season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圆角矩形 4097"/>
          <p:cNvSpPr>
            <a:spLocks noChangeArrowheads="1"/>
          </p:cNvSpPr>
          <p:nvPr/>
        </p:nvSpPr>
        <p:spPr bwMode="auto">
          <a:xfrm>
            <a:off x="470917" y="1124744"/>
            <a:ext cx="8280400" cy="25928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99" name="标题 4098"/>
          <p:cNvSpPr>
            <a:spLocks noGrp="1" noChangeArrowheads="1"/>
          </p:cNvSpPr>
          <p:nvPr>
            <p:ph type="ctrTitle"/>
          </p:nvPr>
        </p:nvSpPr>
        <p:spPr>
          <a:xfrm>
            <a:off x="488809" y="1700808"/>
            <a:ext cx="8262508" cy="113588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7200" dirty="0" smtClean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Baseball Season</a:t>
            </a:r>
          </a:p>
        </p:txBody>
      </p:sp>
      <p:sp>
        <p:nvSpPr>
          <p:cNvPr id="9" name="矩形 8"/>
          <p:cNvSpPr/>
          <p:nvPr/>
        </p:nvSpPr>
        <p:spPr>
          <a:xfrm>
            <a:off x="2704987" y="580526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5536" y="980728"/>
            <a:ext cx="8310880" cy="4788535"/>
          </a:xfrm>
        </p:spPr>
        <p:txBody>
          <a:bodyPr/>
          <a:lstStyle/>
          <a:p>
            <a:pPr marL="109220" indent="0">
              <a:spcBef>
                <a:spcPts val="600"/>
              </a:spcBef>
              <a:buNone/>
            </a:pPr>
            <a:r>
              <a:rPr lang="en-US" altLang="zh-CN" sz="2800" dirty="0"/>
              <a:t>3.They will all sing “</a:t>
            </a:r>
            <a:r>
              <a:rPr lang="en-US" altLang="zh-CN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Take Me Out</a:t>
            </a:r>
            <a:r>
              <a:rPr lang="en-US" altLang="zh-CN" sz="2800" dirty="0"/>
              <a:t> to the Ball Game” and they'll buy snacks and pop </a:t>
            </a:r>
            <a:r>
              <a:rPr lang="en-US" altLang="zh-CN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at</a:t>
            </a:r>
            <a:r>
              <a:rPr lang="en-US" altLang="zh-CN" sz="2800" dirty="0"/>
              <a:t> the game.</a:t>
            </a:r>
          </a:p>
          <a:p>
            <a:pPr>
              <a:spcBef>
                <a:spcPts val="600"/>
              </a:spcBef>
            </a:pPr>
            <a:r>
              <a:rPr lang="en-US" altLang="zh-CN" sz="2800" dirty="0"/>
              <a:t>take </a:t>
            </a:r>
            <a:r>
              <a:rPr lang="en-US" altLang="zh-CN" sz="2800" dirty="0" err="1"/>
              <a:t>sb</a:t>
            </a:r>
            <a:r>
              <a:rPr lang="en-US" altLang="zh-CN" sz="2800" dirty="0"/>
              <a:t> out</a:t>
            </a:r>
            <a:r>
              <a:rPr lang="zh-CN" altLang="en-US" sz="2800" dirty="0"/>
              <a:t>在本文中意为</a:t>
            </a:r>
            <a:r>
              <a:rPr lang="en-US" altLang="zh-CN" sz="2800" dirty="0"/>
              <a:t>“</a:t>
            </a:r>
            <a:r>
              <a:rPr lang="zh-CN" altLang="en-US" sz="2800" dirty="0"/>
              <a:t>把</a:t>
            </a:r>
            <a:r>
              <a:rPr lang="en-US" altLang="zh-CN" sz="2800" dirty="0"/>
              <a:t>......</a:t>
            </a:r>
            <a:r>
              <a:rPr lang="zh-CN" altLang="en-US" sz="2800" dirty="0"/>
              <a:t>带出去</a:t>
            </a:r>
            <a:r>
              <a:rPr lang="en-US" altLang="zh-CN" sz="2800" dirty="0"/>
              <a:t>”</a:t>
            </a:r>
          </a:p>
          <a:p>
            <a:pPr>
              <a:spcBef>
                <a:spcPts val="600"/>
              </a:spcBef>
            </a:pPr>
            <a:r>
              <a:rPr lang="en-US" altLang="zh-CN" sz="2800" dirty="0"/>
              <a:t>I will take you out to dinner.</a:t>
            </a:r>
          </a:p>
          <a:p>
            <a:pPr>
              <a:spcBef>
                <a:spcPts val="600"/>
              </a:spcBef>
            </a:pPr>
            <a:r>
              <a:rPr lang="en-US" altLang="zh-CN" sz="2800" dirty="0"/>
              <a:t>take out “</a:t>
            </a:r>
            <a:r>
              <a:rPr lang="zh-CN" altLang="en-US" sz="2800" dirty="0"/>
              <a:t>拿出，取出</a:t>
            </a:r>
            <a:r>
              <a:rPr lang="en-US" altLang="zh-CN" sz="2800" dirty="0"/>
              <a:t>”</a:t>
            </a:r>
            <a:r>
              <a:rPr lang="zh-CN" altLang="en-US" sz="2800" dirty="0"/>
              <a:t>代词作宾语，必须放在中间。</a:t>
            </a:r>
          </a:p>
          <a:p>
            <a:pPr>
              <a:spcBef>
                <a:spcPts val="600"/>
              </a:spcBef>
            </a:pPr>
            <a:r>
              <a:rPr lang="en-US" altLang="zh-CN" sz="2800" dirty="0"/>
              <a:t>Your pen is in the </a:t>
            </a:r>
            <a:r>
              <a:rPr lang="en-US" altLang="zh-CN" sz="2800" dirty="0" err="1"/>
              <a:t>desk.Please</a:t>
            </a:r>
            <a:r>
              <a:rPr lang="en-US" altLang="zh-CN" sz="2800" dirty="0"/>
              <a:t> take it out.</a:t>
            </a:r>
          </a:p>
          <a:p>
            <a:pPr>
              <a:spcBef>
                <a:spcPts val="600"/>
              </a:spcBef>
            </a:pPr>
            <a:r>
              <a:rPr lang="en-US" altLang="zh-CN" sz="2800" dirty="0">
                <a:sym typeface="+mn-ea"/>
              </a:rPr>
              <a:t>Take Me Out to the Ball Game </a:t>
            </a:r>
            <a:r>
              <a:rPr lang="zh-CN" altLang="en-US" sz="2800" dirty="0">
                <a:sym typeface="+mn-ea"/>
              </a:rPr>
              <a:t>带我去看棒球，是棒球比赛最有名的歌曲，几乎每场比赛必放。词作与</a:t>
            </a:r>
            <a:r>
              <a:rPr lang="en-US" altLang="zh-CN" sz="2800" dirty="0">
                <a:sym typeface="+mn-ea"/>
              </a:rPr>
              <a:t>1908</a:t>
            </a:r>
            <a:r>
              <a:rPr lang="zh-CN" altLang="en-US" sz="2800" dirty="0">
                <a:sym typeface="+mn-ea"/>
              </a:rPr>
              <a:t>年。</a:t>
            </a:r>
            <a:endParaRPr lang="zh-CN" altLang="en-US" sz="2800" dirty="0"/>
          </a:p>
          <a:p>
            <a:pPr>
              <a:spcBef>
                <a:spcPts val="600"/>
              </a:spcBef>
            </a:pPr>
            <a:endParaRPr lang="en-US" altLang="zh-CN" sz="2800" dirty="0"/>
          </a:p>
          <a:p>
            <a:pPr>
              <a:spcBef>
                <a:spcPts val="600"/>
              </a:spcBef>
            </a:pPr>
            <a:endParaRPr lang="zh-CN" altLang="en-US" dirty="0"/>
          </a:p>
        </p:txBody>
      </p:sp>
    </p:spTree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占位符 1945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mtClean="0">
                <a:cs typeface="+mn-ea"/>
                <a:sym typeface="+mn-lt"/>
              </a:rPr>
              <a:t>  Take me out to the ball game.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mtClean="0">
                <a:cs typeface="+mn-ea"/>
                <a:sym typeface="+mn-lt"/>
              </a:rPr>
              <a:t>  Take me out to the fair!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mtClean="0">
                <a:cs typeface="+mn-ea"/>
                <a:sym typeface="+mn-lt"/>
              </a:rPr>
              <a:t>  Buy me some hot dogs and lots of snacks.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mtClean="0">
                <a:cs typeface="+mn-ea"/>
                <a:sym typeface="+mn-lt"/>
              </a:rPr>
              <a:t>  I don’t care if I ever get back.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mtClean="0">
                <a:cs typeface="+mn-ea"/>
                <a:sym typeface="+mn-lt"/>
              </a:rPr>
              <a:t>  For it’s root  toot toot for the home team.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mtClean="0">
                <a:cs typeface="+mn-ea"/>
                <a:sym typeface="+mn-lt"/>
              </a:rPr>
              <a:t>  If they don’t win, it’s a shame.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mtClean="0">
                <a:cs typeface="+mn-ea"/>
                <a:sym typeface="+mn-lt"/>
              </a:rPr>
              <a:t>  For it’s one, two, three and you’re out,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mtClean="0">
                <a:cs typeface="+mn-ea"/>
                <a:sym typeface="+mn-lt"/>
              </a:rPr>
              <a:t>  At the old ball game</a:t>
            </a:r>
            <a:endParaRPr lang="zh-CN" altLang="en-US" smtClean="0">
              <a:cs typeface="+mn-ea"/>
              <a:sym typeface="+mn-lt"/>
            </a:endParaRPr>
          </a:p>
        </p:txBody>
      </p:sp>
      <p:sp>
        <p:nvSpPr>
          <p:cNvPr id="22531" name="标题 19458"/>
          <p:cNvSpPr>
            <a:spLocks noGrp="1" noChangeArrowheads="1"/>
          </p:cNvSpPr>
          <p:nvPr>
            <p:ph type="title"/>
          </p:nvPr>
        </p:nvSpPr>
        <p:spPr>
          <a:xfrm>
            <a:off x="457200" y="274629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mtClean="0">
                <a:latin typeface="+mn-lt"/>
                <a:ea typeface="+mn-ea"/>
                <a:cs typeface="+mn-ea"/>
                <a:sym typeface="+mn-lt"/>
              </a:rPr>
              <a:t>          Listen to the song</a:t>
            </a:r>
          </a:p>
        </p:txBody>
      </p:sp>
      <p:pic>
        <p:nvPicPr>
          <p:cNvPr id="5" name="U8_Lesson 45 歌曲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9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1"/>
          <p:cNvSpPr>
            <a:spLocks noGrp="1" noChangeArrowheads="1"/>
          </p:cNvSpPr>
          <p:nvPr>
            <p:ph idx="1"/>
          </p:nvPr>
        </p:nvSpPr>
        <p:spPr>
          <a:xfrm>
            <a:off x="384175" y="1193800"/>
            <a:ext cx="8375650" cy="6013450"/>
          </a:xfrm>
        </p:spPr>
        <p:txBody>
          <a:bodyPr/>
          <a:lstStyle/>
          <a:p>
            <a:r>
              <a:rPr lang="zh-CN" altLang="en-US" dirty="0" smtClean="0">
                <a:cs typeface="+mn-ea"/>
                <a:sym typeface="+mn-lt"/>
              </a:rPr>
              <a:t>1.Lucy often plays ______baseball after school.</a:t>
            </a:r>
          </a:p>
          <a:p>
            <a:r>
              <a:rPr lang="zh-CN" altLang="en-US" dirty="0" smtClean="0">
                <a:cs typeface="+mn-ea"/>
                <a:sym typeface="+mn-lt"/>
              </a:rPr>
              <a:t> A  a   B  an  C  the   D /</a:t>
            </a:r>
          </a:p>
          <a:p>
            <a:r>
              <a:rPr lang="zh-CN" altLang="en-US" dirty="0" smtClean="0">
                <a:cs typeface="+mn-ea"/>
                <a:sym typeface="+mn-lt"/>
              </a:rPr>
              <a:t>2.There will _________a football game this Sunday.</a:t>
            </a:r>
          </a:p>
          <a:p>
            <a:r>
              <a:rPr lang="zh-CN" altLang="en-US" dirty="0" smtClean="0">
                <a:cs typeface="+mn-ea"/>
                <a:sym typeface="+mn-lt"/>
              </a:rPr>
              <a:t> A  is    B   has   C  have    D  be</a:t>
            </a:r>
          </a:p>
          <a:p>
            <a:r>
              <a:rPr lang="zh-CN" altLang="en-US" dirty="0" smtClean="0">
                <a:cs typeface="+mn-ea"/>
                <a:sym typeface="+mn-lt"/>
              </a:rPr>
              <a:t>3.The basketball fans </a:t>
            </a:r>
            <a:r>
              <a:rPr lang="zh-CN" altLang="en-US" b="1" dirty="0" smtClean="0">
                <a:cs typeface="+mn-ea"/>
                <a:sym typeface="+mn-lt"/>
              </a:rPr>
              <a:t>_____</a:t>
            </a:r>
            <a:r>
              <a:rPr lang="zh-CN" altLang="en-US" dirty="0" smtClean="0">
                <a:cs typeface="+mn-ea"/>
                <a:sym typeface="+mn-lt"/>
              </a:rPr>
              <a:t>him if he _______tomorrow.</a:t>
            </a:r>
          </a:p>
          <a:p>
            <a:r>
              <a:rPr lang="zh-CN" altLang="en-US" dirty="0" smtClean="0">
                <a:cs typeface="+mn-ea"/>
                <a:sym typeface="+mn-lt"/>
              </a:rPr>
              <a:t>  A  root for;comes       B  will root for;comes</a:t>
            </a:r>
          </a:p>
          <a:p>
            <a:r>
              <a:rPr lang="zh-CN" altLang="en-US" dirty="0" smtClean="0">
                <a:cs typeface="+mn-ea"/>
                <a:sym typeface="+mn-lt"/>
              </a:rPr>
              <a:t>  C  will root for;will come  D root for;come</a:t>
            </a:r>
          </a:p>
          <a:p>
            <a:r>
              <a:rPr lang="zh-CN" altLang="en-US" dirty="0" smtClean="0">
                <a:cs typeface="+mn-ea"/>
                <a:sym typeface="+mn-lt"/>
              </a:rPr>
              <a:t>4.Tomorrow is Sunday. He _____movies in the cinema.</a:t>
            </a:r>
          </a:p>
          <a:p>
            <a:r>
              <a:rPr lang="zh-CN" altLang="en-US" dirty="0" smtClean="0">
                <a:cs typeface="+mn-ea"/>
                <a:sym typeface="+mn-lt"/>
              </a:rPr>
              <a:t>   A  will watches   B  is going to watch</a:t>
            </a:r>
          </a:p>
          <a:p>
            <a:r>
              <a:rPr lang="zh-CN" altLang="en-US" dirty="0" smtClean="0">
                <a:cs typeface="+mn-ea"/>
                <a:sym typeface="+mn-lt"/>
              </a:rPr>
              <a:t>  C  wills watch    D  is going to watches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当堂检测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733822" y="11938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24238" y="210596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93660" y="307580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00594" y="449577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内容占位符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cs typeface="+mn-ea"/>
                <a:sym typeface="+mn-lt"/>
              </a:rPr>
              <a:t>5.The football team in Class 5 will play______the team in Class2.</a:t>
            </a:r>
          </a:p>
          <a:p>
            <a:r>
              <a:rPr lang="zh-CN" altLang="en-US" dirty="0" smtClean="0">
                <a:cs typeface="+mn-ea"/>
                <a:sym typeface="+mn-lt"/>
              </a:rPr>
              <a:t>   A  to   B  again  C  against  D with</a:t>
            </a:r>
          </a:p>
          <a:p>
            <a:r>
              <a:rPr lang="zh-CN" altLang="en-US" dirty="0" smtClean="0">
                <a:cs typeface="+mn-ea"/>
                <a:sym typeface="+mn-lt"/>
              </a:rPr>
              <a:t>6.It _________(be) Thanksgiving Day in two days.</a:t>
            </a:r>
          </a:p>
          <a:p>
            <a:r>
              <a:rPr lang="zh-CN" altLang="en-US" dirty="0" smtClean="0">
                <a:cs typeface="+mn-ea"/>
                <a:sym typeface="+mn-lt"/>
              </a:rPr>
              <a:t>7.We ________(visit) Beijing if it _______</a:t>
            </a:r>
            <a:r>
              <a:rPr lang="en-US" altLang="zh-CN" dirty="0" smtClean="0">
                <a:cs typeface="+mn-ea"/>
                <a:sym typeface="+mn-lt"/>
              </a:rPr>
              <a:t>____</a:t>
            </a:r>
            <a:r>
              <a:rPr lang="zh-CN" altLang="en-US" dirty="0" smtClean="0">
                <a:cs typeface="+mn-ea"/>
                <a:sym typeface="+mn-lt"/>
              </a:rPr>
              <a:t>(not rain)next Sunday.</a:t>
            </a:r>
          </a:p>
          <a:p>
            <a:r>
              <a:rPr lang="zh-CN" altLang="en-US" dirty="0" smtClean="0">
                <a:cs typeface="+mn-ea"/>
                <a:sym typeface="+mn-lt"/>
              </a:rPr>
              <a:t>8.Tom will root for our team.(同义句）</a:t>
            </a:r>
          </a:p>
          <a:p>
            <a:r>
              <a:rPr lang="zh-CN" altLang="en-US" dirty="0" smtClean="0">
                <a:cs typeface="+mn-ea"/>
                <a:sym typeface="+mn-lt"/>
              </a:rPr>
              <a:t>  Tom ___________</a:t>
            </a:r>
            <a:r>
              <a:rPr lang="en-US" altLang="zh-CN" dirty="0" smtClean="0">
                <a:cs typeface="+mn-ea"/>
                <a:sym typeface="+mn-lt"/>
              </a:rPr>
              <a:t>______ </a:t>
            </a:r>
            <a:r>
              <a:rPr lang="zh-CN" altLang="en-US" dirty="0" smtClean="0">
                <a:cs typeface="+mn-ea"/>
                <a:sym typeface="+mn-lt"/>
              </a:rPr>
              <a:t>our team.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当堂检测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/>
            </a:r>
            <a:br>
              <a:rPr lang="zh-CN" altLang="en-US">
                <a:latin typeface="+mn-lt"/>
                <a:ea typeface="+mn-ea"/>
                <a:cs typeface="+mn-ea"/>
                <a:sym typeface="+mn-lt"/>
              </a:rPr>
            </a:br>
            <a:endParaRPr lang="zh-CN" altLang="en-US" noProof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05544" y="148113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76476" y="2819416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w</a:t>
            </a:r>
            <a:r>
              <a:rPr lang="en-US" altLang="zh-CN" sz="2400" dirty="0" smtClean="0">
                <a:solidFill>
                  <a:srgbClr val="FF0000"/>
                </a:solidFill>
              </a:rPr>
              <a:t>ill be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28872" y="329228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w</a:t>
            </a:r>
            <a:r>
              <a:rPr lang="en-US" altLang="zh-CN" sz="2400" dirty="0" smtClean="0">
                <a:solidFill>
                  <a:srgbClr val="FF0000"/>
                </a:solidFill>
              </a:rPr>
              <a:t>ill visit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38772" y="3292284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d</a:t>
            </a:r>
            <a:r>
              <a:rPr lang="en-US" altLang="zh-CN" sz="2400" dirty="0" smtClean="0">
                <a:solidFill>
                  <a:srgbClr val="FF0000"/>
                </a:solidFill>
              </a:rPr>
              <a:t>oesn’t rain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25890" y="4649692"/>
            <a:ext cx="2648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is going to root for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占位符 2253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9788" cy="4530725"/>
          </a:xfrm>
        </p:spPr>
        <p:txBody>
          <a:bodyPr/>
          <a:lstStyle/>
          <a:p>
            <a:r>
              <a:rPr lang="zh-CN" altLang="en-US" sz="4400" dirty="0" smtClean="0">
                <a:cs typeface="+mn-ea"/>
                <a:sym typeface="+mn-lt"/>
              </a:rPr>
              <a:t>What did you learn this lesson?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4400" dirty="0" smtClean="0">
                <a:cs typeface="+mn-ea"/>
                <a:sym typeface="+mn-lt"/>
              </a:rPr>
              <a:t>   I  learned……</a:t>
            </a:r>
          </a:p>
          <a:p>
            <a:pPr>
              <a:buFont typeface="Wingdings" panose="05000000000000000000" pitchFamily="2" charset="2"/>
              <a:buNone/>
            </a:pPr>
            <a:endParaRPr lang="zh-CN" altLang="en-US" sz="4400" dirty="0" smtClean="0">
              <a:cs typeface="+mn-ea"/>
              <a:sym typeface="+mn-lt"/>
            </a:endParaRPr>
          </a:p>
        </p:txBody>
      </p:sp>
      <p:sp>
        <p:nvSpPr>
          <p:cNvPr id="25602" name="标题 22529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6000" dirty="0" smtClean="0">
                <a:latin typeface="+mn-lt"/>
                <a:ea typeface="+mn-ea"/>
                <a:cs typeface="+mn-ea"/>
                <a:sym typeface="+mn-lt"/>
              </a:rPr>
              <a:t>Summary</a:t>
            </a:r>
          </a:p>
        </p:txBody>
      </p:sp>
    </p:spTree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占位符 2048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cs typeface="+mn-ea"/>
                <a:sym typeface="+mn-lt"/>
              </a:rPr>
              <a:t> What’s your </a:t>
            </a:r>
            <a:r>
              <a:rPr lang="en-US" altLang="zh-CN" dirty="0" err="1" smtClean="0">
                <a:cs typeface="+mn-ea"/>
                <a:sym typeface="+mn-lt"/>
              </a:rPr>
              <a:t>favourite</a:t>
            </a:r>
            <a:r>
              <a:rPr lang="en-US" altLang="zh-CN" dirty="0" smtClean="0">
                <a:cs typeface="+mn-ea"/>
                <a:sym typeface="+mn-lt"/>
              </a:rPr>
              <a:t> sport? why?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dirty="0" smtClean="0">
              <a:cs typeface="+mn-ea"/>
              <a:sym typeface="+mn-lt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zh-CN" dirty="0" smtClean="0">
              <a:cs typeface="+mn-ea"/>
              <a:sym typeface="+mn-lt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cs typeface="+mn-ea"/>
                <a:sym typeface="+mn-lt"/>
              </a:rPr>
              <a:t>What sport do you want to play during your summer </a:t>
            </a:r>
            <a:r>
              <a:rPr lang="en-US" altLang="zh-CN" dirty="0" err="1" smtClean="0">
                <a:cs typeface="+mn-ea"/>
                <a:sym typeface="+mn-lt"/>
              </a:rPr>
              <a:t>holoday</a:t>
            </a:r>
            <a:r>
              <a:rPr lang="en-US" altLang="zh-CN" dirty="0" smtClean="0">
                <a:cs typeface="+mn-ea"/>
                <a:sym typeface="+mn-lt"/>
              </a:rPr>
              <a:t>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dirty="0" smtClean="0">
              <a:cs typeface="+mn-ea"/>
              <a:sym typeface="+mn-lt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zh-CN" dirty="0" smtClean="0">
              <a:cs typeface="+mn-ea"/>
              <a:sym typeface="+mn-lt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cs typeface="+mn-ea"/>
                <a:sym typeface="+mn-lt"/>
              </a:rPr>
              <a:t> Who do you want to play sports with?</a:t>
            </a:r>
          </a:p>
        </p:txBody>
      </p:sp>
      <p:sp>
        <p:nvSpPr>
          <p:cNvPr id="23557" name="标题 20484"/>
          <p:cNvSpPr>
            <a:spLocks noGrp="1" noChangeArrowheads="1"/>
          </p:cNvSpPr>
          <p:nvPr>
            <p:ph type="title"/>
          </p:nvPr>
        </p:nvSpPr>
        <p:spPr>
          <a:xfrm>
            <a:off x="457200" y="274629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            </a:t>
            </a:r>
            <a:r>
              <a:rPr lang="en-US" altLang="zh-CN" dirty="0" smtClean="0">
                <a:latin typeface="+mn-lt"/>
                <a:ea typeface="+mn-ea"/>
                <a:cs typeface="+mn-ea"/>
                <a:sym typeface="+mn-lt"/>
              </a:rPr>
              <a:t>Work in pairs</a:t>
            </a:r>
          </a:p>
        </p:txBody>
      </p:sp>
    </p:spTree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占位符 2150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 smtClean="0">
                <a:cs typeface="+mn-ea"/>
                <a:sym typeface="+mn-lt"/>
              </a:rPr>
              <a:t>    Hello! My name is_____. This summer I’m going to________. ________is my </a:t>
            </a:r>
            <a:r>
              <a:rPr lang="en-US" altLang="zh-CN" sz="3600" dirty="0" err="1" smtClean="0">
                <a:cs typeface="+mn-ea"/>
                <a:sym typeface="+mn-lt"/>
              </a:rPr>
              <a:t>favourite</a:t>
            </a:r>
            <a:r>
              <a:rPr lang="en-US" altLang="zh-CN" sz="3600" dirty="0" smtClean="0">
                <a:cs typeface="+mn-ea"/>
                <a:sym typeface="+mn-lt"/>
              </a:rPr>
              <a:t> sport. I have a friend. Her\His name is______. Her\His </a:t>
            </a:r>
            <a:r>
              <a:rPr lang="en-US" altLang="zh-CN" sz="3600" dirty="0" err="1" smtClean="0">
                <a:cs typeface="+mn-ea"/>
                <a:sym typeface="+mn-lt"/>
              </a:rPr>
              <a:t>favourite</a:t>
            </a:r>
            <a:r>
              <a:rPr lang="en-US" altLang="zh-CN" sz="3600" dirty="0" smtClean="0">
                <a:cs typeface="+mn-ea"/>
                <a:sym typeface="+mn-lt"/>
              </a:rPr>
              <a:t> sport is______. I usually ______with her\him. Playing sports is good for our health. We love sports.</a:t>
            </a:r>
          </a:p>
        </p:txBody>
      </p:sp>
      <p:sp>
        <p:nvSpPr>
          <p:cNvPr id="24579" name="标题 21506"/>
          <p:cNvSpPr>
            <a:spLocks noGrp="1" noChangeArrowheads="1"/>
          </p:cNvSpPr>
          <p:nvPr>
            <p:ph type="title"/>
          </p:nvPr>
        </p:nvSpPr>
        <p:spPr>
          <a:xfrm>
            <a:off x="-228474" y="30488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                 </a:t>
            </a:r>
            <a:r>
              <a:rPr lang="en-US" altLang="zh-CN" dirty="0" smtClean="0">
                <a:latin typeface="+mn-lt"/>
                <a:ea typeface="+mn-ea"/>
                <a:cs typeface="+mn-ea"/>
                <a:sym typeface="+mn-lt"/>
              </a:rPr>
              <a:t>Write a report </a:t>
            </a:r>
          </a:p>
        </p:txBody>
      </p:sp>
    </p:spTree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/>
              <a:t>1.Write a short passage about your sports during your summer holiday.</a:t>
            </a:r>
          </a:p>
          <a:p>
            <a:r>
              <a:rPr lang="en-US" altLang="zh-CN" sz="3200" dirty="0"/>
              <a:t>Go online to get more information about how to play </a:t>
            </a:r>
            <a:r>
              <a:rPr lang="en-US" altLang="zh-CN" sz="3200" dirty="0" err="1"/>
              <a:t>baseball,a</a:t>
            </a:r>
            <a:r>
              <a:rPr lang="en-US" altLang="zh-CN" sz="3200" dirty="0"/>
              <a:t> few will be asked to read it the next lesson.</a:t>
            </a:r>
          </a:p>
          <a:p>
            <a:r>
              <a:rPr lang="en-US" altLang="zh-CN" sz="3200" dirty="0"/>
              <a:t>Preview the next lesson</a:t>
            </a:r>
            <a:r>
              <a:rPr lang="en-US" altLang="zh-CN" sz="3200" dirty="0" smtClean="0"/>
              <a:t>. </a:t>
            </a:r>
            <a:endParaRPr lang="en-US" altLang="zh-CN" sz="32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Homework for today</a:t>
            </a:r>
          </a:p>
        </p:txBody>
      </p:sp>
    </p:spTree>
  </p:cSld>
  <p:clrMapOvr>
    <a:masterClrMapping/>
  </p:clrMapOvr>
  <p:transition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矩形 23556"/>
          <p:cNvSpPr>
            <a:spLocks noChangeArrowheads="1" noChangeShapeType="1" noTextEdit="1"/>
          </p:cNvSpPr>
          <p:nvPr/>
        </p:nvSpPr>
        <p:spPr bwMode="auto">
          <a:xfrm>
            <a:off x="1547664" y="2276475"/>
            <a:ext cx="6705600" cy="1219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9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Thank you !</a:t>
            </a:r>
            <a:endParaRPr lang="zh-CN" altLang="en-US" sz="9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占位符 7171"/>
          <p:cNvSpPr>
            <a:spLocks noGrp="1" noChangeArrowheads="1"/>
          </p:cNvSpPr>
          <p:nvPr>
            <p:ph idx="1"/>
          </p:nvPr>
        </p:nvSpPr>
        <p:spPr>
          <a:xfrm>
            <a:off x="10160" y="980728"/>
            <a:ext cx="9133840" cy="5097780"/>
          </a:xfrm>
        </p:spPr>
        <p:txBody>
          <a:bodyPr/>
          <a:lstStyle/>
          <a:p>
            <a:pPr marL="10922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cs typeface="+mn-ea"/>
                <a:sym typeface="+mn-lt"/>
              </a:rPr>
              <a:t>知识目标</a:t>
            </a:r>
            <a:r>
              <a:rPr lang="zh-CN" altLang="en-US" sz="2400" dirty="0" smtClean="0">
                <a:solidFill>
                  <a:srgbClr val="000000"/>
                </a:solidFill>
                <a:cs typeface="+mn-ea"/>
                <a:sym typeface="+mn-lt"/>
              </a:rPr>
              <a:t>：掌握单词 </a:t>
            </a:r>
            <a:r>
              <a:rPr lang="en-US" altLang="zh-CN" sz="2400" dirty="0" smtClean="0">
                <a:cs typeface="+mn-ea"/>
                <a:sym typeface="+mn-lt"/>
              </a:rPr>
              <a:t>baseball</a:t>
            </a:r>
            <a:r>
              <a:rPr lang="zh-CN" altLang="en-US" sz="2400" dirty="0" smtClean="0">
                <a:cs typeface="+mn-ea"/>
                <a:sym typeface="+mn-lt"/>
              </a:rPr>
              <a:t>，</a:t>
            </a:r>
            <a:r>
              <a:rPr lang="en-US" altLang="zh-CN" sz="2400" dirty="0" smtClean="0">
                <a:cs typeface="+mn-ea"/>
                <a:sym typeface="+mn-lt"/>
              </a:rPr>
              <a:t>pop</a:t>
            </a:r>
            <a:r>
              <a:rPr lang="zh-CN" altLang="en-US" sz="2400" dirty="0" smtClean="0">
                <a:cs typeface="+mn-ea"/>
                <a:sym typeface="+mn-lt"/>
              </a:rPr>
              <a:t>，</a:t>
            </a:r>
            <a:r>
              <a:rPr lang="en-US" altLang="zh-CN" sz="2400" dirty="0" smtClean="0">
                <a:cs typeface="+mn-ea"/>
                <a:sym typeface="+mn-lt"/>
              </a:rPr>
              <a:t>if</a:t>
            </a:r>
            <a:r>
              <a:rPr lang="zh-CN" altLang="en-US" sz="2400" dirty="0" smtClean="0">
                <a:cs typeface="+mn-ea"/>
                <a:sym typeface="+mn-lt"/>
              </a:rPr>
              <a:t>，</a:t>
            </a:r>
            <a:r>
              <a:rPr lang="en-US" altLang="zh-CN" sz="2400" dirty="0" smtClean="0">
                <a:cs typeface="+mn-ea"/>
                <a:sym typeface="+mn-lt"/>
              </a:rPr>
              <a:t>ever</a:t>
            </a:r>
            <a:r>
              <a:rPr lang="zh-CN" altLang="en-US" sz="2400" dirty="0" smtClean="0">
                <a:cs typeface="+mn-ea"/>
                <a:sym typeface="+mn-lt"/>
              </a:rPr>
              <a:t>，</a:t>
            </a:r>
            <a:r>
              <a:rPr lang="en-US" altLang="zh-CN" sz="2400" dirty="0" smtClean="0">
                <a:cs typeface="+mn-ea"/>
                <a:sym typeface="+mn-lt"/>
              </a:rPr>
              <a:t>shame                          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cs typeface="+mn-ea"/>
                <a:sym typeface="+mn-lt"/>
              </a:rPr>
              <a:t>   掌握短语  </a:t>
            </a:r>
            <a:r>
              <a:rPr lang="en-US" altLang="zh-CN" sz="2400" dirty="0" smtClean="0">
                <a:cs typeface="+mn-ea"/>
                <a:sym typeface="+mn-lt"/>
              </a:rPr>
              <a:t>play against </a:t>
            </a:r>
            <a:r>
              <a:rPr lang="zh-CN" altLang="en-US" sz="2400" dirty="0" smtClean="0">
                <a:cs typeface="+mn-ea"/>
                <a:sym typeface="+mn-lt"/>
              </a:rPr>
              <a:t>， </a:t>
            </a:r>
            <a:r>
              <a:rPr lang="en-US" altLang="zh-CN" sz="2400" dirty="0" smtClean="0">
                <a:cs typeface="+mn-ea"/>
                <a:sym typeface="+mn-lt"/>
              </a:rPr>
              <a:t>root for </a:t>
            </a:r>
            <a:r>
              <a:rPr lang="zh-CN" altLang="en-US" sz="2400" dirty="0" smtClean="0">
                <a:cs typeface="+mn-ea"/>
                <a:sym typeface="+mn-lt"/>
              </a:rPr>
              <a:t>，</a:t>
            </a:r>
            <a:r>
              <a:rPr lang="en-US" altLang="zh-CN" sz="2400" dirty="0" smtClean="0">
                <a:cs typeface="+mn-ea"/>
                <a:sym typeface="+mn-lt"/>
              </a:rPr>
              <a:t>take out</a:t>
            </a:r>
            <a:endParaRPr lang="en-US" altLang="zh-CN" sz="2400" dirty="0" smtClean="0">
              <a:solidFill>
                <a:srgbClr val="000000"/>
              </a:solidFill>
              <a:cs typeface="+mn-ea"/>
              <a:sym typeface="+mn-lt"/>
            </a:endParaRPr>
          </a:p>
          <a:p>
            <a:pPr marL="10922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cs typeface="+mn-ea"/>
                <a:sym typeface="+mn-lt"/>
              </a:rPr>
              <a:t>能力目标</a:t>
            </a:r>
            <a:r>
              <a:rPr lang="zh-CN" altLang="en-US" sz="2400" dirty="0" smtClean="0">
                <a:solidFill>
                  <a:srgbClr val="000000"/>
                </a:solidFill>
                <a:cs typeface="+mn-ea"/>
                <a:sym typeface="+mn-lt"/>
              </a:rPr>
              <a:t>：理解课文内容，并能够谈论自己喜欢的运动项目 </a:t>
            </a:r>
          </a:p>
          <a:p>
            <a:pPr marL="10922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cs typeface="+mn-ea"/>
                <a:sym typeface="+mn-lt"/>
              </a:rPr>
              <a:t>情感目标</a:t>
            </a:r>
            <a:r>
              <a:rPr lang="zh-CN" altLang="en-US" sz="2400" dirty="0" smtClean="0">
                <a:solidFill>
                  <a:srgbClr val="000000"/>
                </a:solidFill>
                <a:cs typeface="+mn-ea"/>
                <a:sym typeface="+mn-lt"/>
              </a:rPr>
              <a:t>：</a:t>
            </a:r>
            <a:r>
              <a:rPr lang="en-US" altLang="zh-CN" sz="2400" dirty="0" smtClean="0">
                <a:solidFill>
                  <a:srgbClr val="000000"/>
                </a:solidFill>
                <a:cs typeface="+mn-ea"/>
                <a:sym typeface="+mn-lt"/>
              </a:rPr>
              <a:t> know and love sports</a:t>
            </a:r>
          </a:p>
          <a:p>
            <a:pPr marL="109220" indent="0">
              <a:lnSpc>
                <a:spcPct val="150000"/>
              </a:lnSpc>
              <a:buNone/>
            </a:pPr>
            <a:r>
              <a:rPr lang="zh-CN" altLang="en-US" sz="2400" dirty="0" smtClean="0">
                <a:solidFill>
                  <a:srgbClr val="000000"/>
                </a:solidFill>
                <a:cs typeface="+mn-ea"/>
                <a:sym typeface="+mn-lt"/>
              </a:rPr>
              <a:t>重点</a:t>
            </a:r>
            <a:r>
              <a:rPr lang="en-US" altLang="zh-CN" sz="2400" dirty="0" smtClean="0">
                <a:solidFill>
                  <a:srgbClr val="000000"/>
                </a:solidFill>
                <a:cs typeface="+mn-ea"/>
                <a:sym typeface="+mn-lt"/>
              </a:rPr>
              <a:t>：1.</a:t>
            </a:r>
            <a:r>
              <a:rPr lang="zh-CN" altLang="en-US" sz="2400" dirty="0" smtClean="0">
                <a:solidFill>
                  <a:srgbClr val="000000"/>
                </a:solidFill>
                <a:cs typeface="+mn-ea"/>
                <a:sym typeface="+mn-lt"/>
              </a:rPr>
              <a:t>复习一般将来时   </a:t>
            </a:r>
            <a:r>
              <a:rPr lang="en-US" altLang="zh-CN" sz="2400" dirty="0" smtClean="0">
                <a:solidFill>
                  <a:srgbClr val="000000"/>
                </a:solidFill>
                <a:cs typeface="+mn-ea"/>
                <a:sym typeface="+mn-lt"/>
              </a:rPr>
              <a:t>2. </a:t>
            </a:r>
            <a:r>
              <a:rPr lang="en-US" altLang="zh-CN" sz="2400" dirty="0" err="1" smtClean="0">
                <a:solidFill>
                  <a:srgbClr val="000000"/>
                </a:solidFill>
                <a:cs typeface="+mn-ea"/>
                <a:sym typeface="+mn-lt"/>
              </a:rPr>
              <a:t>掌握并会运用if及引</a:t>
            </a:r>
            <a:r>
              <a:rPr lang="en-US" altLang="zh-CN" sz="2400" dirty="0" smtClean="0">
                <a:solidFill>
                  <a:srgbClr val="000000"/>
                </a:solidFill>
                <a:cs typeface="+mn-ea"/>
                <a:sym typeface="+mn-lt"/>
              </a:rPr>
              <a:t>                                                                            </a:t>
            </a:r>
            <a:r>
              <a:rPr lang="en-US" altLang="zh-CN" sz="2400" dirty="0" err="1" smtClean="0">
                <a:solidFill>
                  <a:srgbClr val="000000"/>
                </a:solidFill>
                <a:cs typeface="+mn-ea"/>
                <a:sym typeface="+mn-lt"/>
              </a:rPr>
              <a:t>导的条件状语从句</a:t>
            </a:r>
            <a:r>
              <a:rPr lang="en-US" altLang="zh-CN" sz="2400" dirty="0" smtClean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  <a:p>
            <a:pPr marL="109220" indent="0">
              <a:lnSpc>
                <a:spcPct val="150000"/>
              </a:lnSpc>
              <a:buNone/>
            </a:pPr>
            <a:r>
              <a:rPr lang="zh-CN" altLang="en-US" sz="2400" dirty="0" smtClean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en-US" altLang="zh-CN" sz="2400" dirty="0" smtClean="0">
                <a:solidFill>
                  <a:srgbClr val="000000"/>
                </a:solidFill>
                <a:cs typeface="+mn-ea"/>
                <a:sym typeface="+mn-lt"/>
              </a:rPr>
              <a:t>if</a:t>
            </a:r>
            <a:r>
              <a:rPr lang="zh-CN" altLang="en-US" sz="2400" dirty="0" smtClean="0">
                <a:solidFill>
                  <a:srgbClr val="000000"/>
                </a:solidFill>
                <a:cs typeface="+mn-ea"/>
                <a:sym typeface="+mn-lt"/>
              </a:rPr>
              <a:t>引导的</a:t>
            </a:r>
            <a:r>
              <a:rPr lang="en-US" altLang="zh-CN" sz="2400" dirty="0" err="1" smtClean="0">
                <a:solidFill>
                  <a:srgbClr val="000000"/>
                </a:solidFill>
                <a:cs typeface="+mn-ea"/>
                <a:sym typeface="+mn-lt"/>
              </a:rPr>
              <a:t>条件状语的从句及会说出自己喜欢的运动的句子</a:t>
            </a:r>
            <a:r>
              <a:rPr lang="en-US" altLang="zh-CN" sz="2400" dirty="0" smtClean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171" name="标题 7170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39760" cy="76771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学习目标</a:t>
            </a:r>
            <a:endParaRPr lang="en-US" altLang="zh-CN" sz="40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8195"/>
          <p:cNvSpPr txBox="1">
            <a:spLocks noChangeArrowheads="1"/>
          </p:cNvSpPr>
          <p:nvPr/>
        </p:nvSpPr>
        <p:spPr>
          <a:xfrm>
            <a:off x="1066892" y="767973"/>
            <a:ext cx="6457436" cy="4419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55905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SzPct val="68000"/>
              <a:defRPr/>
            </a:pPr>
            <a:endParaRPr lang="en-US" altLang="zh-CN" sz="1200" b="1" dirty="0">
              <a:latin typeface="+mn-lt"/>
              <a:ea typeface="+mn-ea"/>
              <a:cs typeface="+mn-ea"/>
              <a:sym typeface="+mn-lt"/>
            </a:endParaRPr>
          </a:p>
          <a:p>
            <a:pPr marL="365760" indent="-255905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SzPct val="68000"/>
              <a:defRPr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baseball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sz="2400" b="1" dirty="0"/>
              <a:t> '</a:t>
            </a:r>
            <a:r>
              <a:rPr lang="en-US" altLang="zh-CN" sz="2400" b="1" dirty="0" err="1"/>
              <a:t>beɪsbɔːl</a:t>
            </a:r>
            <a:r>
              <a:rPr lang="en-US" altLang="zh-CN" sz="2400" b="1" dirty="0"/>
              <a:t>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  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n. 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棒球</a:t>
            </a:r>
          </a:p>
          <a:p>
            <a:pPr marL="365760" indent="-255905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SzPct val="68000"/>
              <a:defRPr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snack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sz="2400" b="1" dirty="0"/>
              <a:t> </a:t>
            </a:r>
            <a:r>
              <a:rPr lang="en-US" altLang="zh-CN" sz="2400" b="1" dirty="0" err="1"/>
              <a:t>snæk</a:t>
            </a:r>
            <a:r>
              <a:rPr lang="en-US" altLang="zh-CN" sz="2400" b="1" dirty="0"/>
              <a:t>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    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n. 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点心，小吃       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snacks</a:t>
            </a:r>
          </a:p>
          <a:p>
            <a:pPr marL="365760" indent="-255905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SzPct val="68000"/>
              <a:defRPr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pop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sz="2400" b="1" dirty="0"/>
              <a:t> </a:t>
            </a:r>
            <a:r>
              <a:rPr lang="en-US" altLang="zh-CN" sz="2400" b="1" dirty="0" err="1"/>
              <a:t>pɒp</a:t>
            </a:r>
            <a:r>
              <a:rPr lang="en-US" altLang="zh-CN" sz="2400" b="1" dirty="0"/>
              <a:t>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    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n. 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汽水</a:t>
            </a:r>
          </a:p>
          <a:p>
            <a:pPr marL="365760" indent="-255905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SzPct val="68000"/>
              <a:defRPr/>
            </a:pP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if  /</a:t>
            </a:r>
            <a:r>
              <a:rPr lang="en-US" altLang="zh-CN" sz="2400" b="1" dirty="0" err="1" smtClean="0"/>
              <a:t>ɪf</a:t>
            </a:r>
            <a:r>
              <a:rPr lang="en-US" altLang="zh-CN" sz="2400" b="1" dirty="0" smtClean="0"/>
              <a:t>/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conj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如果；假若 </a:t>
            </a:r>
          </a:p>
          <a:p>
            <a:pPr marL="365760" indent="-255905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SzPct val="68000"/>
              <a:defRPr/>
            </a:pP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ever /</a:t>
            </a:r>
            <a:r>
              <a:rPr lang="en-US" altLang="zh-CN" sz="2400" b="1" dirty="0"/>
              <a:t> '</a:t>
            </a:r>
            <a:r>
              <a:rPr lang="en-US" altLang="zh-CN" sz="2400" b="1" dirty="0" err="1"/>
              <a:t>evə</a:t>
            </a:r>
            <a:r>
              <a:rPr lang="en-US" altLang="zh-CN" sz="2400" b="1" dirty="0"/>
              <a:t>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  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adv. 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曾经；究竟；到底</a:t>
            </a:r>
          </a:p>
          <a:p>
            <a:pPr marL="365760" indent="-255905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SzPct val="68000"/>
              <a:defRPr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root  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sz="2400" b="1" dirty="0"/>
              <a:t> </a:t>
            </a:r>
            <a:r>
              <a:rPr lang="en-US" altLang="zh-CN" sz="2400" b="1" dirty="0" err="1"/>
              <a:t>ruːt</a:t>
            </a:r>
            <a:r>
              <a:rPr lang="en-US" altLang="zh-CN" sz="2400" b="1" dirty="0"/>
              <a:t>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 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n. v.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加油    </a:t>
            </a:r>
          </a:p>
          <a:p>
            <a:pPr marL="365760" indent="-255905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SzPct val="68000"/>
              <a:defRPr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toot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sz="2400" b="1" dirty="0"/>
              <a:t> </a:t>
            </a:r>
            <a:r>
              <a:rPr lang="en-US" altLang="zh-CN" sz="2400" b="1" dirty="0" err="1"/>
              <a:t>tuːt</a:t>
            </a:r>
            <a:r>
              <a:rPr lang="en-US" altLang="zh-CN" sz="2400" b="1" dirty="0"/>
              <a:t>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    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n. 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嘟嘟（喇叭声）</a:t>
            </a:r>
          </a:p>
          <a:p>
            <a:pPr marL="365760" indent="-255905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SzPct val="68000"/>
              <a:defRPr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shame 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en-US" altLang="zh-CN" sz="2400" b="1" dirty="0"/>
              <a:t> </a:t>
            </a:r>
            <a:r>
              <a:rPr lang="en-US" altLang="zh-CN" sz="2400" b="1" dirty="0" err="1"/>
              <a:t>ʃeɪm</a:t>
            </a:r>
            <a:r>
              <a:rPr lang="en-US" altLang="zh-CN" sz="2400" b="1" dirty="0"/>
              <a:t>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/ 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n.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羞愧；惭愧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;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遗憾的事</a:t>
            </a:r>
          </a:p>
          <a:p>
            <a:pPr marL="365760" indent="-255905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None/>
              <a:defRPr/>
            </a:pPr>
            <a:endParaRPr lang="zh-CN" altLang="en-US" sz="105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4" name="文本占位符 8196"/>
          <p:cNvSpPr txBox="1">
            <a:spLocks noChangeArrowheads="1"/>
          </p:cNvSpPr>
          <p:nvPr/>
        </p:nvSpPr>
        <p:spPr bwMode="auto">
          <a:xfrm>
            <a:off x="3962416" y="4953050"/>
            <a:ext cx="6781622" cy="19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" panose="05000000000000000000" pitchFamily="2" charset="2"/>
              <a:buNone/>
            </a:pPr>
            <a:endParaRPr lang="en-US" altLang="zh-CN" sz="2400" dirty="0">
              <a:latin typeface="+mn-lt"/>
              <a:ea typeface="+mn-ea"/>
              <a:cs typeface="+mn-ea"/>
              <a:sym typeface="+mn-lt"/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2" panose="05020102010507070707" pitchFamily="18" charset="2"/>
              <a:buNone/>
            </a:pPr>
            <a:r>
              <a:rPr lang="en-US" altLang="zh-CN" sz="2400" dirty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play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against    </a:t>
            </a:r>
            <a:r>
              <a:rPr lang="zh-CN" altLang="en-US" sz="2400" dirty="0" smtClean="0">
                <a:latin typeface="+mn-lt"/>
                <a:ea typeface="+mn-ea"/>
                <a:cs typeface="+mn-ea"/>
                <a:sym typeface="+mn-lt"/>
              </a:rPr>
              <a:t>与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比赛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" panose="05000000000000000000" pitchFamily="2" charset="2"/>
              <a:buNone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 take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 out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en-US" sz="2400" dirty="0" smtClean="0">
                <a:latin typeface="+mn-lt"/>
                <a:ea typeface="+mn-ea"/>
                <a:cs typeface="+mn-ea"/>
                <a:sym typeface="+mn-lt"/>
              </a:rPr>
              <a:t>带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出去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" panose="05000000000000000000" pitchFamily="2" charset="2"/>
              <a:buNone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 root for    </a:t>
            </a:r>
            <a:r>
              <a:rPr lang="en-US" altLang="zh-CN" sz="2400" dirty="0" smtClean="0"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sz="2400" dirty="0" smtClean="0">
                <a:latin typeface="+mn-lt"/>
                <a:ea typeface="+mn-ea"/>
                <a:cs typeface="+mn-ea"/>
                <a:sym typeface="+mn-lt"/>
              </a:rPr>
              <a:t>为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加油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24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5" name="文本框 1"/>
          <p:cNvSpPr txBox="1">
            <a:spLocks noChangeArrowheads="1"/>
          </p:cNvSpPr>
          <p:nvPr/>
        </p:nvSpPr>
        <p:spPr bwMode="auto">
          <a:xfrm>
            <a:off x="1088997" y="152486"/>
            <a:ext cx="6650038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4800" dirty="0">
                <a:latin typeface="+mn-lt"/>
                <a:ea typeface="+mn-ea"/>
                <a:cs typeface="+mn-ea"/>
                <a:sym typeface="+mn-lt"/>
              </a:rPr>
              <a:t>words and phrases</a:t>
            </a:r>
          </a:p>
        </p:txBody>
      </p:sp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987824" y="232702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4337" name="内容占位符 1"/>
          <p:cNvSpPr>
            <a:spLocks noGrp="1" noChangeArrowheads="1"/>
          </p:cNvSpPr>
          <p:nvPr>
            <p:ph idx="1"/>
          </p:nvPr>
        </p:nvSpPr>
        <p:spPr>
          <a:xfrm>
            <a:off x="395536" y="1481138"/>
            <a:ext cx="8229600" cy="3604046"/>
          </a:xfrm>
        </p:spPr>
        <p:txBody>
          <a:bodyPr/>
          <a:lstStyle/>
          <a:p>
            <a:pPr marL="109855" indent="0">
              <a:buFont typeface="Wingdings 3" panose="05040102010807070707" pitchFamily="18" charset="2"/>
              <a:buNone/>
            </a:pPr>
            <a:r>
              <a:rPr lang="en-US" altLang="zh-CN" sz="3600" dirty="0" smtClean="0">
                <a:cs typeface="+mn-ea"/>
                <a:sym typeface="+mn-lt"/>
              </a:rPr>
              <a:t>Tom is my best </a:t>
            </a:r>
            <a:r>
              <a:rPr lang="en-US" altLang="zh-CN" sz="3600" dirty="0" err="1" smtClean="0">
                <a:cs typeface="+mn-ea"/>
                <a:sym typeface="+mn-lt"/>
              </a:rPr>
              <a:t>friend.He</a:t>
            </a:r>
            <a:r>
              <a:rPr lang="en-US" altLang="zh-CN" sz="3600" dirty="0" smtClean="0">
                <a:cs typeface="+mn-ea"/>
                <a:sym typeface="+mn-lt"/>
              </a:rPr>
              <a:t> likes _______</a:t>
            </a:r>
            <a:r>
              <a:rPr lang="zh-CN" altLang="en-US" sz="3600" dirty="0" smtClean="0">
                <a:cs typeface="+mn-ea"/>
                <a:sym typeface="+mn-lt"/>
              </a:rPr>
              <a:t>（打棒球）</a:t>
            </a:r>
            <a:r>
              <a:rPr lang="en-US" altLang="zh-CN" sz="3600" dirty="0" smtClean="0">
                <a:cs typeface="+mn-ea"/>
                <a:sym typeface="+mn-lt"/>
              </a:rPr>
              <a:t>very </a:t>
            </a:r>
            <a:r>
              <a:rPr lang="en-US" altLang="zh-CN" sz="3600" dirty="0" err="1" smtClean="0">
                <a:cs typeface="+mn-ea"/>
                <a:sym typeface="+mn-lt"/>
              </a:rPr>
              <a:t>much.I</a:t>
            </a:r>
            <a:r>
              <a:rPr lang="en-US" altLang="zh-CN" sz="3600" dirty="0" smtClean="0">
                <a:cs typeface="+mn-ea"/>
                <a:sym typeface="+mn-lt"/>
              </a:rPr>
              <a:t> don't like playing </a:t>
            </a:r>
            <a:r>
              <a:rPr lang="en-US" altLang="zh-CN" sz="3600" dirty="0" err="1" smtClean="0">
                <a:cs typeface="+mn-ea"/>
                <a:sym typeface="+mn-lt"/>
              </a:rPr>
              <a:t>it.But</a:t>
            </a:r>
            <a:r>
              <a:rPr lang="en-US" altLang="zh-CN" sz="3600" dirty="0" smtClean="0">
                <a:cs typeface="+mn-ea"/>
                <a:sym typeface="+mn-lt"/>
              </a:rPr>
              <a:t> I like watching him play a______ other </a:t>
            </a:r>
            <a:r>
              <a:rPr lang="en-US" altLang="zh-CN" sz="3600" dirty="0" err="1" smtClean="0">
                <a:cs typeface="+mn-ea"/>
                <a:sym typeface="+mn-lt"/>
              </a:rPr>
              <a:t>teams.When</a:t>
            </a:r>
            <a:r>
              <a:rPr lang="en-US" altLang="zh-CN" sz="3600" dirty="0" smtClean="0">
                <a:cs typeface="+mn-ea"/>
                <a:sym typeface="+mn-lt"/>
              </a:rPr>
              <a:t> he plays </a:t>
            </a:r>
            <a:r>
              <a:rPr lang="en-US" altLang="zh-CN" sz="3600" dirty="0" err="1" smtClean="0">
                <a:cs typeface="+mn-ea"/>
                <a:sym typeface="+mn-lt"/>
              </a:rPr>
              <a:t>games,I</a:t>
            </a:r>
            <a:r>
              <a:rPr lang="en-US" altLang="zh-CN" sz="3600" dirty="0" smtClean="0">
                <a:cs typeface="+mn-ea"/>
                <a:sym typeface="+mn-lt"/>
              </a:rPr>
              <a:t> will take ____</a:t>
            </a:r>
            <a:r>
              <a:rPr lang="zh-CN" altLang="en-US" sz="3600" dirty="0" smtClean="0">
                <a:cs typeface="+mn-ea"/>
                <a:sym typeface="+mn-lt"/>
              </a:rPr>
              <a:t>（</a:t>
            </a:r>
            <a:r>
              <a:rPr lang="en-US" altLang="zh-CN" sz="3600" dirty="0" smtClean="0">
                <a:cs typeface="+mn-ea"/>
                <a:sym typeface="+mn-lt"/>
              </a:rPr>
              <a:t>snack</a:t>
            </a:r>
            <a:r>
              <a:rPr lang="zh-CN" altLang="en-US" sz="3600" dirty="0" smtClean="0">
                <a:cs typeface="+mn-ea"/>
                <a:sym typeface="+mn-lt"/>
              </a:rPr>
              <a:t>）</a:t>
            </a:r>
            <a:r>
              <a:rPr lang="en-US" altLang="zh-CN" sz="3600" dirty="0" smtClean="0">
                <a:cs typeface="+mn-ea"/>
                <a:sym typeface="+mn-lt"/>
              </a:rPr>
              <a:t>and _____(</a:t>
            </a:r>
            <a:r>
              <a:rPr lang="zh-CN" altLang="en-US" sz="3600" dirty="0" smtClean="0">
                <a:cs typeface="+mn-ea"/>
                <a:sym typeface="+mn-lt"/>
              </a:rPr>
              <a:t>汽水） </a:t>
            </a:r>
            <a:r>
              <a:rPr lang="en-US" altLang="zh-CN" sz="3600" dirty="0" smtClean="0">
                <a:cs typeface="+mn-ea"/>
                <a:sym typeface="+mn-lt"/>
              </a:rPr>
              <a:t>to watch the </a:t>
            </a:r>
            <a:r>
              <a:rPr lang="en-US" altLang="zh-CN" sz="3600" dirty="0" err="1" smtClean="0">
                <a:cs typeface="+mn-ea"/>
                <a:sym typeface="+mn-lt"/>
              </a:rPr>
              <a:t>game.I</a:t>
            </a:r>
            <a:r>
              <a:rPr lang="en-US" altLang="zh-CN" sz="3600" dirty="0" smtClean="0">
                <a:cs typeface="+mn-ea"/>
                <a:sym typeface="+mn-lt"/>
              </a:rPr>
              <a:t> ______(root)for him.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</p:spPr>
        <p:txBody>
          <a:bodyPr/>
          <a:lstStyle/>
          <a:p>
            <a:r>
              <a:rPr lang="zh-CN" altLang="en-US" noProof="1">
                <a:latin typeface="+mn-lt"/>
                <a:ea typeface="+mn-ea"/>
                <a:cs typeface="+mn-ea"/>
                <a:sym typeface="+mn-lt"/>
              </a:rPr>
              <a:t>词语运用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298032" y="1481138"/>
            <a:ext cx="3081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playing baseball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76950" y="2590822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>
                <a:solidFill>
                  <a:srgbClr val="FF0000"/>
                </a:solidFill>
              </a:rPr>
              <a:t>gainst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7882" y="3758837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snacks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20615" y="372805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pop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99220" y="4343612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will root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占位符 16386"/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8229600" cy="48529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cs typeface="+mn-ea"/>
                <a:sym typeface="+mn-lt"/>
              </a:rPr>
              <a:t>Will you come to my </a:t>
            </a:r>
            <a:r>
              <a:rPr lang="zh-CN" altLang="en-US" dirty="0" smtClean="0">
                <a:cs typeface="+mn-ea"/>
                <a:sym typeface="+mn-lt"/>
              </a:rPr>
              <a:t>______</a:t>
            </a:r>
            <a:r>
              <a:rPr lang="en-US" altLang="zh-CN" b="1" u="sng" dirty="0" smtClean="0">
                <a:cs typeface="+mn-ea"/>
                <a:sym typeface="+mn-lt"/>
              </a:rPr>
              <a:t> </a:t>
            </a:r>
            <a:r>
              <a:rPr lang="en-US" altLang="zh-CN" b="1" dirty="0" smtClean="0">
                <a:cs typeface="+mn-ea"/>
                <a:sym typeface="+mn-lt"/>
              </a:rPr>
              <a:t> game?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cs typeface="+mn-ea"/>
                <a:sym typeface="+mn-lt"/>
              </a:rPr>
              <a:t>Will you come and watch me </a:t>
            </a:r>
            <a:r>
              <a:rPr lang="en-US" altLang="zh-CN" b="1" u="sng" dirty="0" smtClean="0">
                <a:cs typeface="+mn-ea"/>
                <a:sym typeface="+mn-lt"/>
              </a:rPr>
              <a:t>          </a:t>
            </a:r>
            <a:r>
              <a:rPr lang="en-US" altLang="zh-CN" b="1" dirty="0" smtClean="0">
                <a:cs typeface="+mn-ea"/>
                <a:sym typeface="+mn-lt"/>
              </a:rPr>
              <a:t>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cs typeface="+mn-ea"/>
                <a:sym typeface="+mn-lt"/>
              </a:rPr>
              <a:t>I’m playing for the Tigers.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cs typeface="+mn-ea"/>
                <a:sym typeface="+mn-lt"/>
              </a:rPr>
              <a:t>I’m going to practice everyday.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cs typeface="+mn-ea"/>
                <a:sym typeface="+mn-lt"/>
              </a:rPr>
              <a:t>Will you come to my baseball game?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cs typeface="+mn-ea"/>
                <a:sym typeface="+mn-lt"/>
              </a:rPr>
              <a:t>Will you sing songs and buy </a:t>
            </a:r>
            <a:r>
              <a:rPr lang="zh-CN" altLang="en-US" b="1" dirty="0" smtClean="0">
                <a:cs typeface="+mn-ea"/>
                <a:sym typeface="+mn-lt"/>
              </a:rPr>
              <a:t>a </a:t>
            </a:r>
            <a:r>
              <a:rPr lang="en-US" altLang="zh-CN" b="1" dirty="0" smtClean="0">
                <a:cs typeface="+mn-ea"/>
                <a:sym typeface="+mn-lt"/>
              </a:rPr>
              <a:t>snack?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cs typeface="+mn-ea"/>
                <a:sym typeface="+mn-lt"/>
              </a:rPr>
              <a:t>Look for my team on the baseball </a:t>
            </a:r>
            <a:r>
              <a:rPr lang="en-US" altLang="zh-CN" b="1" u="sng" dirty="0" smtClean="0">
                <a:cs typeface="+mn-ea"/>
                <a:sym typeface="+mn-lt"/>
              </a:rPr>
              <a:t>           </a:t>
            </a:r>
            <a:r>
              <a:rPr lang="en-US" altLang="zh-CN" b="1" dirty="0" smtClean="0">
                <a:cs typeface="+mn-ea"/>
                <a:sym typeface="+mn-lt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cs typeface="+mn-ea"/>
                <a:sym typeface="+mn-lt"/>
              </a:rPr>
              <a:t>Our uniforms are </a:t>
            </a:r>
            <a:r>
              <a:rPr lang="en-US" altLang="zh-CN" b="1" u="sng" dirty="0" smtClean="0">
                <a:cs typeface="+mn-ea"/>
                <a:sym typeface="+mn-lt"/>
              </a:rPr>
              <a:t>               </a:t>
            </a:r>
            <a:r>
              <a:rPr lang="en-US" altLang="zh-CN" b="1" dirty="0" smtClean="0">
                <a:cs typeface="+mn-ea"/>
                <a:sym typeface="+mn-lt"/>
              </a:rPr>
              <a:t>and black.</a:t>
            </a:r>
          </a:p>
        </p:txBody>
      </p:sp>
      <p:sp>
        <p:nvSpPr>
          <p:cNvPr id="16386" name="标题 16385"/>
          <p:cNvSpPr>
            <a:spLocks noGrp="1" noChangeArrowheads="1"/>
          </p:cNvSpPr>
          <p:nvPr>
            <p:ph type="title"/>
          </p:nvPr>
        </p:nvSpPr>
        <p:spPr>
          <a:xfrm>
            <a:off x="457200" y="274629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mtClean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Listen and fill in the Blanks</a:t>
            </a:r>
          </a:p>
        </p:txBody>
      </p:sp>
      <p:sp>
        <p:nvSpPr>
          <p:cNvPr id="16388" name="文本框 16387"/>
          <p:cNvSpPr txBox="1">
            <a:spLocks noChangeArrowheads="1"/>
          </p:cNvSpPr>
          <p:nvPr/>
        </p:nvSpPr>
        <p:spPr bwMode="auto">
          <a:xfrm>
            <a:off x="3361690" y="1417320"/>
            <a:ext cx="203581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D60093"/>
                </a:solidFill>
                <a:latin typeface="+mn-lt"/>
                <a:ea typeface="+mn-ea"/>
                <a:cs typeface="+mn-ea"/>
                <a:sym typeface="+mn-lt"/>
              </a:rPr>
              <a:t>ball</a:t>
            </a:r>
          </a:p>
        </p:txBody>
      </p:sp>
      <p:sp>
        <p:nvSpPr>
          <p:cNvPr id="16389" name="文本框 16388"/>
          <p:cNvSpPr txBox="1">
            <a:spLocks noChangeArrowheads="1"/>
          </p:cNvSpPr>
          <p:nvPr/>
        </p:nvSpPr>
        <p:spPr bwMode="auto">
          <a:xfrm>
            <a:off x="4708525" y="1957705"/>
            <a:ext cx="15017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D60093"/>
                </a:solidFill>
                <a:latin typeface="+mn-lt"/>
                <a:ea typeface="+mn-ea"/>
                <a:cs typeface="+mn-ea"/>
                <a:sym typeface="+mn-lt"/>
              </a:rPr>
              <a:t>play</a:t>
            </a:r>
          </a:p>
        </p:txBody>
      </p:sp>
      <p:sp>
        <p:nvSpPr>
          <p:cNvPr id="16390" name="文本框 16389"/>
          <p:cNvSpPr txBox="1">
            <a:spLocks noChangeArrowheads="1"/>
          </p:cNvSpPr>
          <p:nvPr/>
        </p:nvSpPr>
        <p:spPr bwMode="auto">
          <a:xfrm>
            <a:off x="5398135" y="4427855"/>
            <a:ext cx="17792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D60093"/>
                </a:solidFill>
                <a:latin typeface="+mn-lt"/>
                <a:ea typeface="+mn-ea"/>
                <a:cs typeface="+mn-ea"/>
                <a:sym typeface="+mn-lt"/>
              </a:rPr>
              <a:t>field</a:t>
            </a:r>
          </a:p>
        </p:txBody>
      </p:sp>
      <p:sp>
        <p:nvSpPr>
          <p:cNvPr id="16391" name="文本框 16390"/>
          <p:cNvSpPr txBox="1">
            <a:spLocks noChangeArrowheads="1"/>
          </p:cNvSpPr>
          <p:nvPr/>
        </p:nvSpPr>
        <p:spPr bwMode="auto">
          <a:xfrm>
            <a:off x="2950845" y="4682490"/>
            <a:ext cx="205486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D60093"/>
                </a:solidFill>
                <a:latin typeface="+mn-lt"/>
                <a:ea typeface="+mn-ea"/>
                <a:cs typeface="+mn-ea"/>
                <a:sym typeface="+mn-lt"/>
              </a:rPr>
              <a:t>orange</a:t>
            </a:r>
          </a:p>
        </p:txBody>
      </p:sp>
      <p:pic>
        <p:nvPicPr>
          <p:cNvPr id="15367" name="图片 16391" descr="03-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5013325"/>
            <a:ext cx="13716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图片 16392" descr="03-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2276475"/>
            <a:ext cx="16002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U8_Lesson 45 Baseball Season.mp3">
            <a:hlinkClick r:id="" action="ppaction://media"/>
          </p:cNvPr>
          <p:cNvPicPr>
            <a:picLocks noRo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96900"/>
            <a:ext cx="92075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3431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6388" grpId="0"/>
      <p:bldP spid="16389" grpId="0"/>
      <p:bldP spid="16390" grpId="0"/>
      <p:bldP spid="163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内容占位符 18434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35975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800" b="1" smtClean="0">
                <a:cs typeface="+mn-ea"/>
                <a:sym typeface="+mn-lt"/>
              </a:rPr>
              <a:t>1.What is Greg going to do this summer?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2800" b="1" smtClean="0">
              <a:cs typeface="+mn-ea"/>
              <a:sym typeface="+mn-lt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smtClean="0">
                <a:cs typeface="+mn-ea"/>
                <a:sym typeface="+mn-lt"/>
              </a:rPr>
              <a:t>2.What’s the “Tigers”?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2800" b="1" smtClean="0">
              <a:cs typeface="+mn-ea"/>
              <a:sym typeface="+mn-lt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smtClean="0">
                <a:cs typeface="+mn-ea"/>
                <a:sym typeface="+mn-lt"/>
              </a:rPr>
              <a:t>3.When will Greg’s team practice and when will they play against other teams?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2800" b="1" smtClean="0">
              <a:cs typeface="+mn-ea"/>
              <a:sym typeface="+mn-lt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1" smtClean="0">
                <a:cs typeface="+mn-ea"/>
                <a:sym typeface="+mn-lt"/>
              </a:rPr>
              <a:t>4.Who will come and watch Greg play?</a:t>
            </a:r>
          </a:p>
        </p:txBody>
      </p:sp>
      <p:sp>
        <p:nvSpPr>
          <p:cNvPr id="18434" name="标题 1843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3000" dirty="0" smtClean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Read the lesson and answer the questions</a:t>
            </a:r>
          </a:p>
        </p:txBody>
      </p:sp>
      <p:sp>
        <p:nvSpPr>
          <p:cNvPr id="18436" name="文本框 18435"/>
          <p:cNvSpPr txBox="1">
            <a:spLocks noChangeArrowheads="1"/>
          </p:cNvSpPr>
          <p:nvPr/>
        </p:nvSpPr>
        <p:spPr bwMode="auto">
          <a:xfrm>
            <a:off x="762000" y="1524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He is going to play baseball for the Tigers.</a:t>
            </a:r>
          </a:p>
        </p:txBody>
      </p:sp>
      <p:sp>
        <p:nvSpPr>
          <p:cNvPr id="18437" name="文本框 18436"/>
          <p:cNvSpPr txBox="1">
            <a:spLocks noChangeArrowheads="1"/>
          </p:cNvSpPr>
          <p:nvPr/>
        </p:nvSpPr>
        <p:spPr bwMode="auto">
          <a:xfrm>
            <a:off x="838200" y="24384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“Tigers” is the name of his team.</a:t>
            </a:r>
          </a:p>
        </p:txBody>
      </p:sp>
      <p:sp>
        <p:nvSpPr>
          <p:cNvPr id="18438" name="文本框 18437"/>
          <p:cNvSpPr txBox="1">
            <a:spLocks noChangeArrowheads="1"/>
          </p:cNvSpPr>
          <p:nvPr/>
        </p:nvSpPr>
        <p:spPr bwMode="auto">
          <a:xfrm>
            <a:off x="838200" y="38100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 In the morning.  On weekends</a:t>
            </a:r>
            <a:r>
              <a:rPr lang="en-US" altLang="zh-CN" sz="240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8439" name="文本框 18438"/>
          <p:cNvSpPr txBox="1">
            <a:spLocks noChangeArrowheads="1"/>
          </p:cNvSpPr>
          <p:nvPr/>
        </p:nvSpPr>
        <p:spPr bwMode="auto">
          <a:xfrm>
            <a:off x="914400" y="48006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His family and friends 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/>
      <p:bldP spid="18437" grpId="0"/>
      <p:bldP spid="18438" grpId="0"/>
      <p:bldP spid="184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2289"/>
          <p:cNvSpPr>
            <a:spLocks noChangeArrowheads="1" noChangeShapeType="1" noTextEdit="1"/>
          </p:cNvSpPr>
          <p:nvPr/>
        </p:nvSpPr>
        <p:spPr bwMode="auto">
          <a:xfrm rot="203080">
            <a:off x="609600" y="1219200"/>
            <a:ext cx="7615238" cy="3375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60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Language points</a:t>
            </a:r>
            <a:endParaRPr lang="zh-CN" altLang="en-US" sz="60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60000" scaled="1"/>
              </a:gra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02615" y="2709545"/>
            <a:ext cx="82178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Fill in the blanks using “will” or “be going to”.</a:t>
            </a:r>
          </a:p>
          <a:p>
            <a:r>
              <a:rPr lang="en-US" altLang="zh-CN" sz="2800" dirty="0"/>
              <a:t>1.They __________     have a party on T</a:t>
            </a:r>
            <a:r>
              <a:rPr lang="en-US" altLang="zh-CN" sz="2400" dirty="0"/>
              <a:t>uesday</a:t>
            </a:r>
            <a:r>
              <a:rPr lang="en-US" altLang="zh-CN" sz="2800" dirty="0"/>
              <a:t>.</a:t>
            </a:r>
          </a:p>
          <a:p>
            <a:r>
              <a:rPr lang="en-US" altLang="zh-CN" sz="2800" dirty="0"/>
              <a:t>2.She ____________</a:t>
            </a:r>
            <a:r>
              <a:rPr lang="en-US" altLang="zh-CN" sz="2800" dirty="0" err="1"/>
              <a:t>watah</a:t>
            </a:r>
            <a:r>
              <a:rPr lang="en-US" altLang="zh-CN" sz="2800" dirty="0"/>
              <a:t> a movies this weekend.</a:t>
            </a:r>
          </a:p>
          <a:p>
            <a:r>
              <a:rPr lang="en-US" altLang="zh-CN" sz="2800" dirty="0"/>
              <a:t>3.I can't talk now. I ______________call you later.</a:t>
            </a:r>
          </a:p>
          <a:p>
            <a:r>
              <a:rPr lang="en-US" altLang="zh-CN" sz="2800" dirty="0"/>
              <a:t>4.We _____________be on the same </a:t>
            </a:r>
            <a:r>
              <a:rPr lang="en-US" altLang="zh-CN" sz="2800" dirty="0" smtClean="0"/>
              <a:t>team this </a:t>
            </a:r>
            <a:r>
              <a:rPr lang="en-US" altLang="zh-CN" sz="2800" dirty="0"/>
              <a:t>year.</a:t>
            </a:r>
          </a:p>
          <a:p>
            <a:r>
              <a:rPr lang="en-US" altLang="zh-CN" sz="2800" dirty="0"/>
              <a:t>5.What </a:t>
            </a:r>
            <a:r>
              <a:rPr lang="en-US" altLang="zh-CN" sz="2800" dirty="0" smtClean="0"/>
              <a:t>_______</a:t>
            </a:r>
            <a:r>
              <a:rPr lang="en-US" altLang="zh-CN" sz="2800" dirty="0"/>
              <a:t>you do this summer?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32391" y="85825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+mn-ea"/>
                <a:ea typeface="+mn-ea"/>
              </a:rPr>
              <a:t>一般将来</a:t>
            </a:r>
            <a:endParaRPr lang="zh-CN" altLang="en-US" sz="24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0240" y="1344825"/>
            <a:ext cx="5420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will+</a:t>
            </a:r>
            <a:r>
              <a:rPr lang="zh-CN" altLang="en-US" sz="2400" dirty="0" smtClean="0">
                <a:solidFill>
                  <a:srgbClr val="FF0000"/>
                </a:solidFill>
              </a:rPr>
              <a:t>动词原形或</a:t>
            </a:r>
            <a:r>
              <a:rPr lang="en-US" altLang="zh-CN" sz="2400" dirty="0" smtClean="0">
                <a:solidFill>
                  <a:srgbClr val="FF0000"/>
                </a:solidFill>
              </a:rPr>
              <a:t>be going to +</a:t>
            </a:r>
            <a:r>
              <a:rPr lang="zh-CN" altLang="en-US" sz="2400" dirty="0" smtClean="0">
                <a:solidFill>
                  <a:srgbClr val="FF0000"/>
                </a:solidFill>
              </a:rPr>
              <a:t>动词原形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3322" name="文本框 13321"/>
          <p:cNvSpPr txBox="1">
            <a:spLocks noChangeArrowheads="1"/>
          </p:cNvSpPr>
          <p:nvPr/>
        </p:nvSpPr>
        <p:spPr bwMode="auto">
          <a:xfrm>
            <a:off x="603250" y="925195"/>
            <a:ext cx="8112125" cy="159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 smtClean="0">
                <a:latin typeface="+mn-lt"/>
                <a:ea typeface="+mn-ea"/>
                <a:cs typeface="+mn-ea"/>
                <a:sym typeface="+mn-lt"/>
              </a:rPr>
              <a:t>该句用的是</a:t>
            </a:r>
            <a:r>
              <a:rPr lang="en-US" altLang="zh-CN" sz="2800" b="1" dirty="0" smtClean="0">
                <a:latin typeface="+mn-lt"/>
                <a:ea typeface="+mn-ea"/>
                <a:cs typeface="+mn-ea"/>
                <a:sym typeface="+mn-lt"/>
              </a:rPr>
              <a:t>  _________ </a:t>
            </a:r>
            <a:r>
              <a:rPr lang="zh-CN" altLang="en-US" sz="2800" b="1" dirty="0" smtClean="0">
                <a:latin typeface="+mn-lt"/>
                <a:ea typeface="+mn-ea"/>
                <a:cs typeface="+mn-ea"/>
                <a:sym typeface="+mn-lt"/>
              </a:rPr>
              <a:t>时态。它的谓语动词形式是</a:t>
            </a:r>
            <a:r>
              <a:rPr lang="en-US" altLang="zh-CN" sz="2800" b="1" dirty="0" smtClean="0">
                <a:latin typeface="+mn-lt"/>
                <a:ea typeface="+mn-ea"/>
                <a:cs typeface="+mn-ea"/>
                <a:sym typeface="+mn-lt"/>
              </a:rPr>
              <a:t>________________________________________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 b="1" dirty="0" smtClean="0">
                <a:latin typeface="+mn-lt"/>
                <a:ea typeface="+mn-ea"/>
                <a:cs typeface="+mn-ea"/>
                <a:sym typeface="+mn-lt"/>
              </a:rPr>
              <a:t>同义句：</a:t>
            </a:r>
            <a:r>
              <a:rPr lang="en-US" altLang="zh-CN" sz="2800" b="1" dirty="0" smtClean="0">
                <a:latin typeface="+mn-lt"/>
                <a:ea typeface="+mn-ea"/>
                <a:cs typeface="+mn-ea"/>
                <a:sym typeface="+mn-lt"/>
              </a:rPr>
              <a:t>_________________________________</a:t>
            </a:r>
            <a:endParaRPr lang="en-US" altLang="zh-CN" sz="28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81268" y="1928183"/>
            <a:ext cx="6203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 are going to play against other teams</a:t>
            </a:r>
            <a:r>
              <a:rPr lang="en-US" altLang="zh-CN" sz="2400" dirty="0" smtClean="0">
                <a:solidFill>
                  <a:srgbClr val="FF0000"/>
                </a:solidFill>
              </a:rPr>
              <a:t>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1812" y="166906"/>
            <a:ext cx="7653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66"/>
                </a:solidFill>
                <a:cs typeface="+mn-ea"/>
                <a:sym typeface="+mn-lt"/>
              </a:rPr>
              <a:t>1.We will play against other teams.</a:t>
            </a:r>
            <a:r>
              <a:rPr lang="zh-CN" altLang="en-US" sz="3200" b="1" dirty="0" smtClean="0">
                <a:solidFill>
                  <a:srgbClr val="FF0066"/>
                </a:solidFill>
                <a:cs typeface="+mn-ea"/>
                <a:sym typeface="+mn-lt"/>
              </a:rPr>
              <a:t> 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12595" y="3038475"/>
            <a:ext cx="2515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will/are going to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43405" y="3602990"/>
            <a:ext cx="23837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will/is going to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916045" y="4377055"/>
            <a:ext cx="2611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will/am going to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674773" y="4837430"/>
            <a:ext cx="2515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will/are going to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267744" y="5671569"/>
            <a:ext cx="1175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will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13322" grpId="0"/>
      <p:bldP spid="6" grpId="0"/>
      <p:bldP spid="3" grpId="0"/>
      <p:bldP spid="10" grpId="0"/>
      <p:bldP spid="11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内容占位符 15362"/>
          <p:cNvSpPr>
            <a:spLocks noGrp="1"/>
          </p:cNvSpPr>
          <p:nvPr>
            <p:ph idx="1"/>
          </p:nvPr>
        </p:nvSpPr>
        <p:spPr>
          <a:xfrm>
            <a:off x="304800" y="457200"/>
            <a:ext cx="8689975" cy="6143625"/>
          </a:xfrm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2.</a:t>
            </a:r>
            <a:r>
              <a:rPr lang="en-US" altLang="zh-CN" sz="3200" dirty="0" smtClean="0">
                <a:solidFill>
                  <a:srgbClr val="FF0066"/>
                </a:solidFill>
                <a:cs typeface="+mn-ea"/>
                <a:sym typeface="+mn-lt"/>
              </a:rPr>
              <a:t>If </a:t>
            </a:r>
            <a:r>
              <a:rPr lang="en-US" altLang="zh-CN" sz="3200" dirty="0" smtClean="0">
                <a:solidFill>
                  <a:srgbClr val="0000CC"/>
                </a:solidFill>
                <a:cs typeface="+mn-ea"/>
                <a:sym typeface="+mn-lt"/>
              </a:rPr>
              <a:t>they don’t win</a:t>
            </a:r>
            <a:r>
              <a:rPr lang="en-US" altLang="zh-CN" sz="3200" dirty="0" smtClean="0">
                <a:cs typeface="+mn-ea"/>
                <a:sym typeface="+mn-lt"/>
              </a:rPr>
              <a:t>, </a:t>
            </a:r>
            <a:r>
              <a:rPr lang="en-US" altLang="zh-CN" sz="3200" dirty="0" smtClean="0">
                <a:solidFill>
                  <a:srgbClr val="FF0066"/>
                </a:solidFill>
                <a:cs typeface="+mn-ea"/>
                <a:sym typeface="+mn-lt"/>
              </a:rPr>
              <a:t>it’s a shame</a:t>
            </a:r>
            <a:r>
              <a:rPr lang="en-US" altLang="zh-CN" sz="3200" dirty="0" smtClean="0">
                <a:cs typeface="+mn-ea"/>
                <a:sym typeface="+mn-lt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FF0066"/>
                </a:solidFill>
                <a:cs typeface="+mn-ea"/>
                <a:sym typeface="+mn-lt"/>
              </a:rPr>
              <a:t>如果</a:t>
            </a:r>
            <a:r>
              <a:rPr lang="zh-CN" altLang="en-US" sz="3200" dirty="0" smtClean="0">
                <a:cs typeface="+mn-ea"/>
                <a:sym typeface="+mn-lt"/>
              </a:rPr>
              <a:t>他们不赢，真遗憾。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66"/>
                </a:solidFill>
                <a:cs typeface="+mn-ea"/>
                <a:sym typeface="+mn-lt"/>
              </a:rPr>
              <a:t>if</a:t>
            </a:r>
            <a:r>
              <a:rPr lang="en-US" altLang="zh-CN" sz="3200" b="1" dirty="0" smtClean="0">
                <a:cs typeface="+mn-ea"/>
                <a:sym typeface="+mn-lt"/>
              </a:rPr>
              <a:t>    conj.</a:t>
            </a:r>
            <a:r>
              <a:rPr lang="zh-CN" altLang="en-US" sz="3200" b="1" dirty="0" smtClean="0">
                <a:solidFill>
                  <a:srgbClr val="FF0000"/>
                </a:solidFill>
                <a:cs typeface="+mn-ea"/>
                <a:sym typeface="+mn-lt"/>
              </a:rPr>
              <a:t>如果</a:t>
            </a:r>
            <a:r>
              <a:rPr lang="zh-CN" altLang="en-US" sz="3200" b="1" dirty="0" smtClean="0">
                <a:cs typeface="+mn-ea"/>
                <a:sym typeface="+mn-lt"/>
              </a:rPr>
              <a:t>；假若 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0066"/>
                </a:solidFill>
                <a:cs typeface="+mn-ea"/>
                <a:sym typeface="+mn-lt"/>
              </a:rPr>
              <a:t>We will go climbing</a:t>
            </a:r>
            <a:r>
              <a:rPr lang="en-US" altLang="zh-CN" sz="3200" dirty="0" smtClean="0">
                <a:solidFill>
                  <a:srgbClr val="0000CC"/>
                </a:solidFill>
                <a:cs typeface="+mn-ea"/>
                <a:sym typeface="+mn-lt"/>
              </a:rPr>
              <a:t> if it is sunny tomorrow.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3200" dirty="0" smtClean="0">
                <a:solidFill>
                  <a:schemeClr val="tx2"/>
                </a:solidFill>
                <a:cs typeface="+mn-ea"/>
                <a:sym typeface="+mn-lt"/>
              </a:rPr>
              <a:t>我们将要去爬山如果明天是晴天</a:t>
            </a:r>
            <a:r>
              <a:rPr lang="zh-CN" altLang="en-US" sz="3200" dirty="0" smtClean="0">
                <a:solidFill>
                  <a:srgbClr val="0000CC"/>
                </a:solidFill>
                <a:cs typeface="+mn-ea"/>
                <a:sym typeface="+mn-lt"/>
              </a:rPr>
              <a:t>。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If </a:t>
            </a:r>
            <a:r>
              <a:rPr lang="en-US" altLang="zh-CN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it rains tomorrow</a:t>
            </a: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, </a:t>
            </a:r>
            <a:r>
              <a:rPr lang="en-US" altLang="zh-CN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we  won’t go to the park</a:t>
            </a: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.</a:t>
            </a:r>
            <a:b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</a:br>
            <a:r>
              <a:rPr lang="zh-CN" altLang="en-US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如果</a:t>
            </a:r>
            <a:r>
              <a:rPr lang="zh-CN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明天下雨，我们将不去公园。</a:t>
            </a:r>
            <a:endParaRPr lang="zh-CN" altLang="en-US" sz="3200" dirty="0" smtClean="0">
              <a:solidFill>
                <a:srgbClr val="0000C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mp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A000120150608A16PPBG</Template>
  <TotalTime>0</TotalTime>
  <Words>1192</Words>
  <Application>Microsoft Office PowerPoint</Application>
  <PresentationFormat>全屏显示(4:3)</PresentationFormat>
  <Paragraphs>152</Paragraphs>
  <Slides>18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黑体</vt:lpstr>
      <vt:lpstr>宋体</vt:lpstr>
      <vt:lpstr>微软雅黑</vt:lpstr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WWW.2PPT.COM</vt:lpstr>
      <vt:lpstr>Baseball Season</vt:lpstr>
      <vt:lpstr>学习目标</vt:lpstr>
      <vt:lpstr>PowerPoint 演示文稿</vt:lpstr>
      <vt:lpstr>词语运用</vt:lpstr>
      <vt:lpstr>Listen and fill in the Blanks</vt:lpstr>
      <vt:lpstr>Read the lesson and answer the questions</vt:lpstr>
      <vt:lpstr>PowerPoint 演示文稿</vt:lpstr>
      <vt:lpstr>PowerPoint 演示文稿</vt:lpstr>
      <vt:lpstr>PowerPoint 演示文稿</vt:lpstr>
      <vt:lpstr>PowerPoint 演示文稿</vt:lpstr>
      <vt:lpstr>          Listen to the song</vt:lpstr>
      <vt:lpstr>当堂检测</vt:lpstr>
      <vt:lpstr>当堂检测 </vt:lpstr>
      <vt:lpstr>Summary</vt:lpstr>
      <vt:lpstr>            Work in pairs</vt:lpstr>
      <vt:lpstr>                 Write a report </vt:lpstr>
      <vt:lpstr>Homework for today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2013-05-21T13:39:00Z</dcterms:created>
  <dcterms:modified xsi:type="dcterms:W3CDTF">2023-01-17T00:48:43Z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1E2A4F5964AF4724AA3BF34F47B0A40B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