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5.xml" ContentType="application/vnd.openxmlformats-officedocument.presentationml.notesSlide+xml"/>
  <Override PartName="/ppt/tags/tag31.xml" ContentType="application/vnd.openxmlformats-officedocument.presentationml.tags+xml"/>
  <Override PartName="/ppt/notesSlides/notesSlide1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7.xml" ContentType="application/vnd.openxmlformats-officedocument.presentationml.notesSlide+xml"/>
  <Override PartName="/ppt/tags/tag36.xml" ContentType="application/vnd.openxmlformats-officedocument.presentationml.tags+xml"/>
  <Override PartName="/ppt/notesSlides/notesSlide18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56" r:id="rId21"/>
  </p:sldIdLst>
  <p:sldSz cx="12192000" cy="6858000"/>
  <p:notesSz cx="6858000" cy="9144000"/>
  <p:embeddedFontLst>
    <p:embeddedFont>
      <p:font typeface="微软雅黑" panose="020B0503020204020204" pitchFamily="34" charset="-122"/>
      <p:regular r:id="rId24"/>
      <p:bold r:id="rId25"/>
    </p:embeddedFont>
    <p:embeddedFont>
      <p:font typeface="演示斜黑体" panose="02010600030101010101" charset="-12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3521">
          <p15:clr>
            <a:srgbClr val="A4A3A4"/>
          </p15:clr>
        </p15:guide>
        <p15:guide id="4" orient="horz" pos="663">
          <p15:clr>
            <a:srgbClr val="A4A3A4"/>
          </p15:clr>
        </p15:guide>
        <p15:guide id="5" orient="horz" pos="3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53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186" y="379"/>
      </p:cViewPr>
      <p:guideLst>
        <p:guide pos="416"/>
        <p:guide pos="7256"/>
        <p:guide orient="horz" pos="3521"/>
        <p:guide orient="horz" pos="663"/>
        <p:guide orient="horz" pos="39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6697DFB-3AE9-40F9-8E8E-A80D5EB45776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9235D8A-41C9-4641-955F-3541DFC3733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35D8A-41C9-4641-955F-3541DFC3733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554628" y="1042482"/>
            <a:ext cx="11252530" cy="5497425"/>
          </a:xfrm>
          <a:prstGeom prst="roundRect">
            <a:avLst/>
          </a:prstGeom>
          <a:solidFill>
            <a:srgbClr val="A2530C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4.xml"/><Relationship Id="rId7" Type="http://schemas.openxmlformats.org/officeDocument/2006/relationships/image" Target="../media/image5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0" r="28090" b="1847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0" y="0"/>
            <a:ext cx="8356600" cy="6858000"/>
          </a:xfrm>
          <a:prstGeom prst="rect">
            <a:avLst/>
          </a:prstGeom>
          <a:gradFill>
            <a:gsLst>
              <a:gs pos="0">
                <a:srgbClr val="DB6F0C">
                  <a:alpha val="0"/>
                </a:srgbClr>
              </a:gs>
              <a:gs pos="100000">
                <a:srgbClr val="9F500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038108" y="4696221"/>
            <a:ext cx="1977177" cy="3168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PPT818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224842" y="469455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645096" y="1909602"/>
            <a:ext cx="66329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rPr>
              <a:t>《</a:t>
            </a:r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rPr>
              <a:t>再塑生命的人</a:t>
            </a:r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rPr>
              <a:t>》</a:t>
            </a:r>
          </a:p>
        </p:txBody>
      </p:sp>
      <p:sp>
        <p:nvSpPr>
          <p:cNvPr id="10" name="矩形 9"/>
          <p:cNvSpPr/>
          <p:nvPr/>
        </p:nvSpPr>
        <p:spPr>
          <a:xfrm>
            <a:off x="1038108" y="3439733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七年级 上册 配人教版</a:t>
            </a:r>
          </a:p>
        </p:txBody>
      </p:sp>
      <p:cxnSp>
        <p:nvCxnSpPr>
          <p:cNvPr id="11" name="直接连接符 10"/>
          <p:cNvCxnSpPr/>
          <p:nvPr/>
        </p:nvCxnSpPr>
        <p:spPr>
          <a:xfrm rot="10800000">
            <a:off x="1038108" y="331692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animBg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2"/>
          <p:cNvSpPr/>
          <p:nvPr>
            <p:custDataLst>
              <p:tags r:id="rId1"/>
            </p:custDataLst>
          </p:nvPr>
        </p:nvSpPr>
        <p:spPr>
          <a:xfrm>
            <a:off x="1257082" y="1650048"/>
            <a:ext cx="10057361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．如何理解标题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再塑生命的人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的含义？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“再塑生命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重新塑造、获得生命”的意思，文中是指“爱的光明照到了我的身上”。在莎莉文老师的教育下，海伦的灵魂被唤醒，再次拥有了“光明、希望、快乐和自由”。莎莉文让海伦又回到自然，理解自然，并懂得什么是“爱”。从这个意义上说，莎莉文老师正是“再塑生命的人”，表达了海伦对莎莉文老师无比的敬爱和感激之情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25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Box 1"/>
          <p:cNvSpPr/>
          <p:nvPr>
            <p:custDataLst>
              <p:tags r:id="rId1"/>
            </p:custDataLst>
          </p:nvPr>
        </p:nvSpPr>
        <p:spPr>
          <a:xfrm>
            <a:off x="1418956" y="2048887"/>
            <a:ext cx="9875392" cy="269676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3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．文中的海伦和莎莉文老师分别给你留下了怎样的印象？</a:t>
            </a:r>
          </a:p>
          <a:p>
            <a:pPr>
              <a:lnSpc>
                <a:spcPct val="3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海伦是一个好学、聪明、坚毅、情感丰富、有强烈求知欲的女孩。莎莉文是一个爱海伦，讲究教育方法，因势利导、循循善诱、抓住教育时机的出色的教育艺术家。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25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/>
          <p:nvPr>
            <p:custDataLst>
              <p:tags r:id="rId1"/>
            </p:custDataLst>
          </p:nvPr>
        </p:nvSpPr>
        <p:spPr>
          <a:xfrm>
            <a:off x="1263301" y="1732914"/>
            <a:ext cx="9930563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．海伦是个高度残疾的儿童，在莎莉文老师的引领下却创造出了生命的奇迹，从她们身上，你得到了哪些启示？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海伦能成为一个不平凡的人，与莎莉文老师的教育密不可分，但同时也是她主观努力的结果。我们要从老师身上学习她的爱心，从海伦身上学习她好学自强、不屈不挠的奋斗精神以及对生命的热爱，对生活的执着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25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85706" y="1425278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步骤四  品味语言  感受韵味</a:t>
            </a:r>
          </a:p>
        </p:txBody>
      </p:sp>
      <p:sp>
        <p:nvSpPr>
          <p:cNvPr id="14338" name="TextBox 2"/>
          <p:cNvSpPr/>
          <p:nvPr>
            <p:custDataLst>
              <p:tags r:id="rId2"/>
            </p:custDataLst>
          </p:nvPr>
        </p:nvSpPr>
        <p:spPr>
          <a:xfrm>
            <a:off x="1136504" y="2015133"/>
            <a:ext cx="9956878" cy="44012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．朋友，你可曾在茫茫大雾中航行过，在雾中神情紧张地驾驶着一条大船，小心翼翼地缓慢地向对岸驶去？你的心怦怦直跳，唯恐意外发生。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十分形象地展示了坠入黑暗而沉寂的世界的海伦的心灵历程。</a:t>
            </a:r>
          </a:p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．在未受教育之前，我正像大雾中的航船，既没有指南针也没有探测仪，无从知道海港已经临近。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用比喻的修辞手法从反面说明了受教育的重要性：只有接受了教育的人，生活的航船才能冲破阻碍旅途的大雾，找到准确的航向，从而靠近理想的人生港湾。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25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/>
          <p:nvPr>
            <p:custDataLst>
              <p:tags r:id="rId1"/>
            </p:custDataLst>
          </p:nvPr>
        </p:nvSpPr>
        <p:spPr>
          <a:xfrm>
            <a:off x="1065737" y="1392881"/>
            <a:ext cx="10308998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．水唤醒了我的灵魂，并给予我光明、希望、快乐和自由。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这句话紧承上文中莎莉文老师教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水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这个词，让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认识到了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水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杯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并不是一回事，同时也唤醒了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认识世界万物的欲望，形象地说出了自己参透奥秘后愉悦的心情。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．这些字使整个世界在我面前变得花团锦簇，美不胜收。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这句话表面看来是说文字的神奇，实则暗示的是知识的力量。是知识使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这个盲聋人看到了快乐，看到了光明，看到了幸福。因而，“我”觉得世界充满了花香，洋溢着美丽。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25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5052" y="1574079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步骤五  总结课文  拓展延伸</a:t>
            </a:r>
          </a:p>
        </p:txBody>
      </p:sp>
      <p:sp>
        <p:nvSpPr>
          <p:cNvPr id="16387" name="TextBox 3"/>
          <p:cNvSpPr/>
          <p:nvPr>
            <p:custDataLst>
              <p:tags r:id="rId2"/>
            </p:custDataLst>
          </p:nvPr>
        </p:nvSpPr>
        <p:spPr>
          <a:xfrm>
            <a:off x="1381815" y="2179982"/>
            <a:ext cx="9872340" cy="317009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．总结课文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同学们，是莎莉文老师无私的爱重塑了海伦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凯勒的生命。爱，确是人类的宝贵精神财富，当它升华时，可以奔流不息，可以惊天动地，被再塑后的海伦的生命如歌，所延续传承的也是一个含义丰富的爱的故事。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25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/>
          <p:nvPr>
            <p:custDataLst>
              <p:tags r:id="rId1"/>
            </p:custDataLst>
          </p:nvPr>
        </p:nvSpPr>
        <p:spPr>
          <a:xfrm>
            <a:off x="1055688" y="1257927"/>
            <a:ext cx="10138176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．拓展延伸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生活中并非只有一位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海伦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凯勒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，你能说出你所了解的其他的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海伦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凯勒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的动人故事吗？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奥斯特洛夫斯基全身瘫痪，双目失明，但他以惊人的毅力，克服重重困难，在病榻上完成了长篇小说《钢铁是怎样炼成的》，鼓舞了几代热血青年。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几乎全聋的贝多芬扼住命运的咽喉，奏出了与命运抗争的最强音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《命运交响曲》。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25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55" y="1941570"/>
            <a:ext cx="1845581" cy="28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0" r="-3669"/>
          <a:stretch>
            <a:fillRect/>
          </a:stretch>
        </p:blipFill>
        <p:spPr bwMode="auto">
          <a:xfrm>
            <a:off x="7388093" y="1941570"/>
            <a:ext cx="1939553" cy="28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3"/>
          <p:cNvSpPr/>
          <p:nvPr>
            <p:custDataLst>
              <p:tags r:id="rId3"/>
            </p:custDataLst>
          </p:nvPr>
        </p:nvSpPr>
        <p:spPr>
          <a:xfrm>
            <a:off x="2703007" y="5148976"/>
            <a:ext cx="2809875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zh-CN" sz="28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奥斯特洛夫斯基</a:t>
            </a:r>
            <a:endParaRPr lang="zh-CN" altLang="en-US" sz="28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36" name="TextBox 4"/>
          <p:cNvSpPr/>
          <p:nvPr>
            <p:custDataLst>
              <p:tags r:id="rId4"/>
            </p:custDataLst>
          </p:nvPr>
        </p:nvSpPr>
        <p:spPr>
          <a:xfrm>
            <a:off x="7674450" y="5148975"/>
            <a:ext cx="1366837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zh-CN" sz="28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贝多芬</a:t>
            </a:r>
            <a:endParaRPr lang="zh-CN" altLang="en-US" sz="28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25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 fill="hold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 fill="hold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/>
          <p:nvPr>
            <p:custDataLst>
              <p:tags r:id="rId1"/>
            </p:custDataLst>
          </p:nvPr>
        </p:nvSpPr>
        <p:spPr>
          <a:xfrm>
            <a:off x="1618901" y="1650048"/>
            <a:ext cx="9645301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收集关于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微笑面对挫折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的名人名言。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①顽强的毅力可以征服世界上的任何一座高峰。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狄更斯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②顺境中的美德是自制，逆境中的美德是不屈不挠。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培根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③苦难对于天才是一块垫脚石，对于能干的人是一笔财富，对于弱者是一个万丈深渊。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巴尔扎克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25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52575" y="1872874"/>
            <a:ext cx="260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板书设计：</a:t>
            </a:r>
          </a:p>
        </p:txBody>
      </p:sp>
      <p:grpSp>
        <p:nvGrpSpPr>
          <p:cNvPr id="31747" name="组合 4"/>
          <p:cNvGrpSpPr/>
          <p:nvPr/>
        </p:nvGrpSpPr>
        <p:grpSpPr bwMode="auto">
          <a:xfrm>
            <a:off x="2857500" y="2565651"/>
            <a:ext cx="6840538" cy="2447925"/>
            <a:chOff x="1187624" y="1988840"/>
            <a:chExt cx="6840760" cy="2448272"/>
          </a:xfrm>
        </p:grpSpPr>
        <p:pic>
          <p:nvPicPr>
            <p:cNvPr id="31748" name="图片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12" r="20955" b="72726"/>
            <a:stretch>
              <a:fillRect/>
            </a:stretch>
          </p:blipFill>
          <p:spPr bwMode="auto">
            <a:xfrm>
              <a:off x="3167844" y="1988840"/>
              <a:ext cx="2880320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49" name="图片 12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" t="27274" r="6317"/>
            <a:stretch>
              <a:fillRect/>
            </a:stretch>
          </p:blipFill>
          <p:spPr bwMode="auto">
            <a:xfrm>
              <a:off x="1187624" y="2708920"/>
              <a:ext cx="6840760" cy="1728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25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4"/>
          <p:cNvSpPr/>
          <p:nvPr/>
        </p:nvSpPr>
        <p:spPr>
          <a:xfrm>
            <a:off x="1391772" y="1425119"/>
            <a:ext cx="8376496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．知识与技能目标：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积累重点字词，把握课文内容。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．过程与方法目标：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通过品读与揣摩，理解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再塑生命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的含义。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．情感态度与价值观目标：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学习海伦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凯勒热切求知、热爱生活的精神。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25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三维目标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829" y="280147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0" r="28090" b="1847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0" y="0"/>
            <a:ext cx="8356600" cy="6858000"/>
          </a:xfrm>
          <a:prstGeom prst="rect">
            <a:avLst/>
          </a:prstGeom>
          <a:gradFill>
            <a:gsLst>
              <a:gs pos="0">
                <a:srgbClr val="DB6F0C">
                  <a:alpha val="0"/>
                </a:srgbClr>
              </a:gs>
              <a:gs pos="100000">
                <a:srgbClr val="9F500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038108" y="4696221"/>
            <a:ext cx="1977177" cy="3168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PPT818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224842" y="469455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038108" y="1909602"/>
            <a:ext cx="62399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rPr>
              <a:t>感谢各位聆听</a:t>
            </a:r>
            <a:endParaRPr lang="en-US" altLang="zh-CN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演示斜黑体" panose="02010600030101010101" pitchFamily="50" charset="-122"/>
              <a:ea typeface="演示斜黑体" panose="02010600030101010101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38108" y="3439733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七年级 上册 配人教版</a:t>
            </a:r>
          </a:p>
        </p:txBody>
      </p:sp>
      <p:cxnSp>
        <p:nvCxnSpPr>
          <p:cNvPr id="11" name="直接连接符 10"/>
          <p:cNvCxnSpPr/>
          <p:nvPr/>
        </p:nvCxnSpPr>
        <p:spPr>
          <a:xfrm rot="10800000">
            <a:off x="1038108" y="331692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5"/>
          <p:cNvSpPr/>
          <p:nvPr>
            <p:custDataLst>
              <p:tags r:id="rId1"/>
            </p:custDataLst>
          </p:nvPr>
        </p:nvSpPr>
        <p:spPr>
          <a:xfrm>
            <a:off x="1222946" y="1803936"/>
            <a:ext cx="9680407" cy="378565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3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同学们，世界是美丽的。我们能看见树木的青翠葱绿，聆听鸟儿的悦耳鸣叫。然而，这个世界上，还有一些人，他们的世界是没有色彩，没有声音的，他们要生存下去尚且需要一定的勇气，而要出类拔萃，有所成就，那简直就是一个奇迹。今天，我们就去结识一位创造奇迹的奇女子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25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0400" y="1321584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步骤一  知识梳理  夯实基础</a:t>
            </a:r>
          </a:p>
        </p:txBody>
      </p:sp>
      <p:sp>
        <p:nvSpPr>
          <p:cNvPr id="5123" name="TextBox 3"/>
          <p:cNvSpPr/>
          <p:nvPr>
            <p:custDataLst>
              <p:tags r:id="rId2"/>
            </p:custDataLst>
          </p:nvPr>
        </p:nvSpPr>
        <p:spPr>
          <a:xfrm>
            <a:off x="1158112" y="1680607"/>
            <a:ext cx="6212673" cy="455509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．作者简介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海伦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凯勒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(Helen Keller)(1880—1968)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19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世纪美国盲聋女作家、教育家、慈善家。她以自强不息的顽强毅力，在安妮·莎莉文老师的帮助下，掌握了英、法、德等五国语言，完成了她的一系列著作，并致力于为残疾人造福，建立慈善机构，被美国《时代周刊》评为“二十世纪美国十大英雄偶像”之一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25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065" y="2873692"/>
            <a:ext cx="2571750" cy="307657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1"/>
          <p:cNvSpPr/>
          <p:nvPr>
            <p:custDataLst>
              <p:tags r:id="rId1"/>
            </p:custDataLst>
          </p:nvPr>
        </p:nvSpPr>
        <p:spPr>
          <a:xfrm>
            <a:off x="1303495" y="1285129"/>
            <a:ext cx="9729596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．背景链接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海伦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凯勒一岁半时不幸染上疾病，致使双目失明、双耳失聪，随之又丧失了说话的能力。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17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岁时，海伦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凯勒考进哈佛大学，其后又在繁忙的工作学习中先后完成了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14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部具有世界影响力的著作，最著名的是其自传《假如给我三天光明》。海伦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凯勒无比敬爱和感激自己的老师，她说：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假如给我三天光明，我首先要长久地凝视我的老师——安妮·莎莉文！”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25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9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32055" y="2344936"/>
            <a:ext cx="7993062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廊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  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恍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　　　 </a:t>
            </a:r>
          </a:p>
          <a:p>
            <a:pPr>
              <a:lnSpc>
                <a:spcPct val="180000"/>
              </a:lnSpc>
            </a:pP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徙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   ）      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怦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  <a:p>
            <a:pPr>
              <a:lnSpc>
                <a:spcPct val="180000"/>
              </a:lnSpc>
            </a:pP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簇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  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衍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  <a:p>
            <a:pPr>
              <a:lnSpc>
                <a:spcPct val="180000"/>
              </a:lnSpc>
            </a:pP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捻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  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绽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</p:txBody>
      </p:sp>
      <p:sp>
        <p:nvSpPr>
          <p:cNvPr id="7170" name="文本框 2"/>
          <p:cNvSpPr/>
          <p:nvPr>
            <p:custDataLst>
              <p:tags r:id="rId2"/>
            </p:custDataLst>
          </p:nvPr>
        </p:nvSpPr>
        <p:spPr>
          <a:xfrm>
            <a:off x="4942817" y="2493588"/>
            <a:ext cx="1084263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láng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1" name="文本框 3"/>
          <p:cNvSpPr/>
          <p:nvPr>
            <p:custDataLst>
              <p:tags r:id="rId3"/>
            </p:custDataLst>
          </p:nvPr>
        </p:nvSpPr>
        <p:spPr>
          <a:xfrm>
            <a:off x="7470723" y="2490534"/>
            <a:ext cx="1395412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huǎng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2" name="文本框 4"/>
          <p:cNvSpPr/>
          <p:nvPr>
            <p:custDataLst>
              <p:tags r:id="rId4"/>
            </p:custDataLst>
          </p:nvPr>
        </p:nvSpPr>
        <p:spPr>
          <a:xfrm>
            <a:off x="5125379" y="3241830"/>
            <a:ext cx="719138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xǐ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3" name="文本框 5"/>
          <p:cNvSpPr/>
          <p:nvPr>
            <p:custDataLst>
              <p:tags r:id="rId5"/>
            </p:custDataLst>
          </p:nvPr>
        </p:nvSpPr>
        <p:spPr>
          <a:xfrm>
            <a:off x="7582511" y="3148701"/>
            <a:ext cx="1081088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pēng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4" name="文本框 6"/>
          <p:cNvSpPr/>
          <p:nvPr>
            <p:custDataLst>
              <p:tags r:id="rId6"/>
            </p:custDataLst>
          </p:nvPr>
        </p:nvSpPr>
        <p:spPr>
          <a:xfrm>
            <a:off x="5032078" y="3816925"/>
            <a:ext cx="712787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cù</a:t>
            </a:r>
            <a:r>
              <a:rPr lang="zh-CN" altLang="en-US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5" name="文本框 7"/>
          <p:cNvSpPr/>
          <p:nvPr>
            <p:custDataLst>
              <p:tags r:id="rId7"/>
            </p:custDataLst>
          </p:nvPr>
        </p:nvSpPr>
        <p:spPr>
          <a:xfrm>
            <a:off x="7678555" y="3830642"/>
            <a:ext cx="8890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yǎn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6" name="文本框 8"/>
          <p:cNvSpPr/>
          <p:nvPr>
            <p:custDataLst>
              <p:tags r:id="rId8"/>
            </p:custDataLst>
          </p:nvPr>
        </p:nvSpPr>
        <p:spPr>
          <a:xfrm>
            <a:off x="4947580" y="4502434"/>
            <a:ext cx="10795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niǎn</a:t>
            </a:r>
            <a:endParaRPr lang="en-US" altLang="zh-CN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7" name="文本框 9"/>
          <p:cNvSpPr/>
          <p:nvPr>
            <p:custDataLst>
              <p:tags r:id="rId9"/>
            </p:custDataLst>
          </p:nvPr>
        </p:nvSpPr>
        <p:spPr>
          <a:xfrm>
            <a:off x="7582511" y="4502434"/>
            <a:ext cx="1150937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zhàn</a:t>
            </a:r>
            <a:endParaRPr lang="en-US" altLang="zh-CN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9" name="TextBox 1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72264" y="1244039"/>
            <a:ext cx="295275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454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生难字词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ts val="454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）字音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25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 fill="hold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 fill="hold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37571" y="1461717"/>
            <a:ext cx="8548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）词义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4" name="TextBox 10"/>
          <p:cNvSpPr/>
          <p:nvPr>
            <p:custDataLst>
              <p:tags r:id="rId2"/>
            </p:custDataLst>
          </p:nvPr>
        </p:nvSpPr>
        <p:spPr>
          <a:xfrm>
            <a:off x="1237571" y="2462563"/>
            <a:ext cx="8697912" cy="317009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企盼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】盼望。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油然而生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】形容思想感情自然而然地产生。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花团锦簇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】形容五彩缤纷、十分华丽的景象。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美不胜收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】美好的东西太多，一时接受不完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看不过来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25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758" y="25527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0400" y="1628449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步骤二  整体感知  走进文本</a:t>
            </a:r>
          </a:p>
        </p:txBody>
      </p:sp>
      <p:sp>
        <p:nvSpPr>
          <p:cNvPr id="9218" name="TextBox 2"/>
          <p:cNvSpPr/>
          <p:nvPr>
            <p:custDataLst>
              <p:tags r:id="rId2"/>
            </p:custDataLst>
          </p:nvPr>
        </p:nvSpPr>
        <p:spPr>
          <a:xfrm>
            <a:off x="935536" y="2218304"/>
            <a:ext cx="9936781" cy="317009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．理一理文章的写作思路。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第一部分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～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：莎莉文老师到来之前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的心情。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第二部分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(4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～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13)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：莎莉文老师利用实物来教导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认识具体事物。</a:t>
            </a:r>
          </a:p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找出文章的中心句。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她就是那个来对我启示世间的真理、给我深切的爱的人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——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安妮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莎莉文老师。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25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4527" y="1516492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步骤三  质疑问难  深层探究</a:t>
            </a:r>
          </a:p>
        </p:txBody>
      </p:sp>
      <p:sp>
        <p:nvSpPr>
          <p:cNvPr id="10243" name="TextBox 3"/>
          <p:cNvSpPr/>
          <p:nvPr>
            <p:custDataLst>
              <p:tags r:id="rId2"/>
            </p:custDataLst>
          </p:nvPr>
        </p:nvSpPr>
        <p:spPr>
          <a:xfrm>
            <a:off x="835052" y="2114766"/>
            <a:ext cx="7325588" cy="378565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．莎莉文老师为什么从学习识字开始教海伦？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文字是人类沟通的桥梁，是走出黑暗的希望。莎莉文老师在识字的过程中教给了海伦一种认识世界的方式：用自己的爱去感受世界最美好的一面，去善待每一样事物，洋娃娃是有感情的，水是有生命的，这个世界是花团锦簇、美不胜收的。莎莉文老师不仅教给海伦知识，也用爱和温暖改变了海伦的人生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0485" name="图片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430" y="2702405"/>
            <a:ext cx="2559990" cy="261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25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1520</Words>
  <Application>Microsoft Office PowerPoint</Application>
  <PresentationFormat>宽屏</PresentationFormat>
  <Paragraphs>115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宋体</vt:lpstr>
      <vt:lpstr>微软雅黑</vt:lpstr>
      <vt:lpstr>Wingdings</vt:lpstr>
      <vt:lpstr>演示斜黑体</vt:lpstr>
      <vt:lpstr>Calibri</vt:lpstr>
      <vt:lpstr>FandolFang R</vt:lpstr>
      <vt:lpstr>思源黑体 CN Medium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2020-11-17T07:08:00Z</dcterms:created>
  <dcterms:modified xsi:type="dcterms:W3CDTF">2023-01-11T01:40:25Z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89E27C77B29248E8939C7030C3A2BF75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