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C9FB87-089F-4434-A28C-F00BF042E32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27DF240-7CF3-4182-A452-77AAA6EFFBB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7E4E2-78F6-4912-AC94-DB08D523ED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240C8-D296-4DCC-B752-4470AA8100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BE9EA-21C3-4213-BE6B-C4EFD4A93EF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F953-800A-46A4-91C5-F857CC7C85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5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16699-EBC4-4EC6-896F-F1905DAC56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6525-6209-49FF-8570-ABF758D1F5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59A2B-D250-440A-9B5F-4083058976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AC34A-97A7-46AC-A8F1-EC26A1A6D8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07C0-6D99-4365-92C6-71664EC0809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3C731-A7CC-4126-93B2-A615587C64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0299B-36A2-430D-A40B-041954A3B7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文本占位符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60A155-A20A-47A3-A436-012FEDD552F1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  <a:ea typeface="隶书" panose="020105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9.29&#20837;&#24211;&#20219;&#21153;\&#20154;&#25945;&#29256;&#29590;&#23398;&#22530;\&#20843;&#24180;&#32423;&#19978;%20unit3%202017.08.22\Section%20B%20&#21548;&#35828;&#35838;\Unit3SectionB1c&#35838;&#25991;&#24405;&#38899;.mp3" TargetMode="External"/><Relationship Id="rId1" Type="http://schemas.microsoft.com/office/2007/relationships/media" Target="file:///E:\9.29&#20837;&#24211;&#20219;&#21153;\&#20154;&#25945;&#29256;&#29590;&#23398;&#22530;\&#20843;&#24180;&#32423;&#19978;%20unit3%202017.08.22\Section%20B%20&#21548;&#35828;&#35838;\Unit3SectionB1c&#35838;&#25991;&#24405;&#38899;.mp3" TargetMode="Externa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&#26757;&#23506;&#38684;\8&#19978;&#33521;&#35821;&#35838;&#20214;\unit3\&#31532;&#19977;&#35838;&#26102;\Unit3SectionB1d&#35838;&#25991;&#24405;&#38899;.mp3" TargetMode="External"/><Relationship Id="rId1" Type="http://schemas.microsoft.com/office/2007/relationships/media" Target="file:///E:\&#26757;&#23506;&#38684;\8&#19978;&#33521;&#35821;&#35838;&#20214;\unit3\&#31532;&#19977;&#35838;&#26102;\Unit3SectionB1d&#35838;&#25991;&#24405;&#38899;.mp3" TargetMode="Externa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191000" y="2517457"/>
            <a:ext cx="495300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800" dirty="0">
                <a:latin typeface="Times New Roman" panose="02020603050405020304" pitchFamily="18" charset="0"/>
                <a:ea typeface="黑体" panose="02010609060101010101" pitchFamily="49" charset="-122"/>
              </a:rPr>
              <a:t>Unit3 </a:t>
            </a:r>
          </a:p>
          <a:p>
            <a:pPr algn="ctr" eaLnBrk="1" hangingPunct="1"/>
            <a:r>
              <a:rPr lang="en-US" altLang="zh-CN" sz="3800" dirty="0">
                <a:latin typeface="Times New Roman" panose="02020603050405020304" pitchFamily="18" charset="0"/>
                <a:ea typeface="黑体" panose="02010609060101010101" pitchFamily="49" charset="-122"/>
              </a:rPr>
              <a:t>I am more outgoing than my sister</a:t>
            </a:r>
            <a:r>
              <a:rPr lang="en-US" altLang="zh-CN" sz="3800" dirty="0">
                <a:solidFill>
                  <a:srgbClr val="FFFF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4191000" y="4707799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Section B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（第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课时）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2590800" y="1088232"/>
            <a:ext cx="3962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人教版八年级上册</a:t>
            </a:r>
            <a:endParaRPr lang="en-US" altLang="zh-CN" sz="36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7173" name="Picture 3" descr="C:\Users\Administrator\Desktop\QQ截图201708301508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61903"/>
            <a:ext cx="41910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429" y="5991653"/>
            <a:ext cx="914357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5" name="Group 5"/>
          <p:cNvGraphicFramePr>
            <a:graphicFrameLocks noGrp="1"/>
          </p:cNvGraphicFramePr>
          <p:nvPr/>
        </p:nvGraphicFramePr>
        <p:xfrm>
          <a:off x="539750" y="1628775"/>
          <a:ext cx="8208963" cy="3646488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26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 about their best friends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Molly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zh-CN" sz="3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Mary</a:t>
                      </a:r>
                      <a:endParaRPr kumimoji="0" lang="en-US" altLang="zh-CN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24" name="Rectangle 19"/>
          <p:cNvSpPr>
            <a:spLocks noChangeArrowheads="1"/>
          </p:cNvSpPr>
          <p:nvPr/>
        </p:nvSpPr>
        <p:spPr bwMode="auto">
          <a:xfrm>
            <a:off x="2843213" y="2576513"/>
            <a:ext cx="5105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Peter likes to do the same things</a:t>
            </a:r>
          </a:p>
        </p:txBody>
      </p:sp>
      <p:sp>
        <p:nvSpPr>
          <p:cNvPr id="17425" name="Rectangle 20"/>
          <p:cNvSpPr>
            <a:spLocks noChangeArrowheads="1"/>
          </p:cNvSpPr>
          <p:nvPr/>
        </p:nvSpPr>
        <p:spPr bwMode="auto">
          <a:xfrm>
            <a:off x="381000" y="533400"/>
            <a:ext cx="8534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1c   Listen. What do Molly and Mary like about their best friends?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2819400" y="2971800"/>
            <a:ext cx="3657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Peter is popular. </a:t>
            </a: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Peter is good at sports.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2819400" y="4114800"/>
            <a:ext cx="554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Lisa is a good listener.</a:t>
            </a:r>
          </a:p>
        </p:txBody>
      </p:sp>
      <p:pic>
        <p:nvPicPr>
          <p:cNvPr id="7" name="Unit3SectionB1c课文录音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7996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92181" grpId="0"/>
      <p:bldP spid="921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90" name="Group 6"/>
          <p:cNvGraphicFramePr>
            <a:graphicFrameLocks noGrp="1"/>
          </p:cNvGraphicFramePr>
          <p:nvPr/>
        </p:nvGraphicFramePr>
        <p:xfrm>
          <a:off x="250825" y="1557338"/>
          <a:ext cx="8713788" cy="482441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51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9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1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32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Molly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2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Marry</a:t>
                      </a:r>
                      <a:endParaRPr kumimoji="0" lang="en-US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2" name="Rectangle 5"/>
          <p:cNvSpPr>
            <a:spLocks noChangeArrowheads="1"/>
          </p:cNvSpPr>
          <p:nvPr/>
        </p:nvSpPr>
        <p:spPr bwMode="auto">
          <a:xfrm>
            <a:off x="381000" y="457200"/>
            <a:ext cx="838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1d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Listen. How are Molly and Mary the same as and different from their best friends?</a:t>
            </a:r>
          </a:p>
        </p:txBody>
      </p:sp>
      <p:sp>
        <p:nvSpPr>
          <p:cNvPr id="18453" name="Rectangle 24"/>
          <p:cNvSpPr>
            <a:spLocks noChangeArrowheads="1"/>
          </p:cNvSpPr>
          <p:nvPr/>
        </p:nvSpPr>
        <p:spPr bwMode="auto">
          <a:xfrm>
            <a:off x="2057400" y="1600200"/>
            <a:ext cx="277177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The same as </a:t>
            </a:r>
          </a:p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their best friends</a:t>
            </a:r>
          </a:p>
        </p:txBody>
      </p:sp>
      <p:sp>
        <p:nvSpPr>
          <p:cNvPr id="18454" name="Rectangle 25"/>
          <p:cNvSpPr>
            <a:spLocks noChangeArrowheads="1"/>
          </p:cNvSpPr>
          <p:nvPr/>
        </p:nvSpPr>
        <p:spPr bwMode="auto">
          <a:xfrm>
            <a:off x="5638800" y="1558925"/>
            <a:ext cx="2771775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Different from </a:t>
            </a:r>
          </a:p>
          <a:p>
            <a:pPr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their best friends</a:t>
            </a:r>
          </a:p>
        </p:txBody>
      </p:sp>
      <p:sp>
        <p:nvSpPr>
          <p:cNvPr id="18455" name="Rectangle 26"/>
          <p:cNvSpPr>
            <a:spLocks noChangeArrowheads="1"/>
          </p:cNvSpPr>
          <p:nvPr/>
        </p:nvSpPr>
        <p:spPr bwMode="auto">
          <a:xfrm>
            <a:off x="1763713" y="4495800"/>
            <a:ext cx="2862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They’re both tall.</a:t>
            </a:r>
          </a:p>
        </p:txBody>
      </p:sp>
      <p:sp>
        <p:nvSpPr>
          <p:cNvPr id="18456" name="Rectangle 27"/>
          <p:cNvSpPr>
            <a:spLocks noChangeArrowheads="1"/>
          </p:cNvSpPr>
          <p:nvPr/>
        </p:nvSpPr>
        <p:spPr bwMode="auto">
          <a:xfrm>
            <a:off x="5508625" y="4572000"/>
            <a:ext cx="241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Lisa is quieter.</a:t>
            </a:r>
          </a:p>
        </p:txBody>
      </p:sp>
      <p:sp>
        <p:nvSpPr>
          <p:cNvPr id="18457" name="Rectangle 28"/>
          <p:cNvSpPr>
            <a:spLocks noChangeArrowheads="1"/>
          </p:cNvSpPr>
          <p:nvPr/>
        </p:nvSpPr>
        <p:spPr bwMode="auto">
          <a:xfrm>
            <a:off x="5410200" y="2828925"/>
            <a:ext cx="3432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Molly studies harder.</a:t>
            </a:r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1835150" y="3019425"/>
            <a:ext cx="2724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They’re both</a:t>
            </a: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pretty outgoing.</a:t>
            </a:r>
          </a:p>
        </p:txBody>
      </p:sp>
      <p:sp>
        <p:nvSpPr>
          <p:cNvPr id="93214" name="Rectangle 30"/>
          <p:cNvSpPr>
            <a:spLocks noChangeArrowheads="1"/>
          </p:cNvSpPr>
          <p:nvPr/>
        </p:nvSpPr>
        <p:spPr bwMode="auto">
          <a:xfrm>
            <a:off x="1752600" y="4989513"/>
            <a:ext cx="34877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They both have long, </a:t>
            </a: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curly hair.</a:t>
            </a:r>
          </a:p>
        </p:txBody>
      </p:sp>
      <p:sp>
        <p:nvSpPr>
          <p:cNvPr id="93215" name="Rectangle 31"/>
          <p:cNvSpPr>
            <a:spLocks noChangeArrowheads="1"/>
          </p:cNvSpPr>
          <p:nvPr/>
        </p:nvSpPr>
        <p:spPr bwMode="auto">
          <a:xfrm>
            <a:off x="5334000" y="3219450"/>
            <a:ext cx="4176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Molly is a little quieter. </a:t>
            </a: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Peter plays baseball better.</a:t>
            </a:r>
          </a:p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Peter speaks more loudly.</a:t>
            </a:r>
          </a:p>
        </p:txBody>
      </p:sp>
      <p:sp>
        <p:nvSpPr>
          <p:cNvPr id="93216" name="Rectangle 32"/>
          <p:cNvSpPr>
            <a:spLocks noChangeArrowheads="1"/>
          </p:cNvSpPr>
          <p:nvPr/>
        </p:nvSpPr>
        <p:spPr bwMode="auto">
          <a:xfrm>
            <a:off x="5334000" y="5105400"/>
            <a:ext cx="36718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Lisa is smarter. </a:t>
            </a:r>
          </a:p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Mary is more outgoing.</a:t>
            </a:r>
          </a:p>
        </p:txBody>
      </p:sp>
      <p:pic>
        <p:nvPicPr>
          <p:cNvPr id="13" name="Unit3SectionB1d课文录音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66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8764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93213" grpId="0"/>
      <p:bldP spid="93214" grpId="0"/>
      <p:bldP spid="93215" grpId="0"/>
      <p:bldP spid="932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2" name="Group 4"/>
          <p:cNvGraphicFramePr>
            <a:graphicFrameLocks noGrp="1"/>
          </p:cNvGraphicFramePr>
          <p:nvPr/>
        </p:nvGraphicFramePr>
        <p:xfrm>
          <a:off x="250825" y="1052513"/>
          <a:ext cx="8677275" cy="5400676"/>
        </p:xfrm>
        <a:graphic>
          <a:graphicData uri="http://schemas.openxmlformats.org/drawingml/2006/table">
            <a:tbl>
              <a:tblPr/>
              <a:tblGrid>
                <a:gridCol w="86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Likes about their best friends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Different from their best friends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Molly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2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黑体" panose="02010609060101010101" pitchFamily="49" charset="-122"/>
                        </a:rPr>
                        <a:t>Mary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80" name="Text Box 26"/>
          <p:cNvSpPr txBox="1">
            <a:spLocks noChangeArrowheads="1"/>
          </p:cNvSpPr>
          <p:nvPr/>
        </p:nvSpPr>
        <p:spPr bwMode="auto">
          <a:xfrm>
            <a:off x="1157288" y="1981200"/>
            <a:ext cx="28813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Peter likes to do 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the same things.</a:t>
            </a:r>
          </a:p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Peter is popular. </a:t>
            </a:r>
          </a:p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Peter is good at sports.</a:t>
            </a:r>
          </a:p>
          <a:p>
            <a:pPr eaLnBrk="1" hangingPunct="1"/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481" name="Text Box 27"/>
          <p:cNvSpPr txBox="1">
            <a:spLocks noChangeArrowheads="1"/>
          </p:cNvSpPr>
          <p:nvPr/>
        </p:nvSpPr>
        <p:spPr bwMode="auto">
          <a:xfrm>
            <a:off x="1143000" y="4419600"/>
            <a:ext cx="25923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Lisa is a good listener.</a:t>
            </a:r>
          </a:p>
        </p:txBody>
      </p:sp>
      <p:sp>
        <p:nvSpPr>
          <p:cNvPr id="19482" name="Text Box 28"/>
          <p:cNvSpPr txBox="1">
            <a:spLocks noChangeArrowheads="1"/>
          </p:cNvSpPr>
          <p:nvPr/>
        </p:nvSpPr>
        <p:spPr bwMode="auto">
          <a:xfrm>
            <a:off x="3563938" y="2133600"/>
            <a:ext cx="24479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They are both </a:t>
            </a:r>
          </a:p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pretty</a:t>
            </a:r>
          </a:p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outgoing.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</p:txBody>
      </p:sp>
      <p:sp>
        <p:nvSpPr>
          <p:cNvPr id="19483" name="Text Box 29"/>
          <p:cNvSpPr txBox="1">
            <a:spLocks noChangeArrowheads="1"/>
          </p:cNvSpPr>
          <p:nvPr/>
        </p:nvSpPr>
        <p:spPr bwMode="auto">
          <a:xfrm>
            <a:off x="5867400" y="1871663"/>
            <a:ext cx="32400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Molly studies harder. </a:t>
            </a:r>
          </a:p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Molly is a little quieter.</a:t>
            </a:r>
          </a:p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Peter plays baseball better. </a:t>
            </a:r>
          </a:p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Peter speaks more loudly.</a:t>
            </a:r>
          </a:p>
        </p:txBody>
      </p:sp>
      <p:sp>
        <p:nvSpPr>
          <p:cNvPr id="19484" name="Text Box 30"/>
          <p:cNvSpPr txBox="1">
            <a:spLocks noChangeArrowheads="1"/>
          </p:cNvSpPr>
          <p:nvPr/>
        </p:nvSpPr>
        <p:spPr bwMode="auto">
          <a:xfrm>
            <a:off x="3505200" y="4495800"/>
            <a:ext cx="25209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They’re both tall.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They both have long, curly hair.</a:t>
            </a:r>
          </a:p>
        </p:txBody>
      </p:sp>
      <p:sp>
        <p:nvSpPr>
          <p:cNvPr id="19485" name="Text Box 31"/>
          <p:cNvSpPr txBox="1">
            <a:spLocks noChangeArrowheads="1"/>
          </p:cNvSpPr>
          <p:nvPr/>
        </p:nvSpPr>
        <p:spPr bwMode="auto">
          <a:xfrm>
            <a:off x="6156325" y="4292600"/>
            <a:ext cx="24495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Lisa is quieter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Lisa is smarter. </a:t>
            </a:r>
          </a:p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Mary is more outgoing.</a:t>
            </a:r>
          </a:p>
        </p:txBody>
      </p:sp>
      <p:sp>
        <p:nvSpPr>
          <p:cNvPr id="19486" name="Rectangle 32"/>
          <p:cNvSpPr>
            <a:spLocks noChangeArrowheads="1"/>
          </p:cNvSpPr>
          <p:nvPr/>
        </p:nvSpPr>
        <p:spPr bwMode="auto">
          <a:xfrm>
            <a:off x="3203575" y="620713"/>
            <a:ext cx="1685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Pairwork</a:t>
            </a:r>
          </a:p>
        </p:txBody>
      </p:sp>
      <p:sp>
        <p:nvSpPr>
          <p:cNvPr id="19487" name="Rectangle 34"/>
          <p:cNvSpPr>
            <a:spLocks noChangeArrowheads="1"/>
          </p:cNvSpPr>
          <p:nvPr/>
        </p:nvSpPr>
        <p:spPr bwMode="auto">
          <a:xfrm>
            <a:off x="3492500" y="1052513"/>
            <a:ext cx="2043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The same as</a:t>
            </a:r>
          </a:p>
          <a:p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</a:rPr>
              <a:t>their best friends</a:t>
            </a:r>
          </a:p>
        </p:txBody>
      </p:sp>
      <p:sp>
        <p:nvSpPr>
          <p:cNvPr id="19488" name="Text Box 35"/>
          <p:cNvSpPr txBox="1">
            <a:spLocks noChangeArrowheads="1"/>
          </p:cNvSpPr>
          <p:nvPr/>
        </p:nvSpPr>
        <p:spPr bwMode="auto">
          <a:xfrm>
            <a:off x="250825" y="542925"/>
            <a:ext cx="889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1e  Talk about Molly and Mary and their best friends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558800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Group work :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Talk about your good friend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620000" cy="954088"/>
          </a:xfrm>
          <a:prstGeom prst="rect">
            <a:avLst/>
          </a:prstGeom>
          <a:solidFill>
            <a:srgbClr val="DEEB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A: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think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a good friend is a good listener. What about you?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2438400"/>
            <a:ext cx="8001000" cy="954088"/>
          </a:xfrm>
          <a:prstGeom prst="rect">
            <a:avLst/>
          </a:prstGeom>
          <a:solidFill>
            <a:srgbClr val="FBE5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B: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For me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a good friend likes to do the same things as me. That’s very important for me.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9600" y="3505200"/>
            <a:ext cx="6332538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zh-CN" sz="2800" b="1" dirty="0">
                <a:solidFill>
                  <a:srgbClr val="000099"/>
                </a:solidFill>
                <a:latin typeface="Times New Roman" panose="02020603050405020304"/>
                <a:ea typeface="黑体" panose="02010609060101010101" pitchFamily="49" charset="-122"/>
              </a:rPr>
              <a:t>C: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Yes</a:t>
            </a:r>
            <a:r>
              <a:rPr kumimoji="1" lang="en-US" altLang="zh-CN" sz="2800" b="1" dirty="0">
                <a:solidFill>
                  <a:srgbClr val="000099"/>
                </a:solidFill>
                <a:latin typeface="Times New Roman" panose="02020603050405020304"/>
                <a:ea typeface="黑体" panose="02010609060101010101" pitchFamily="49" charset="-122"/>
              </a:rPr>
              <a:t>, and a good friend is popular,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too</a:t>
            </a:r>
            <a:r>
              <a:rPr kumimoji="1" lang="en-US" altLang="zh-CN" sz="2800" b="1" dirty="0">
                <a:solidFill>
                  <a:srgbClr val="000099"/>
                </a:solidFill>
                <a:latin typeface="Times New Roman" panose="02020603050405020304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9600" y="4038600"/>
            <a:ext cx="7391400" cy="946150"/>
          </a:xfrm>
          <a:prstGeom prst="rect">
            <a:avLst/>
          </a:prstGeom>
          <a:solidFill>
            <a:srgbClr val="D6DC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D: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That’s not very important for me</a:t>
            </a:r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I think </a:t>
            </a:r>
            <a:r>
              <a:rPr lang="en-US" altLang="zh-CN" sz="28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good friend …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9600" y="4953000"/>
            <a:ext cx="7467600" cy="1385888"/>
          </a:xfrm>
          <a:prstGeom prst="rect">
            <a:avLst/>
          </a:prstGeom>
          <a:noFill/>
          <a:ln w="9525">
            <a:solidFill>
              <a:srgbClr val="00B050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800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funny, likes telling stories, can help me when I am in trouble, can give me good advice, likes English…</a:t>
            </a:r>
          </a:p>
        </p:txBody>
      </p:sp>
      <p:sp>
        <p:nvSpPr>
          <p:cNvPr id="20488" name="灯片编号占位符 10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endParaRPr lang="en-US" altLang="zh-CN" sz="1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0" y="609600"/>
            <a:ext cx="243840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问题探究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8534400" cy="4894263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dirty="0">
                <a:latin typeface="Arial" panose="020B0604020202020204" pitchFamily="34" charset="0"/>
              </a:rPr>
              <a:t>▲</a:t>
            </a:r>
            <a:r>
              <a:rPr lang="en-US" altLang="zh-CN" sz="2400" dirty="0">
                <a:latin typeface="Arial" panose="020B0604020202020204" pitchFamily="34" charset="0"/>
              </a:rPr>
              <a:t>look</a:t>
            </a:r>
            <a:r>
              <a:rPr lang="zh-CN" altLang="en-US" sz="2400" dirty="0">
                <a:latin typeface="Arial" panose="020B0604020202020204" pitchFamily="34" charset="0"/>
              </a:rPr>
              <a:t>作系动词的用法：</a:t>
            </a:r>
            <a:r>
              <a:rPr lang="en-US" altLang="zh-CN" sz="2400" dirty="0">
                <a:latin typeface="Arial" panose="020B0604020202020204" pitchFamily="34" charset="0"/>
              </a:rPr>
              <a:t>look the same </a:t>
            </a:r>
            <a:r>
              <a:rPr lang="zh-CN" altLang="en-US" sz="2400" dirty="0">
                <a:latin typeface="Arial" panose="020B0604020202020204" pitchFamily="34" charset="0"/>
              </a:rPr>
              <a:t>看起来； </a:t>
            </a:r>
            <a:r>
              <a:rPr lang="en-US" altLang="zh-CN" sz="2400" dirty="0">
                <a:latin typeface="Arial" panose="020B0604020202020204" pitchFamily="34" charset="0"/>
              </a:rPr>
              <a:t>look similar </a:t>
            </a:r>
            <a:r>
              <a:rPr lang="zh-CN" altLang="en-US" sz="2400" dirty="0">
                <a:latin typeface="Arial" panose="020B0604020202020204" pitchFamily="34" charset="0"/>
              </a:rPr>
              <a:t>看起来相似；</a:t>
            </a:r>
            <a:r>
              <a:rPr lang="en-US" altLang="zh-CN" sz="2400" dirty="0">
                <a:latin typeface="Arial" panose="020B0604020202020204" pitchFamily="34" charset="0"/>
              </a:rPr>
              <a:t>look different </a:t>
            </a:r>
            <a:r>
              <a:rPr lang="zh-CN" altLang="en-US" sz="2400" dirty="0">
                <a:latin typeface="Arial" panose="020B0604020202020204" pitchFamily="34" charset="0"/>
              </a:rPr>
              <a:t>看起来不同。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zh-CN" altLang="en-US" sz="2400" dirty="0">
                <a:latin typeface="Arial" panose="020B0604020202020204" pitchFamily="34" charset="0"/>
              </a:rPr>
              <a:t>▲</a:t>
            </a:r>
            <a:r>
              <a:rPr lang="en-US" altLang="zh-CN" sz="2400" dirty="0">
                <a:latin typeface="Arial" panose="020B0604020202020204" pitchFamily="34" charset="0"/>
              </a:rPr>
              <a:t>make me laugh</a:t>
            </a:r>
            <a:r>
              <a:rPr lang="zh-CN" altLang="en-US" sz="2400" dirty="0">
                <a:latin typeface="Arial" panose="020B0604020202020204" pitchFamily="34" charset="0"/>
              </a:rPr>
              <a:t>的用法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zh-CN" sz="2400" dirty="0">
                <a:latin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</a:rPr>
              <a:t>）</a:t>
            </a:r>
            <a:r>
              <a:rPr lang="en-US" altLang="zh-CN" sz="2400" dirty="0">
                <a:latin typeface="Arial" panose="020B0604020202020204" pitchFamily="34" charset="0"/>
              </a:rPr>
              <a:t>make </a:t>
            </a:r>
            <a:r>
              <a:rPr lang="en-US" altLang="zh-CN" sz="2400" dirty="0" err="1">
                <a:latin typeface="Arial" panose="020B0604020202020204" pitchFamily="34" charset="0"/>
              </a:rPr>
              <a:t>sb</a:t>
            </a:r>
            <a:r>
              <a:rPr lang="en-US" altLang="zh-CN" sz="2400" dirty="0">
                <a:latin typeface="Arial" panose="020B0604020202020204" pitchFamily="34" charset="0"/>
              </a:rPr>
              <a:t> do </a:t>
            </a:r>
            <a:r>
              <a:rPr lang="en-US" altLang="zh-CN" sz="2400" dirty="0" err="1">
                <a:latin typeface="Arial" panose="020B0604020202020204" pitchFamily="34" charset="0"/>
              </a:rPr>
              <a:t>sth</a:t>
            </a:r>
            <a:r>
              <a:rPr lang="en-US" altLang="zh-CN" sz="2400" dirty="0">
                <a:latin typeface="Arial" panose="020B0604020202020204" pitchFamily="34" charset="0"/>
              </a:rPr>
              <a:t>. </a:t>
            </a:r>
            <a:r>
              <a:rPr lang="zh-CN" altLang="en-US" sz="2400" dirty="0">
                <a:latin typeface="Arial" panose="020B0604020202020204" pitchFamily="34" charset="0"/>
              </a:rPr>
              <a:t>意为“让某人做某事”， </a:t>
            </a:r>
            <a:r>
              <a:rPr lang="en-US" altLang="zh-CN" sz="2400" dirty="0">
                <a:latin typeface="Arial" panose="020B0604020202020204" pitchFamily="34" charset="0"/>
              </a:rPr>
              <a:t>make</a:t>
            </a:r>
            <a:r>
              <a:rPr lang="zh-CN" altLang="en-US" sz="2400" dirty="0">
                <a:latin typeface="Arial" panose="020B0604020202020204" pitchFamily="34" charset="0"/>
              </a:rPr>
              <a:t>作“让</a:t>
            </a:r>
            <a:r>
              <a:rPr lang="en-US" altLang="zh-CN" sz="2400" dirty="0">
                <a:latin typeface="Arial" panose="020B0604020202020204" pitchFamily="34" charset="0"/>
              </a:rPr>
              <a:t>….</a:t>
            </a:r>
            <a:r>
              <a:rPr lang="zh-CN" altLang="en-US" sz="2400" dirty="0">
                <a:latin typeface="Arial" panose="020B0604020202020204" pitchFamily="34" charset="0"/>
              </a:rPr>
              <a:t>”解时，其后的宾语补足语需用省去不定式符号</a:t>
            </a:r>
            <a:r>
              <a:rPr lang="en-US" altLang="zh-CN" sz="2400" dirty="0">
                <a:latin typeface="Arial" panose="020B0604020202020204" pitchFamily="34" charset="0"/>
              </a:rPr>
              <a:t>to</a:t>
            </a:r>
            <a:r>
              <a:rPr lang="zh-CN" altLang="en-US" sz="2400" dirty="0">
                <a:latin typeface="Arial" panose="020B0604020202020204" pitchFamily="34" charset="0"/>
              </a:rPr>
              <a:t>的动词原形。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zh-CN" sz="2400" dirty="0">
                <a:latin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</a:rPr>
              <a:t>）</a:t>
            </a:r>
            <a:r>
              <a:rPr lang="en-US" altLang="zh-CN" sz="2400" dirty="0">
                <a:latin typeface="Arial" panose="020B0604020202020204" pitchFamily="34" charset="0"/>
              </a:rPr>
              <a:t>laugh</a:t>
            </a:r>
            <a:r>
              <a:rPr lang="zh-CN" altLang="en-US" sz="2400" dirty="0">
                <a:latin typeface="Arial" panose="020B0604020202020204" pitchFamily="34" charset="0"/>
              </a:rPr>
              <a:t>作动词，意为“笑”。常用于</a:t>
            </a:r>
            <a:r>
              <a:rPr lang="en-US" altLang="zh-CN" sz="2400" dirty="0">
                <a:latin typeface="Arial" panose="020B0604020202020204" pitchFamily="34" charset="0"/>
              </a:rPr>
              <a:t>laugh at</a:t>
            </a:r>
            <a:r>
              <a:rPr lang="zh-CN" altLang="en-US" sz="2400" dirty="0">
                <a:latin typeface="Arial" panose="020B0604020202020204" pitchFamily="34" charset="0"/>
              </a:rPr>
              <a:t>短语中，表示“取笑、讥笑、嘲笑”。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zh-CN" altLang="en-US" sz="2400" dirty="0">
                <a:latin typeface="Arial" panose="020B0604020202020204" pitchFamily="34" charset="0"/>
              </a:rPr>
              <a:t>导练：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altLang="zh-CN" sz="2400" dirty="0">
                <a:latin typeface="Arial" panose="020B0604020202020204" pitchFamily="34" charset="0"/>
              </a:rPr>
              <a:t>(D)1.We should not laugh _____ others when they are in trouble.</a:t>
            </a:r>
          </a:p>
          <a:p>
            <a:pPr marL="342900" indent="-342900">
              <a:buFontTx/>
              <a:buAutoNum type="alphaUcPeriod"/>
              <a:defRPr/>
            </a:pPr>
            <a:r>
              <a:rPr lang="en-US" altLang="zh-CN" sz="2400" dirty="0">
                <a:latin typeface="Arial" panose="020B0604020202020204" pitchFamily="34" charset="0"/>
              </a:rPr>
              <a:t>to B. for C. on D. at</a:t>
            </a:r>
          </a:p>
          <a:p>
            <a:pPr marL="342900" indent="-342900">
              <a:defRPr/>
            </a:pPr>
            <a:r>
              <a:rPr lang="en-US" altLang="zh-CN" sz="2400" dirty="0">
                <a:latin typeface="Arial" panose="020B0604020202020204" pitchFamily="34" charset="0"/>
              </a:rPr>
              <a:t>2. This photo  often makes me </a:t>
            </a:r>
            <a:r>
              <a:rPr lang="en-US" altLang="zh-CN" sz="2400" u="sng" dirty="0">
                <a:latin typeface="Arial" panose="020B0604020202020204" pitchFamily="34" charset="0"/>
              </a:rPr>
              <a:t>think  </a:t>
            </a:r>
            <a:r>
              <a:rPr lang="en-US" altLang="zh-CN" sz="2400" dirty="0">
                <a:latin typeface="Arial" panose="020B0604020202020204" pitchFamily="34" charset="0"/>
              </a:rPr>
              <a:t>(think) of my teachers in the primary school.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"/>
          <p:cNvSpPr>
            <a:spLocks noChangeArrowheads="1"/>
          </p:cNvSpPr>
          <p:nvPr/>
        </p:nvSpPr>
        <p:spPr bwMode="auto">
          <a:xfrm>
            <a:off x="762000" y="2551113"/>
            <a:ext cx="7543800" cy="267811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zh-CN" altLang="en-US" sz="2800" dirty="0"/>
              <a:t>▲ </a:t>
            </a:r>
            <a:r>
              <a:rPr lang="en-US" altLang="zh-CN" sz="2800" dirty="0"/>
              <a:t>both </a:t>
            </a:r>
            <a:r>
              <a:rPr lang="zh-CN" altLang="en-US" sz="2800" dirty="0"/>
              <a:t>的用法</a:t>
            </a:r>
            <a:endParaRPr lang="en-US" altLang="zh-CN" sz="2800" dirty="0"/>
          </a:p>
          <a:p>
            <a:pPr marL="342900" indent="-342900"/>
            <a:r>
              <a:rPr lang="en-US" altLang="zh-CN" sz="2800" dirty="0"/>
              <a:t>1</a:t>
            </a:r>
            <a:r>
              <a:rPr lang="zh-CN" altLang="en-US" sz="2800" dirty="0"/>
              <a:t>）“</a:t>
            </a:r>
            <a:r>
              <a:rPr lang="en-US" altLang="zh-CN" sz="2800" dirty="0"/>
              <a:t>both of +</a:t>
            </a:r>
            <a:r>
              <a:rPr lang="zh-CN" altLang="en-US" sz="2800" dirty="0"/>
              <a:t>主语”意为两者都，谓语动词用复数形式。</a:t>
            </a:r>
            <a:endParaRPr lang="en-US" altLang="zh-CN" sz="2800" dirty="0"/>
          </a:p>
          <a:p>
            <a:pPr marL="342900" indent="-342900"/>
            <a:r>
              <a:rPr lang="en-US" altLang="zh-CN" sz="2800" dirty="0"/>
              <a:t>2</a:t>
            </a:r>
            <a:r>
              <a:rPr lang="zh-CN" altLang="en-US" sz="2800" dirty="0"/>
              <a:t>）</a:t>
            </a:r>
            <a:r>
              <a:rPr lang="en-US" altLang="zh-CN" sz="2800" dirty="0"/>
              <a:t>both…and…</a:t>
            </a:r>
            <a:r>
              <a:rPr lang="zh-CN" altLang="en-US" sz="2800" dirty="0"/>
              <a:t>意“</a:t>
            </a:r>
            <a:r>
              <a:rPr lang="en-US" altLang="zh-CN" sz="2800" dirty="0"/>
              <a:t>…</a:t>
            </a:r>
            <a:r>
              <a:rPr lang="zh-CN" altLang="en-US" sz="2800" dirty="0"/>
              <a:t>和</a:t>
            </a:r>
            <a:r>
              <a:rPr lang="en-US" altLang="zh-CN" sz="2800" dirty="0"/>
              <a:t>…</a:t>
            </a:r>
            <a:r>
              <a:rPr lang="zh-CN" altLang="en-US" sz="2800" dirty="0"/>
              <a:t>都”如：</a:t>
            </a:r>
            <a:endParaRPr lang="en-US" altLang="zh-CN" sz="2800" dirty="0"/>
          </a:p>
          <a:p>
            <a:pPr marL="342900" indent="-342900"/>
            <a:r>
              <a:rPr lang="en-US" altLang="zh-CN" sz="2800" dirty="0"/>
              <a:t>Both Tom and Jim are good at English. </a:t>
            </a:r>
            <a:r>
              <a:rPr lang="zh-CN" altLang="en-US" sz="2800" dirty="0"/>
              <a:t>汤姆和吉姆都擅长英语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0" y="685800"/>
            <a:ext cx="3933825" cy="760413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一、句型转换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524000"/>
            <a:ext cx="7886700" cy="4351338"/>
          </a:xfrm>
        </p:spPr>
        <p:txBody>
          <a:bodyPr wrap="none"/>
          <a:lstStyle/>
          <a:p>
            <a:pPr marL="514350" indent="-514350" defTabSz="704850" eaLnBrk="1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Peter is thinner than Sam.(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同义句转换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514350" indent="-514350" defTabSz="70485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CN" sz="28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514350" indent="-514350" defTabSz="704850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 I study science very well. (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同义句转换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514350" indent="-514350" defTabSz="704850"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28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514350" indent="-514350" defTabSz="7048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 Miss Li is popular in our class. Mr.</a:t>
            </a:r>
          </a:p>
          <a:p>
            <a:pPr marL="514350" indent="-514350" defTabSz="7048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Wang is more popular.(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同义句转换</a:t>
            </a: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marL="514350" indent="-514350" defTabSz="70485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CN" sz="28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60452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Sam is fatter than Peter.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3200400"/>
            <a:ext cx="43434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am very good at science.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64770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Mr. Wang is more popular than Miss Li.</a:t>
            </a:r>
          </a:p>
        </p:txBody>
      </p:sp>
      <p:sp>
        <p:nvSpPr>
          <p:cNvPr id="23559" name="Text Box 2"/>
          <p:cNvSpPr txBox="1">
            <a:spLocks noChangeArrowheads="1"/>
          </p:cNvSpPr>
          <p:nvPr/>
        </p:nvSpPr>
        <p:spPr bwMode="auto">
          <a:xfrm>
            <a:off x="228600" y="635000"/>
            <a:ext cx="21336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课堂评价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838200"/>
            <a:ext cx="3886200" cy="4556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二、用比较级形式填空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371600"/>
            <a:ext cx="7543800" cy="3962400"/>
          </a:xfrm>
        </p:spPr>
        <p:txBody>
          <a:bodyPr wrap="none"/>
          <a:lstStyle/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1.Tom’s bike is new, but John’s bike is ______.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2.Tom’s schoolbag is big, but John’s 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 schoolbag is _________.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3.Tom’s house is small, but John’s house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is even _________.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4.Tom’s coat is long, but John’s coat is 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even _________.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5.Tom’s desk is good, but John’s desk is ______.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324600" y="1371600"/>
            <a:ext cx="159543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newer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0" y="2438400"/>
            <a:ext cx="230187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bigger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676400" y="3581400"/>
            <a:ext cx="20161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smaller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676400" y="4724400"/>
            <a:ext cx="201453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longer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638925" y="5257800"/>
            <a:ext cx="143827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better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/>
      <p:bldP spid="59399" grpId="0"/>
      <p:bldP spid="594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01663" y="1066800"/>
            <a:ext cx="8542337" cy="4525963"/>
          </a:xfrm>
        </p:spPr>
        <p:txBody>
          <a:bodyPr wrap="none"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6. He is ________ (young) than I am.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7. Mr. Smith is much _____ (old) than his wife.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8. Chicago is ______ (big) than Paris.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9. This book is ______ (good) than that one.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10. The weather this winter is _______ (bad) 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 than that of  last winter.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752600" y="1143000"/>
            <a:ext cx="24003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younger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854450" y="1981200"/>
            <a:ext cx="163195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older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590800" y="2819400"/>
            <a:ext cx="182403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bigger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895600" y="3733800"/>
            <a:ext cx="191928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better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257800" y="4572000"/>
            <a:ext cx="15367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  <p:bldP spid="60420" grpId="0"/>
      <p:bldP spid="60421" grpId="0"/>
      <p:bldP spid="60422" grpId="0"/>
      <p:bldP spid="604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609600"/>
            <a:ext cx="6323013" cy="958850"/>
          </a:xfrm>
        </p:spPr>
        <p:txBody>
          <a:bodyPr lIns="91435" tIns="45717" rIns="91435" bIns="45717"/>
          <a:lstStyle/>
          <a:p>
            <a:pPr eaLnBrk="1" hangingPunct="1">
              <a:defRPr/>
            </a:pPr>
            <a:r>
              <a:rPr lang="zh-CN" alt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三、单项选择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19100" y="1371600"/>
            <a:ext cx="7886700" cy="43513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1. Jeff ______ football and knows a lot about it.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A. is interested on            B. is interested in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C. is interesting about    D. is interesting with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2.—There ____ a lot of meat on the plate. Would you like some? </a:t>
            </a:r>
            <a:b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—Just a little, please. </a:t>
            </a:r>
            <a:b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  <a:t>A. is    B. are    C. am    D. be </a:t>
            </a:r>
            <a:br>
              <a:rPr lang="en-US" altLang="zh-CN" sz="2800" b="1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endParaRPr lang="zh-CN" altLang="en-US" sz="2800" b="1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905000" y="1447800"/>
            <a:ext cx="76835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279650" y="3657600"/>
            <a:ext cx="76835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  <p:bldP spid="614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304800" y="1897063"/>
            <a:ext cx="86106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能掌握以下单词和短语：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talented, truly, care, care about, laugh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等。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能掌握以下句型：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Molly studies harder than her best friend.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Well, Mary and her best friend are both tall.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掌握形容词及副词的比较级的规则和不规则表达形式。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能运用目标语言简单描述自己及亲友的性格特征。</a:t>
            </a:r>
          </a:p>
        </p:txBody>
      </p:sp>
      <p:sp>
        <p:nvSpPr>
          <p:cNvPr id="3" name="矩形 2"/>
          <p:cNvSpPr/>
          <p:nvPr/>
        </p:nvSpPr>
        <p:spPr>
          <a:xfrm>
            <a:off x="3505200" y="609600"/>
            <a:ext cx="2038350" cy="646113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600" b="1" dirty="0">
                <a:latin typeface="+mn-ea"/>
              </a:rPr>
              <a:t>学习目标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3124200" y="838200"/>
            <a:ext cx="2209800" cy="457200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FF"/>
            </a:solidFill>
            <a:miter lim="800000"/>
          </a:ln>
        </p:spPr>
        <p:txBody>
          <a:bodyPr lIns="62518" tIns="31259" rIns="62518" bIns="3125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Personal traits</a:t>
            </a:r>
          </a:p>
        </p:txBody>
      </p:sp>
      <p:sp>
        <p:nvSpPr>
          <p:cNvPr id="31748" name="Line 6"/>
          <p:cNvSpPr>
            <a:spLocks noChangeShapeType="1"/>
          </p:cNvSpPr>
          <p:nvPr/>
        </p:nvSpPr>
        <p:spPr bwMode="auto">
          <a:xfrm flipH="1">
            <a:off x="2362200" y="1295400"/>
            <a:ext cx="1219200" cy="7620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49" name="Line 7"/>
          <p:cNvSpPr>
            <a:spLocks noChangeShapeType="1"/>
          </p:cNvSpPr>
          <p:nvPr/>
        </p:nvSpPr>
        <p:spPr bwMode="auto">
          <a:xfrm flipH="1">
            <a:off x="3797300" y="1295400"/>
            <a:ext cx="88900" cy="739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0" name="Line 8"/>
          <p:cNvSpPr>
            <a:spLocks noChangeShapeType="1"/>
          </p:cNvSpPr>
          <p:nvPr/>
        </p:nvSpPr>
        <p:spPr bwMode="auto">
          <a:xfrm>
            <a:off x="4572000" y="1295400"/>
            <a:ext cx="1025525" cy="773113"/>
          </a:xfrm>
          <a:prstGeom prst="line">
            <a:avLst/>
          </a:prstGeom>
          <a:noFill/>
          <a:ln w="19050">
            <a:solidFill>
              <a:srgbClr val="9933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990600" y="2057400"/>
            <a:ext cx="1768475" cy="406400"/>
          </a:xfrm>
          <a:prstGeom prst="rect">
            <a:avLst/>
          </a:prstGeom>
          <a:solidFill>
            <a:srgbClr val="FFFFFF"/>
          </a:solidFill>
          <a:ln w="19050">
            <a:solidFill>
              <a:srgbClr val="FF9900"/>
            </a:solidFill>
            <a:miter lim="800000"/>
          </a:ln>
        </p:spPr>
        <p:txBody>
          <a:bodyPr lIns="62518" tIns="31259" rIns="62518" bIns="3125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Appearance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895600" y="2035175"/>
            <a:ext cx="1579563" cy="465138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</a:ln>
        </p:spPr>
        <p:txBody>
          <a:bodyPr lIns="62518" tIns="31259" rIns="62518" bIns="3125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Personality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876800" y="2057400"/>
            <a:ext cx="1676400" cy="465138"/>
          </a:xfrm>
          <a:prstGeom prst="rect">
            <a:avLst/>
          </a:prstGeom>
          <a:solidFill>
            <a:srgbClr val="FFFFFF"/>
          </a:solidFill>
          <a:ln w="19050">
            <a:solidFill>
              <a:srgbClr val="993366"/>
            </a:solidFill>
            <a:miter lim="800000"/>
          </a:ln>
        </p:spPr>
        <p:txBody>
          <a:bodyPr lIns="62518" tIns="31259" rIns="62518" bIns="3125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Structures</a:t>
            </a:r>
          </a:p>
        </p:txBody>
      </p:sp>
      <p:sp>
        <p:nvSpPr>
          <p:cNvPr id="31754" name="Line 13"/>
          <p:cNvSpPr>
            <a:spLocks noChangeShapeType="1"/>
          </p:cNvSpPr>
          <p:nvPr/>
        </p:nvSpPr>
        <p:spPr bwMode="auto">
          <a:xfrm flipH="1">
            <a:off x="1143000" y="2438400"/>
            <a:ext cx="773113" cy="5334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5" name="Line 14"/>
          <p:cNvSpPr>
            <a:spLocks noChangeShapeType="1"/>
          </p:cNvSpPr>
          <p:nvPr/>
        </p:nvSpPr>
        <p:spPr bwMode="auto">
          <a:xfrm flipH="1">
            <a:off x="3505200" y="2514600"/>
            <a:ext cx="12700" cy="6969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6" name="Line 15"/>
          <p:cNvSpPr>
            <a:spLocks noChangeShapeType="1"/>
          </p:cNvSpPr>
          <p:nvPr/>
        </p:nvSpPr>
        <p:spPr bwMode="auto">
          <a:xfrm>
            <a:off x="5638800" y="2514600"/>
            <a:ext cx="381000" cy="609600"/>
          </a:xfrm>
          <a:prstGeom prst="line">
            <a:avLst/>
          </a:prstGeom>
          <a:noFill/>
          <a:ln w="19050">
            <a:solidFill>
              <a:srgbClr val="993366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57200" y="2971800"/>
            <a:ext cx="1219200" cy="2743200"/>
          </a:xfrm>
          <a:prstGeom prst="rect">
            <a:avLst/>
          </a:prstGeom>
          <a:solidFill>
            <a:srgbClr val="FFFFFF"/>
          </a:solidFill>
          <a:ln w="19050">
            <a:solidFill>
              <a:srgbClr val="FF9900"/>
            </a:solidFill>
            <a:miter lim="800000"/>
          </a:ln>
        </p:spPr>
        <p:txBody>
          <a:bodyPr lIns="62518" tIns="31259" rIns="62518" bIns="3125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taller </a:t>
            </a:r>
          </a:p>
          <a:p>
            <a:pPr algn="just" eaLnBrk="1" hangingPunct="1"/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shorter </a:t>
            </a:r>
          </a:p>
          <a:p>
            <a:pPr algn="just" eaLnBrk="1" hangingPunct="1"/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thinner </a:t>
            </a:r>
          </a:p>
          <a:p>
            <a:pPr algn="just" eaLnBrk="1" hangingPunct="1"/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longer</a:t>
            </a:r>
          </a:p>
          <a:p>
            <a:pPr algn="just" eaLnBrk="1" hangingPunct="1"/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heavier</a:t>
            </a:r>
          </a:p>
          <a:p>
            <a:pPr algn="just" eaLnBrk="1" hangingPunct="1"/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…</a:t>
            </a:r>
          </a:p>
          <a:p>
            <a:pPr algn="just" eaLnBrk="1" hangingPunct="1"/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eaLnBrk="1" hangingPunct="1"/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eaLnBrk="1" hangingPunct="1"/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eaLnBrk="1" hangingPunct="1"/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eaLnBrk="1" hangingPunct="1"/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eaLnBrk="1" hangingPunct="1"/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/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2438400" y="3276600"/>
            <a:ext cx="2438400" cy="3048000"/>
          </a:xfrm>
          <a:prstGeom prst="rect">
            <a:avLst/>
          </a:prstGeom>
          <a:solidFill>
            <a:srgbClr val="FFFFFF"/>
          </a:solidFill>
          <a:ln w="19050">
            <a:solidFill>
              <a:srgbClr val="FF0000"/>
            </a:solidFill>
            <a:miter lim="800000"/>
          </a:ln>
        </p:spPr>
        <p:txBody>
          <a:bodyPr lIns="62518" tIns="31259" rIns="62518" bIns="31259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funnier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smarter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lazier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friendlier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more outgoing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more serious</a:t>
            </a:r>
          </a:p>
          <a:p>
            <a:pPr eaLnBrk="1" hangingPunct="1"/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…</a:t>
            </a:r>
          </a:p>
          <a:p>
            <a:pPr eaLnBrk="1" hangingPunct="1"/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5105400" y="3124200"/>
            <a:ext cx="3886200" cy="3505200"/>
          </a:xfrm>
          <a:prstGeom prst="rect">
            <a:avLst/>
          </a:prstGeom>
          <a:solidFill>
            <a:srgbClr val="FFFFFF"/>
          </a:solidFill>
          <a:ln w="19050">
            <a:solidFill>
              <a:srgbClr val="993366"/>
            </a:solidFill>
            <a:miter lim="800000"/>
          </a:ln>
        </p:spPr>
        <p:txBody>
          <a:bodyPr lIns="62518" tIns="31259" rIns="62518" bIns="31259"/>
          <a:lstStyle>
            <a:lvl1pPr indent="133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—Is Tom smarter than Sam?</a:t>
            </a:r>
          </a:p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— No, he isn’t. Sam is smarter than Tom. </a:t>
            </a:r>
          </a:p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—Are you as friendly as your sister?</a:t>
            </a:r>
          </a:p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—No, I’m not. I’m friendlier.</a:t>
            </a:r>
          </a:p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—Does Tara work as hard as Tina?</a:t>
            </a:r>
          </a:p>
          <a:p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—Yes, she does.</a:t>
            </a:r>
          </a:p>
        </p:txBody>
      </p:sp>
      <p:sp>
        <p:nvSpPr>
          <p:cNvPr id="27663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Summary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  <p:bldP spid="61449" grpId="0" animBg="1"/>
      <p:bldP spid="61450" grpId="0" animBg="1"/>
      <p:bldP spid="61451" grpId="0" animBg="1"/>
      <p:bldP spid="31754" grpId="0" animBg="1"/>
      <p:bldP spid="31755" grpId="0" animBg="1"/>
      <p:bldP spid="31756" grpId="0" animBg="1"/>
      <p:bldP spid="61456" grpId="0" animBg="1"/>
      <p:bldP spid="61457" grpId="0" animBg="1"/>
      <p:bldP spid="614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3276600" y="668338"/>
            <a:ext cx="2530475" cy="10080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Flat3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775575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0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Do a survey of your classmates and find out their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differences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(talented/ smarter/ …). </a:t>
            </a:r>
            <a:endParaRPr lang="zh-CN" altLang="en-US" sz="28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24250" y="685800"/>
            <a:ext cx="2038350" cy="646113"/>
          </a:xfrm>
          <a:prstGeom prst="rect">
            <a:avLst/>
          </a:prstGeom>
          <a:solidFill>
            <a:srgbClr val="6699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600" b="1" dirty="0">
                <a:latin typeface="+mn-ea"/>
              </a:rPr>
              <a:t>自学互研</a:t>
            </a:r>
          </a:p>
        </p:txBody>
      </p:sp>
      <p:sp>
        <p:nvSpPr>
          <p:cNvPr id="4" name="矩形 3"/>
          <p:cNvSpPr/>
          <p:nvPr/>
        </p:nvSpPr>
        <p:spPr>
          <a:xfrm>
            <a:off x="457200" y="11684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200" b="1" dirty="0">
                <a:latin typeface="+mn-ea"/>
              </a:rPr>
              <a:t>新词自查</a:t>
            </a:r>
          </a:p>
        </p:txBody>
      </p:sp>
      <p:sp>
        <p:nvSpPr>
          <p:cNvPr id="9220" name="矩形 4"/>
          <p:cNvSpPr>
            <a:spLocks noChangeArrowheads="1"/>
          </p:cNvSpPr>
          <p:nvPr/>
        </p:nvSpPr>
        <p:spPr bwMode="auto">
          <a:xfrm>
            <a:off x="609600" y="1905000"/>
            <a:ext cx="4852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根据句意及汉语提示完成句子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304800" y="2743200"/>
            <a:ext cx="87693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1. Jim is a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talented</a:t>
            </a:r>
            <a:r>
              <a:rPr lang="en-US" altLang="zh-CN" sz="2800" dirty="0">
                <a:latin typeface="Times New Roman" panose="02020603050405020304" pitchFamily="18" charset="0"/>
              </a:rPr>
              <a:t> (</a:t>
            </a:r>
            <a:r>
              <a:rPr lang="zh-CN" altLang="en-US" sz="2800" dirty="0">
                <a:latin typeface="Times New Roman" panose="02020603050405020304" pitchFamily="18" charset="0"/>
              </a:rPr>
              <a:t>有天赋的</a:t>
            </a:r>
            <a:r>
              <a:rPr lang="en-US" altLang="zh-CN" sz="2800" dirty="0">
                <a:latin typeface="Times New Roman" panose="02020603050405020304" pitchFamily="18" charset="0"/>
              </a:rPr>
              <a:t>) boy. He always thinks about</a:t>
            </a: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    unusual ideas.</a:t>
            </a: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2. Don’t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laugh</a:t>
            </a:r>
            <a:r>
              <a:rPr lang="en-US" altLang="zh-CN" sz="2800" dirty="0">
                <a:latin typeface="Times New Roman" panose="02020603050405020304" pitchFamily="18" charset="0"/>
              </a:rPr>
              <a:t> (</a:t>
            </a:r>
            <a:r>
              <a:rPr lang="zh-CN" altLang="en-US" sz="2800" dirty="0">
                <a:latin typeface="Times New Roman" panose="02020603050405020304" pitchFamily="18" charset="0"/>
              </a:rPr>
              <a:t>笑</a:t>
            </a:r>
            <a:r>
              <a:rPr lang="en-US" altLang="zh-CN" sz="2800" dirty="0">
                <a:latin typeface="Times New Roman" panose="02020603050405020304" pitchFamily="18" charset="0"/>
              </a:rPr>
              <a:t>) at others.</a:t>
            </a: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3. I am sorry. I don’t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care</a:t>
            </a:r>
            <a:r>
              <a:rPr lang="en-US" altLang="zh-CN" sz="2800" dirty="0">
                <a:latin typeface="Times New Roman" panose="02020603050405020304" pitchFamily="18" charset="0"/>
              </a:rPr>
              <a:t> (</a:t>
            </a:r>
            <a:r>
              <a:rPr lang="zh-CN" altLang="en-US" sz="2800" dirty="0">
                <a:latin typeface="Times New Roman" panose="02020603050405020304" pitchFamily="18" charset="0"/>
              </a:rPr>
              <a:t>对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······</a:t>
            </a:r>
            <a:r>
              <a:rPr lang="zh-CN" altLang="en-US" sz="2800" dirty="0">
                <a:latin typeface="Times New Roman" panose="02020603050405020304" pitchFamily="18" charset="0"/>
              </a:rPr>
              <a:t>在意</a:t>
            </a:r>
            <a:r>
              <a:rPr lang="en-US" altLang="zh-CN" sz="2800" dirty="0">
                <a:latin typeface="Times New Roman" panose="02020603050405020304" pitchFamily="18" charset="0"/>
              </a:rPr>
              <a:t>) about what you said.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905000" y="3276600"/>
            <a:ext cx="1143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600200" y="4114800"/>
            <a:ext cx="838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352800" y="4572000"/>
            <a:ext cx="68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828800" y="2743200"/>
            <a:ext cx="1295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352800" y="4038600"/>
            <a:ext cx="685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减号 16"/>
          <p:cNvSpPr/>
          <p:nvPr/>
        </p:nvSpPr>
        <p:spPr>
          <a:xfrm>
            <a:off x="1524000" y="3124200"/>
            <a:ext cx="1066800" cy="1524000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" y="2209800"/>
            <a:ext cx="2121905" cy="31978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67000" y="2209800"/>
            <a:ext cx="1824345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762000" y="5410200"/>
            <a:ext cx="3744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be talented in music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5181600" y="5334000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care about me</a:t>
            </a:r>
            <a:r>
              <a:rPr lang="en-US" altLang="zh-CN" sz="32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0246" name="TextBox 10"/>
          <p:cNvSpPr txBox="1">
            <a:spLocks noChangeArrowheads="1"/>
          </p:cNvSpPr>
          <p:nvPr/>
        </p:nvSpPr>
        <p:spPr bwMode="auto">
          <a:xfrm>
            <a:off x="609600" y="1524000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What kind of things are important in a friend?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874" y="2286000"/>
            <a:ext cx="2331326" cy="2971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矩形 7"/>
          <p:cNvSpPr/>
          <p:nvPr/>
        </p:nvSpPr>
        <p:spPr>
          <a:xfrm>
            <a:off x="533400" y="685800"/>
            <a:ext cx="1831975" cy="584200"/>
          </a:xfrm>
          <a:prstGeom prst="rect">
            <a:avLst/>
          </a:prstGeom>
          <a:solidFill>
            <a:srgbClr val="99CC00"/>
          </a:solidFill>
        </p:spPr>
        <p:txBody>
          <a:bodyPr wrap="none">
            <a:spAutoFit/>
          </a:bodyPr>
          <a:lstStyle/>
          <a:p>
            <a:pPr defTabSz="912495">
              <a:defRPr/>
            </a:pPr>
            <a:r>
              <a:rPr lang="zh-CN" altLang="en-US" sz="3200" b="1" dirty="0">
                <a:latin typeface="+mn-ea"/>
              </a:rPr>
              <a:t>情景导入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2"/>
          <p:cNvSpPr txBox="1">
            <a:spLocks noChangeArrowheads="1"/>
          </p:cNvSpPr>
          <p:nvPr/>
        </p:nvSpPr>
        <p:spPr bwMode="auto">
          <a:xfrm>
            <a:off x="1368425" y="1295400"/>
            <a:ext cx="320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cool  clothes</a:t>
            </a:r>
          </a:p>
        </p:txBody>
      </p:sp>
      <p:sp>
        <p:nvSpPr>
          <p:cNvPr id="80900" name="Text Box 3"/>
          <p:cNvSpPr txBox="1">
            <a:spLocks noChangeArrowheads="1"/>
          </p:cNvSpPr>
          <p:nvPr/>
        </p:nvSpPr>
        <p:spPr bwMode="auto">
          <a:xfrm>
            <a:off x="4419600" y="5373688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be good at schoolwork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5461" y="1905000"/>
            <a:ext cx="4240212" cy="31936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8862" y="1981200"/>
            <a:ext cx="3436938" cy="3527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71600" y="838200"/>
            <a:ext cx="3427500" cy="301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343400" y="5943600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do the same things as me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399" y="2362200"/>
            <a:ext cx="2781076" cy="37068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1926" name="Text Box 3"/>
          <p:cNvSpPr txBox="1">
            <a:spLocks noChangeArrowheads="1"/>
          </p:cNvSpPr>
          <p:nvPr/>
        </p:nvSpPr>
        <p:spPr bwMode="auto">
          <a:xfrm>
            <a:off x="4724400" y="1295400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popular in school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5638800" y="1304925"/>
            <a:ext cx="2362200" cy="523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good at sports</a:t>
            </a:r>
          </a:p>
        </p:txBody>
      </p:sp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43000"/>
            <a:ext cx="4214644" cy="23256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600200" y="2905125"/>
            <a:ext cx="2971800" cy="523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be a good listener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1828800"/>
            <a:ext cx="2750538" cy="4133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657600"/>
            <a:ext cx="4267200" cy="2514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3559" name="Text Box 2"/>
          <p:cNvSpPr txBox="1">
            <a:spLocks noChangeArrowheads="1"/>
          </p:cNvSpPr>
          <p:nvPr/>
        </p:nvSpPr>
        <p:spPr bwMode="auto">
          <a:xfrm>
            <a:off x="1927225" y="5638800"/>
            <a:ext cx="2644775" cy="5238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make me laugh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6" grpId="0" animBg="1"/>
      <p:bldP spid="235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57200" y="1524000"/>
            <a:ext cx="8382000" cy="4724400"/>
          </a:xfrm>
          <a:prstGeom prst="verticalScroll">
            <a:avLst>
              <a:gd name="adj" fmla="val 6250"/>
            </a:avLst>
          </a:prstGeom>
          <a:gradFill rotWithShape="1">
            <a:gsLst>
              <a:gs pos="0">
                <a:srgbClr val="CCECFF">
                  <a:alpha val="50000"/>
                </a:srgbClr>
              </a:gs>
              <a:gs pos="50000">
                <a:schemeClr val="bg1"/>
              </a:gs>
              <a:gs pos="100000">
                <a:srgbClr val="CCECFF">
                  <a:alpha val="50000"/>
                </a:srgbClr>
              </a:gs>
            </a:gsLst>
            <a:lin ang="5400000" scaled="1"/>
          </a:gradFill>
          <a:ln w="28575">
            <a:solidFill>
              <a:srgbClr val="CC6600"/>
            </a:solidFill>
            <a:prstDash val="dash"/>
            <a:rou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defRPr/>
            </a:pPr>
            <a:endParaRPr lang="zh-CN" altLang="zh-CN" sz="2400" b="1">
              <a:solidFill>
                <a:srgbClr val="800000"/>
              </a:solidFill>
              <a:latin typeface="Times New Roman" panose="02020603050405020304"/>
              <a:ea typeface="黑体" panose="02010609060101010101" pitchFamily="49" charset="-122"/>
            </a:endParaRP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1066800" y="1905000"/>
            <a:ext cx="7467600" cy="426720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 good friend …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 a. has cool clothes.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 b. is talented in music.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 c. likes to do the same things as me.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 d. is good at sports.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 e. truly cares about me.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 f. makes me laugh.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_____g. is a good listener</a:t>
            </a:r>
          </a:p>
          <a:p>
            <a:pPr>
              <a:lnSpc>
                <a:spcPct val="120000"/>
              </a:lnSpc>
            </a:pP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/>
          <a:lstStyle>
            <a:lvl1pPr defTabSz="913130" eaLnBrk="0" hangingPunct="0">
              <a:tabLst>
                <a:tab pos="6991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tabLst>
                <a:tab pos="6991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tabLst>
                <a:tab pos="6991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tabLst>
                <a:tab pos="6991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tabLst>
                <a:tab pos="6991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tabLst>
                <a:tab pos="6991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tabLst>
                <a:tab pos="6991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tabLst>
                <a:tab pos="6991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tabLst>
                <a:tab pos="6991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1a  What kind of things are important in a friend? </a:t>
            </a: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Rank the things below [1-7] (1is the most important).</a:t>
            </a:r>
          </a:p>
          <a:p>
            <a:pPr eaLnBrk="1" hangingPunct="1">
              <a:lnSpc>
                <a:spcPct val="140000"/>
              </a:lnSpc>
            </a:pP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5367" name="Picture 5" descr="C:\Users\Administrator\Desktop\QQ截图20170830150859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42563">
            <a:off x="6378575" y="4351338"/>
            <a:ext cx="2566988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1600200"/>
            <a:ext cx="6858000" cy="38100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5" tIns="45717" rIns="91435" bIns="45717"/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 : I think a good friend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makes me laugh.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 : For me, a good friend likes to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 the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same  things as me.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 : Yes, and a good friend is talented in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music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too.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 : That’s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not very important for me ...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153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1b Talk about what you think a good friend should be like.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1245</Words>
  <Application>Microsoft Office PowerPoint</Application>
  <PresentationFormat>全屏显示(4:3)</PresentationFormat>
  <Paragraphs>196</Paragraphs>
  <Slides>21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黑体</vt:lpstr>
      <vt:lpstr>华文楷体</vt:lpstr>
      <vt:lpstr>隶书</vt:lpstr>
      <vt:lpstr>宋体</vt:lpstr>
      <vt:lpstr>微软雅黑</vt:lpstr>
      <vt:lpstr>Arial</vt:lpstr>
      <vt:lpstr>Calibri</vt:lpstr>
      <vt:lpstr>Franklin Gothic Book</vt:lpstr>
      <vt:lpstr>Franklin Gothic Medium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一、句型转换</vt:lpstr>
      <vt:lpstr>二、用比较级形式填空</vt:lpstr>
      <vt:lpstr>PowerPoint 演示文稿</vt:lpstr>
      <vt:lpstr>三、单项选择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2016-08-01T07:47:00Z</dcterms:created>
  <dcterms:modified xsi:type="dcterms:W3CDTF">2023-01-17T00:48:50Z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1E4B7D3FAF404E5F9AAE4CCCDE00AE24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