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7" r:id="rId3"/>
    <p:sldId id="460" r:id="rId4"/>
    <p:sldId id="436" r:id="rId5"/>
    <p:sldId id="461" r:id="rId6"/>
    <p:sldId id="420" r:id="rId7"/>
    <p:sldId id="462" r:id="rId8"/>
    <p:sldId id="459" r:id="rId9"/>
    <p:sldId id="463" r:id="rId10"/>
    <p:sldId id="451" r:id="rId11"/>
    <p:sldId id="464" r:id="rId12"/>
    <p:sldId id="423" r:id="rId13"/>
    <p:sldId id="465" r:id="rId14"/>
    <p:sldId id="442" r:id="rId15"/>
    <p:sldId id="466" r:id="rId16"/>
    <p:sldId id="454" r:id="rId17"/>
    <p:sldId id="467" r:id="rId18"/>
    <p:sldId id="430" r:id="rId19"/>
    <p:sldId id="458" r:id="rId20"/>
    <p:sldId id="468" r:id="rId21"/>
    <p:sldId id="46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CC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4" autoAdjust="0"/>
    <p:restoredTop sz="95361" autoAdjust="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34F82C-C791-4A60-8EC4-43E9AA0CC3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47A8F0-C43F-4C14-91A7-6BDF002B843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7A8F0-C43F-4C14-91A7-6BDF002B843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C6410-EA4E-496F-A332-C2C0FABABD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0A4B-DF2D-4C23-93B2-05CD8BC6EC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6313A-B413-436A-8DDA-5429DA9E7A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92A00-8B26-4FA0-8E70-01FFDE10FF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1021-50CA-45D0-BB92-99D5F8C793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9211-743D-435A-8E69-178CAE612B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41BC-52A3-479A-9035-E443D6DAF8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200E8-BADF-4623-9DB4-F2750B35FB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8F2D-CEB3-47E1-80AB-26D1D9426D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EC10-81EE-49EC-AB71-4CB8173E0B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E3E33-3367-483E-BBC4-2F5835909B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A38BA-527E-409F-8237-592C4CFE8A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29FD5-2247-4BE4-9C56-DE3C4FC1F01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D3C5-AEF3-483F-B83A-CFB316DA05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6F7E7-5FB8-465F-A2FD-FFADB595C0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F4FB6-E919-4956-8E92-61F162E0BC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373D3-A6D6-41B0-B39B-857CB5B46A9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7D2F-B536-4023-9008-F048B3F9F7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0AC0-9407-4B27-9A0C-A4B306F0D0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C48F4-F7BE-4866-8041-6D88473C94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/>
        </p:nvSpPr>
        <p:spPr bwMode="auto">
          <a:xfrm>
            <a:off x="703263" y="1412776"/>
            <a:ext cx="7772400" cy="19600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</a:t>
            </a:r>
            <a:r>
              <a:rPr lang="en-US" altLang="zh-CN" sz="4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4800" dirty="0">
                <a:solidFill>
                  <a:schemeClr val="accent1"/>
                </a:solidFill>
                <a:latin typeface="Times New Roman" panose="02020603050405020304" pitchFamily="18" charset="0"/>
              </a:rPr>
              <a:t>a day! </a:t>
            </a:r>
            <a:endParaRPr lang="zh-CN" altLang="en-US" sz="48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462337" y="3429000"/>
            <a:ext cx="203773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课堂练习</a:t>
            </a:r>
            <a:endParaRPr lang="en-US" altLang="zh-CN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75911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355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356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2307644"/>
            <a:ext cx="799249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1. We could have our lunch.(</a:t>
            </a:r>
            <a:r>
              <a:rPr lang="zh-CN" altLang="en-US" dirty="0"/>
              <a:t>改为否定句</a:t>
            </a:r>
            <a:r>
              <a:rPr lang="en-US" altLang="zh-CN" dirty="0"/>
              <a:t>)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We </a:t>
            </a:r>
            <a:r>
              <a:rPr lang="en-US" altLang="zh-CN" u="sng" dirty="0"/>
              <a:t>                 </a:t>
            </a:r>
            <a:r>
              <a:rPr lang="en-US" altLang="zh-CN" dirty="0"/>
              <a:t> </a:t>
            </a:r>
            <a:r>
              <a:rPr lang="en-US" altLang="zh-CN" u="sng" dirty="0"/>
              <a:t>                  </a:t>
            </a:r>
            <a:r>
              <a:rPr lang="en-US" altLang="zh-CN" dirty="0"/>
              <a:t>have our lunch.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2.We brought some bread and honey.(</a:t>
            </a:r>
            <a:r>
              <a:rPr lang="zh-CN" altLang="en-US" dirty="0"/>
              <a:t>改为一般疑问句</a:t>
            </a:r>
            <a:r>
              <a:rPr lang="en-US" altLang="zh-CN" dirty="0"/>
              <a:t>,</a:t>
            </a:r>
            <a:r>
              <a:rPr lang="zh-CN" altLang="en-US" dirty="0"/>
              <a:t>并作肯定回答</a:t>
            </a:r>
            <a:r>
              <a:rPr lang="en-US" altLang="zh-CN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— </a:t>
            </a:r>
            <a:r>
              <a:rPr lang="en-US" altLang="zh-CN" u="sng" dirty="0"/>
              <a:t>                 </a:t>
            </a:r>
            <a:r>
              <a:rPr lang="en-US" altLang="zh-CN" dirty="0"/>
              <a:t>you  </a:t>
            </a:r>
            <a:r>
              <a:rPr lang="en-US" altLang="zh-CN" u="sng" dirty="0"/>
              <a:t>                    </a:t>
            </a:r>
            <a:r>
              <a:rPr lang="en-US" altLang="zh-CN" dirty="0"/>
              <a:t>any bread or honey?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—Yes, we</a:t>
            </a:r>
            <a:r>
              <a:rPr lang="en-US" altLang="zh-CN" u="sng" dirty="0"/>
              <a:t>                   </a:t>
            </a:r>
            <a:r>
              <a:rPr lang="en-US" altLang="zh-CN" dirty="0"/>
              <a:t>.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1042988" y="1668962"/>
            <a:ext cx="257634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一、按要求改写句子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09725" y="3164418"/>
            <a:ext cx="8651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could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00339" y="31411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not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763688" y="4581128"/>
            <a:ext cx="8651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Did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916239" y="458112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bring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11414" y="5589240"/>
            <a:ext cx="8651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did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403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6014" y="1375023"/>
            <a:ext cx="7272337" cy="4493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3.The children went .(</a:t>
            </a:r>
            <a:r>
              <a:rPr lang="zh-CN" altLang="en-US" dirty="0"/>
              <a:t>对画线部分提问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u="sng" dirty="0"/>
              <a:t>               </a:t>
            </a:r>
            <a:r>
              <a:rPr lang="en-US" altLang="zh-CN" dirty="0"/>
              <a:t> did the children</a:t>
            </a:r>
            <a:r>
              <a:rPr lang="en-US" altLang="zh-CN" u="sng" dirty="0"/>
              <a:t>                   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4.They flew kites .(</a:t>
            </a:r>
            <a:r>
              <a:rPr lang="zh-CN" altLang="en-US" dirty="0"/>
              <a:t>对画线部分提问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  </a:t>
            </a:r>
            <a:r>
              <a:rPr lang="en-US" altLang="zh-CN" u="sng" dirty="0"/>
              <a:t>               </a:t>
            </a:r>
            <a:r>
              <a:rPr lang="en-US" altLang="zh-CN" dirty="0"/>
              <a:t>did they  </a:t>
            </a:r>
            <a:r>
              <a:rPr lang="en-US" altLang="zh-CN" u="sng" dirty="0"/>
              <a:t>                    </a:t>
            </a:r>
            <a:r>
              <a:rPr lang="en-US" altLang="zh-CN" dirty="0"/>
              <a:t>kites?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5.It was sunny and windy.(</a:t>
            </a:r>
            <a:r>
              <a:rPr lang="zh-CN" altLang="en-US" dirty="0"/>
              <a:t>改为否定句</a:t>
            </a:r>
            <a:r>
              <a:rPr lang="en-US" altLang="zh-CN" dirty="0"/>
              <a:t>)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It </a:t>
            </a:r>
            <a:r>
              <a:rPr lang="en-US" altLang="zh-CN" u="sng" dirty="0"/>
              <a:t>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</a:t>
            </a:r>
            <a:r>
              <a:rPr lang="en-US" altLang="zh-CN" dirty="0"/>
              <a:t>sunny or windy.</a:t>
            </a:r>
          </a:p>
          <a:p>
            <a:pPr>
              <a:spcBef>
                <a:spcPts val="600"/>
              </a:spcBef>
            </a:pPr>
            <a:endParaRPr lang="en-US" altLang="zh-CN" sz="800" dirty="0"/>
          </a:p>
          <a:p>
            <a:pPr>
              <a:spcBef>
                <a:spcPts val="600"/>
              </a:spcBef>
            </a:pPr>
            <a:r>
              <a:rPr lang="en-US" altLang="zh-CN" dirty="0"/>
              <a:t>6.was, a, show, in, there, the, parrot, park ( . ) (</a:t>
            </a:r>
            <a:r>
              <a:rPr lang="zh-CN" altLang="en-US" dirty="0"/>
              <a:t>连词成句</a:t>
            </a:r>
            <a:r>
              <a:rPr lang="en-US" altLang="zh-CN" dirty="0"/>
              <a:t>)</a:t>
            </a:r>
            <a:endParaRPr lang="en-US" altLang="zh-CN" u="sng" dirty="0"/>
          </a:p>
          <a:p>
            <a:pPr algn="just">
              <a:spcBef>
                <a:spcPts val="600"/>
              </a:spcBef>
            </a:pPr>
            <a:endParaRPr lang="en-US" altLang="zh-CN" sz="800" dirty="0"/>
          </a:p>
          <a:p>
            <a:pPr algn="just">
              <a:spcBef>
                <a:spcPts val="600"/>
              </a:spcBef>
            </a:pPr>
            <a:r>
              <a:rPr lang="en-US" altLang="zh-CN" dirty="0"/>
              <a:t>_______________ _______________ _______________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116014" y="1989667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Where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924301" y="1989667"/>
            <a:ext cx="16557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go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258889" y="3187700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Where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563938" y="3090334"/>
            <a:ext cx="7921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fly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474788" y="4243918"/>
            <a:ext cx="7937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84438" y="4197351"/>
            <a:ext cx="7921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not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547814" y="5300134"/>
            <a:ext cx="45370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There was a parrot show in the park.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  <p:bldP spid="3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765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180167"/>
            <a:ext cx="6769100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</a:t>
            </a:r>
            <a:r>
              <a:rPr lang="zh-CN" altLang="en-US" dirty="0"/>
              <a:t>今天早上我们在公园看了一场鹦鹉秀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1000" dirty="0"/>
          </a:p>
          <a:p>
            <a:pPr>
              <a:spcBef>
                <a:spcPts val="600"/>
              </a:spcBef>
            </a:pPr>
            <a:r>
              <a:rPr lang="en-US" altLang="zh-CN" dirty="0"/>
              <a:t>We</a:t>
            </a:r>
            <a:r>
              <a:rPr lang="en-US" altLang="zh-CN" u="sng" dirty="0"/>
              <a:t>              </a:t>
            </a:r>
            <a:r>
              <a:rPr lang="en-US" altLang="zh-CN" dirty="0"/>
              <a:t>  a parrot </a:t>
            </a:r>
            <a:r>
              <a:rPr lang="en-US" altLang="zh-CN" u="sng" dirty="0"/>
              <a:t>                  </a:t>
            </a:r>
            <a:r>
              <a:rPr lang="en-US" altLang="zh-CN" dirty="0"/>
              <a:t>  in the park this morning.</a:t>
            </a:r>
          </a:p>
          <a:p>
            <a:pPr>
              <a:spcBef>
                <a:spcPts val="600"/>
              </a:spcBef>
            </a:pPr>
            <a:endParaRPr lang="en-US" altLang="zh-CN" sz="1000" dirty="0"/>
          </a:p>
          <a:p>
            <a:pPr>
              <a:spcBef>
                <a:spcPts val="600"/>
              </a:spcBef>
            </a:pPr>
            <a:r>
              <a:rPr lang="en-US" altLang="zh-CN" dirty="0"/>
              <a:t>2.</a:t>
            </a:r>
            <a:r>
              <a:rPr lang="zh-CN" altLang="en-US" dirty="0"/>
              <a:t>我们昨天骑自行车去上学的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1000" dirty="0"/>
          </a:p>
          <a:p>
            <a:pPr>
              <a:spcBef>
                <a:spcPts val="600"/>
              </a:spcBef>
            </a:pPr>
            <a:r>
              <a:rPr lang="en-US" altLang="zh-CN" dirty="0"/>
              <a:t>We </a:t>
            </a:r>
            <a:r>
              <a:rPr lang="en-US" altLang="zh-CN" u="sng" dirty="0"/>
              <a:t>                  </a:t>
            </a:r>
            <a:r>
              <a:rPr lang="en-US" altLang="zh-CN" dirty="0"/>
              <a:t>  to school by</a:t>
            </a:r>
            <a:r>
              <a:rPr lang="en-US" altLang="zh-CN" u="sng" dirty="0"/>
              <a:t>                </a:t>
            </a:r>
            <a:r>
              <a:rPr lang="en-US" altLang="zh-CN" dirty="0"/>
              <a:t>  yesterday.</a:t>
            </a:r>
          </a:p>
          <a:p>
            <a:pPr>
              <a:spcBef>
                <a:spcPts val="600"/>
              </a:spcBef>
            </a:pPr>
            <a:endParaRPr lang="en-US" altLang="zh-CN" sz="1000" dirty="0"/>
          </a:p>
          <a:p>
            <a:pPr>
              <a:spcBef>
                <a:spcPts val="600"/>
              </a:spcBef>
            </a:pPr>
            <a:r>
              <a:rPr lang="en-US" altLang="zh-CN" dirty="0"/>
              <a:t>3.</a:t>
            </a:r>
            <a:r>
              <a:rPr lang="zh-CN" altLang="en-US" dirty="0"/>
              <a:t>今天天气晴朗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sz="1000" dirty="0"/>
          </a:p>
          <a:p>
            <a:pPr>
              <a:spcBef>
                <a:spcPts val="600"/>
              </a:spcBef>
            </a:pPr>
            <a:r>
              <a:rPr lang="en-US" altLang="zh-CN" dirty="0"/>
              <a:t>It is</a:t>
            </a:r>
            <a:r>
              <a:rPr lang="en-US" altLang="zh-CN" u="sng" dirty="0"/>
              <a:t>                    </a:t>
            </a:r>
            <a:r>
              <a:rPr lang="en-US" altLang="zh-CN" dirty="0"/>
              <a:t>   today.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042988" y="1668962"/>
            <a:ext cx="3350597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二、根据汉语提示完成句子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764031" y="27072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saw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492500" y="2707218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show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052639" y="395605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went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139883" y="3956051"/>
            <a:ext cx="8636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bike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787209" y="5098627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sunny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505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14426" y="1701963"/>
            <a:ext cx="7129463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4.</a:t>
            </a:r>
            <a:r>
              <a:rPr lang="zh-CN" altLang="en-US" dirty="0"/>
              <a:t>今天早上我吃了点儿面包和蜂蜜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I </a:t>
            </a:r>
            <a:r>
              <a:rPr lang="en-US" altLang="zh-CN" u="sng" dirty="0"/>
              <a:t>                </a:t>
            </a:r>
            <a:r>
              <a:rPr lang="en-US" altLang="zh-CN" dirty="0"/>
              <a:t>  some bread and 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this morning.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</a:t>
            </a:r>
            <a:r>
              <a:rPr lang="zh-CN" altLang="en-US" dirty="0"/>
              <a:t>南京经常下雨吗</a:t>
            </a:r>
            <a:r>
              <a:rPr lang="en-US" altLang="zh-CN" dirty="0"/>
              <a:t>?</a:t>
            </a:r>
          </a:p>
          <a:p>
            <a:pPr>
              <a:spcBef>
                <a:spcPts val="600"/>
              </a:spcBef>
            </a:pPr>
            <a:endParaRPr lang="en-US" altLang="zh-CN" u="sng" dirty="0"/>
          </a:p>
          <a:p>
            <a:pPr>
              <a:spcBef>
                <a:spcPts val="600"/>
              </a:spcBef>
            </a:pPr>
            <a:r>
              <a:rPr lang="en-US" altLang="zh-CN" u="sng" dirty="0"/>
              <a:t>                 </a:t>
            </a:r>
            <a:r>
              <a:rPr lang="en-US" altLang="zh-CN" dirty="0"/>
              <a:t> it often</a:t>
            </a:r>
            <a:r>
              <a:rPr lang="en-US" altLang="zh-CN" u="sng" dirty="0"/>
              <a:t>                     </a:t>
            </a:r>
            <a:r>
              <a:rPr lang="en-US" altLang="zh-CN" dirty="0"/>
              <a:t>  in Nanjing?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6.</a:t>
            </a:r>
            <a:r>
              <a:rPr lang="zh-CN" altLang="en-US" dirty="0"/>
              <a:t>上周六他们在操场上打篮球了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They </a:t>
            </a:r>
            <a:r>
              <a:rPr lang="en-US" altLang="zh-CN" u="sng" dirty="0"/>
              <a:t>                 </a:t>
            </a:r>
            <a:r>
              <a:rPr lang="en-US" altLang="zh-CN" dirty="0"/>
              <a:t>  </a:t>
            </a:r>
            <a:r>
              <a:rPr lang="en-US" altLang="zh-CN" u="sng" dirty="0"/>
              <a:t>                      </a:t>
            </a:r>
            <a:r>
              <a:rPr lang="en-US" altLang="zh-CN" dirty="0"/>
              <a:t>in the playground last Saturday.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331914" y="23727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had/ate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211639" y="23727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honey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14426" y="400431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Does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276601" y="40047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rain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763714" y="5373216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played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43214" y="5373638"/>
            <a:ext cx="13684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basketball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867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7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766485"/>
            <a:ext cx="7272338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1. Why do you</a:t>
            </a:r>
            <a:r>
              <a:rPr lang="en-US" altLang="zh-CN" u="sng" dirty="0"/>
              <a:t>               </a:t>
            </a:r>
            <a:r>
              <a:rPr lang="en-US" altLang="zh-CN" dirty="0"/>
              <a:t>(</a:t>
            </a:r>
            <a:r>
              <a:rPr lang="zh-CN" altLang="en-US" dirty="0"/>
              <a:t>有</a:t>
            </a:r>
            <a:r>
              <a:rPr lang="en-US" altLang="zh-CN" dirty="0"/>
              <a:t>) my new kite?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2.It was s</a:t>
            </a:r>
            <a:r>
              <a:rPr lang="en-US" altLang="zh-CN" u="sng" dirty="0"/>
              <a:t>              </a:t>
            </a:r>
            <a:r>
              <a:rPr lang="en-US" altLang="zh-CN" dirty="0"/>
              <a:t>in the morning.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3.We brought some</a:t>
            </a:r>
            <a:r>
              <a:rPr lang="en-US" altLang="zh-CN" u="sng" dirty="0"/>
              <a:t>                  </a:t>
            </a:r>
            <a:r>
              <a:rPr lang="en-US" altLang="zh-CN" dirty="0"/>
              <a:t>  (</a:t>
            </a:r>
            <a:r>
              <a:rPr lang="zh-CN" altLang="en-US" dirty="0"/>
              <a:t>饮料</a:t>
            </a:r>
            <a:r>
              <a:rPr lang="en-US" altLang="zh-CN" dirty="0"/>
              <a:t>) for lunch.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4.We w</a:t>
            </a:r>
            <a:r>
              <a:rPr lang="en-US" altLang="zh-CN" u="sng" dirty="0"/>
              <a:t>                  </a:t>
            </a:r>
            <a:r>
              <a:rPr lang="en-US" altLang="zh-CN" dirty="0"/>
              <a:t>cold and hungry yesterday.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042988" y="1668962"/>
            <a:ext cx="43829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三、根据首字母或汉语提示完成句子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784794" y="267504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have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219326" y="35665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unny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490914" y="431419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drinks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95339" y="5013176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608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6084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520766"/>
            <a:ext cx="7272338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5.It r</a:t>
            </a:r>
            <a:r>
              <a:rPr lang="en-US" altLang="zh-CN" u="sng" dirty="0"/>
              <a:t>                 </a:t>
            </a:r>
            <a:r>
              <a:rPr lang="en-US" altLang="zh-CN" dirty="0"/>
              <a:t>last </a:t>
            </a:r>
            <a:r>
              <a:rPr lang="en-US" altLang="zh-CN" dirty="0" err="1"/>
              <a:t>week.We</a:t>
            </a:r>
            <a:r>
              <a:rPr lang="en-US" altLang="zh-CN" dirty="0"/>
              <a:t> had to stay at home.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6.I</a:t>
            </a:r>
            <a:r>
              <a:rPr lang="en-US" altLang="zh-CN" u="sng" dirty="0"/>
              <a:t>                </a:t>
            </a:r>
            <a:r>
              <a:rPr lang="en-US" altLang="zh-CN" dirty="0"/>
              <a:t>  (</a:t>
            </a:r>
            <a:r>
              <a:rPr lang="zh-CN" altLang="en-US" dirty="0"/>
              <a:t>遇见</a:t>
            </a:r>
            <a:r>
              <a:rPr lang="en-US" altLang="zh-CN" dirty="0"/>
              <a:t>) your twin sister yesterday.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7.They couldn't h</a:t>
            </a:r>
            <a:r>
              <a:rPr lang="en-US" altLang="zh-CN" u="sng" dirty="0"/>
              <a:t>                   </a:t>
            </a:r>
            <a:r>
              <a:rPr lang="en-US" altLang="zh-CN" dirty="0"/>
              <a:t>onto the kite.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8.Sam wants to</a:t>
            </a:r>
            <a:r>
              <a:rPr lang="en-US" altLang="zh-CN" u="sng" dirty="0"/>
              <a:t>                     </a:t>
            </a:r>
            <a:r>
              <a:rPr lang="en-US" altLang="zh-CN" dirty="0"/>
              <a:t>  (</a:t>
            </a:r>
            <a:r>
              <a:rPr lang="zh-CN" altLang="en-US" dirty="0"/>
              <a:t>知道</a:t>
            </a:r>
            <a:r>
              <a:rPr lang="en-US" altLang="zh-CN" dirty="0"/>
              <a:t>) why.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787209" y="23727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ained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19251" y="31411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met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059114" y="400219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old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059114" y="47730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970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906185"/>
            <a:ext cx="7272338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/>
              <a:t>1.Helen </a:t>
            </a:r>
            <a:r>
              <a:rPr lang="en-US" altLang="zh-CN" u="sng"/>
              <a:t>                </a:t>
            </a:r>
            <a:r>
              <a:rPr lang="en-US" altLang="zh-CN"/>
              <a:t> (find) her pen behind the door last Sunday.</a:t>
            </a:r>
          </a:p>
          <a:p>
            <a:pPr>
              <a:spcBef>
                <a:spcPts val="600"/>
              </a:spcBef>
            </a:pPr>
            <a:endParaRPr lang="en-US" altLang="zh-CN"/>
          </a:p>
          <a:p>
            <a:pPr>
              <a:spcBef>
                <a:spcPts val="600"/>
              </a:spcBef>
            </a:pPr>
            <a:r>
              <a:rPr lang="en-US" altLang="zh-CN"/>
              <a:t>2.He </a:t>
            </a:r>
            <a:r>
              <a:rPr lang="en-US" altLang="zh-CN" u="sng"/>
              <a:t>           </a:t>
            </a:r>
            <a:r>
              <a:rPr lang="en-US" altLang="zh-CN"/>
              <a:t>(do) his homework at five every day.</a:t>
            </a:r>
          </a:p>
          <a:p>
            <a:pPr>
              <a:spcBef>
                <a:spcPts val="600"/>
              </a:spcBef>
            </a:pPr>
            <a:endParaRPr lang="en-US" altLang="zh-CN"/>
          </a:p>
          <a:p>
            <a:pPr>
              <a:spcBef>
                <a:spcPts val="600"/>
              </a:spcBef>
            </a:pPr>
            <a:r>
              <a:rPr lang="en-US" altLang="zh-CN"/>
              <a:t>3.It is</a:t>
            </a:r>
            <a:r>
              <a:rPr lang="en-US" altLang="zh-CN" u="sng"/>
              <a:t>               </a:t>
            </a:r>
            <a:r>
              <a:rPr lang="en-US" altLang="zh-CN"/>
              <a:t>(rain) here in spring. Yesterday it </a:t>
            </a:r>
            <a:r>
              <a:rPr lang="en-US" altLang="zh-CN" u="sng"/>
              <a:t>                 </a:t>
            </a:r>
            <a:r>
              <a:rPr lang="en-US" altLang="zh-CN"/>
              <a:t>  (rain).</a:t>
            </a: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1042989" y="1668962"/>
            <a:ext cx="3866764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/>
              <a:t>四、用所给单词的适当形式填空</a:t>
            </a:r>
            <a:r>
              <a:rPr lang="en-US" altLang="zh-CN"/>
              <a:t>.</a:t>
            </a:r>
            <a:endParaRPr lang="zh-CN" altLang="en-US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51050" y="2899834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</a:rPr>
              <a:t>found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906589" y="36681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does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122489" y="44852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rainy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227764" y="44852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rained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710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句型练习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0" y="2180167"/>
            <a:ext cx="7272338" cy="27084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4.They</a:t>
            </a:r>
            <a:r>
              <a:rPr lang="en-US" altLang="zh-CN" u="sng" dirty="0"/>
              <a:t>           </a:t>
            </a:r>
            <a:r>
              <a:rPr lang="en-US" altLang="zh-CN" dirty="0"/>
              <a:t>  (are) happy because they watched a funny cartoon.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5.It is cloudy today. I can see some black </a:t>
            </a:r>
            <a:r>
              <a:rPr lang="en-US" altLang="zh-CN" u="sng" dirty="0"/>
              <a:t>              </a:t>
            </a:r>
            <a:r>
              <a:rPr lang="en-US" altLang="zh-CN" dirty="0"/>
              <a:t>(cloudy) in the sky.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6. —What did you </a:t>
            </a:r>
            <a:r>
              <a:rPr lang="en-US" altLang="zh-CN" u="sng" dirty="0"/>
              <a:t>              </a:t>
            </a:r>
            <a:r>
              <a:rPr lang="en-US" altLang="zh-CN" dirty="0"/>
              <a:t>(do) with your family last Saturday?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     —We </a:t>
            </a:r>
            <a:r>
              <a:rPr lang="en-US" altLang="zh-CN" u="sng" dirty="0"/>
              <a:t>            </a:t>
            </a:r>
            <a:r>
              <a:rPr lang="en-US" altLang="zh-CN" dirty="0"/>
              <a:t>(go) to the park.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908175" y="20849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were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5508626" y="2853267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clouds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276601" y="3716867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do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24076" y="448521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5843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5844" name="Text Box 10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 dirty="0"/>
                <a:t>阅读理解练习</a:t>
              </a:r>
              <a:r>
                <a:rPr lang="zh-CN" altLang="en-US" dirty="0"/>
                <a:t> </a:t>
              </a:r>
            </a:p>
          </p:txBody>
        </p: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42988" y="1668962"/>
            <a:ext cx="3464410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一、阅读短文</a:t>
            </a:r>
            <a:r>
              <a:rPr lang="en-US" altLang="zh-CN" dirty="0"/>
              <a:t>,</a:t>
            </a:r>
            <a:r>
              <a:rPr lang="zh-CN" altLang="en-US" dirty="0"/>
              <a:t>判断正</a:t>
            </a:r>
            <a:r>
              <a:rPr lang="en-US" altLang="zh-CN" dirty="0"/>
              <a:t>(T)</a:t>
            </a:r>
            <a:r>
              <a:rPr lang="zh-CN" altLang="en-US" dirty="0"/>
              <a:t>误</a:t>
            </a:r>
            <a:r>
              <a:rPr lang="en-US" altLang="zh-CN" dirty="0"/>
              <a:t>(F).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1" y="2618318"/>
            <a:ext cx="7345363" cy="2352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/>
              <a:t>It is sunny and </a:t>
            </a:r>
            <a:r>
              <a:rPr lang="en-US" altLang="zh-CN" dirty="0" err="1"/>
              <a:t>windy.I</a:t>
            </a:r>
            <a:r>
              <a:rPr lang="en-US" altLang="zh-CN" dirty="0"/>
              <a:t> meet my good friend Nancy in the </a:t>
            </a:r>
            <a:r>
              <a:rPr lang="en-US" altLang="zh-CN" dirty="0" err="1"/>
              <a:t>park.But</a:t>
            </a:r>
            <a:r>
              <a:rPr lang="en-US" altLang="zh-CN" dirty="0"/>
              <a:t> Nancy looks very </a:t>
            </a:r>
            <a:r>
              <a:rPr lang="en-US" altLang="zh-CN" dirty="0" err="1"/>
              <a:t>sad.She</a:t>
            </a:r>
            <a:r>
              <a:rPr lang="en-US" altLang="zh-CN" dirty="0"/>
              <a:t> lost her purse (</a:t>
            </a:r>
            <a:r>
              <a:rPr lang="zh-CN" altLang="en-US" dirty="0"/>
              <a:t>钱包</a:t>
            </a:r>
            <a:r>
              <a:rPr lang="en-US" altLang="zh-CN" dirty="0"/>
              <a:t>).The purse is from her </a:t>
            </a:r>
            <a:r>
              <a:rPr lang="en-US" altLang="zh-CN" dirty="0" err="1"/>
              <a:t>mother.It</a:t>
            </a:r>
            <a:r>
              <a:rPr lang="en-US" altLang="zh-CN" dirty="0"/>
              <a:t> is her birthday </a:t>
            </a:r>
            <a:r>
              <a:rPr lang="en-US" altLang="zh-CN" dirty="0" err="1"/>
              <a:t>present.Look</a:t>
            </a:r>
            <a:r>
              <a:rPr lang="en-US" altLang="zh-CN" dirty="0"/>
              <a:t>! She is looking for </a:t>
            </a:r>
            <a:r>
              <a:rPr lang="en-US" altLang="zh-CN" dirty="0" err="1"/>
              <a:t>it.Let</a:t>
            </a:r>
            <a:r>
              <a:rPr lang="en-US" altLang="zh-CN" dirty="0"/>
              <a:t> me help </a:t>
            </a:r>
            <a:r>
              <a:rPr lang="en-US" altLang="zh-CN" dirty="0" err="1"/>
              <a:t>her.It</a:t>
            </a:r>
            <a:r>
              <a:rPr lang="en-US" altLang="zh-CN" dirty="0"/>
              <a:t> isn't on the </a:t>
            </a:r>
            <a:r>
              <a:rPr lang="en-US" altLang="zh-CN" dirty="0" err="1"/>
              <a:t>grass.Oh</a:t>
            </a:r>
            <a:r>
              <a:rPr lang="en-US" altLang="zh-CN" dirty="0"/>
              <a:t>, it is under the </a:t>
            </a:r>
            <a:r>
              <a:rPr lang="en-US" altLang="zh-CN" dirty="0" err="1"/>
              <a:t>flowers.Now</a:t>
            </a:r>
            <a:r>
              <a:rPr lang="en-US" altLang="zh-CN" dirty="0"/>
              <a:t> Nancy is happy.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4" y="1797051"/>
            <a:ext cx="6192837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1.Nancy is my sister.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2.The purse is Nancy's birthday present.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3.I help her look for the purse too.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4.The purse in on the grass.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5.Nancy found her purse at last (</a:t>
            </a:r>
            <a:r>
              <a:rPr lang="zh-CN" altLang="en-US" dirty="0"/>
              <a:t>最后</a:t>
            </a:r>
            <a:r>
              <a:rPr lang="en-US" altLang="zh-CN" dirty="0"/>
              <a:t>).</a:t>
            </a:r>
            <a:endParaRPr lang="zh-CN" altLang="en-US" dirty="0"/>
          </a:p>
        </p:txBody>
      </p:sp>
      <p:grpSp>
        <p:nvGrpSpPr>
          <p:cNvPr id="37890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37893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19250" y="17018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19250" y="25654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19250" y="34290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619250" y="42926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19250" y="506095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1"/>
          <p:cNvSpPr>
            <a:spLocks noChangeArrowheads="1"/>
          </p:cNvSpPr>
          <p:nvPr/>
        </p:nvSpPr>
        <p:spPr bwMode="auto">
          <a:xfrm>
            <a:off x="1476375" y="1668962"/>
            <a:ext cx="2318263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一、按要求写单词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276872"/>
            <a:ext cx="6983413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1. buy (</a:t>
            </a:r>
            <a:r>
              <a:rPr lang="zh-CN" altLang="en-US" dirty="0"/>
              <a:t>过去式</a:t>
            </a:r>
            <a:r>
              <a:rPr lang="en-US" altLang="zh-CN" dirty="0"/>
              <a:t>) _______________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2.fly</a:t>
            </a:r>
            <a:r>
              <a:rPr lang="zh-CN" altLang="en-US" dirty="0"/>
              <a:t>（过去式）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3.rainy (</a:t>
            </a:r>
            <a:r>
              <a:rPr lang="zh-CN" altLang="en-US" dirty="0"/>
              <a:t>名词</a:t>
            </a:r>
            <a:r>
              <a:rPr lang="en-US" altLang="zh-CN" dirty="0"/>
              <a:t>) _______________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4.drink (</a:t>
            </a:r>
            <a:r>
              <a:rPr lang="zh-CN" altLang="en-US" dirty="0"/>
              <a:t>复数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_______________</a:t>
            </a:r>
            <a:r>
              <a:rPr lang="en-US" altLang="zh-CN" u="sng" dirty="0"/>
              <a:t> </a:t>
            </a:r>
            <a:endParaRPr lang="en-US" altLang="zh-CN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419476" y="2372785"/>
            <a:ext cx="10080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bought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419476" y="3267032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flew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348038" y="4086181"/>
            <a:ext cx="1295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rain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19476" y="4901098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drinks</a:t>
            </a:r>
          </a:p>
        </p:txBody>
      </p:sp>
      <p:grpSp>
        <p:nvGrpSpPr>
          <p:cNvPr id="1536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5369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370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词汇练习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48131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8132" name="Text Box 10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042988" y="1381095"/>
            <a:ext cx="3464410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二、阅读对话</a:t>
            </a:r>
            <a:r>
              <a:rPr lang="en-US" altLang="zh-CN" dirty="0"/>
              <a:t>,</a:t>
            </a:r>
            <a:r>
              <a:rPr lang="zh-CN" altLang="en-US" dirty="0"/>
              <a:t>判断正</a:t>
            </a:r>
            <a:r>
              <a:rPr lang="en-US" altLang="zh-CN" dirty="0"/>
              <a:t>(T)</a:t>
            </a:r>
            <a:r>
              <a:rPr lang="zh-CN" altLang="en-US" dirty="0"/>
              <a:t>误</a:t>
            </a:r>
            <a:r>
              <a:rPr lang="en-US" altLang="zh-CN" dirty="0"/>
              <a:t>(F).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971551" y="1967349"/>
            <a:ext cx="7345363" cy="41703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A: I was busy last Sunday. What about you, Mary?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B: I was on the farm with my grandparents.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A: What did you do?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B: I did some morning exercises outside the room. At a quarter to eight I gave some food to the chicks.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A: Were you free in the afternoon? 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B: No, I wasn't. I cleaned the pigsty (</a:t>
            </a:r>
            <a:r>
              <a:rPr lang="zh-CN" altLang="en-US" dirty="0"/>
              <a:t>猪圈</a:t>
            </a:r>
            <a:r>
              <a:rPr lang="en-US" altLang="zh-CN" dirty="0"/>
              <a:t>).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A: Did you watch TV?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B: No. I must finish my homework.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A: I'm sure you were tired.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B: You're right. But I think it was interesting.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913" y="1797051"/>
            <a:ext cx="7200900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1.Mary was on the farm with her grandfather last Saturday.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2.Mary did some exercise in the morning.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3.Mary's grandparents have some chicks.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4.Mary didn't watch TV.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(</a:t>
            </a:r>
            <a:r>
              <a:rPr lang="zh-CN" altLang="en-US" dirty="0"/>
              <a:t>　　</a:t>
            </a:r>
            <a:r>
              <a:rPr lang="en-US" altLang="zh-CN" dirty="0"/>
              <a:t>) 5.Mary didn't want to live with her grandparents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grpSp>
        <p:nvGrpSpPr>
          <p:cNvPr id="49155" name="文本框 1"/>
          <p:cNvGrpSpPr/>
          <p:nvPr/>
        </p:nvGrpSpPr>
        <p:grpSpPr bwMode="auto">
          <a:xfrm>
            <a:off x="395288" y="357718"/>
            <a:ext cx="1803400" cy="692149"/>
            <a:chOff x="81" y="134"/>
            <a:chExt cx="1136" cy="327"/>
          </a:xfrm>
        </p:grpSpPr>
        <p:pic>
          <p:nvPicPr>
            <p:cNvPr id="49156" name="文本框 1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1" y="134"/>
              <a:ext cx="1136" cy="3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9157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1035" cy="227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/>
            <a:lstStyle/>
            <a:p>
              <a:pPr algn="ctr"/>
              <a:r>
                <a:rPr lang="zh-CN" altLang="en-US" sz="1800"/>
                <a:t>阅读理解练习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19250" y="1797473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19250" y="25654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619250" y="34290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619250" y="429260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19250" y="5060951"/>
            <a:ext cx="433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173944"/>
            <a:ext cx="6983413" cy="3271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5.cloud</a:t>
            </a:r>
            <a:r>
              <a:rPr lang="zh-CN" altLang="en-US" dirty="0"/>
              <a:t>（形容词）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6.become (</a:t>
            </a:r>
            <a:r>
              <a:rPr lang="zh-CN" altLang="en-US" dirty="0"/>
              <a:t>过去式</a:t>
            </a:r>
            <a:r>
              <a:rPr lang="en-US" altLang="zh-CN" dirty="0"/>
              <a:t>)</a:t>
            </a:r>
            <a:r>
              <a:rPr lang="en-US" altLang="zh-CN" u="sng" dirty="0"/>
              <a:t> </a:t>
            </a:r>
            <a:r>
              <a:rPr lang="en-US" altLang="zh-CN" dirty="0"/>
              <a:t>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7.bring (</a:t>
            </a:r>
            <a:r>
              <a:rPr lang="zh-CN" altLang="en-US" dirty="0"/>
              <a:t>过去式</a:t>
            </a:r>
            <a:r>
              <a:rPr lang="en-US" altLang="zh-CN" dirty="0"/>
              <a:t>) _______________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8.can (</a:t>
            </a:r>
            <a:r>
              <a:rPr lang="zh-CN" altLang="en-US" dirty="0"/>
              <a:t>过去式</a:t>
            </a:r>
            <a:r>
              <a:rPr lang="en-US" altLang="zh-CN" dirty="0"/>
              <a:t>) _______________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636645" y="2208107"/>
            <a:ext cx="9350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cloudy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419476" y="3045885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became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348038" y="3865034"/>
            <a:ext cx="1295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brought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19476" y="4679951"/>
            <a:ext cx="11525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could</a:t>
            </a:r>
          </a:p>
        </p:txBody>
      </p:sp>
      <p:grpSp>
        <p:nvGrpSpPr>
          <p:cNvPr id="3994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994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9946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1"/>
          <p:cNvSpPr>
            <a:spLocks noChangeArrowheads="1"/>
          </p:cNvSpPr>
          <p:nvPr/>
        </p:nvSpPr>
        <p:spPr bwMode="auto">
          <a:xfrm>
            <a:off x="1476375" y="1668962"/>
            <a:ext cx="1802096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dirty="0"/>
              <a:t>二、英汉互译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2422043"/>
            <a:ext cx="6983413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做得好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整天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en-US" dirty="0"/>
              <a:t>多云的一天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en-US" dirty="0"/>
              <a:t>乌云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5.</a:t>
            </a:r>
            <a:r>
              <a:rPr lang="zh-CN" altLang="en-US" dirty="0"/>
              <a:t>变得多风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</p:txBody>
      </p:sp>
      <p:grpSp>
        <p:nvGrpSpPr>
          <p:cNvPr id="1741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7417" name="TextBox 3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18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66950" y="2468034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well done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68539" y="3380318"/>
            <a:ext cx="122237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all day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771775" y="4148667"/>
            <a:ext cx="1944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a cloudy day 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124075" y="4917018"/>
            <a:ext cx="1944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black clouds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82850" y="5780618"/>
            <a:ext cx="1944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become windy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187451" y="1988840"/>
            <a:ext cx="6983413" cy="4199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6.have lunch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7.many interesting parrots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8.fly kites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9.pick three cards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10.some bread and honey _______________</a:t>
            </a:r>
          </a:p>
        </p:txBody>
      </p:sp>
      <p:grpSp>
        <p:nvGrpSpPr>
          <p:cNvPr id="4096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096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0966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201989" y="1987551"/>
            <a:ext cx="15843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吃午饭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140201" y="2755901"/>
            <a:ext cx="20875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许多有趣的鹦鹉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55875" y="3716867"/>
            <a:ext cx="1944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放风筝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059114" y="4436534"/>
            <a:ext cx="19446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选择三张卡片 </a:t>
            </a:r>
            <a:endParaRPr lang="en-US" altLang="zh-CN">
              <a:solidFill>
                <a:srgbClr val="CC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94150" y="5300134"/>
            <a:ext cx="23066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一些面包和蜂蜜 </a:t>
            </a:r>
            <a:endParaRPr lang="en-US" altLang="zh-CN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259632" y="2276872"/>
            <a:ext cx="6480175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1. </a:t>
            </a:r>
            <a:r>
              <a:rPr lang="zh-CN" altLang="en-US" dirty="0"/>
              <a:t>遇见他</a:t>
            </a:r>
            <a:r>
              <a:rPr lang="zh-CN" altLang="en-US" u="sng" dirty="0"/>
              <a:t>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r>
              <a:rPr lang="zh-CN" altLang="en-US" dirty="0"/>
              <a:t>　　　　　　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我的新风筝</a:t>
            </a:r>
            <a:r>
              <a:rPr lang="zh-CN" altLang="en-US" u="sng" dirty="0"/>
              <a:t>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en-US" dirty="0"/>
              <a:t>今天早晨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en-US" dirty="0"/>
              <a:t>在小山附近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5.</a:t>
            </a:r>
            <a:r>
              <a:rPr lang="zh-CN" altLang="en-US" dirty="0"/>
              <a:t>在公园里</a:t>
            </a:r>
            <a:r>
              <a:rPr lang="zh-CN" altLang="en-US" u="sng" dirty="0"/>
              <a:t>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</p:txBody>
      </p:sp>
      <p:grpSp>
        <p:nvGrpSpPr>
          <p:cNvPr id="1945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946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71775" y="2372785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meet him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987676" y="3045885"/>
            <a:ext cx="20161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my new kite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19461" name="Rectangle 16"/>
          <p:cNvSpPr>
            <a:spLocks noChangeArrowheads="1"/>
          </p:cNvSpPr>
          <p:nvPr/>
        </p:nvSpPr>
        <p:spPr bwMode="auto">
          <a:xfrm>
            <a:off x="1042989" y="1645679"/>
            <a:ext cx="7705725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dirty="0"/>
              <a:t>三、英汉互译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916238" y="3907367"/>
            <a:ext cx="180181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this morning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16238" y="4724401"/>
            <a:ext cx="16557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near the hill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916238" y="5588001"/>
            <a:ext cx="23034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in the park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03351" y="1772816"/>
            <a:ext cx="6480175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6.lose his new pen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7.climb up the hill _______________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8.too high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9.fly away _______________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10.hold onto _______________</a:t>
            </a:r>
            <a:endParaRPr lang="zh-CN" altLang="en-US" dirty="0"/>
          </a:p>
        </p:txBody>
      </p:sp>
      <p:grpSp>
        <p:nvGrpSpPr>
          <p:cNvPr id="4198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198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490913" y="1892301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丢了他的新钢笔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706814" y="2565401"/>
            <a:ext cx="201612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爬上小山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60701" y="3426884"/>
            <a:ext cx="18018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太高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60701" y="4243918"/>
            <a:ext cx="16557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飞走　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060701" y="5107518"/>
            <a:ext cx="23034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抓紧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03351" y="2348880"/>
            <a:ext cx="6480175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1. </a:t>
            </a:r>
            <a:r>
              <a:rPr lang="zh-CN" altLang="en-US" dirty="0"/>
              <a:t>遇见他们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r>
              <a:rPr lang="zh-CN" altLang="en-US" dirty="0"/>
              <a:t>　　  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抓紧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en-US" dirty="0"/>
              <a:t>爬上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en-US" dirty="0"/>
              <a:t>今天早上 </a:t>
            </a:r>
            <a:r>
              <a:rPr lang="en-US" altLang="zh-CN" dirty="0"/>
              <a:t>_______________</a:t>
            </a:r>
            <a:r>
              <a:rPr lang="zh-CN" altLang="en-US" u="sng" dirty="0"/>
              <a:t> 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5.</a:t>
            </a:r>
            <a:r>
              <a:rPr lang="zh-CN" altLang="en-US" dirty="0"/>
              <a:t>飞得太高 </a:t>
            </a:r>
            <a:r>
              <a:rPr lang="en-US" altLang="zh-CN" dirty="0"/>
              <a:t>_______________</a:t>
            </a:r>
            <a:r>
              <a:rPr lang="zh-CN" altLang="en-US" dirty="0"/>
              <a:t> </a:t>
            </a:r>
          </a:p>
        </p:txBody>
      </p:sp>
      <p:grpSp>
        <p:nvGrpSpPr>
          <p:cNvPr id="3891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891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71775" y="2372785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meet them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555876" y="3141134"/>
            <a:ext cx="14398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hold onto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38920" name="Rectangle 16"/>
          <p:cNvSpPr>
            <a:spLocks noChangeArrowheads="1"/>
          </p:cNvSpPr>
          <p:nvPr/>
        </p:nvSpPr>
        <p:spPr bwMode="auto">
          <a:xfrm>
            <a:off x="1042989" y="1645679"/>
            <a:ext cx="7705725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/>
              <a:t>四、英汉互译。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11413" y="3907367"/>
            <a:ext cx="12239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climb up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16238" y="4819651"/>
            <a:ext cx="19431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this morning </a:t>
            </a:r>
            <a:endParaRPr lang="zh-CN" altLang="en-US">
              <a:solidFill>
                <a:srgbClr val="CC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916238" y="5588001"/>
            <a:ext cx="23034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00"/>
                </a:solidFill>
              </a:rPr>
              <a:t>fly too high </a:t>
            </a:r>
            <a:endParaRPr lang="zh-CN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331640" y="2039357"/>
            <a:ext cx="6480175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6.on Monday afternoon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7.have a picnic _______________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8.do the housework _______________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9.lose my new kite _______________ </a:t>
            </a:r>
          </a:p>
          <a:p>
            <a:pPr>
              <a:spcBef>
                <a:spcPts val="600"/>
              </a:spcBef>
            </a:pPr>
            <a:endParaRPr lang="en-US" altLang="zh-CN" dirty="0"/>
          </a:p>
          <a:p>
            <a:pPr>
              <a:spcBef>
                <a:spcPts val="600"/>
              </a:spcBef>
            </a:pPr>
            <a:r>
              <a:rPr lang="en-US" altLang="zh-CN" dirty="0"/>
              <a:t>10.want to know _______________</a:t>
            </a:r>
            <a:endParaRPr lang="zh-CN" altLang="en-US" dirty="0"/>
          </a:p>
        </p:txBody>
      </p:sp>
      <p:grpSp>
        <p:nvGrpSpPr>
          <p:cNvPr id="4301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43012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/>
                <a:t>词汇练习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211638" y="1892301"/>
            <a:ext cx="23050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在周一下午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348039" y="2565401"/>
            <a:ext cx="21605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进行一次野餐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21063" y="3426885"/>
            <a:ext cx="180181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做家务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2501" y="4339167"/>
            <a:ext cx="208756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丢了我的新风筝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421064" y="5107518"/>
            <a:ext cx="11509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C0000"/>
                </a:solidFill>
              </a:rPr>
              <a:t>想知道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全屏显示(4:3)</PresentationFormat>
  <Paragraphs>289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2017-04-20T06:36:00Z</dcterms:created>
  <dcterms:modified xsi:type="dcterms:W3CDTF">2023-01-17T00:48:57Z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7CA8900B79B742849591C2ACEE4C2FC5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