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02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4" r:id="rId28"/>
    <p:sldId id="495" r:id="rId29"/>
    <p:sldId id="496" r:id="rId30"/>
    <p:sldId id="497" r:id="rId31"/>
    <p:sldId id="498" r:id="rId32"/>
    <p:sldId id="499" r:id="rId33"/>
    <p:sldId id="500" r:id="rId34"/>
    <p:sldId id="501" r:id="rId3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9435C36-8908-4AEE-BEE5-F516716D1CC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2905265-B8C2-4F7C-89D3-B3AE4037D3F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BE3E14-DCB9-4C0D-BF56-2AE1B9EEBB3F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0E4A87-B59C-435F-98BD-FB3E836134C6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93E1D1E-D6C2-47A9-81DE-449F0D1D70E5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CB8E2C8-A530-4B8C-8EF2-E9D98E7828EF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90542A1-323E-42EA-8728-F70E515D9B08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988C663-4958-486F-9999-A265A7B21F4D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CB2A86-0C17-4B93-8F95-DF57EF0B5540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62A66D-A1B7-40B5-A311-2B06E26BADB3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367C4B8-FF6C-442D-AABE-7A5C0A6678BC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3A46F49-4DD1-419F-A501-9D18EE34B3AD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B5A94C4-185B-420B-9563-A0E9F3155728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DF0682A-6B40-425E-A2F4-7CE18A622878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6DD635-4064-48DD-B1F7-CE874A647FFB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F827299-8AAF-46C0-A94E-F55C7BB57C25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32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9129A94-D1D2-493B-A4A0-07EDF40CF79B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52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52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D1C50A-815E-434C-9F3D-594DCA481A91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73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73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7C08DA0-3792-4D2C-9AF7-08AD511446F6}" type="slidenum">
              <a:rPr lang="zh-CN" altLang="en-US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93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93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6CE0BB2-45F9-4330-932D-9508D51E9AC2}" type="slidenum">
              <a:rPr lang="zh-CN" altLang="en-US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A8783CD-57F1-4DBD-9AD7-E64A4891E563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34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34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3A97D82-97B5-484D-8D17-A67AF7934094}" type="slidenum">
              <a:rPr lang="zh-CN" altLang="en-US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55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55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485BC3C-E6B2-4891-BDF9-2421BE36BDA6}" type="slidenum">
              <a:rPr lang="zh-CN" altLang="en-US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90C038-A524-4C8F-BEF9-3C6E9C2CF5C8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75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75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290441D-5E35-4D94-96CD-4E8FA81F99CB}" type="slidenum">
              <a:rPr lang="zh-CN" altLang="en-US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96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96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DC2AC4-D668-4E3E-B865-8085DD16BE7A}" type="slidenum">
              <a:rPr lang="zh-CN" altLang="en-US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6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16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794F43-ECD4-421E-A2AB-AB39E70635BB}" type="slidenum">
              <a:rPr lang="zh-CN" altLang="en-US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37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37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5BB87C0-FB3F-4379-91A6-745CBB10134F}" type="slidenum">
              <a:rPr lang="zh-CN" altLang="en-US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57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57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67E1978-F46B-4BA4-8B5B-D2DAFA044A02}" type="slidenum">
              <a:rPr lang="zh-CN" altLang="en-US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A195055-9ED6-44EC-8D94-DCC21739CD7E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7B7502-AEAF-4286-861B-4F3639636438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155E30-0044-4786-9E7C-AF2234A4398E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16BF1AE-C91D-4F23-BFD0-B8EB7F44CAE6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66A03D-0533-4DAE-8D31-BA585A85F3CE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ECAE1B-3385-4427-9DEB-A1DFB3CF2C8E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F024F-3E64-4A0C-941F-0B93BBB97D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A4064-A366-4F1A-90BE-BC19591B75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66799-8B8D-4560-94E4-0010CFF675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71A90BCA-C7C6-4EC1-9B9C-81ABCC0D069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00140-D367-4A54-9588-7892F80D9F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599D-97BC-4956-BEF8-3D8A8E0CD4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8DF182A8-203B-4E11-8742-C842EFE2488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61B3F851-4CFB-412D-A9A4-EEE7D75C2CBE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04" y="671513"/>
            <a:ext cx="2082403" cy="24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171778" y="1275606"/>
            <a:ext cx="5006050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32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b="1" dirty="0" smtClean="0">
                <a:latin typeface="+mn-lt"/>
                <a:ea typeface="+mn-ea"/>
                <a:cs typeface="+mn-ea"/>
                <a:sym typeface="+mn-lt"/>
              </a:rPr>
              <a:t>Diverse 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Cultures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153" y="4299942"/>
            <a:ext cx="908835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50110" y="3003798"/>
            <a:ext cx="8428435" cy="62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Ⅲ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Reading and Thinking(2)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469107" y="1002506"/>
            <a:ext cx="8099822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旧金山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(San Francisco)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，又译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三藩市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圣弗朗西斯科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，美国加利福尼亚州太平洋沿岸港口城市，是世界著名旅游胜地、加州人口第四大城市。也是联合国的诞生地。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85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1.admit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&amp;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承认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准许进入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或加入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；容许；接纳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admission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承认；坦白；入场费；准入；录用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5" name="矩形 11"/>
          <p:cNvSpPr>
            <a:spLocks noChangeArrowheads="1"/>
          </p:cNvSpPr>
          <p:nvPr/>
        </p:nvSpPr>
        <p:spPr bwMode="auto">
          <a:xfrm>
            <a:off x="413147" y="1283494"/>
            <a:ext cx="8428434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admit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①As was expected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was admitted to/into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Beijing University.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正如所预料的一样，他被北京大学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was admitted as/to be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member of the trade union.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她被接纳为工会会员。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admitted 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 breaking/having broken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school rules and willingly accepted punishment.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违反了校规，愿意接受惩罚。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14813" y="2156223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录取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7269" y="4212432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承认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11"/>
          <p:cNvSpPr>
            <a:spLocks noChangeArrowheads="1"/>
          </p:cNvSpPr>
          <p:nvPr/>
        </p:nvSpPr>
        <p:spPr bwMode="auto">
          <a:xfrm>
            <a:off x="334566" y="465535"/>
            <a:ext cx="8261747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④admit sb ____________...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 承认某人是；接纳某人为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⑤admit (to)  _________________ sth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承认做过某事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⑥admit...____________...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允许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加入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进入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①As a matter of fact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we all admit him  ____________ (be) an honest man.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②Only athletes who have reached the agreed standard for their event will be admitted  ____________ competitors.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特别提醒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admit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承认，招认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讲时，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admit (to) doing sth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中的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可有可无，切记不可将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当作不定式符号。</a:t>
            </a:r>
          </a:p>
        </p:txBody>
      </p:sp>
      <p:sp>
        <p:nvSpPr>
          <p:cNvPr id="4" name="矩形 3"/>
          <p:cNvSpPr/>
          <p:nvPr/>
        </p:nvSpPr>
        <p:spPr>
          <a:xfrm>
            <a:off x="1616869" y="929879"/>
            <a:ext cx="10534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be/as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38312" y="1334692"/>
            <a:ext cx="226568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doing/having done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56160" y="1759744"/>
            <a:ext cx="9056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to/into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45807" y="2571750"/>
            <a:ext cx="7184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45344" y="3371850"/>
            <a:ext cx="3741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2.I have to admit that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definitely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feels good to be back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the city </a:t>
            </a: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again.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507" name="矩形 11"/>
          <p:cNvSpPr>
            <a:spLocks noChangeArrowheads="1"/>
          </p:cNvSpPr>
          <p:nvPr/>
        </p:nvSpPr>
        <p:spPr bwMode="auto">
          <a:xfrm>
            <a:off x="423863" y="1113235"/>
            <a:ext cx="842843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我不得不承认，再次回到这个城市的感觉确实很好。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【句式解读】　句中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为形式主语，真正的主语为后面的不定式短语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be back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【用法总结】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＋系动词＋形容词＋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do...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＋系动词＋名词＋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do...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(3)it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＋系动词＋介词短语＋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do...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(4)it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＋动词＋宾语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＋形容词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do...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495300" y="1059657"/>
            <a:ext cx="7940279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better to get up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early.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早起会更好。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takes a lot of effort to recover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system.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恢复系统不是一件容易的事情。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is against the law to steal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偷窃是犯法的。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11"/>
          <p:cNvSpPr>
            <a:spLocks noChangeArrowheads="1"/>
          </p:cNvSpPr>
          <p:nvPr/>
        </p:nvSpPr>
        <p:spPr bwMode="auto">
          <a:xfrm>
            <a:off x="415528" y="738188"/>
            <a:ext cx="8099822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①_________________________ before dark.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天黑以前赶到那里很困难。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②__________________________ this matter.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处理这个问题是他的责任。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③__________________________ that you have to go away.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听说你一定要走，我很难过。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特别提醒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 用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作形式主语的好处是避免句子由于主语太长而显得头重脚轻。</a:t>
            </a:r>
          </a:p>
        </p:txBody>
      </p:sp>
      <p:sp>
        <p:nvSpPr>
          <p:cNvPr id="4" name="矩形 3"/>
          <p:cNvSpPr/>
          <p:nvPr/>
        </p:nvSpPr>
        <p:spPr>
          <a:xfrm>
            <a:off x="895350" y="1172767"/>
            <a:ext cx="281513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is difficult to get there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45344" y="2005013"/>
            <a:ext cx="311912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was his duty to attend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14412" y="2825354"/>
            <a:ext cx="27942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makes me sad to hear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3.occur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发生；出现；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想法、念头等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想起，浮现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579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occur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①A good idea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occurred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me all at once.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突然间我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一个好主意。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②I suppose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didn’t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occur to you to phone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police.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我想你根本就没想到打电话报警吧。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 occurs to me that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 might be interested in the problem we had discussed.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他也许对我们讨论过的那个问题感兴趣。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3785" y="1982392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想到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0532" y="3625454"/>
            <a:ext cx="15234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我突然想起来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413147" y="681038"/>
            <a:ext cx="8020050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④occur  ____________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某人想到；发生在某人身上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⑤It occurs to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____________ 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某人想起做某事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⑥____________/strikes/hits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that...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某人突然想起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①I hope no accident has occurred  ____________ him.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②Didn’t it occur to you  ____________(close) the window?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③____________ occurred to me that I had left the door unlocked.</a:t>
            </a:r>
            <a:endParaRPr lang="zh-CN" altLang="zh-CN" sz="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特别提醒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occur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结构中主语不能是人，而是想到的事情或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24038" y="1113235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03860" y="1577579"/>
            <a:ext cx="11400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2957" y="1971676"/>
            <a:ext cx="138057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occurs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73141" y="2792017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62276" y="3180160"/>
            <a:ext cx="10021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close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88231" y="3612357"/>
            <a:ext cx="2923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301229" y="681038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</a:t>
            </a: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in context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627" name="矩形 11"/>
          <p:cNvSpPr>
            <a:spLocks noChangeArrowheads="1"/>
          </p:cNvSpPr>
          <p:nvPr/>
        </p:nvSpPr>
        <p:spPr bwMode="auto">
          <a:xfrm>
            <a:off x="355997" y="1113235"/>
            <a:ext cx="8428434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My hotel is near downtown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the Mission District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one of the oldest parts of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city.Many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of the people living here are from Mexico or Central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America.This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district used to be a poor area of town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is now a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centre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for art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music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food.In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fact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 art movement called the “Mission School” started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here.It’s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influenced by graffiti art and comic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art.I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walked around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looking at the street art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for a few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hours.It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was quite modern and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lively.Afterwards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ate some delicious Mexican-Chinese noodles from a food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truck.A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real mix of cultures here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！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495300" y="985837"/>
            <a:ext cx="8018860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旧金山湾区从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世纪起一直是美国嬉皮士文化、近代自由主义和进步主义的中心之一，还有全美最大艺术院校旧金山艺术大学。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197644" y="1924050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单词语境记忆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根据英汉提示写出单词的适当形式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6" descr="课时基础过关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4" y="1221582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51222" y="2308623"/>
            <a:ext cx="8428434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1.He freely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承认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that he had taken bribes.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 word “gratitude” did not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出现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 his words.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3.We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寻找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long and hard but found no answer.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4.He is paid less than he really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赚得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1392" y="2387204"/>
            <a:ext cx="11416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admitted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87354" y="2764632"/>
            <a:ext cx="7476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occur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44191" y="3187304"/>
            <a:ext cx="91275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sought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42110" y="3602832"/>
            <a:ext cx="73597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earns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4.I walked around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looking at the street art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for a few </a:t>
            </a: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hours.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75" name="矩形 11"/>
          <p:cNvSpPr>
            <a:spLocks noChangeArrowheads="1"/>
          </p:cNvSpPr>
          <p:nvPr/>
        </p:nvSpPr>
        <p:spPr bwMode="auto">
          <a:xfrm>
            <a:off x="413147" y="1113235"/>
            <a:ext cx="8428434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【句式解读】　句中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looking at the street art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为现在分词短语，在句中作状语，表示伴随的情况。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【用法总结】　现在分词短语作伴随状语，表示伴随情况，所表示的动作与谓语同时发生，且与句子的主语是主动关系。另外，现在分词在句中还可作时间、原因、结果状语。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1"/>
          <p:cNvSpPr>
            <a:spLocks noChangeArrowheads="1"/>
          </p:cNvSpPr>
          <p:nvPr/>
        </p:nvSpPr>
        <p:spPr bwMode="auto">
          <a:xfrm>
            <a:off x="415528" y="958453"/>
            <a:ext cx="8099822" cy="242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Gathering around the fire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tourists danced with the local people.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那些旅行者们聚在篝火周围和当地人一起跳舞。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②She lay in bed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staring at the last leaf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on the tree.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她躺在床上，眼睛盯着那棵树上最后一片叶子。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③The poor old man died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leaving nothing to his children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那位可怜的老人去世了，什么也没给他的孩子们留下。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1"/>
          <p:cNvSpPr>
            <a:spLocks noChangeArrowheads="1"/>
          </p:cNvSpPr>
          <p:nvPr/>
        </p:nvSpPr>
        <p:spPr bwMode="auto">
          <a:xfrm>
            <a:off x="469107" y="728662"/>
            <a:ext cx="8099822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①____________(hear) the news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they all jumped with joy.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My train leaves at six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____________(arrive) in Chicago at ten.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③Not  ____________(know) her address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 can’t write to her.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④All night long he lay awake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____________________.</a:t>
            </a: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他整夜躺在床上睡不着，思考着那个问题。</a:t>
            </a:r>
          </a:p>
        </p:txBody>
      </p:sp>
      <p:sp>
        <p:nvSpPr>
          <p:cNvPr id="4" name="矩形 3"/>
          <p:cNvSpPr/>
          <p:nvPr/>
        </p:nvSpPr>
        <p:spPr>
          <a:xfrm>
            <a:off x="1088231" y="1600201"/>
            <a:ext cx="10153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Hearing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94447" y="2014538"/>
            <a:ext cx="97687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arriving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22797" y="2397919"/>
            <a:ext cx="10874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knowing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08773" y="2825354"/>
            <a:ext cx="277409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thinking of the problem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1"/>
          <p:cNvSpPr>
            <a:spLocks noChangeArrowheads="1"/>
          </p:cNvSpPr>
          <p:nvPr/>
        </p:nvSpPr>
        <p:spPr bwMode="auto">
          <a:xfrm>
            <a:off x="251222" y="397669"/>
            <a:ext cx="8428434" cy="43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in context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747" name="矩形 11"/>
          <p:cNvSpPr>
            <a:spLocks noChangeArrowheads="1"/>
          </p:cNvSpPr>
          <p:nvPr/>
        </p:nvSpPr>
        <p:spPr bwMode="auto">
          <a:xfrm>
            <a:off x="271462" y="789385"/>
            <a:ext cx="8597504" cy="468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the afternoon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headed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local museum that showed the historical changes 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California.I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learnt that America got California from Mexico in 1848.In the same year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gold was discovered near San Francisco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which started a gold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rush.Over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300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000 people came from all over the world to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seek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their fortune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San Francisco quickly became a big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city.Many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Chinese arrived during this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period.To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earn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living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some opened up shops and restaurants 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Chinatown.Many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others found jobs on farms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joined the gold rush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or went to build the railway that joined California to the eastern region of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country.The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museum did a really good job of showing how America was built by immigrants from different countries and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cultures.When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these immigrants left their countries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they carried a bit of home in their hearts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built a new home here.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1"/>
          <p:cNvSpPr>
            <a:spLocks noChangeArrowheads="1"/>
          </p:cNvSpPr>
          <p:nvPr/>
        </p:nvSpPr>
        <p:spPr bwMode="auto">
          <a:xfrm>
            <a:off x="469107" y="814388"/>
            <a:ext cx="8099822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1769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年西班牙人发现此地，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1848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年加入美联邦。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19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世纪中叶旧金山在淘金热中迅速发展，华侨称之为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金山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，后为区别于澳大利亚的墨尔本，改称“旧金山”。截止到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2014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月，全市人口约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85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万，其中华人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18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万 ，是西半球华人人口密度最高的地区之一，华人总数量仅次于纽约。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5.head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前进；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去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795" name="矩形 11"/>
          <p:cNvSpPr>
            <a:spLocks noChangeArrowheads="1"/>
          </p:cNvSpPr>
          <p:nvPr/>
        </p:nvSpPr>
        <p:spPr bwMode="auto">
          <a:xfrm>
            <a:off x="413147" y="897732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①She and her child boarded a plane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heading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where her family lived.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她带着孩子登上了一架回家的飞机。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head...to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把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引至或领到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head up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走在前头；当头；领导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 girl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headed her little sister to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school.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姐姐把小妹妹领到学校。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③A band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headed up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parade.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一个乐队走在游行队伍的前面。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1"/>
          <p:cNvSpPr>
            <a:spLocks noChangeArrowheads="1"/>
          </p:cNvSpPr>
          <p:nvPr/>
        </p:nvSpPr>
        <p:spPr bwMode="auto">
          <a:xfrm>
            <a:off x="414338" y="834628"/>
            <a:ext cx="8099822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head to trouble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引起麻烦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head up the Student Union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主管学生会的工作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①They spent the holiday with family in Seattle and then headed ____________ Portland to visit friends.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②Who is the best person to head  ____________ the special committee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75947" y="2501504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86226" y="3278982"/>
            <a:ext cx="4286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up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6.seek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&amp;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sought</a:t>
            </a:r>
            <a:r>
              <a:rPr lang="zh-CN" altLang="zh-CN" b="1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sought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寻找；寻求；争取；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向人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请求；探索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843" name="矩形 11"/>
          <p:cNvSpPr>
            <a:spLocks noChangeArrowheads="1"/>
          </p:cNvSpPr>
          <p:nvPr/>
        </p:nvSpPr>
        <p:spPr bwMode="auto">
          <a:xfrm>
            <a:off x="400050" y="1113235"/>
            <a:ext cx="842843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seek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①They are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seeking for/after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solutions to the problems.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他们正在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这些问题的解决方法。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②How can 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seek out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really good person for the job?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我们怎样才能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一个真正适合的人来做这项工作？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③We are always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seeking to improve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working conditions.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我们一直设法改善工作条件。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6160" y="1994298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寻找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31219" y="2802732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找到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1"/>
          <p:cNvSpPr>
            <a:spLocks noChangeArrowheads="1"/>
          </p:cNvSpPr>
          <p:nvPr/>
        </p:nvSpPr>
        <p:spPr bwMode="auto">
          <a:xfrm>
            <a:off x="495300" y="1164431"/>
            <a:ext cx="7940279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④seek  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寻找；追求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⑤seek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找出某人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某物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⑥seek  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试图做某事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93044" y="1620442"/>
            <a:ext cx="10708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for/after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03860" y="2025254"/>
            <a:ext cx="5152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51372" y="2430067"/>
            <a:ext cx="11400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矩形 11"/>
          <p:cNvSpPr>
            <a:spLocks noChangeArrowheads="1"/>
          </p:cNvSpPr>
          <p:nvPr/>
        </p:nvSpPr>
        <p:spPr bwMode="auto">
          <a:xfrm>
            <a:off x="415528" y="681037"/>
            <a:ext cx="8099822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seek shelter from rain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寻找避雨的地方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seek(after) fame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求名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seek help from a neighbour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向一位邻居求助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①We shouldn’t seek  ____________ comfort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personal fame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or gain.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②I have never sought  ____________(hide) my views.</a:t>
            </a: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87254" y="2792017"/>
            <a:ext cx="10708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for/after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01553" y="3198019"/>
            <a:ext cx="92204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hide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334566" y="1034654"/>
            <a:ext cx="8261747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5.Which place in the world would you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挑选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as your perfect home?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6.He kept a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日记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during his visit to Japan.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7.They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声称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to have discovered a cure for the disease.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8.She attended all the lectures in the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一系列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9.There was no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逃脱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 fact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was all his fault.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10.The team will  ____________(definite) lose if he doesn’t play.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48150" y="1091804"/>
            <a:ext cx="77168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select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18085" y="1485901"/>
            <a:ext cx="9090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journal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56123" y="1912144"/>
            <a:ext cx="9993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claimed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69556" y="2306242"/>
            <a:ext cx="7652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series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87166" y="2711054"/>
            <a:ext cx="11195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escaping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55044" y="3138488"/>
            <a:ext cx="11608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definitely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7.earn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赚得；挣得；博得；赢得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earnings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所得；收入；工资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891" name="矩形 11"/>
          <p:cNvSpPr>
            <a:spLocks noChangeArrowheads="1"/>
          </p:cNvSpPr>
          <p:nvPr/>
        </p:nvSpPr>
        <p:spPr bwMode="auto">
          <a:xfrm>
            <a:off x="413147" y="897732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earn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earned his/a living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by selling newspapers when he was young.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made a living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by selling newspapers when he was young.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他年轻时靠卖报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②Your efforts will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earn you a good reputation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你的努力将会为你赢得佳誉。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make one’s/a living)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谋生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④earn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使某人赢得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获得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32447" y="2176463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谋生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4850" y="3845719"/>
            <a:ext cx="233442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earn one’s/a living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1"/>
          <p:cNvSpPr>
            <a:spLocks noChangeArrowheads="1"/>
          </p:cNvSpPr>
          <p:nvPr/>
        </p:nvSpPr>
        <p:spPr bwMode="auto">
          <a:xfrm>
            <a:off x="375047" y="681037"/>
            <a:ext cx="818078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earn money(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make money)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挣钱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earn success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获得成功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earn one’s own living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自食其力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 have to work hard.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为了谋生，你必须努力工作。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4850" y="2792017"/>
            <a:ext cx="24114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earn a/your living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1"/>
          <p:cNvSpPr>
            <a:spLocks noChangeArrowheads="1"/>
          </p:cNvSpPr>
          <p:nvPr/>
        </p:nvSpPr>
        <p:spPr bwMode="auto">
          <a:xfrm>
            <a:off x="292894" y="573882"/>
            <a:ext cx="8345091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</a:t>
            </a: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in context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891" name="矩形 11"/>
          <p:cNvSpPr>
            <a:spLocks noChangeArrowheads="1"/>
          </p:cNvSpPr>
          <p:nvPr/>
        </p:nvSpPr>
        <p:spPr bwMode="auto">
          <a:xfrm>
            <a:off x="323850" y="1006079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This evening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went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Chinatown.There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were so many good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cafès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and restaurants to choose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from.I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selected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Cantonese restaurant that served food on beautiful china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plates.What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great food!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That’s enough for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today.Tomorrow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evening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I’m going to a jazz bar in the Richmond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District.Can’t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wait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！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319088" y="3092054"/>
            <a:ext cx="8261747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文化视窗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旧金山的中国城是唯一一个可以和纽约唐人街相媲美的地方，在这里可以看到很多的华人华侨，这里完全就是一个城中之国，异国情调十足。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8.select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vt.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挑选；选择；选拔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891" name="矩形 11"/>
          <p:cNvSpPr>
            <a:spLocks noChangeArrowheads="1"/>
          </p:cNvSpPr>
          <p:nvPr/>
        </p:nvSpPr>
        <p:spPr bwMode="auto">
          <a:xfrm>
            <a:off x="409575" y="1113235"/>
            <a:ext cx="842843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select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selected him as/to be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our monitor because he was very responsible.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我们的班长，因为他很负责任。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②Simon has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been selected to make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speech at the opening ceremony.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西蒙被推选出在开幕式上致辞。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③After a long walk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selected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good place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for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our camp.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走了很长的路后，我们选了一个露营的好地方。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48953" y="1994298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选他当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1"/>
          <p:cNvSpPr>
            <a:spLocks noChangeArrowheads="1"/>
          </p:cNvSpPr>
          <p:nvPr/>
        </p:nvSpPr>
        <p:spPr bwMode="auto">
          <a:xfrm>
            <a:off x="388144" y="465535"/>
            <a:ext cx="8180785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④select...____________...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挑选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作为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⑤select 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 ____________ 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挑选某人做某事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⑥select...____________...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挑选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select a diamond ring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挑选钻石戒指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select goods from our catalogue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从我们的目录中选择商品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dirty="0" err="1">
                <a:latin typeface="+mn-lt"/>
                <a:ea typeface="+mn-ea"/>
                <a:cs typeface="+mn-ea"/>
                <a:sym typeface="+mn-lt"/>
              </a:rPr>
              <a:t>Daff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was selected from the whole class  ____________ (go) on the trip.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②She has been selected  ____________ the England team.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56147" y="941785"/>
            <a:ext cx="10534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as/to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75222" y="1344216"/>
            <a:ext cx="11400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07369" y="1750219"/>
            <a:ext cx="4542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94635" y="3775473"/>
            <a:ext cx="7344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go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92066" y="4201717"/>
            <a:ext cx="4542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短语语境填空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根据汉语提示写出适当的短语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02419" y="1113235"/>
            <a:ext cx="8428435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1.He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走向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 bathroom to wash up.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2.He left the farm to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闯天下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in the city.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3.Nowadays it is very easy to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谋生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centre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of the city is a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一系列的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ancient squares.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除了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some spelling mistakes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composition is fairly good.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72779" y="1162051"/>
            <a:ext cx="12682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headed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06253" y="1577579"/>
            <a:ext cx="19090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seek his fortune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43288" y="1982392"/>
            <a:ext cx="148938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earn a living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56372" y="2387204"/>
            <a:ext cx="10573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series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64382" y="2792017"/>
            <a:ext cx="135267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Apart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34566" y="573882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句式语境仿写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345282" y="952500"/>
            <a:ext cx="8261747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1.I have to admit that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definitely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feels good to be back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the city again.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我不得不承认，再次回到这个城市的感觉确实很好。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在我伤心的时候，有人能在我身边，这种感觉很好。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_____________________________________ when I’m sad.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2.There were so many good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cafès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and restaurants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choose from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有这么多好的咖啡馆和餐馆可供选择。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她有一个孩子要照顾。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She has a child 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4382" y="2225279"/>
            <a:ext cx="42062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feels good to be close to someone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36044" y="3845719"/>
            <a:ext cx="172688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take care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100488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语境串记多义词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538163" y="1483519"/>
            <a:ext cx="8261747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Tom had a narrow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escape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the traffic accident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while his fellows failed to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escape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being killed.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汤姆在这次交通事故中死里逃生，而他的同伴们却没能逃脱。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7411" name="Picture 5" descr="记单词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485" y="594122"/>
            <a:ext cx="47267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矩形 2"/>
          <p:cNvSpPr>
            <a:spLocks noChangeArrowheads="1"/>
          </p:cNvSpPr>
          <p:nvPr/>
        </p:nvSpPr>
        <p:spPr bwMode="auto">
          <a:xfrm>
            <a:off x="4281518" y="477441"/>
            <a:ext cx="83099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tabLst>
                <a:tab pos="2025015" algn="l"/>
              </a:tabLst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记单词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34566" y="681038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构词法助记派生词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3" name="矩形 11"/>
          <p:cNvSpPr>
            <a:spLocks noChangeArrowheads="1"/>
          </p:cNvSpPr>
          <p:nvPr/>
        </p:nvSpPr>
        <p:spPr bwMode="auto">
          <a:xfrm>
            <a:off x="359569" y="1113235"/>
            <a:ext cx="842843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名词后缀：－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ity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minor(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.)→minority(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副词后缀：－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ly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definite(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.)→definitely(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350044" y="2796779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合成词一族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59569" y="3228976"/>
            <a:ext cx="8262938" cy="85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down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town→downtown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./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./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after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wards→afterwards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句型公式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87" name="矩形 11"/>
          <p:cNvSpPr>
            <a:spLocks noChangeArrowheads="1"/>
          </p:cNvSpPr>
          <p:nvPr/>
        </p:nvSpPr>
        <p:spPr bwMode="auto">
          <a:xfrm>
            <a:off x="261938" y="1213247"/>
            <a:ext cx="8428435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1.“it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＋系动词＋形容词＋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do...”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结构中，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作形式主语，不定式是真正的主语。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动词不定式作后置定语时，与其所修饰的词之间往往有动宾关系，如果该不定式是不及物动词，其后应有必要的介词。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1113235"/>
            <a:ext cx="8428434" cy="43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Understanding in context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305991" y="1545431"/>
            <a:ext cx="8511778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Wednesday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21 June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Today was my first day back in San Francisco after camping in the Redwood Forest and visiting the wine country of Napa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Valley.I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have to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admit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that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definitely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feels good to be back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the city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again.And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what a city—a city that was able to rebuild itself after the earthquake that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occurred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1906.There are so many beautiful old buildings—many sitting on top of big hills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offering great views of the city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ocean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the Golden Gate Bridge.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3555" name="Picture 5" descr="课文整体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7" y="519113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e5fthqr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1673</Words>
  <Application>Microsoft Office PowerPoint</Application>
  <PresentationFormat>全屏显示(16:9)</PresentationFormat>
  <Paragraphs>292</Paragraphs>
  <Slides>34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2023-01-17T00:49:10Z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41357579030C4512BA15E04584B1E370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