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6" r:id="rId4"/>
    <p:sldId id="328" r:id="rId5"/>
    <p:sldId id="294" r:id="rId6"/>
    <p:sldId id="329" r:id="rId7"/>
    <p:sldId id="330" r:id="rId8"/>
    <p:sldId id="331" r:id="rId9"/>
    <p:sldId id="332" r:id="rId10"/>
    <p:sldId id="333" r:id="rId11"/>
    <p:sldId id="336" r:id="rId12"/>
    <p:sldId id="337" r:id="rId13"/>
    <p:sldId id="338" r:id="rId14"/>
    <p:sldId id="340" r:id="rId15"/>
    <p:sldId id="341" r:id="rId16"/>
    <p:sldId id="33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4">
          <p15:clr>
            <a:srgbClr val="A4A3A4"/>
          </p15:clr>
        </p15:guide>
        <p15:guide id="2" pos="2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  <a:srgbClr val="990099"/>
    <a:srgbClr val="66FF66"/>
    <a:srgbClr val="B9F2AC"/>
    <a:srgbClr val="425A06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24"/>
        <p:guide pos="28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65FD7E5F-FF32-4C20-9708-78BAE99384F0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D7E5F-FF32-4C20-9708-78BAE99384F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9825" y="752475"/>
            <a:ext cx="4391025" cy="3294063"/>
          </a:xfrm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4386263"/>
            <a:ext cx="5780088" cy="3952875"/>
          </a:xfrm>
        </p:spPr>
        <p:txBody>
          <a:bodyPr/>
          <a:lstStyle/>
          <a:p>
            <a:endParaRPr lang="zh-CN" altLang="en-US" b="1">
              <a:ea typeface="华文中宋" panose="0201060004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9825" y="752475"/>
            <a:ext cx="4391025" cy="3294063"/>
          </a:xfrm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4386263"/>
            <a:ext cx="5780088" cy="3952875"/>
          </a:xfrm>
        </p:spPr>
        <p:txBody>
          <a:bodyPr/>
          <a:lstStyle/>
          <a:p>
            <a:endParaRPr lang="zh-CN" altLang="en-US" b="1">
              <a:ea typeface="华文中宋" panose="0201060004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8238" y="752475"/>
            <a:ext cx="4391025" cy="3292475"/>
          </a:xfrm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4384675"/>
            <a:ext cx="5778500" cy="3952875"/>
          </a:xfrm>
        </p:spPr>
        <p:txBody>
          <a:bodyPr/>
          <a:lstStyle/>
          <a:p>
            <a:endParaRPr lang="zh-CN" altLang="en-US" b="1">
              <a:ea typeface="华文中宋" panose="0201060004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u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0BB54-69B8-41BB-8471-1652074FE54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571500"/>
            <a:ext cx="2071688" cy="5846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571500"/>
            <a:ext cx="6067425" cy="5846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80421-0A07-49A3-A73A-6745AD5F026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4F98A-3A48-4CA3-8709-063154C40CD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703D2-DA4A-4B23-B6AD-A8E2958851D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411288"/>
            <a:ext cx="40687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1411288"/>
            <a:ext cx="4070350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0F0D6-65AB-4E6A-A562-87298F6A52A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4C37C-E5F6-4F49-8063-62AB280A229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6944F-E80B-4D4C-9FAC-C9CC5E5A052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3FFF9-436B-48F1-B503-FF02990D926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59E9E-C150-4ED8-8AFC-CA4FB8116F0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5CCF6-27A4-45D9-A098-D01AFC7C60E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矩形 11"/>
          <p:cNvSpPr>
            <a:spLocks noChangeArrowheads="1"/>
          </p:cNvSpPr>
          <p:nvPr/>
        </p:nvSpPr>
        <p:spPr bwMode="auto">
          <a:xfrm>
            <a:off x="323850" y="-170815"/>
            <a:ext cx="9144000" cy="68580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2" name="图片 8"/>
          <p:cNvPicPr>
            <a:picLocks noChangeAspect="1" noChangeArrowheads="1"/>
          </p:cNvPicPr>
          <p:nvPr/>
        </p:nvPicPr>
        <p:blipFill>
          <a:blip r:embed="rId14" cstate="email"/>
          <a:srcRect t="16209"/>
          <a:stretch>
            <a:fillRect/>
          </a:stretch>
        </p:blipFill>
        <p:spPr bwMode="auto">
          <a:xfrm>
            <a:off x="0" y="0"/>
            <a:ext cx="9144000" cy="1390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571500"/>
            <a:ext cx="61817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4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929393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929393"/>
                </a:solidFill>
                <a:latin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2056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929393"/>
                </a:solidFill>
                <a:latin typeface="Times New Roman" panose="02020603050405020304" pitchFamily="18" charset="0"/>
              </a:defRPr>
            </a:lvl1pPr>
          </a:lstStyle>
          <a:p>
            <a:fld id="{8A6B3AC6-70AE-45BE-8801-EC34F82DE152}" type="slidenum">
              <a:rPr lang="zh-CN" altLang="en-US"/>
              <a:t>‹#›</a:t>
            </a:fld>
            <a:endParaRPr lang="en-US"/>
          </a:p>
        </p:txBody>
      </p:sp>
      <p:sp>
        <p:nvSpPr>
          <p:cNvPr id="2057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411288"/>
            <a:ext cx="829151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u"/>
    <p:sndAc>
      <p:stSnd>
        <p:snd r:embed="rId13" name="chimes.wav"/>
      </p:stSnd>
    </p:sndAc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62870A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62870A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62870A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62870A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62870A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62870A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62870A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62870A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62870A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20000"/>
        <a:buBlip>
          <a:blip r:embed="rId15"/>
        </a:buBlip>
        <a:defRPr sz="2000">
          <a:solidFill>
            <a:srgbClr val="425A06"/>
          </a:solidFill>
          <a:latin typeface="+mn-lt"/>
          <a:ea typeface="+mn-ea"/>
          <a:cs typeface="+mn-cs"/>
        </a:defRPr>
      </a:lvl1pPr>
      <a:lvl2pPr marL="357505" indent="-357505" algn="just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DCE382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45394" y="1124744"/>
            <a:ext cx="59769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i="1" dirty="0" smtClean="0">
                <a:ln w="9525" cap="sq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/>
              </a:rPr>
              <a:t>Unit 2</a:t>
            </a:r>
            <a:endParaRPr lang="en-US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隶书" panose="02010509060101010101" pitchFamily="49" charset="-122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492500" y="3573463"/>
            <a:ext cx="18415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3800" i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5127" name="WordArt 7"/>
          <p:cNvSpPr>
            <a:spLocks noChangeArrowheads="1" noChangeShapeType="1"/>
          </p:cNvSpPr>
          <p:nvPr/>
        </p:nvSpPr>
        <p:spPr bwMode="auto">
          <a:xfrm>
            <a:off x="1245394" y="2206626"/>
            <a:ext cx="7071022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 i="1" dirty="0" smtClean="0">
                <a:ln w="9525" cap="sq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Comic Sans MS" panose="030F0702030302020204"/>
              </a:rPr>
              <a:t>Waiting </a:t>
            </a:r>
            <a:r>
              <a:rPr lang="en-US" altLang="zh-CN" sz="3600" b="1" i="1" dirty="0">
                <a:ln w="9525" cap="sq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Comic Sans MS" panose="030F0702030302020204"/>
              </a:rPr>
              <a:t>for Another Hare</a:t>
            </a:r>
            <a:endParaRPr lang="zh-CN" altLang="en-US" sz="3600" b="1" i="1" dirty="0">
              <a:ln w="9525" cap="sq" cmpd="sng">
                <a:round/>
              </a:ln>
              <a:gradFill rotWithShape="0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5400000" scaled="1"/>
              </a:gradFill>
              <a:latin typeface="Comic Sans MS" panose="030F0702030302020204"/>
            </a:endParaRPr>
          </a:p>
        </p:txBody>
      </p:sp>
      <p:pic>
        <p:nvPicPr>
          <p:cNvPr id="5128" name="Picture 8" descr="rul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3357563"/>
            <a:ext cx="73914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2982068" y="548161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0975" y="404813"/>
            <a:ext cx="8496300" cy="6121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sz="2400" dirty="0"/>
              <a:t>(1) Where was the farmer when he saw the hare ?</a:t>
            </a:r>
          </a:p>
          <a:p>
            <a:pPr marL="0" indent="0">
              <a:buFontTx/>
              <a:buNone/>
            </a:pPr>
            <a:endParaRPr lang="zh-CN" altLang="en-US" sz="2400" dirty="0"/>
          </a:p>
          <a:p>
            <a:pPr marL="0" indent="0">
              <a:buFontTx/>
              <a:buNone/>
            </a:pPr>
            <a:r>
              <a:rPr lang="zh-CN" altLang="en-US" sz="2400" dirty="0"/>
              <a:t>(2) How did the hare die ?</a:t>
            </a:r>
          </a:p>
          <a:p>
            <a:pPr marL="0" indent="0">
              <a:buFontTx/>
              <a:buNone/>
            </a:pPr>
            <a:endParaRPr lang="zh-CN" altLang="en-US" sz="2400" dirty="0"/>
          </a:p>
          <a:p>
            <a:pPr marL="0" indent="0">
              <a:buFontTx/>
              <a:buNone/>
            </a:pPr>
            <a:r>
              <a:rPr lang="zh-CN" altLang="en-US" sz="2400" dirty="0"/>
              <a:t>(3) What did the farmer do with the hare ?</a:t>
            </a:r>
          </a:p>
          <a:p>
            <a:pPr marL="0" indent="0">
              <a:buFontTx/>
              <a:buNone/>
            </a:pPr>
            <a:endParaRPr lang="zh-CN" altLang="en-US" sz="2400" dirty="0"/>
          </a:p>
          <a:p>
            <a:pPr marL="0" indent="0">
              <a:buFontTx/>
              <a:buNone/>
            </a:pPr>
            <a:r>
              <a:rPr lang="zh-CN" altLang="en-US" sz="2400" dirty="0"/>
              <a:t>(4) Why did the farmer sit in the field all day ?</a:t>
            </a:r>
          </a:p>
          <a:p>
            <a:pPr marL="0" indent="0">
              <a:buFontTx/>
              <a:buNone/>
            </a:pPr>
            <a:endParaRPr lang="zh-CN" altLang="en-US" sz="2400" dirty="0"/>
          </a:p>
          <a:p>
            <a:pPr marL="0" indent="0">
              <a:buFontTx/>
              <a:buNone/>
            </a:pPr>
            <a:r>
              <a:rPr lang="zh-CN" altLang="en-US" sz="2400" dirty="0"/>
              <a:t>(5) What happened to the farmer's vegetables and animals 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64543" y="1052736"/>
            <a:ext cx="806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He was working in the field.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68313" y="2133600"/>
            <a:ext cx="80645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It ran very fast and crashed into a tree. It fell to the ground and died.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68313" y="3357563"/>
            <a:ext cx="80645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He picked up the hare and took it back home. He cooked it and had a delicious meal.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68313" y="4581525"/>
            <a:ext cx="80645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Because he wanted to wait for another hare to appear.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9750" y="5876925"/>
            <a:ext cx="806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All his vegetables died. All his animals ran away.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 autoUpdateAnimBg="0"/>
      <p:bldP spid="14340" grpId="0" bldLvl="0" autoUpdateAnimBg="0"/>
      <p:bldP spid="14341" grpId="0" bldLvl="0" autoUpdateAnimBg="0"/>
      <p:bldP spid="14342" grpId="0" bldLvl="0" autoUpdateAnimBg="0"/>
      <p:bldP spid="14343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 flipH="1">
            <a:off x="682625" y="117475"/>
            <a:ext cx="2665413" cy="719138"/>
          </a:xfrm>
          <a:prstGeom prst="flowChartPunchedTape">
            <a:avLst/>
          </a:prstGeom>
          <a:solidFill>
            <a:srgbClr val="FFFF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200" b="1" dirty="0">
                <a:latin typeface="Comic Sans MS" panose="030F0702030302020204" pitchFamily="66" charset="0"/>
              </a:rPr>
              <a:t> Let's recite.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15363" name="Picture 2" descr="http://pic36.nipic.com/20131211/5654593_205728482120_2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0163" y="44450"/>
            <a:ext cx="784226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1125538"/>
            <a:ext cx="929005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="1" dirty="0">
                <a:latin typeface="Comic Sans MS" panose="030F0702030302020204" pitchFamily="66" charset="0"/>
              </a:rPr>
              <a:t>One day, a farmer 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was working</a:t>
            </a:r>
            <a:r>
              <a:rPr lang="zh-CN" altLang="en-US" sz="2800" b="1" dirty="0">
                <a:latin typeface="Comic Sans MS" panose="030F0702030302020204" pitchFamily="66" charset="0"/>
              </a:rPr>
              <a:t> in field. Suddenly a  hare 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ran</a:t>
            </a:r>
            <a:r>
              <a:rPr lang="zh-CN" altLang="en-US" sz="2800" b="1" dirty="0">
                <a:latin typeface="Comic Sans MS" panose="030F0702030302020204" pitchFamily="66" charset="0"/>
              </a:rPr>
              <a:t> very fast and 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crashed into</a:t>
            </a:r>
            <a:r>
              <a:rPr lang="zh-CN" altLang="en-US" sz="2800" b="1" dirty="0">
                <a:latin typeface="Comic Sans MS" panose="030F0702030302020204" pitchFamily="66" charset="0"/>
              </a:rPr>
              <a:t> a tree. It 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fell</a:t>
            </a:r>
            <a:r>
              <a:rPr lang="zh-CN" altLang="en-US" sz="2800" b="1" dirty="0">
                <a:latin typeface="Comic Sans MS" panose="030F0702030302020204" pitchFamily="66" charset="0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</a:t>
            </a:r>
            <a:r>
              <a:rPr lang="zh-CN" altLang="en-US" sz="2800" b="1" dirty="0">
                <a:latin typeface="Comic Sans MS" panose="030F0702030302020204" pitchFamily="66" charset="0"/>
              </a:rPr>
              <a:t> the ground and 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died</a:t>
            </a:r>
            <a:r>
              <a:rPr lang="zh-CN" altLang="en-US" sz="2800" b="1" dirty="0">
                <a:latin typeface="Comic Sans MS" panose="030F0702030302020204" pitchFamily="66" charset="0"/>
              </a:rPr>
              <a:t>. The farmer was happy. He 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picked up</a:t>
            </a:r>
            <a:r>
              <a:rPr lang="zh-CN" altLang="en-US" sz="2800" b="1" dirty="0">
                <a:latin typeface="Comic Sans MS" panose="030F0702030302020204" pitchFamily="66" charset="0"/>
              </a:rPr>
              <a:t> the hare and 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took it back home.</a:t>
            </a:r>
            <a:r>
              <a:rPr lang="zh-CN" altLang="en-US" sz="2800" b="1" dirty="0">
                <a:latin typeface="Comic Sans MS" panose="030F0702030302020204" pitchFamily="66" charset="0"/>
              </a:rPr>
              <a:t> He 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cooked</a:t>
            </a:r>
            <a:r>
              <a:rPr lang="zh-CN" altLang="en-US" sz="2800" b="1" dirty="0">
                <a:latin typeface="Comic Sans MS" panose="030F0702030302020204" pitchFamily="66" charset="0"/>
              </a:rPr>
              <a:t> it and had a 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delicious meal</a:t>
            </a:r>
            <a:r>
              <a:rPr lang="zh-CN" altLang="en-US" sz="2800" b="1" dirty="0">
                <a:latin typeface="Comic Sans MS" panose="030F0702030302020204" pitchFamily="66" charset="0"/>
              </a:rPr>
              <a:t>.</a:t>
            </a:r>
            <a:endParaRPr lang="zh-CN" altLang="en-US" sz="28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492500" y="1557338"/>
            <a:ext cx="2087563" cy="4587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42988" y="2420938"/>
            <a:ext cx="647700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213225" y="2420938"/>
            <a:ext cx="2232025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8316913" y="2349500"/>
            <a:ext cx="935037" cy="458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0" y="3284538"/>
            <a:ext cx="576263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348038" y="3284538"/>
            <a:ext cx="863600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07950" y="4149725"/>
            <a:ext cx="1584325" cy="458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211638" y="4149725"/>
            <a:ext cx="3313112" cy="458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07950" y="4941888"/>
            <a:ext cx="1223963" cy="45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636963" y="5013325"/>
            <a:ext cx="2447925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r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ldLvl="0" animBg="1" autoUpdateAnimBg="0"/>
      <p:bldP spid="15366" grpId="0" bldLvl="0" animBg="1" autoUpdateAnimBg="0"/>
      <p:bldP spid="15367" grpId="0" bldLvl="0" animBg="1" autoUpdateAnimBg="0"/>
      <p:bldP spid="15368" grpId="0" bldLvl="0" animBg="1" autoUpdateAnimBg="0"/>
      <p:bldP spid="15369" grpId="0" bldLvl="0" animBg="1" autoUpdateAnimBg="0"/>
      <p:bldP spid="15370" grpId="0" bldLvl="0" animBg="1" autoUpdateAnimBg="0"/>
      <p:bldP spid="15371" grpId="0" bldLvl="0" animBg="1" autoUpdateAnimBg="0"/>
      <p:bldP spid="15372" grpId="0" bldLvl="0" animBg="1" autoUpdateAnimBg="0"/>
      <p:bldP spid="15373" grpId="0" bldLvl="0" animBg="1" autoUpdateAnimBg="0"/>
      <p:bldP spid="15374" grpId="0" bldLvl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 flipH="1">
            <a:off x="682625" y="117475"/>
            <a:ext cx="2665413" cy="719138"/>
          </a:xfrm>
          <a:prstGeom prst="flowChartPunchedTape">
            <a:avLst/>
          </a:prstGeom>
          <a:solidFill>
            <a:srgbClr val="FFFF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200" b="1">
                <a:latin typeface="Comic Sans MS" panose="030F0702030302020204" pitchFamily="66" charset="0"/>
              </a:rPr>
              <a:t> Let's recite.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pic>
        <p:nvPicPr>
          <p:cNvPr id="17411" name="Picture 2" descr="http://pic36.nipic.com/20131211/5654593_205728482120_2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0163" y="44450"/>
            <a:ext cx="784226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7950" y="836613"/>
            <a:ext cx="9290050" cy="606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="1" dirty="0">
                <a:latin typeface="Comic Sans MS" panose="030F0702030302020204" pitchFamily="66" charset="0"/>
              </a:rPr>
              <a:t>"Working in the field every day is hard work. But picking up a hare is so easy," he said to himself. From then on, the farmer stopped working. All day long, he sat in the field and waited for a hare to appear. All his vegetables died. All his animals ran way. But another hare never came, so the farmer had nothing to eat.</a:t>
            </a:r>
            <a:endParaRPr lang="zh-CN" altLang="en-US" sz="28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23850" y="1268413"/>
            <a:ext cx="1512888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229350" y="1268413"/>
            <a:ext cx="863600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79388" y="2133600"/>
            <a:ext cx="1800225" cy="458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213225" y="2133600"/>
            <a:ext cx="935038" cy="458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237413" y="2060575"/>
            <a:ext cx="1368425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07950" y="2924175"/>
            <a:ext cx="2376488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860925" y="2997200"/>
            <a:ext cx="2808288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7885113" y="2997200"/>
            <a:ext cx="1150937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80975" y="3789363"/>
            <a:ext cx="647700" cy="45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692275" y="3789363"/>
            <a:ext cx="576263" cy="45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219700" y="3789363"/>
            <a:ext cx="1873250" cy="45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79388" y="4724400"/>
            <a:ext cx="1223962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860925" y="4652963"/>
            <a:ext cx="719138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8461375" y="4724400"/>
            <a:ext cx="574675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2413" y="5518150"/>
            <a:ext cx="576262" cy="458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835150" y="5518150"/>
            <a:ext cx="1296988" cy="458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r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ldLvl="0" animBg="1" autoUpdateAnimBg="0"/>
      <p:bldP spid="17414" grpId="0" bldLvl="0" animBg="1" autoUpdateAnimBg="0"/>
      <p:bldP spid="17415" grpId="0" bldLvl="0" animBg="1" autoUpdateAnimBg="0"/>
      <p:bldP spid="17416" grpId="0" bldLvl="0" animBg="1" autoUpdateAnimBg="0"/>
      <p:bldP spid="17417" grpId="0" bldLvl="0" animBg="1" autoUpdateAnimBg="0"/>
      <p:bldP spid="17418" grpId="0" bldLvl="0" animBg="1" autoUpdateAnimBg="0"/>
      <p:bldP spid="17419" grpId="0" bldLvl="0" animBg="1" autoUpdateAnimBg="0"/>
      <p:bldP spid="17420" grpId="0" bldLvl="0" animBg="1" autoUpdateAnimBg="0"/>
      <p:bldP spid="17421" grpId="0" bldLvl="0" animBg="1" autoUpdateAnimBg="0"/>
      <p:bldP spid="17422" grpId="0" bldLvl="0" animBg="1" autoUpdateAnimBg="0"/>
      <p:bldP spid="17423" grpId="0" bldLvl="0" animBg="1" autoUpdateAnimBg="0"/>
      <p:bldP spid="17424" grpId="0" bldLvl="0" animBg="1" autoUpdateAnimBg="0"/>
      <p:bldP spid="17425" grpId="0" bldLvl="0" animBg="1" autoUpdateAnimBg="0"/>
      <p:bldP spid="17426" grpId="0" bldLvl="0" animBg="1" autoUpdateAnimBg="0"/>
      <p:bldP spid="17427" grpId="0" bldLvl="0" animBg="1" autoUpdateAnimBg="0"/>
      <p:bldP spid="17428" grpId="0" bldLvl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 flipH="1">
            <a:off x="682625" y="695201"/>
            <a:ext cx="2665413" cy="719138"/>
          </a:xfrm>
          <a:prstGeom prst="flowChartPunchedTape">
            <a:avLst/>
          </a:prstGeom>
          <a:solidFill>
            <a:srgbClr val="FFFF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200" b="1">
                <a:latin typeface="Comic Sans MS" panose="030F0702030302020204" pitchFamily="66" charset="0"/>
              </a:rPr>
              <a:t> Let's recite.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pic>
        <p:nvPicPr>
          <p:cNvPr id="19459" name="Picture 2" descr="http://pic36.nipic.com/20131211/5654593_205728482120_2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0163" y="622176"/>
            <a:ext cx="784226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7950" y="1414339"/>
            <a:ext cx="9290050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="1">
                <a:latin typeface="Comic Sans MS" panose="030F0702030302020204" pitchFamily="66" charset="0"/>
              </a:rPr>
              <a:t>Don't be like the farmer. Don't wait for another hare. Go for it.</a:t>
            </a:r>
            <a:endParaRPr lang="zh-CN" altLang="en-US" sz="2800" b="1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87450" y="1774701"/>
            <a:ext cx="1225550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380288" y="1774701"/>
            <a:ext cx="1368425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260475" y="2711326"/>
            <a:ext cx="1800225" cy="458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r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ldLvl="0" animBg="1" autoUpdateAnimBg="0"/>
      <p:bldP spid="19462" grpId="0" bldLvl="0" animBg="1" autoUpdateAnimBg="0"/>
      <p:bldP spid="19463" grpId="0" bldLvl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e:\My Documents\My Pictures\flash\girl\2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8838" y="685800"/>
            <a:ext cx="103663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80120" y="1870099"/>
            <a:ext cx="6172200" cy="43672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working in the field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run very fast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crash into a tree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fall to the ground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pick up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have a </a:t>
            </a:r>
            <a:r>
              <a:rPr lang="en-US" sz="2800" dirty="0" err="1">
                <a:solidFill>
                  <a:srgbClr val="0000FF"/>
                </a:solidFill>
              </a:rPr>
              <a:t>delicous</a:t>
            </a:r>
            <a:r>
              <a:rPr lang="en-US" sz="2800" dirty="0">
                <a:solidFill>
                  <a:srgbClr val="0000FF"/>
                </a:solidFill>
              </a:rPr>
              <a:t> meal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sit in the field</a:t>
            </a:r>
          </a:p>
        </p:txBody>
      </p:sp>
      <p:sp>
        <p:nvSpPr>
          <p:cNvPr id="21509" name="WordArt 5"/>
          <p:cNvSpPr>
            <a:spLocks noChangeArrowheads="1" noChangeShapeType="1"/>
          </p:cNvSpPr>
          <p:nvPr/>
        </p:nvSpPr>
        <p:spPr bwMode="auto">
          <a:xfrm>
            <a:off x="1447800" y="685800"/>
            <a:ext cx="41148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CC99FF"/>
                  </a:solidFill>
                  <a:bevel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Read and do:</a:t>
            </a:r>
            <a:endParaRPr lang="zh-CN" altLang="en-US" sz="3600" b="1" dirty="0">
              <a:ln w="9525" cmpd="sng">
                <a:solidFill>
                  <a:srgbClr val="CC99FF"/>
                </a:solidFill>
                <a:bevel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21510" name="Picture 6" descr="E:\素材\4\INTGIF\LINES\LIN_12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1524000"/>
            <a:ext cx="5635625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WordArt 7"/>
          <p:cNvSpPr>
            <a:spLocks noChangeArrowheads="1" noChangeShapeType="1"/>
          </p:cNvSpPr>
          <p:nvPr/>
        </p:nvSpPr>
        <p:spPr bwMode="auto">
          <a:xfrm>
            <a:off x="533400" y="609600"/>
            <a:ext cx="228600" cy="381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16"/>
              </a:avLst>
            </a:prstTxWarp>
          </a:bodyPr>
          <a:lstStyle/>
          <a:p>
            <a:pPr algn="ctr"/>
            <a:r>
              <a:rPr lang="en-US" altLang="zh-CN" sz="3600" b="1">
                <a:ln w="9525" cmpd="sng">
                  <a:solidFill>
                    <a:srgbClr val="CC99FF"/>
                  </a:solidFill>
                  <a:bevel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zh-CN" altLang="en-US" sz="3600" b="1">
              <a:ln w="9525" cmpd="sng">
                <a:solidFill>
                  <a:srgbClr val="CC99FF"/>
                </a:solidFill>
                <a:bevel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3733800"/>
            <a:ext cx="7239000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  <a:p>
            <a:pPr>
              <a:spcBef>
                <a:spcPct val="50000"/>
              </a:spcBef>
            </a:pPr>
            <a:endParaRPr lang="zh-CN" altLang="en-US"/>
          </a:p>
          <a:p>
            <a:pPr>
              <a:spcBef>
                <a:spcPct val="50000"/>
              </a:spcBef>
            </a:pPr>
            <a:endParaRPr lang="zh-CN" altLang="en-US"/>
          </a:p>
          <a:p>
            <a:pPr>
              <a:spcBef>
                <a:spcPct val="50000"/>
              </a:spcBef>
            </a:pPr>
            <a:endParaRPr lang="zh-CN" altLang="en-US"/>
          </a:p>
          <a:p>
            <a:pPr>
              <a:spcBef>
                <a:spcPct val="50000"/>
              </a:spcBef>
            </a:pPr>
            <a:endParaRPr lang="zh-CN" altLang="en-US"/>
          </a:p>
          <a:p>
            <a:pPr>
              <a:spcBef>
                <a:spcPct val="50000"/>
              </a:spcBef>
            </a:pPr>
            <a:endParaRPr lang="zh-CN" altLang="en-US"/>
          </a:p>
          <a:p>
            <a:pPr>
              <a:spcBef>
                <a:spcPct val="50000"/>
              </a:spcBef>
            </a:pPr>
            <a:endParaRPr lang="zh-CN" altLang="en-US"/>
          </a:p>
          <a:p>
            <a:pPr>
              <a:spcBef>
                <a:spcPct val="50000"/>
              </a:spcBef>
            </a:pPr>
            <a:endParaRPr lang="zh-CN" altLang="en-US"/>
          </a:p>
          <a:p>
            <a:pPr>
              <a:spcBef>
                <a:spcPct val="50000"/>
              </a:spcBef>
            </a:pPr>
            <a:endParaRPr lang="zh-CN" altLang="en-US"/>
          </a:p>
          <a:p>
            <a:pPr>
              <a:spcBef>
                <a:spcPct val="50000"/>
              </a:spcBef>
            </a:pPr>
            <a:endParaRPr lang="zh-CN" altLang="en-US"/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62000" y="1219200"/>
            <a:ext cx="7391400" cy="180181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/>
              <a:t>1.</a:t>
            </a:r>
            <a:r>
              <a:rPr lang="en-US" sz="2800" dirty="0"/>
              <a:t>crash—crashed    2.die---died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3.wait—waited    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4.cook-</a:t>
            </a:r>
            <a:r>
              <a:rPr lang="en-US" sz="2800" dirty="0"/>
              <a:t>--cooked  5.pick---picked</a:t>
            </a:r>
          </a:p>
        </p:txBody>
      </p:sp>
      <p:pic>
        <p:nvPicPr>
          <p:cNvPr id="22533" name="Picture 5" descr="E:\素材\4\GIF\LINES\LIN_02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200400"/>
            <a:ext cx="8763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38200" y="3962400"/>
            <a:ext cx="7239000" cy="22891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1.run—ran       </a:t>
            </a:r>
            <a:r>
              <a:rPr lang="zh-CN" altLang="en-US" sz="3600"/>
              <a:t> 2.</a:t>
            </a:r>
            <a:r>
              <a:rPr lang="en-US" sz="3600"/>
              <a:t>fall----fell </a:t>
            </a:r>
            <a:r>
              <a:rPr lang="en-US" sz="2000"/>
              <a:t>(</a:t>
            </a:r>
            <a:r>
              <a:rPr lang="zh-CN" altLang="en-US" sz="2000"/>
              <a:t>倒下，落下）</a:t>
            </a:r>
          </a:p>
          <a:p>
            <a:pPr>
              <a:spcBef>
                <a:spcPct val="50000"/>
              </a:spcBef>
            </a:pPr>
            <a:r>
              <a:rPr lang="en-US" sz="3600"/>
              <a:t>3.take ----took   4.sit---sat </a:t>
            </a:r>
          </a:p>
          <a:p>
            <a:pPr>
              <a:spcBef>
                <a:spcPct val="50000"/>
              </a:spcBef>
            </a:pPr>
            <a:r>
              <a:rPr lang="en-US" sz="3600"/>
              <a:t>5.has/have ----had</a:t>
            </a:r>
          </a:p>
        </p:txBody>
      </p:sp>
      <p:sp>
        <p:nvSpPr>
          <p:cNvPr id="22535" name="WordArt 7"/>
          <p:cNvSpPr>
            <a:spLocks noChangeArrowheads="1" noChangeShapeType="1"/>
          </p:cNvSpPr>
          <p:nvPr/>
        </p:nvSpPr>
        <p:spPr bwMode="auto">
          <a:xfrm>
            <a:off x="2209800" y="3505200"/>
            <a:ext cx="3581400" cy="361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40"/>
              </a:avLst>
            </a:prstTxWarp>
          </a:bodyPr>
          <a:lstStyle/>
          <a:p>
            <a:pPr algn="ctr"/>
            <a:r>
              <a:rPr lang="zh-CN" altLang="en-US" sz="3600" b="1">
                <a:ln w="9525" cmpd="sng">
                  <a:solidFill>
                    <a:srgbClr val="CC99FF"/>
                  </a:solidFill>
                  <a:bevel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不规则动词过去式</a:t>
            </a:r>
          </a:p>
        </p:txBody>
      </p:sp>
      <p:sp>
        <p:nvSpPr>
          <p:cNvPr id="22536" name="WordArt 8"/>
          <p:cNvSpPr>
            <a:spLocks noChangeArrowheads="1" noChangeShapeType="1"/>
          </p:cNvSpPr>
          <p:nvPr/>
        </p:nvSpPr>
        <p:spPr bwMode="auto">
          <a:xfrm>
            <a:off x="2362200" y="685800"/>
            <a:ext cx="3352800" cy="361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16"/>
              </a:avLst>
            </a:prstTxWarp>
          </a:bodyPr>
          <a:lstStyle/>
          <a:p>
            <a:pPr algn="ctr"/>
            <a:r>
              <a:rPr lang="zh-CN" altLang="en-US" sz="3600" b="1">
                <a:ln w="9525" cmpd="sng">
                  <a:solidFill>
                    <a:srgbClr val="CC99FF"/>
                  </a:solidFill>
                  <a:bevel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规则动词过去式</a:t>
            </a:r>
          </a:p>
        </p:txBody>
      </p:sp>
      <p:sp>
        <p:nvSpPr>
          <p:cNvPr id="22537" name="WordArt 9"/>
          <p:cNvSpPr>
            <a:spLocks noChangeArrowheads="1" noChangeShapeType="1"/>
          </p:cNvSpPr>
          <p:nvPr/>
        </p:nvSpPr>
        <p:spPr bwMode="auto">
          <a:xfrm>
            <a:off x="914400" y="609600"/>
            <a:ext cx="228600" cy="381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16"/>
              </a:avLst>
            </a:prstTxWarp>
          </a:bodyPr>
          <a:lstStyle/>
          <a:p>
            <a:pPr algn="ctr"/>
            <a:r>
              <a:rPr lang="en-US" altLang="zh-CN" sz="3600" b="1">
                <a:ln w="9525" cmpd="sng">
                  <a:solidFill>
                    <a:srgbClr val="CC99FF"/>
                  </a:solidFill>
                  <a:bevel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3600" b="1">
              <a:ln w="9525" cmpd="sng">
                <a:solidFill>
                  <a:srgbClr val="CC99FF"/>
                </a:solidFill>
                <a:bevel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6181725" cy="700087"/>
          </a:xfrm>
        </p:spPr>
        <p:txBody>
          <a:bodyPr/>
          <a:lstStyle/>
          <a:p>
            <a:r>
              <a:rPr lang="zh-CN" altLang="en-US" dirty="0"/>
              <a:t>Retell the story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553" y="1700808"/>
            <a:ext cx="8997950" cy="3168575"/>
          </a:xfrm>
        </p:spPr>
        <p:txBody>
          <a:bodyPr/>
          <a:lstStyle/>
          <a:p>
            <a:pPr algn="ctr"/>
            <a:r>
              <a:rPr lang="zh-CN" altLang="en-US" sz="2800" dirty="0">
                <a:latin typeface="Comic Sans MS" panose="030F0702030302020204" pitchFamily="66" charset="0"/>
              </a:rPr>
              <a:t>Waiting for another hare</a:t>
            </a:r>
          </a:p>
          <a:p>
            <a:pPr marL="0" indent="0">
              <a:buFontTx/>
              <a:buNone/>
            </a:pPr>
            <a:r>
              <a:rPr lang="zh-CN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worked in the field    crashed into a tree    fell to the ground</a:t>
            </a:r>
          </a:p>
          <a:p>
            <a:pPr marL="0" indent="0">
              <a:buFontTx/>
              <a:buNone/>
            </a:pPr>
            <a:r>
              <a:rPr lang="zh-CN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picked up the hare     took it home            had a delicious meal</a:t>
            </a:r>
          </a:p>
          <a:p>
            <a:pPr marL="0" indent="0">
              <a:buFontTx/>
              <a:buNone/>
            </a:pPr>
            <a:r>
              <a:rPr lang="zh-CN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from then on              stopped working       all day long</a:t>
            </a:r>
          </a:p>
          <a:p>
            <a:pPr marL="0" indent="0">
              <a:buFontTx/>
              <a:buNone/>
            </a:pPr>
            <a:r>
              <a:rPr lang="zh-CN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wait for                      go for </a:t>
            </a:r>
            <a:r>
              <a:rPr lang="zh-CN" alt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it </a:t>
            </a:r>
            <a:endParaRPr lang="zh-CN" altLang="en-US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98550" y="1624012"/>
            <a:ext cx="58324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 Black" panose="020B0A04020102020204" pitchFamily="34" charset="0"/>
              </a:rPr>
              <a:t>Do you know the story in Chinese? </a:t>
            </a:r>
            <a:endParaRPr lang="en-US" b="1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6147" name="Group 3"/>
          <p:cNvGrpSpPr/>
          <p:nvPr/>
        </p:nvGrpSpPr>
        <p:grpSpPr bwMode="auto">
          <a:xfrm>
            <a:off x="1403350" y="2060575"/>
            <a:ext cx="7127875" cy="4608513"/>
            <a:chOff x="0" y="0"/>
            <a:chExt cx="4490" cy="2903"/>
          </a:xfrm>
        </p:grpSpPr>
        <p:grpSp>
          <p:nvGrpSpPr>
            <p:cNvPr id="6148" name="Group 4"/>
            <p:cNvGrpSpPr/>
            <p:nvPr/>
          </p:nvGrpSpPr>
          <p:grpSpPr bwMode="auto">
            <a:xfrm>
              <a:off x="0" y="499"/>
              <a:ext cx="1859" cy="2273"/>
              <a:chOff x="0" y="0"/>
              <a:chExt cx="1859" cy="2273"/>
            </a:xfrm>
          </p:grpSpPr>
          <p:grpSp>
            <p:nvGrpSpPr>
              <p:cNvPr id="6149" name="Group 5"/>
              <p:cNvGrpSpPr>
                <a:grpSpLocks noChangeAspect="1"/>
              </p:cNvGrpSpPr>
              <p:nvPr/>
            </p:nvGrpSpPr>
            <p:grpSpPr bwMode="auto">
              <a:xfrm>
                <a:off x="0" y="272"/>
                <a:ext cx="1859" cy="2001"/>
                <a:chOff x="0" y="0"/>
                <a:chExt cx="1859" cy="2001"/>
              </a:xfrm>
            </p:grpSpPr>
            <p:pic>
              <p:nvPicPr>
                <p:cNvPr id="6150" name="Picture 6" descr="001h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089" cy="7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151" name="Picture 7" descr="001h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272" y="635"/>
                  <a:ext cx="1587" cy="1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6152" name="Text Box 8"/>
              <p:cNvSpPr txBox="1">
                <a:spLocks noChangeArrowheads="1"/>
              </p:cNvSpPr>
              <p:nvPr/>
            </p:nvSpPr>
            <p:spPr bwMode="auto">
              <a:xfrm>
                <a:off x="952" y="0"/>
                <a:ext cx="27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①</a:t>
                </a:r>
              </a:p>
            </p:txBody>
          </p:sp>
        </p:grpSp>
        <p:grpSp>
          <p:nvGrpSpPr>
            <p:cNvPr id="6153" name="Group 9"/>
            <p:cNvGrpSpPr/>
            <p:nvPr/>
          </p:nvGrpSpPr>
          <p:grpSpPr bwMode="auto">
            <a:xfrm>
              <a:off x="1859" y="1134"/>
              <a:ext cx="1429" cy="1769"/>
              <a:chOff x="0" y="0"/>
              <a:chExt cx="1429" cy="1769"/>
            </a:xfrm>
          </p:grpSpPr>
          <p:pic>
            <p:nvPicPr>
              <p:cNvPr id="6154" name="Picture 10" descr="002h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0" y="181"/>
                <a:ext cx="1429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55" name="Text Box 1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7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/>
                  <a:t>②</a:t>
                </a:r>
              </a:p>
            </p:txBody>
          </p:sp>
        </p:grpSp>
        <p:grpSp>
          <p:nvGrpSpPr>
            <p:cNvPr id="6156" name="Group 12"/>
            <p:cNvGrpSpPr/>
            <p:nvPr/>
          </p:nvGrpSpPr>
          <p:grpSpPr bwMode="auto">
            <a:xfrm>
              <a:off x="2766" y="0"/>
              <a:ext cx="1724" cy="2277"/>
              <a:chOff x="0" y="0"/>
              <a:chExt cx="1724" cy="2277"/>
            </a:xfrm>
          </p:grpSpPr>
          <p:grpSp>
            <p:nvGrpSpPr>
              <p:cNvPr id="6157" name="Group 13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1724" cy="2277"/>
                <a:chOff x="0" y="0"/>
                <a:chExt cx="1724" cy="2277"/>
              </a:xfrm>
            </p:grpSpPr>
            <p:pic>
              <p:nvPicPr>
                <p:cNvPr id="6158" name="Picture 14" descr="003h"/>
                <p:cNvPicPr>
                  <a:picLocks noChangeAspect="1" noChangeArrowheads="1"/>
                </p:cNvPicPr>
                <p:nvPr/>
              </p:nvPicPr>
              <p:blipFill>
                <a:blip r:embed="rId6" cstate="email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262" cy="16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159" name="Picture 15" descr="003h"/>
                <p:cNvPicPr>
                  <a:picLocks noChangeAspect="1" noChangeArrowheads="1"/>
                </p:cNvPicPr>
                <p:nvPr/>
              </p:nvPicPr>
              <p:blipFill>
                <a:blip r:embed="rId7" cstate="email"/>
                <a:srcRect/>
                <a:stretch>
                  <a:fillRect/>
                </a:stretch>
              </p:blipFill>
              <p:spPr bwMode="auto">
                <a:xfrm>
                  <a:off x="454" y="1360"/>
                  <a:ext cx="1270" cy="9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6160" name="Text Box 16"/>
              <p:cNvSpPr txBox="1">
                <a:spLocks noChangeArrowheads="1"/>
              </p:cNvSpPr>
              <p:nvPr/>
            </p:nvSpPr>
            <p:spPr bwMode="auto">
              <a:xfrm>
                <a:off x="1089" y="90"/>
                <a:ext cx="27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/>
                  <a:t>③</a:t>
                </a:r>
              </a:p>
            </p:txBody>
          </p:sp>
        </p:grpSp>
      </p:grpSp>
      <p:sp>
        <p:nvSpPr>
          <p:cNvPr id="6161" name="WordArt 17"/>
          <p:cNvSpPr>
            <a:spLocks noChangeArrowheads="1" noChangeShapeType="1"/>
          </p:cNvSpPr>
          <p:nvPr/>
        </p:nvSpPr>
        <p:spPr bwMode="auto">
          <a:xfrm>
            <a:off x="1403350" y="557212"/>
            <a:ext cx="5462588" cy="847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 i="1" dirty="0">
                <a:ln w="9525" cap="sq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Comic Sans MS" panose="030F0702030302020204"/>
              </a:rPr>
              <a:t> Waiting for Another Hare</a:t>
            </a:r>
            <a:endParaRPr lang="zh-CN" altLang="en-US" sz="3600" b="1" i="1" dirty="0">
              <a:ln w="9525" cap="sq" cmpd="sng">
                <a:round/>
              </a:ln>
              <a:gradFill rotWithShape="0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5400000" scaled="1"/>
              </a:gradFill>
              <a:latin typeface="Comic Sans MS" panose="030F0702030302020204"/>
            </a:endParaRPr>
          </a:p>
        </p:txBody>
      </p:sp>
      <p:pic>
        <p:nvPicPr>
          <p:cNvPr id="6162" name="Picture 18" descr="rul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03350" y="1298575"/>
            <a:ext cx="59436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ru"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71600" y="1484784"/>
            <a:ext cx="7345362" cy="329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_________</a:t>
            </a:r>
            <a:r>
              <a:rPr lang="zh-CN" alt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（从那时起），</a:t>
            </a:r>
            <a:r>
              <a:rPr 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the farmer</a:t>
            </a:r>
          </a:p>
          <a:p>
            <a:pPr>
              <a:lnSpc>
                <a:spcPct val="140000"/>
              </a:lnSpc>
            </a:pPr>
            <a:r>
              <a:rPr 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didn’t work _________</a:t>
            </a:r>
            <a:r>
              <a:rPr lang="zh-CN" alt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（再）</a:t>
            </a:r>
            <a:r>
              <a:rPr 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.         </a:t>
            </a:r>
          </a:p>
          <a:p>
            <a:pPr>
              <a:lnSpc>
                <a:spcPct val="140000"/>
              </a:lnSpc>
            </a:pPr>
            <a:r>
              <a:rPr 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_________ </a:t>
            </a:r>
            <a:r>
              <a:rPr lang="zh-CN" alt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（整天）</a:t>
            </a:r>
            <a:r>
              <a:rPr 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he sat in the  </a:t>
            </a:r>
          </a:p>
          <a:p>
            <a:pPr>
              <a:lnSpc>
                <a:spcPct val="140000"/>
              </a:lnSpc>
            </a:pPr>
            <a:r>
              <a:rPr 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fields and  _________ </a:t>
            </a:r>
            <a:r>
              <a:rPr lang="zh-CN" alt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（等候</a:t>
            </a:r>
            <a:r>
              <a:rPr 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……</a:t>
            </a:r>
            <a:r>
              <a:rPr lang="zh-CN" altLang="en-US" sz="3000" dirty="0">
                <a:solidFill>
                  <a:srgbClr val="339966"/>
                </a:solidFill>
                <a:latin typeface="Comic Sans MS" panose="030F0702030302020204" pitchFamily="66" charset="0"/>
              </a:rPr>
              <a:t> </a:t>
            </a:r>
            <a:r>
              <a:rPr lang="zh-CN" alt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）</a:t>
            </a:r>
            <a:r>
              <a:rPr 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a</a:t>
            </a:r>
          </a:p>
          <a:p>
            <a:pPr>
              <a:lnSpc>
                <a:spcPct val="140000"/>
              </a:lnSpc>
            </a:pPr>
            <a:r>
              <a:rPr lang="en-US" sz="3000" b="1" dirty="0">
                <a:solidFill>
                  <a:srgbClr val="339966"/>
                </a:solidFill>
                <a:latin typeface="Comic Sans MS" panose="030F0702030302020204" pitchFamily="66" charset="0"/>
              </a:rPr>
              <a:t>hare to appear.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3037" y="1556222"/>
            <a:ext cx="239553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From then on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43037" y="2851622"/>
            <a:ext cx="2208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All day long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490962" y="2178522"/>
            <a:ext cx="1751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any more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75062" y="3500909"/>
            <a:ext cx="1993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waited for</a:t>
            </a:r>
          </a:p>
        </p:txBody>
      </p:sp>
    </p:spTree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1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71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1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17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QQ截图201503052112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356100" y="981075"/>
            <a:ext cx="3168650" cy="2176463"/>
          </a:xfrm>
          <a:noFill/>
        </p:spPr>
      </p:pic>
      <p:pic>
        <p:nvPicPr>
          <p:cNvPr id="8196" name="Picture 4" descr="QQ截图201503052112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5943600" y="3913188"/>
            <a:ext cx="2695575" cy="2389187"/>
          </a:xfr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3850" y="2997200"/>
            <a:ext cx="5838825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One day, a farmer was working in the field. Suddenly a hare ran very fast and crashed into a tree. It fell to the ground and died.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580063" y="3429000"/>
            <a:ext cx="431800" cy="0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95288" y="3860800"/>
            <a:ext cx="1512887" cy="1588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771775" y="4292600"/>
            <a:ext cx="2087563" cy="1588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900113" y="4724400"/>
            <a:ext cx="2951162" cy="1588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052638" y="5300663"/>
            <a:ext cx="583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187450" y="5229225"/>
            <a:ext cx="4986338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crash into sth</a:t>
            </a:r>
            <a:r>
              <a:rPr lang="zh-CN" altLang="en-US" sz="2800" dirty="0">
                <a:latin typeface="Comic Sans MS" panose="030F0702030302020204" pitchFamily="66" charset="0"/>
              </a:rPr>
              <a:t>: 撞上....</a:t>
            </a:r>
          </a:p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fall to the </a:t>
            </a:r>
            <a:r>
              <a:rPr lang="zh-CN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ground</a:t>
            </a:r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zh-CN" altLang="en-US" sz="2800" dirty="0">
                <a:latin typeface="Comic Sans MS" panose="030F0702030302020204" pitchFamily="66" charset="0"/>
              </a:rPr>
              <a:t>: 掉在地上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435600" y="3429000"/>
            <a:ext cx="1219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(run)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84213" y="4724400"/>
            <a:ext cx="1217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(fall)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187450" y="6165850"/>
            <a:ext cx="49863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die: 死亡</a:t>
            </a:r>
          </a:p>
        </p:txBody>
      </p:sp>
    </p:spTree>
  </p:cSld>
  <p:clrMapOvr>
    <a:masterClrMapping/>
  </p:clrMapOvr>
  <p:transition spd="slow">
    <p:pull dir="r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  <p:bldP spid="8201" grpId="0" animBg="1"/>
      <p:bldP spid="8203" grpId="0" bldLvl="0" autoUpdateAnimBg="0"/>
      <p:bldP spid="8204" grpId="0" bldLvl="0" autoUpdateAnimBg="0"/>
      <p:bldP spid="8205" grpId="0" bldLvl="0" autoUpdateAnimBg="0"/>
      <p:bldP spid="8206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QQ截图201503052129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80113" y="1412875"/>
            <a:ext cx="3113087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00113" y="1917700"/>
            <a:ext cx="50800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The farmer was happy. 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He picked up the hare and took it back home. He cooked it and had a delicious meal.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547813" y="2781300"/>
            <a:ext cx="1582737" cy="0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71550" y="4365625"/>
            <a:ext cx="5080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pick up</a:t>
            </a:r>
            <a:r>
              <a:rPr lang="zh-CN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: 捡起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971550" y="3213100"/>
            <a:ext cx="3024188" cy="0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-107950" y="2781300"/>
            <a:ext cx="1365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(take)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28675" y="4941888"/>
            <a:ext cx="5080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take sth back home</a:t>
            </a:r>
            <a:r>
              <a:rPr lang="zh-CN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: 带回家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979613" y="3644900"/>
            <a:ext cx="720725" cy="0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835150" y="3573463"/>
            <a:ext cx="1365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(have)</a:t>
            </a:r>
          </a:p>
        </p:txBody>
      </p:sp>
      <p:pic>
        <p:nvPicPr>
          <p:cNvPr id="9227" name="Picture 11" descr="D:\BOOK8 U10\pick up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176" y="5328490"/>
            <a:ext cx="1655762" cy="139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bldLvl="0" autoUpdateAnimBg="0"/>
      <p:bldP spid="9222" grpId="0" animBg="1"/>
      <p:bldP spid="9223" grpId="0" bldLvl="0" autoUpdateAnimBg="0"/>
      <p:bldP spid="9224" grpId="0" bldLvl="0" autoUpdateAnimBg="0"/>
      <p:bldP spid="9225" grpId="0" animBg="1"/>
      <p:bldP spid="9226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QQ截图2015030521403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575300" y="908720"/>
            <a:ext cx="3568700" cy="4897438"/>
          </a:xfrm>
          <a:noFill/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3528" y="765175"/>
            <a:ext cx="5080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latin typeface="Arial" panose="020B0604020202020204"/>
              </a:rPr>
              <a:t>“</a:t>
            </a:r>
            <a:r>
              <a:rPr lang="zh-CN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Working in the field every day is hard work. But picking up a hare is so easy," he said to himself. From then on, the farmer stopped working. All day long, he sat in the field and waited for a hare to appear.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66403" y="1268413"/>
            <a:ext cx="3384550" cy="1587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995416" y="1628775"/>
            <a:ext cx="1223962" cy="0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94966" y="2060575"/>
            <a:ext cx="1582737" cy="1588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6403" y="4437063"/>
            <a:ext cx="5080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V-ing放句首，动名词做主语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66403" y="5013325"/>
            <a:ext cx="5080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ea</a:t>
            </a:r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sy: 容易的-- hard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403028" y="1628775"/>
            <a:ext cx="792163" cy="0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844478" y="2060575"/>
            <a:ext cx="790575" cy="1588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898203" y="2492375"/>
            <a:ext cx="1225550" cy="1588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266628" y="2492375"/>
            <a:ext cx="2305050" cy="1588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6403" y="5445125"/>
            <a:ext cx="5080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himself</a:t>
            </a:r>
            <a:r>
              <a:rPr lang="zh-CN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: 他自己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95536" y="6007819"/>
            <a:ext cx="83518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from then on: 从那时起      from now on: 从现在起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  <p:bldP spid="10247" grpId="0" bldLvl="0" autoUpdateAnimBg="0"/>
      <p:bldP spid="10248" grpId="0" bldLvl="0" autoUpdateAnimBg="0"/>
      <p:bldP spid="10249" grpId="0" animBg="1"/>
      <p:bldP spid="10251" grpId="0" animBg="1"/>
      <p:bldP spid="10252" grpId="0" animBg="1"/>
      <p:bldP spid="10253" grpId="0" bldLvl="0" autoUpdateAnimBg="0"/>
      <p:bldP spid="10254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12775" y="476250"/>
            <a:ext cx="5080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latin typeface="Arial" panose="020B0604020202020204"/>
              </a:rPr>
              <a:t>“</a:t>
            </a:r>
            <a:r>
              <a:rPr lang="zh-CN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Working in the field every day is hard work. But picking up a hare is so easy," he said to himself. From then on, the farmer stopped working. All day long, he sat in the field and waited for a hare to appear.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908175" y="2636838"/>
            <a:ext cx="2736850" cy="1587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68538" y="1989138"/>
            <a:ext cx="12239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stop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2775" y="3933825"/>
            <a:ext cx="8064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stop : 停止   stop + V-ing : 停止做某事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860925" y="2636838"/>
            <a:ext cx="503238" cy="1587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12775" y="3068638"/>
            <a:ext cx="1439863" cy="1587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39750" y="4437063"/>
            <a:ext cx="806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all day long : 整天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700338" y="2852738"/>
            <a:ext cx="1223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sit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333500" y="3502025"/>
            <a:ext cx="1800225" cy="0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39750" y="4868863"/>
            <a:ext cx="806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wait for : 等待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684213" y="3933825"/>
            <a:ext cx="1150937" cy="0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39750" y="5300663"/>
            <a:ext cx="806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appear : 出现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pic>
        <p:nvPicPr>
          <p:cNvPr id="11279" name="Picture 15" descr="D:\BOOK8 U10\wait fo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356100" y="4652963"/>
            <a:ext cx="2232025" cy="13700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bldLvl="0" autoUpdateAnimBg="0"/>
      <p:bldP spid="11270" grpId="0" bldLvl="0" autoUpdateAnimBg="0"/>
      <p:bldP spid="11271" grpId="0" animBg="1"/>
      <p:bldP spid="11272" grpId="0" animBg="1"/>
      <p:bldP spid="11273" grpId="0" bldLvl="0" autoUpdateAnimBg="0"/>
      <p:bldP spid="11274" grpId="0" bldLvl="0" autoUpdateAnimBg="0"/>
      <p:bldP spid="11275" grpId="0" animBg="1"/>
      <p:bldP spid="11276" grpId="0" bldLvl="0" autoUpdateAnimBg="0"/>
      <p:bldP spid="11277" grpId="0" animBg="1"/>
      <p:bldP spid="11278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3568" y="1339651"/>
            <a:ext cx="5080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All his vegetables died. All his animals ran away. But another hare never came, so the farmer had nothing to eat. 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626668" y="2204839"/>
            <a:ext cx="1439863" cy="0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3568" y="3571676"/>
            <a:ext cx="806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run away: 跑走，逃跑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83568" y="2636639"/>
            <a:ext cx="1439863" cy="0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3568" y="4005064"/>
            <a:ext cx="8064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another: 另一个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bldLvl="0" autoUpdateAnimBg="0"/>
      <p:bldP spid="12293" grpId="0" animBg="1"/>
      <p:bldP spid="12294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01417" y="1126331"/>
            <a:ext cx="7918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What do you learn from the 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story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2060575"/>
            <a:ext cx="5080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Don't be like the farmer. Don't wait for another hare. Go for it</a:t>
            </a:r>
            <a:r>
              <a:rPr lang="zh-CN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!</a:t>
            </a:r>
            <a:endParaRPr lang="zh-CN" altLang="en-US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763713" y="2492375"/>
            <a:ext cx="1223962" cy="1588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755650" y="3429000"/>
            <a:ext cx="1657350" cy="0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484438" y="2997200"/>
            <a:ext cx="8064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加油，努力！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82625" y="3717925"/>
            <a:ext cx="8064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给某人建议： Don't + V原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bldLvl="0" autoUpdateAnimBg="0"/>
      <p:bldP spid="13319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000120140627A16PWBG 1">
      <a:dk1>
        <a:srgbClr val="3F4143"/>
      </a:dk1>
      <a:lt1>
        <a:srgbClr val="FFFFFF"/>
      </a:lt1>
      <a:dk2>
        <a:srgbClr val="3D3F41"/>
      </a:dk2>
      <a:lt2>
        <a:srgbClr val="FFFFFF"/>
      </a:lt2>
      <a:accent1>
        <a:srgbClr val="83B40D"/>
      </a:accent1>
      <a:accent2>
        <a:srgbClr val="C5D12F"/>
      </a:accent2>
      <a:accent3>
        <a:srgbClr val="FFFFFF"/>
      </a:accent3>
      <a:accent4>
        <a:srgbClr val="343638"/>
      </a:accent4>
      <a:accent5>
        <a:srgbClr val="C1D6AA"/>
      </a:accent5>
      <a:accent6>
        <a:srgbClr val="B2BD2A"/>
      </a:accent6>
      <a:hlink>
        <a:srgbClr val="00B0F0"/>
      </a:hlink>
      <a:folHlink>
        <a:srgbClr val="AFB2B4"/>
      </a:folHlink>
    </a:clrScheme>
    <a:fontScheme name="A000120140627A16PWBG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627A16PWBG 1">
        <a:dk1>
          <a:srgbClr val="3F4143"/>
        </a:dk1>
        <a:lt1>
          <a:srgbClr val="FFFFFF"/>
        </a:lt1>
        <a:dk2>
          <a:srgbClr val="3D3F41"/>
        </a:dk2>
        <a:lt2>
          <a:srgbClr val="FFFFFF"/>
        </a:lt2>
        <a:accent1>
          <a:srgbClr val="83B40D"/>
        </a:accent1>
        <a:accent2>
          <a:srgbClr val="C5D12F"/>
        </a:accent2>
        <a:accent3>
          <a:srgbClr val="FFFFFF"/>
        </a:accent3>
        <a:accent4>
          <a:srgbClr val="343638"/>
        </a:accent4>
        <a:accent5>
          <a:srgbClr val="C1D6AA"/>
        </a:accent5>
        <a:accent6>
          <a:srgbClr val="B2BD2A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824</Words>
  <Application>Microsoft Office PowerPoint</Application>
  <PresentationFormat>全屏显示(4:3)</PresentationFormat>
  <Paragraphs>102</Paragraphs>
  <Slides>16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黑体</vt:lpstr>
      <vt:lpstr>华文中宋</vt:lpstr>
      <vt:lpstr>隶书</vt:lpstr>
      <vt:lpstr>宋体</vt:lpstr>
      <vt:lpstr>微软雅黑</vt:lpstr>
      <vt:lpstr>幼圆</vt:lpstr>
      <vt:lpstr>Arial</vt:lpstr>
      <vt:lpstr>Arial Black</vt:lpstr>
      <vt:lpstr>Calibri</vt:lpstr>
      <vt:lpstr>Comic Sans MS</vt:lpstr>
      <vt:lpstr>Franklin Gothic Medium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Retell the 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2022-01-22T06:01:02Z</dcterms:created>
  <dcterms:modified xsi:type="dcterms:W3CDTF">2023-01-17T00:49:16Z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B62824FA399242D6A2122D95EFCA040D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