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7" r:id="rId19"/>
    <p:sldId id="278" r:id="rId20"/>
    <p:sldId id="279" r:id="rId21"/>
    <p:sldId id="281" r:id="rId22"/>
    <p:sldId id="280" r:id="rId23"/>
    <p:sldId id="289" r:id="rId24"/>
    <p:sldId id="282" r:id="rId25"/>
    <p:sldId id="283" r:id="rId26"/>
    <p:sldId id="284" r:id="rId27"/>
    <p:sldId id="292" r:id="rId28"/>
    <p:sldId id="293" r:id="rId29"/>
    <p:sldId id="294" r:id="rId30"/>
    <p:sldId id="290" r:id="rId31"/>
    <p:sldId id="286" r:id="rId32"/>
    <p:sldId id="291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171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8T15:37:25.828" idx="2">
    <p:pos x="5291" y="3629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AFFEE924-9839-443E-8C45-AF1AA438FF6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B7A422-2B40-43CD-8512-B89D677346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B85F917-F66C-48DF-B1CE-2484AD0F397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1ABA31-0376-45B4-9FD3-707DCAB0DE2E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D63A10-3D45-40AD-9A35-1F9367384899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DA1DAB-EB23-457A-BACF-589B61FC9824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70ED35-D9DB-4633-8160-F0282E80FEC9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DD8561-6D8E-458D-9778-296D4CD8152B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05B38C-E6B3-4A22-83B2-E0FB926F7AC2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B9C317-8049-4087-8BBE-0A7FB2F720BC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AD6352-402D-4B11-8355-8580531BD790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30F4B2-3D5B-442C-A17A-0674165C7B07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F90E73-47DB-4470-823D-33B607930301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77E7AF-2118-4788-AE47-BBB202E443A4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2718FB-AEFC-493B-80A6-C18012B174D3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D62F58-3056-42B0-84EF-5ED5FA45361E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438422-9923-465E-9771-FE20F67C672C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CE6750-CF15-4004-8E3B-E50AF864C8FD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229A36-C14B-47DB-A4B9-B84DA1B6E41B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7436B1-CECF-409D-A64A-9EE0CBA58F88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A8271F-81F8-463C-8DD1-BF79CD72BE73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9E323C-D996-4AF3-A497-91F0D9F70746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6418B6-8551-445A-AB51-1ED61FB4E3AF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64D005-B4CE-4065-94D7-E23BE9557BF5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74D137-BEBE-41A9-973D-1B70DA0A5E43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BABB7D-4F93-4B0F-92AF-7308182C53BC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8B6FBE-11F5-453B-94BD-066AEF5B563E}" type="slidenum">
              <a:rPr lang="zh-CN" altLang="en-US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7C4588-3EDF-4E35-BEBA-E0D29808B8A5}" type="slidenum">
              <a:rPr lang="zh-CN" altLang="en-US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21569B-210F-4B9F-BC75-FCC08F991E25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D9FACC-2E26-4EA3-8F9F-11A334DA1B4E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5FA2B6-2A48-4995-AD5A-674B26D119C6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82BDD1-0CBF-4FA0-AD6D-12D1ED1DC5A0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C62CED-72AB-4C86-90EB-6F536159D209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9592BD-9B95-4DEC-93E8-250892AFEDC4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A9115-9406-4F82-AF73-089F887457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BE191-5953-4F12-8556-276D089B1F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57207-E348-4848-88A3-149C3EF7F5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F8B3-9199-414A-B9DD-B21ECE1373A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3C559-3A4D-4955-A370-A46D1E98B5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1C4FF-34A8-4BD8-A34F-8FC74AA0DC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00951-AE48-4D77-AC50-525B1C47C9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63956-34B5-4418-B4B0-96AB11F52F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C1CA-AB0B-4EA7-BB2F-5F48AA1CC4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6CBC-8AC2-4449-AD64-142984C902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6CED-6199-4F9C-B84D-12E1004D5A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862011-957B-4819-B749-8D6155B2B5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931FCA-088A-4F8F-BDE2-89ADD2D093C2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4_Top bar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Relationship Id="rId9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oogle.com.hk/imgres?imgurl=http://thetased.files.wordpress.com/2010/09/sushi2.jpg&amp;imgrefurl=http://thetased.wordpress.com/2010/09/25/sushi-article/&amp;usg=__LJFS6XB32tMxBODzVctTJWR6lTY=&amp;h=1536&amp;w=2048&amp;sz=311&amp;hl=zh-CN&amp;start=1&amp;zoom=1&amp;tbnid=v2_EYupRMaih9M:&amp;tbnh=113&amp;tbnw=150&amp;ei=0ZIUUqyZFqSOiAeLm4GoDw&amp;prev=/search%3Fq%3Dsushi%26newwindow%3D1%26safe%3Dstrict%26hl%3Dzh-CN%26biw%3D1366%26bih%3D585%26site%3Dimghp%26tbm%3Disch&amp;itbs=1&amp;sa=X&amp;ved=0CCwQrQMwAA" TargetMode="External"/><Relationship Id="rId2" Type="http://schemas.openxmlformats.org/officeDocument/2006/relationships/audio" Target="file:///C:\Users\Administrator\Desktop\&#33521;&#35821;%20&#20845;&#24180;&#32423;&#19978;&#20876;%20&#25945;&#23398;&#35838;&#20214;\Module%203\Unit%209\&#38899;&#39057;\Look%20and%20read%2002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9\&#38899;&#39057;\Look%20and%20read%2002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2" Type="http://schemas.openxmlformats.org/officeDocument/2006/relationships/audio" Target="file:///C:\Users\Administrator\Desktop\&#33521;&#35821;%20&#20845;&#24180;&#32423;&#19978;&#20876;%20&#25945;&#23398;&#35838;&#20214;\Module%203\Unit%209\&#38899;&#39057;\Look%20and%20read%2003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9\&#38899;&#39057;\Look%20and%20read%2003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3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6488" y="2960346"/>
            <a:ext cx="3177147" cy="265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0429" y="2907845"/>
            <a:ext cx="3095478" cy="263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标题 1"/>
          <p:cNvSpPr txBox="1"/>
          <p:nvPr/>
        </p:nvSpPr>
        <p:spPr bwMode="auto">
          <a:xfrm>
            <a:off x="-10301" y="980728"/>
            <a:ext cx="9141460" cy="180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6600" b="1" i="1" dirty="0">
                <a:solidFill>
                  <a:schemeClr val="accent6"/>
                </a:solidFill>
                <a:latin typeface="Arno Pro" pitchFamily="18" charset="0"/>
                <a:ea typeface="+mj-ea"/>
                <a:cs typeface="+mj-cs"/>
              </a:rPr>
              <a:t>Great cities of </a:t>
            </a:r>
            <a:r>
              <a:rPr lang="en-US" altLang="zh-CN" sz="6600" b="1" i="1" dirty="0" smtClean="0">
                <a:solidFill>
                  <a:schemeClr val="accent6"/>
                </a:solidFill>
                <a:latin typeface="Arno Pro" pitchFamily="18" charset="0"/>
                <a:ea typeface="+mj-ea"/>
                <a:cs typeface="+mj-cs"/>
              </a:rPr>
              <a:t> the </a:t>
            </a:r>
            <a:r>
              <a:rPr lang="en-US" altLang="zh-CN" sz="6600" b="1" i="1" dirty="0">
                <a:solidFill>
                  <a:schemeClr val="accent6"/>
                </a:solidFill>
                <a:latin typeface="Arno Pro" pitchFamily="18" charset="0"/>
                <a:ea typeface="+mj-ea"/>
                <a:cs typeface="+mj-cs"/>
              </a:rPr>
              <a:t>world</a:t>
            </a:r>
            <a:endParaRPr lang="zh-CN" altLang="en-US" sz="6600" b="1" i="1" dirty="0">
              <a:solidFill>
                <a:schemeClr val="accent6"/>
              </a:solidFill>
              <a:latin typeface="Arno Pro" pitchFamily="18" charset="0"/>
              <a:ea typeface="+mj-ea"/>
              <a:cs typeface="+mj-cs"/>
            </a:endParaRPr>
          </a:p>
        </p:txBody>
      </p:sp>
      <p:sp>
        <p:nvSpPr>
          <p:cNvPr id="4105" name="矩形 206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901434"/>
            <a:ext cx="913115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24578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45355" y="928670"/>
            <a:ext cx="2469455" cy="206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92867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429000"/>
            <a:ext cx="307183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7" y="3500438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357562"/>
            <a:ext cx="2677457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0" y="5715000"/>
            <a:ext cx="771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  Which city is the </a:t>
            </a:r>
            <a:r>
              <a:rPr lang="en-US" altLang="zh-CN" sz="3600">
                <a:solidFill>
                  <a:srgbClr val="FF0000"/>
                </a:solidFill>
              </a:rPr>
              <a:t>capital</a:t>
            </a:r>
            <a:r>
              <a:rPr lang="en-US" altLang="zh-CN" sz="3600"/>
              <a:t> of the UK?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14563" y="285750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London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5780088"/>
            <a:ext cx="721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  Which city is the </a:t>
            </a:r>
            <a:r>
              <a:rPr lang="en-US" altLang="zh-CN" sz="3600">
                <a:solidFill>
                  <a:srgbClr val="FF0000"/>
                </a:solidFill>
              </a:rPr>
              <a:t>capital</a:t>
            </a:r>
            <a:r>
              <a:rPr lang="en-US" altLang="zh-CN" sz="3600"/>
              <a:t> of the US?</a:t>
            </a:r>
          </a:p>
        </p:txBody>
      </p:sp>
      <p:grpSp>
        <p:nvGrpSpPr>
          <p:cNvPr id="26626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2662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57813" y="2844800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Washington D.C.</a:t>
            </a:r>
            <a:endParaRPr lang="zh-CN" altLang="en-US" sz="32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45355" y="928670"/>
            <a:ext cx="2469455" cy="206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92867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429000"/>
            <a:ext cx="307183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7" y="3500438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357562"/>
            <a:ext cx="2677457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3" y="578008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  Which city is the </a:t>
            </a:r>
            <a:r>
              <a:rPr lang="en-US" altLang="zh-CN" sz="3600">
                <a:solidFill>
                  <a:srgbClr val="FF0000"/>
                </a:solidFill>
              </a:rPr>
              <a:t>capital</a:t>
            </a:r>
            <a:r>
              <a:rPr lang="en-US" altLang="zh-CN" sz="3600"/>
              <a:t> of France?</a:t>
            </a:r>
          </a:p>
        </p:txBody>
      </p:sp>
      <p:grpSp>
        <p:nvGrpSpPr>
          <p:cNvPr id="28674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28675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3" y="5130800"/>
            <a:ext cx="107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Paris</a:t>
            </a:r>
            <a:endParaRPr lang="zh-CN" altLang="en-US" sz="32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45355" y="928670"/>
            <a:ext cx="2469455" cy="206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92867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429000"/>
            <a:ext cx="307183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7" y="3500438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357562"/>
            <a:ext cx="2677457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7422" y="3364056"/>
            <a:ext cx="55007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Great cities of the world</a:t>
            </a:r>
            <a:endParaRPr lang="zh-CN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8304" y="928670"/>
            <a:ext cx="2383988" cy="1992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785794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714884"/>
            <a:ext cx="3071834" cy="1727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18" y="4000503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701036"/>
            <a:ext cx="2786082" cy="237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85938" y="271462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London</a:t>
            </a:r>
            <a:endParaRPr lang="zh-CN" altLang="en-US" sz="32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15188" y="571500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Tokyo</a:t>
            </a:r>
            <a:endParaRPr lang="zh-CN" altLang="en-US" sz="32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0688" y="2714625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Washington D.C.</a:t>
            </a:r>
            <a:endParaRPr lang="zh-CN" altLang="en-US" sz="32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5813" y="5988050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Beijing</a:t>
            </a:r>
            <a:endParaRPr lang="zh-CN" altLang="en-US" sz="32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29125" y="6202363"/>
            <a:ext cx="107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Paris</a:t>
            </a:r>
            <a:endParaRPr lang="zh-CN" altLang="en-US" sz="3200"/>
          </a:p>
        </p:txBody>
      </p:sp>
      <p:grpSp>
        <p:nvGrpSpPr>
          <p:cNvPr id="30732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3073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Lookand learn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0734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89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bs.vsharing.com/Uploads/UserDirs/2/757/302615/问号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47378">
            <a:off x="357188" y="4357688"/>
            <a:ext cx="22336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4147" y="4238820"/>
            <a:ext cx="2526943" cy="211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1273175"/>
            <a:ext cx="75009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1859C"/>
                </a:solidFill>
                <a:latin typeface="GCFrutiger" pitchFamily="50" charset="0"/>
              </a:rPr>
              <a:t>What do you know about Beijing?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2009775"/>
            <a:ext cx="6500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Which city is the capital of China?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Where is Beijing?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can we do in Beijing?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can we see in Beijing?</a:t>
            </a:r>
          </a:p>
        </p:txBody>
      </p:sp>
      <p:grpSp>
        <p:nvGrpSpPr>
          <p:cNvPr id="32773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3277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2775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6" name="矩形 16395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bs.vsharing.com/Uploads/UserDirs/2/757/302615/问号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47378">
            <a:off x="-239713" y="4435475"/>
            <a:ext cx="22336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6940" y="5072074"/>
            <a:ext cx="1675088" cy="140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38" y="1866900"/>
            <a:ext cx="6500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Which city is the capital of China?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Where is Beijing?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can we do in Beijing?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can we see/find in Beijing?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3851275"/>
            <a:ext cx="7358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</a:t>
            </a:r>
            <a:r>
              <a:rPr lang="en-US" altLang="zh-CN" sz="3200">
                <a:solidFill>
                  <a:srgbClr val="FF0000"/>
                </a:solidFill>
              </a:rPr>
              <a:t>tourist</a:t>
            </a:r>
            <a:r>
              <a:rPr lang="en-US" altLang="zh-CN" sz="3200"/>
              <a:t>s like doing there?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people in Beijing love eating?</a:t>
            </a:r>
          </a:p>
        </p:txBody>
      </p:sp>
      <p:grpSp>
        <p:nvGrpSpPr>
          <p:cNvPr id="36869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36870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687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1273175"/>
            <a:ext cx="75009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1859C"/>
                </a:solidFill>
                <a:latin typeface="GCFrutiger" pitchFamily="50" charset="0"/>
              </a:rPr>
              <a:t>What do you know about Beijing?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1058863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Do you know anything about </a:t>
            </a:r>
            <a:r>
              <a:rPr lang="en-US" altLang="zh-CN" sz="3200">
                <a:solidFill>
                  <a:srgbClr val="FF0000"/>
                </a:solidFill>
              </a:rPr>
              <a:t>Tokyo</a:t>
            </a:r>
            <a:r>
              <a:rPr lang="en-US" altLang="zh-CN" sz="3200"/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0125" y="1785938"/>
            <a:ext cx="7143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Where is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do tourists enjoy doing in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do people in Tokyo love eating?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45833"/>
            <a:ext cx="2786082" cy="21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786322"/>
            <a:ext cx="285752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27" y="4786322"/>
            <a:ext cx="2928990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3500438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Do you want to ask more about </a:t>
            </a:r>
            <a:r>
              <a:rPr lang="en-US" altLang="zh-CN" sz="3200">
                <a:solidFill>
                  <a:srgbClr val="FF0000"/>
                </a:solidFill>
              </a:rPr>
              <a:t>Tokyo</a:t>
            </a:r>
            <a:r>
              <a:rPr lang="en-US" altLang="zh-CN" sz="3200"/>
              <a:t>?</a:t>
            </a:r>
            <a:endParaRPr lang="zh-CN" altLang="en-US" sz="3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4130675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…?</a:t>
            </a:r>
          </a:p>
        </p:txBody>
      </p:sp>
      <p:grpSp>
        <p:nvGrpSpPr>
          <p:cNvPr id="38920" name="组合 13"/>
          <p:cNvGrpSpPr/>
          <p:nvPr/>
        </p:nvGrpSpPr>
        <p:grpSpPr bwMode="auto">
          <a:xfrm>
            <a:off x="-1588" y="298450"/>
            <a:ext cx="5430838" cy="933450"/>
            <a:chOff x="155736" y="471049"/>
            <a:chExt cx="4838728" cy="733425"/>
          </a:xfrm>
        </p:grpSpPr>
        <p:sp>
          <p:nvSpPr>
            <p:cNvPr id="3892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89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471049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000125"/>
            <a:ext cx="82867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http://bbs.vsharing.com/Uploads/UserDirs/2/757/302615/问号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47378">
            <a:off x="-168275" y="4357688"/>
            <a:ext cx="223361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4038600" y="2928938"/>
            <a:ext cx="4248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38600" y="3278188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000625" y="3278188"/>
            <a:ext cx="3286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38600" y="2168525"/>
            <a:ext cx="3857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38600" y="3644900"/>
            <a:ext cx="785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TextBox 18"/>
          <p:cNvSpPr txBox="1">
            <a:spLocks noChangeArrowheads="1"/>
          </p:cNvSpPr>
          <p:nvPr/>
        </p:nvSpPr>
        <p:spPr bwMode="auto">
          <a:xfrm>
            <a:off x="1928813" y="4500563"/>
            <a:ext cx="7143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Where is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tourists enjoy doing in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people in Tokyo love eating?</a:t>
            </a:r>
          </a:p>
        </p:txBody>
      </p:sp>
      <p:sp>
        <p:nvSpPr>
          <p:cNvPr id="40969" name="TextBox 30"/>
          <p:cNvSpPr txBox="1">
            <a:spLocks noChangeArrowheads="1"/>
          </p:cNvSpPr>
          <p:nvPr/>
        </p:nvSpPr>
        <p:spPr bwMode="auto">
          <a:xfrm>
            <a:off x="1928813" y="6072188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… ?</a:t>
            </a:r>
          </a:p>
        </p:txBody>
      </p:sp>
      <p:pic>
        <p:nvPicPr>
          <p:cNvPr id="54276" name="Picture 4" descr="http://t0.gstatic.com/images?q=tbn:ANd9GcQtLpeDVpy1YRHVgK5VYKrnOpLCP-D2pyrOopDEOJI6PermWpcWCu42Ash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5718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>
            <a:off x="4038600" y="3716338"/>
            <a:ext cx="785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071563" y="1785938"/>
            <a:ext cx="2286000" cy="1500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000375" y="1143000"/>
            <a:ext cx="2214563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2125" y="642938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buildings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975" name="组合 24"/>
          <p:cNvGrpSpPr/>
          <p:nvPr/>
        </p:nvGrpSpPr>
        <p:grpSpPr bwMode="auto">
          <a:xfrm>
            <a:off x="0" y="414338"/>
            <a:ext cx="4918075" cy="755650"/>
            <a:chOff x="27873" y="571500"/>
            <a:chExt cx="4917527" cy="754857"/>
          </a:xfrm>
        </p:grpSpPr>
        <p:sp>
          <p:nvSpPr>
            <p:cNvPr id="40976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Read and say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0977" name="图片 2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Look and read 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矩形 2050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572033"/>
            <a:ext cx="2928990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050677"/>
            <a:ext cx="2571768" cy="194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643313" y="1836738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Mount Fuji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486" y="2882684"/>
            <a:ext cx="3643338" cy="176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71688" y="3571875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Tokyo Disneyland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8" y="5429250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Tokyo Tower</a:t>
            </a:r>
            <a:endParaRPr lang="zh-CN" altLang="en-US" sz="3200" dirty="0">
              <a:latin typeface="+mj-lt"/>
            </a:endParaRPr>
          </a:p>
        </p:txBody>
      </p:sp>
      <p:grpSp>
        <p:nvGrpSpPr>
          <p:cNvPr id="43015" name="组合 13"/>
          <p:cNvGrpSpPr/>
          <p:nvPr/>
        </p:nvGrpSpPr>
        <p:grpSpPr bwMode="auto">
          <a:xfrm>
            <a:off x="-1588" y="260350"/>
            <a:ext cx="5430838" cy="933450"/>
            <a:chOff x="155736" y="568340"/>
            <a:chExt cx="4838728" cy="733425"/>
          </a:xfrm>
        </p:grpSpPr>
        <p:sp>
          <p:nvSpPr>
            <p:cNvPr id="4301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learn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30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27" y="4786322"/>
            <a:ext cx="2928990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2152650"/>
            <a:ext cx="7143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Where is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tourists enjoy doing in Tokyo?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people in Tokyo love eating?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…?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45833"/>
            <a:ext cx="2786082" cy="21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786322"/>
            <a:ext cx="285752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5061" name="组合 13"/>
          <p:cNvGrpSpPr/>
          <p:nvPr/>
        </p:nvGrpSpPr>
        <p:grpSpPr bwMode="auto">
          <a:xfrm>
            <a:off x="-1588" y="333375"/>
            <a:ext cx="5430838" cy="933450"/>
            <a:chOff x="155736" y="568340"/>
            <a:chExt cx="4838728" cy="733425"/>
          </a:xfrm>
        </p:grpSpPr>
        <p:sp>
          <p:nvSpPr>
            <p:cNvPr id="45062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5875" y="1273175"/>
            <a:ext cx="75009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1859C"/>
                </a:solidFill>
                <a:latin typeface="GCFrutiger" pitchFamily="50" charset="0"/>
              </a:rPr>
              <a:t>What do you know about Tokyo?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6"/>
          <p:cNvGrpSpPr/>
          <p:nvPr/>
        </p:nvGrpSpPr>
        <p:grpSpPr bwMode="auto">
          <a:xfrm>
            <a:off x="177800" y="492125"/>
            <a:ext cx="4533900" cy="849313"/>
            <a:chOff x="-969873" y="-473325"/>
            <a:chExt cx="5429771" cy="914400"/>
          </a:xfrm>
        </p:grpSpPr>
        <p:sp>
          <p:nvSpPr>
            <p:cNvPr id="6146" name="TextBox 7"/>
            <p:cNvSpPr txBox="1">
              <a:spLocks noChangeArrowheads="1"/>
            </p:cNvSpPr>
            <p:nvPr/>
          </p:nvSpPr>
          <p:spPr bwMode="auto">
            <a:xfrm>
              <a:off x="-30382" y="-283912"/>
              <a:ext cx="4490280" cy="49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Recite the dialogue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147" name="图片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69873" y="-473325"/>
              <a:ext cx="9429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530350"/>
            <a:ext cx="8285162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4284663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Do you want to know about </a:t>
            </a:r>
            <a:r>
              <a:rPr lang="en-US" altLang="zh-CN" sz="3200">
                <a:solidFill>
                  <a:srgbClr val="FF0000"/>
                </a:solidFill>
              </a:rPr>
              <a:t>London</a:t>
            </a:r>
            <a:r>
              <a:rPr lang="en-US" altLang="zh-CN" sz="3200"/>
              <a:t>?</a:t>
            </a:r>
            <a:endParaRPr lang="zh-CN" altLang="en-US" sz="3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88" y="5364163"/>
            <a:ext cx="5802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Write your questions on the card!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982" y="1529730"/>
            <a:ext cx="1708862" cy="26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294515"/>
            <a:ext cx="2786082" cy="185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1949106"/>
            <a:ext cx="2928958" cy="219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57750" y="781050"/>
            <a:ext cx="2000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London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567" name="Picture 15" descr="http://pic22.nipic.com/20120627/10197997_125110069002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857750"/>
            <a:ext cx="27193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组合 13"/>
          <p:cNvGrpSpPr/>
          <p:nvPr/>
        </p:nvGrpSpPr>
        <p:grpSpPr bwMode="auto">
          <a:xfrm>
            <a:off x="0" y="417513"/>
            <a:ext cx="5430838" cy="933450"/>
            <a:chOff x="155736" y="568340"/>
            <a:chExt cx="4838728" cy="733425"/>
          </a:xfrm>
        </p:grpSpPr>
        <p:sp>
          <p:nvSpPr>
            <p:cNvPr id="4711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711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09675"/>
            <a:ext cx="8001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4286250"/>
            <a:ext cx="48577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图片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29125"/>
            <a:ext cx="3143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图片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24664">
            <a:off x="6221413" y="4713288"/>
            <a:ext cx="288131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组合 12"/>
          <p:cNvGrpSpPr/>
          <p:nvPr/>
        </p:nvGrpSpPr>
        <p:grpSpPr bwMode="auto">
          <a:xfrm>
            <a:off x="0" y="414338"/>
            <a:ext cx="4918075" cy="755650"/>
            <a:chOff x="27873" y="571500"/>
            <a:chExt cx="4917527" cy="754857"/>
          </a:xfrm>
        </p:grpSpPr>
        <p:sp>
          <p:nvSpPr>
            <p:cNvPr id="49158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Read and write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9159" name="图片 1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60" name="矩形 2458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857250"/>
            <a:ext cx="8001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bbs.vsharing.com/Uploads/UserDirs/2/757/302615/问号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47378">
            <a:off x="-168275" y="4357688"/>
            <a:ext cx="223361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4143375" y="2286000"/>
            <a:ext cx="4214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214813" y="3000375"/>
            <a:ext cx="1071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14813" y="2643188"/>
            <a:ext cx="4000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143375" y="1928813"/>
            <a:ext cx="3857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1928813" y="4500563"/>
            <a:ext cx="7143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Where is London?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can you find in London?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do people in London love eating?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1928813" y="6072188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…?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214813" y="3071813"/>
            <a:ext cx="1071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786688" y="2714625"/>
            <a:ext cx="50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2857496"/>
            <a:ext cx="2071702" cy="1879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12" name="组合 20"/>
          <p:cNvGrpSpPr/>
          <p:nvPr/>
        </p:nvGrpSpPr>
        <p:grpSpPr bwMode="auto">
          <a:xfrm>
            <a:off x="0" y="414338"/>
            <a:ext cx="4918075" cy="755650"/>
            <a:chOff x="27873" y="571500"/>
            <a:chExt cx="4917527" cy="754857"/>
          </a:xfrm>
        </p:grpSpPr>
        <p:sp>
          <p:nvSpPr>
            <p:cNvPr id="51213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Read and answer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1214" name="图片 2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Look and read 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792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2"/>
          <a:stretch>
            <a:fillRect/>
          </a:stretch>
        </p:blipFill>
        <p:spPr bwMode="auto">
          <a:xfrm>
            <a:off x="3714750" y="1071563"/>
            <a:ext cx="52863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43375" y="5715000"/>
            <a:ext cx="3071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Tower Bridge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3487738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London Eye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63" y="4357688"/>
            <a:ext cx="1785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Big Ben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3" y="1643049"/>
            <a:ext cx="2786082" cy="185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4500570"/>
            <a:ext cx="2571768" cy="193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3255" name="组合 13"/>
          <p:cNvGrpSpPr/>
          <p:nvPr/>
        </p:nvGrpSpPr>
        <p:grpSpPr bwMode="auto">
          <a:xfrm>
            <a:off x="-1588" y="428625"/>
            <a:ext cx="5430838" cy="933450"/>
            <a:chOff x="155736" y="568340"/>
            <a:chExt cx="4838728" cy="733425"/>
          </a:xfrm>
        </p:grpSpPr>
        <p:sp>
          <p:nvSpPr>
            <p:cNvPr id="5325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learn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325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B"/>
                </a:clrFrom>
                <a:clrTo>
                  <a:srgbClr val="FE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4932894"/>
            <a:ext cx="3000396" cy="192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4202113"/>
            <a:ext cx="76438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GCFrutiger" pitchFamily="50" charset="0"/>
              </a:rPr>
              <a:t>What do you know about London?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5065713"/>
            <a:ext cx="5072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Tell with the help of your question card.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20394" y="1381154"/>
            <a:ext cx="1708862" cy="26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145939"/>
            <a:ext cx="2786082" cy="185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1800530"/>
            <a:ext cx="2928958" cy="219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5303" name="组合 13"/>
          <p:cNvGrpSpPr/>
          <p:nvPr/>
        </p:nvGrpSpPr>
        <p:grpSpPr bwMode="auto">
          <a:xfrm>
            <a:off x="212725" y="566738"/>
            <a:ext cx="5430838" cy="933450"/>
            <a:chOff x="155736" y="568340"/>
            <a:chExt cx="4838728" cy="733425"/>
          </a:xfrm>
        </p:grpSpPr>
        <p:sp>
          <p:nvSpPr>
            <p:cNvPr id="5530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530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6" name="矩形 2766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beijing2008.cn/20080131/Img214243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571625"/>
            <a:ext cx="2384425" cy="20002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org62.zpcdn.cn/0/1573/10070578.2a0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357438"/>
            <a:ext cx="1911350" cy="292893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webjet.com.hk/site/images/mod_intairspec/Tokyo1_343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75" y="4143375"/>
            <a:ext cx="2482850" cy="20716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75" y="2295525"/>
            <a:ext cx="3000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Where …?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…?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food?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…?</a:t>
            </a:r>
          </a:p>
        </p:txBody>
      </p:sp>
      <p:grpSp>
        <p:nvGrpSpPr>
          <p:cNvPr id="57349" name="组合 13"/>
          <p:cNvGrpSpPr/>
          <p:nvPr/>
        </p:nvGrpSpPr>
        <p:grpSpPr bwMode="auto">
          <a:xfrm>
            <a:off x="212725" y="566738"/>
            <a:ext cx="5430838" cy="933450"/>
            <a:chOff x="155736" y="568340"/>
            <a:chExt cx="4838728" cy="733425"/>
          </a:xfrm>
        </p:grpSpPr>
        <p:sp>
          <p:nvSpPr>
            <p:cNvPr id="57350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735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1009650"/>
            <a:ext cx="4276726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43375" y="1603375"/>
            <a:ext cx="492918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Step 1: </a:t>
            </a:r>
            <a:r>
              <a:rPr lang="en-US" altLang="zh-CN" sz="3200" dirty="0">
                <a:latin typeface="+mj-lt"/>
              </a:rPr>
              <a:t>Form groups of three.</a:t>
            </a:r>
          </a:p>
          <a:p>
            <a:pPr>
              <a:buFontTx/>
              <a:buNone/>
              <a:defRPr/>
            </a:pPr>
            <a:endParaRPr lang="en-US" altLang="zh-CN" sz="32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Step 2: </a:t>
            </a:r>
            <a:r>
              <a:rPr lang="en-US" altLang="zh-CN" sz="3200" dirty="0">
                <a:latin typeface="+mj-lt"/>
              </a:rPr>
              <a:t>Write quiz cards.</a:t>
            </a:r>
          </a:p>
          <a:p>
            <a:pPr>
              <a:buFontTx/>
              <a:buNone/>
              <a:defRPr/>
            </a:pPr>
            <a:endParaRPr lang="en-US" altLang="zh-CN" sz="32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Step 3: </a:t>
            </a:r>
            <a:r>
              <a:rPr lang="en-US" altLang="zh-CN" sz="3200" dirty="0">
                <a:latin typeface="+mj-lt"/>
              </a:rPr>
              <a:t>Choose and answer.</a:t>
            </a:r>
          </a:p>
          <a:p>
            <a:pPr>
              <a:buFontTx/>
              <a:buNone/>
              <a:defRPr/>
            </a:pPr>
            <a:endParaRPr lang="en-US" altLang="zh-CN" sz="32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Step 4: </a:t>
            </a:r>
            <a:r>
              <a:rPr lang="en-US" altLang="zh-CN" sz="3200" dirty="0">
                <a:latin typeface="+mj-lt"/>
              </a:rPr>
              <a:t>Win the game!</a:t>
            </a:r>
            <a:endParaRPr lang="zh-CN" altLang="en-US" sz="3200" dirty="0">
              <a:latin typeface="+mj-lt"/>
            </a:endParaRPr>
          </a:p>
        </p:txBody>
      </p:sp>
      <p:grpSp>
        <p:nvGrpSpPr>
          <p:cNvPr id="59395" name="组合 13"/>
          <p:cNvGrpSpPr/>
          <p:nvPr/>
        </p:nvGrpSpPr>
        <p:grpSpPr bwMode="auto">
          <a:xfrm>
            <a:off x="-1588" y="260350"/>
            <a:ext cx="5430838" cy="933450"/>
            <a:chOff x="155736" y="568340"/>
            <a:chExt cx="4838728" cy="733425"/>
          </a:xfrm>
        </p:grpSpPr>
        <p:sp>
          <p:nvSpPr>
            <p:cNvPr id="5939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Quiz time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939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8" name="矩形 29705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63490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3491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628775"/>
            <a:ext cx="845978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65538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5539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2117725"/>
            <a:ext cx="89646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矩形 3277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1"/>
          <p:cNvGrpSpPr/>
          <p:nvPr/>
        </p:nvGrpSpPr>
        <p:grpSpPr bwMode="auto">
          <a:xfrm>
            <a:off x="28575" y="571500"/>
            <a:ext cx="4916488" cy="755650"/>
            <a:chOff x="27873" y="571500"/>
            <a:chExt cx="4917527" cy="754857"/>
          </a:xfrm>
        </p:grpSpPr>
        <p:sp>
          <p:nvSpPr>
            <p:cNvPr id="67586" name="TextBox 7"/>
            <p:cNvSpPr txBox="1">
              <a:spLocks noChangeArrowheads="1"/>
            </p:cNvSpPr>
            <p:nvPr/>
          </p:nvSpPr>
          <p:spPr bwMode="auto">
            <a:xfrm>
              <a:off x="944900" y="764034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7587" name="图片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73" y="571500"/>
              <a:ext cx="1027101" cy="75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2011363"/>
            <a:ext cx="8748712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844805"/>
            <a:ext cx="2675165" cy="191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右箭头 21"/>
          <p:cNvSpPr/>
          <p:nvPr/>
        </p:nvSpPr>
        <p:spPr>
          <a:xfrm>
            <a:off x="3429000" y="4273550"/>
            <a:ext cx="221456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429375" y="4702175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latin typeface="+mj-lt"/>
                <a:ea typeface="+mn-ea"/>
              </a:rPr>
              <a:t>Shanghai</a:t>
            </a:r>
            <a:endParaRPr lang="zh-CN" altLang="en-US" sz="3200" dirty="0">
              <a:latin typeface="+mj-lt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1563" y="4702175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latin typeface="+mj-lt"/>
                <a:ea typeface="+mn-ea"/>
              </a:rPr>
              <a:t>Beijing</a:t>
            </a:r>
            <a:endParaRPr lang="zh-CN" altLang="en-US" sz="3200" dirty="0">
              <a:latin typeface="+mj-lt"/>
              <a:ea typeface="+mn-e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" y="5429250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It only takes about two hours by plane.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0722" y="2060848"/>
            <a:ext cx="8358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/>
              <a:t>How long does it take to travel by plane?</a:t>
            </a:r>
          </a:p>
        </p:txBody>
      </p:sp>
      <p:pic>
        <p:nvPicPr>
          <p:cNvPr id="59394" name="Picture 2" descr="http://t1.gstatic.com/images?q=tbn:ANd9GcQfyUsmHseAzx9IXahwpp3qUTaelF5F1Scx8b1oyCy_TC2JI3bd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538538"/>
            <a:ext cx="2143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925767"/>
            <a:ext cx="714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/>
              <a:t>How long does it take to get to Shanghai from Beijing by plane?</a:t>
            </a:r>
          </a:p>
        </p:txBody>
      </p:sp>
      <p:grpSp>
        <p:nvGrpSpPr>
          <p:cNvPr id="10250" name="组合 13"/>
          <p:cNvGrpSpPr/>
          <p:nvPr/>
        </p:nvGrpSpPr>
        <p:grpSpPr bwMode="auto">
          <a:xfrm>
            <a:off x="-15875" y="407988"/>
            <a:ext cx="5430838" cy="933450"/>
            <a:chOff x="155736" y="568340"/>
            <a:chExt cx="4838728" cy="733425"/>
          </a:xfrm>
        </p:grpSpPr>
        <p:sp>
          <p:nvSpPr>
            <p:cNvPr id="1025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13" grpId="0"/>
      <p:bldP spid="1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7355" y="3708568"/>
            <a:ext cx="55007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Great cities of the world</a:t>
            </a:r>
            <a:endParaRPr lang="zh-CN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5698" y="1280782"/>
            <a:ext cx="2383988" cy="1992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73" y="4345016"/>
            <a:ext cx="2857520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416454"/>
            <a:ext cx="3071834" cy="1857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3864" y="1379781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9557" y="973714"/>
            <a:ext cx="2742291" cy="2299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51663" y="31178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London</a:t>
            </a:r>
            <a:endParaRPr lang="zh-CN" altLang="en-US" sz="32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16388" y="31178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Tokyo</a:t>
            </a:r>
            <a:endParaRPr lang="zh-CN" altLang="en-US" sz="32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15000" y="6130925"/>
            <a:ext cx="321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Washington D.C.</a:t>
            </a:r>
            <a:endParaRPr lang="zh-CN" altLang="en-US" sz="32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450" y="3117850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Beijing</a:t>
            </a:r>
            <a:endParaRPr lang="zh-CN" altLang="en-US" sz="32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14438" y="6073775"/>
            <a:ext cx="10715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Paris</a:t>
            </a:r>
            <a:endParaRPr lang="zh-CN" altLang="en-US" sz="3200"/>
          </a:p>
        </p:txBody>
      </p:sp>
      <p:pic>
        <p:nvPicPr>
          <p:cNvPr id="89090" name="Picture 2" descr="http://www.katherineemmons.com/wp-content/uploads/2013/06/question_mark-i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4916488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14813" y="2273300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000" dirty="0">
                <a:latin typeface="+mj-lt"/>
              </a:rPr>
              <a:t>…</a:t>
            </a:r>
            <a:endParaRPr lang="zh-CN" altLang="en-US" sz="4000" dirty="0">
              <a:latin typeface="+mj-lt"/>
            </a:endParaRPr>
          </a:p>
        </p:txBody>
      </p:sp>
      <p:grpSp>
        <p:nvGrpSpPr>
          <p:cNvPr id="69646" name="组合 13"/>
          <p:cNvGrpSpPr/>
          <p:nvPr/>
        </p:nvGrpSpPr>
        <p:grpSpPr bwMode="auto">
          <a:xfrm>
            <a:off x="-1588" y="260350"/>
            <a:ext cx="5430838" cy="933450"/>
            <a:chOff x="155736" y="568340"/>
            <a:chExt cx="4838728" cy="733425"/>
          </a:xfrm>
        </p:grpSpPr>
        <p:sp>
          <p:nvSpPr>
            <p:cNvPr id="6964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9648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1563" y="1143000"/>
          <a:ext cx="7572375" cy="450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8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altLang="zh-CN" sz="3200" dirty="0" smtClean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697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    </a:t>
                      </a:r>
                      <a:endParaRPr lang="zh-CN" altLang="en-US" sz="2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504">
            <a:off x="1227585" y="2719094"/>
            <a:ext cx="248715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86188" y="2500313"/>
            <a:ext cx="47863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London is the capital of … It is ...  In London, you can … Tourists like … People in London like eating …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I want to visit this great city!</a:t>
            </a:r>
            <a:endParaRPr lang="zh-CN" alt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0" y="1428750"/>
            <a:ext cx="3929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The city I want to visit</a:t>
            </a:r>
            <a:endParaRPr lang="zh-CN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786438"/>
            <a:ext cx="7572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latin typeface="+mj-lt"/>
              </a:rPr>
              <a:t>How long does it take to get to this city from your city by plane?</a:t>
            </a:r>
            <a:endParaRPr lang="zh-CN" altLang="en-US" sz="3200" dirty="0">
              <a:latin typeface="+mj-lt"/>
            </a:endParaRPr>
          </a:p>
        </p:txBody>
      </p:sp>
      <p:grpSp>
        <p:nvGrpSpPr>
          <p:cNvPr id="71696" name="组合 1"/>
          <p:cNvGrpSpPr/>
          <p:nvPr/>
        </p:nvGrpSpPr>
        <p:grpSpPr bwMode="auto">
          <a:xfrm>
            <a:off x="0" y="246063"/>
            <a:ext cx="5014913" cy="806450"/>
            <a:chOff x="0" y="-1"/>
            <a:chExt cx="5014912" cy="807167"/>
          </a:xfrm>
        </p:grpSpPr>
        <p:sp>
          <p:nvSpPr>
            <p:cNvPr id="71697" name="TextBox 7"/>
            <p:cNvSpPr txBox="1">
              <a:spLocks noChangeArrowheads="1"/>
            </p:cNvSpPr>
            <p:nvPr/>
          </p:nvSpPr>
          <p:spPr bwMode="auto">
            <a:xfrm>
              <a:off x="1014412" y="190500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write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7169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1"/>
              <a:ext cx="1014412" cy="80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99" name="矩形 3586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7863" y="1366838"/>
            <a:ext cx="8358187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3200" dirty="0"/>
              <a:t>1. Write about “The city I want to visit”.</a:t>
            </a:r>
          </a:p>
          <a:p>
            <a:r>
              <a:rPr lang="en-US" altLang="zh-CN" sz="3200" dirty="0"/>
              <a:t>2. Read </a:t>
            </a:r>
            <a:r>
              <a:rPr lang="en-US" altLang="zh-CN" sz="3200" i="1" dirty="0"/>
              <a:t>Student’s Book</a:t>
            </a:r>
            <a:r>
              <a:rPr lang="en-US" altLang="zh-CN" sz="3200" dirty="0"/>
              <a:t> pages 58 to 61.</a:t>
            </a:r>
          </a:p>
          <a:p>
            <a:r>
              <a:rPr lang="en-US" altLang="zh-CN" sz="3200" dirty="0"/>
              <a:t>3. Talk about Beijing, London and Tokyo.</a:t>
            </a:r>
          </a:p>
          <a:p>
            <a:r>
              <a:rPr lang="en-US" altLang="zh-CN" sz="3200" dirty="0"/>
              <a:t>4. Finish </a:t>
            </a:r>
            <a:r>
              <a:rPr lang="en-US" altLang="zh-CN" sz="3200" i="1" dirty="0"/>
              <a:t>Workbook</a:t>
            </a:r>
            <a:r>
              <a:rPr lang="en-US" altLang="zh-CN" sz="3200" dirty="0"/>
              <a:t> pages 51 and 53</a:t>
            </a:r>
            <a:r>
              <a:rPr lang="en-US" altLang="zh-CN" sz="3200" dirty="0" smtClean="0"/>
              <a:t>. </a:t>
            </a:r>
            <a:endParaRPr lang="en-US" altLang="zh-CN" sz="32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3" y="4429132"/>
            <a:ext cx="2823089" cy="235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6425" y="571500"/>
            <a:ext cx="40005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Homework</a:t>
            </a:r>
            <a:endParaRPr lang="zh-CN" alt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142768"/>
            <a:ext cx="1972757" cy="2774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4367" y="3140968"/>
            <a:ext cx="1996254" cy="2810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3734" name="矩形 3687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071563"/>
            <a:ext cx="8601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3643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How long does it take to get to … from Beijing by …?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4344988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It takes about … by …</a:t>
            </a:r>
          </a:p>
        </p:txBody>
      </p:sp>
      <p:pic>
        <p:nvPicPr>
          <p:cNvPr id="17412" name="Picture 4" descr="http://img.taopic.com/uploads/allimg/120719/201987-120G921523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572000"/>
            <a:ext cx="20002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" y="1928813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625" y="2571750"/>
            <a:ext cx="8429625" cy="785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2295" name="组合 13"/>
          <p:cNvGrpSpPr/>
          <p:nvPr/>
        </p:nvGrpSpPr>
        <p:grpSpPr bwMode="auto">
          <a:xfrm>
            <a:off x="-15875" y="192088"/>
            <a:ext cx="5430838" cy="933450"/>
            <a:chOff x="155736" y="568340"/>
            <a:chExt cx="4838728" cy="733425"/>
          </a:xfrm>
        </p:grpSpPr>
        <p:sp>
          <p:nvSpPr>
            <p:cNvPr id="1229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2297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矩形 615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071563"/>
            <a:ext cx="8601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3571875"/>
            <a:ext cx="8858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1155" indent="-3511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1. </a:t>
            </a:r>
            <a:r>
              <a:rPr lang="en-US" altLang="zh-CN" sz="3200">
                <a:latin typeface="Calibri" panose="020F0502020204030204" pitchFamily="34" charset="0"/>
              </a:rPr>
              <a:t>How long does it take to get to Hangzhou from Beijing by plane?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8" y="4572000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It takes about 2 hours by plane.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5214938"/>
            <a:ext cx="8715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1155" indent="-3511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2. </a:t>
            </a:r>
            <a:r>
              <a:rPr lang="en-US" altLang="zh-CN" sz="3200">
                <a:latin typeface="Calibri" panose="020F0502020204030204" pitchFamily="34" charset="0"/>
              </a:rPr>
              <a:t>How long does it take to get to Hangzhou from Beijing by train?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6215063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It takes about 7 hours by train.</a:t>
            </a:r>
          </a:p>
        </p:txBody>
      </p:sp>
      <p:sp>
        <p:nvSpPr>
          <p:cNvPr id="13" name="矩形 12"/>
          <p:cNvSpPr/>
          <p:nvPr/>
        </p:nvSpPr>
        <p:spPr>
          <a:xfrm>
            <a:off x="428625" y="2571750"/>
            <a:ext cx="8429625" cy="785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4343" name="组合 13"/>
          <p:cNvGrpSpPr/>
          <p:nvPr/>
        </p:nvGrpSpPr>
        <p:grpSpPr bwMode="auto">
          <a:xfrm>
            <a:off x="-15875" y="192088"/>
            <a:ext cx="5430838" cy="933450"/>
            <a:chOff x="155736" y="568340"/>
            <a:chExt cx="4838728" cy="733425"/>
          </a:xfrm>
        </p:grpSpPr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sentences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16386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638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5214938"/>
            <a:ext cx="650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  Which city is the </a:t>
            </a:r>
            <a:r>
              <a:rPr lang="en-US" altLang="zh-CN" sz="3600" dirty="0">
                <a:solidFill>
                  <a:srgbClr val="FF0000"/>
                </a:solidFill>
              </a:rPr>
              <a:t>capital</a:t>
            </a:r>
            <a:r>
              <a:rPr lang="en-US" altLang="zh-CN" sz="3600" dirty="0"/>
              <a:t> of China?</a:t>
            </a:r>
          </a:p>
          <a:p>
            <a:r>
              <a:rPr lang="en-US" altLang="zh-CN" sz="3600" dirty="0"/>
              <a:t>                                  </a:t>
            </a:r>
            <a:r>
              <a:rPr lang="zh-CN" altLang="en-US" sz="3600" dirty="0"/>
              <a:t>首都</a:t>
            </a:r>
            <a:endParaRPr lang="en-US" altLang="zh-CN" sz="3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071834"/>
            <a:ext cx="15716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143248"/>
            <a:ext cx="2539517" cy="181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5" y="3071834"/>
            <a:ext cx="1571637" cy="198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4284" y="1071570"/>
            <a:ext cx="2040704" cy="1711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143008"/>
            <a:ext cx="2500330" cy="164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81" y="1143008"/>
            <a:ext cx="2500330" cy="162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3714750"/>
            <a:ext cx="2857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800">
                <a:latin typeface="Arial" panose="020B0604020202020204" pitchFamily="34" charset="0"/>
              </a:rPr>
              <a:t>Beijing</a:t>
            </a:r>
            <a:endParaRPr lang="zh-CN" altLang="en-US" sz="4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3"/>
          <p:cNvGrpSpPr/>
          <p:nvPr/>
        </p:nvGrpSpPr>
        <p:grpSpPr bwMode="auto">
          <a:xfrm>
            <a:off x="0" y="212725"/>
            <a:ext cx="5430838" cy="933450"/>
            <a:chOff x="155736" y="568340"/>
            <a:chExt cx="4838728" cy="733425"/>
          </a:xfrm>
        </p:grpSpPr>
        <p:sp>
          <p:nvSpPr>
            <p:cNvPr id="1843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8938" y="4640263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  Where is Beijing?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1997075"/>
            <a:ext cx="2082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0250" y="5426075"/>
            <a:ext cx="5929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Beijing is in the </a:t>
            </a:r>
            <a:r>
              <a:rPr lang="en-US" altLang="zh-CN" sz="3600" dirty="0">
                <a:solidFill>
                  <a:srgbClr val="FF0000"/>
                </a:solidFill>
              </a:rPr>
              <a:t>north</a:t>
            </a:r>
            <a:r>
              <a:rPr lang="en-US" altLang="zh-CN" sz="3600" dirty="0"/>
              <a:t> of China.</a:t>
            </a:r>
          </a:p>
        </p:txBody>
      </p:sp>
      <p:sp>
        <p:nvSpPr>
          <p:cNvPr id="18440" name="矩形 922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9025"/>
            <a:ext cx="1665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2048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Do a quiz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0" y="4926013"/>
            <a:ext cx="6786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  Which city is in the </a:t>
            </a:r>
            <a:r>
              <a:rPr lang="en-US" altLang="zh-CN" sz="3600" dirty="0">
                <a:solidFill>
                  <a:srgbClr val="FF0000"/>
                </a:solidFill>
              </a:rPr>
              <a:t>east</a:t>
            </a:r>
            <a:r>
              <a:rPr lang="en-US" altLang="zh-CN" sz="3600" dirty="0"/>
              <a:t> of China?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4500" y="5711825"/>
            <a:ext cx="621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Shanghai is in the </a:t>
            </a:r>
            <a:r>
              <a:rPr lang="en-US" altLang="zh-CN" sz="3600" dirty="0">
                <a:solidFill>
                  <a:srgbClr val="FF0000"/>
                </a:solidFill>
              </a:rPr>
              <a:t>east</a:t>
            </a:r>
            <a:r>
              <a:rPr lang="en-US" altLang="zh-CN" sz="3600" dirty="0"/>
              <a:t> of China.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357313"/>
            <a:ext cx="42862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>
          <a:xfrm>
            <a:off x="5429250" y="2928938"/>
            <a:ext cx="1500188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5854700"/>
            <a:ext cx="650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  Which city is the </a:t>
            </a:r>
            <a:r>
              <a:rPr lang="en-US" altLang="zh-CN" sz="3600">
                <a:solidFill>
                  <a:srgbClr val="FF0000"/>
                </a:solidFill>
              </a:rPr>
              <a:t>capital</a:t>
            </a:r>
            <a:r>
              <a:rPr lang="en-US" altLang="zh-CN" sz="3600"/>
              <a:t> of Japan?</a:t>
            </a:r>
          </a:p>
        </p:txBody>
      </p:sp>
      <p:grpSp>
        <p:nvGrpSpPr>
          <p:cNvPr id="22530" name="组合 13"/>
          <p:cNvGrpSpPr/>
          <p:nvPr/>
        </p:nvGrpSpPr>
        <p:grpSpPr bwMode="auto">
          <a:xfrm>
            <a:off x="-1588" y="422275"/>
            <a:ext cx="5430838" cy="933450"/>
            <a:chOff x="155736" y="568340"/>
            <a:chExt cx="4838728" cy="733425"/>
          </a:xfrm>
        </p:grpSpPr>
        <p:sp>
          <p:nvSpPr>
            <p:cNvPr id="2253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3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4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964409"/>
            <a:ext cx="2692192" cy="2250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92867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429000"/>
            <a:ext cx="271464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7" y="3500438"/>
            <a:ext cx="2786082" cy="18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57" y="3213098"/>
            <a:ext cx="2780626" cy="2374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9438" y="5202238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Tokyo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全屏显示(4:3)</PresentationFormat>
  <Paragraphs>167</Paragraphs>
  <Slides>32</Slides>
  <Notes>31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Aharoni</vt:lpstr>
      <vt:lpstr>Arno Pro</vt:lpstr>
      <vt:lpstr>GCFrutiger</vt:lpstr>
      <vt:lpstr>宋体</vt:lpstr>
      <vt:lpstr>微软雅黑</vt:lpstr>
      <vt:lpstr>Arial</vt:lpstr>
      <vt:lpstr>Calibri</vt:lpstr>
      <vt:lpstr>Lucida Handwriting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2013-08-21T08:23:00Z</dcterms:created>
  <dcterms:modified xsi:type="dcterms:W3CDTF">2023-01-17T00:49:23Z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A99FD4BF2D664D5A9A2F73ABFF107029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