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523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2" r:id="rId11"/>
    <p:sldId id="533" r:id="rId12"/>
    <p:sldId id="326" r:id="rId13"/>
    <p:sldId id="34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5797" autoAdjust="0"/>
  </p:normalViewPr>
  <p:slideViewPr>
    <p:cSldViewPr>
      <p:cViewPr>
        <p:scale>
          <a:sx n="100" d="100"/>
          <a:sy n="100" d="100"/>
        </p:scale>
        <p:origin x="-1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A8E710B-2D0B-4791-87E5-017BB480B3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8998E4C-1626-4813-BE44-4A0154CC5A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0CE046-2A71-4989-B1AB-E9C1118E050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2C15D5-2B91-4AC4-A686-F4A3E5A56CF7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6C9F8D-F2F6-47EA-A38B-940F36D608EB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43C44D-65DE-4616-8290-0E2A853D7F67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644946-1621-431C-A0E2-1CC4A24864BC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1615D82-37E7-44D8-AC0A-7B8295F93646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2964DA-91F2-41D1-8915-588023C26063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6218BA0-267D-4B1D-8A90-067CEB3527FC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2D9BDE-7278-4E1F-A3DE-4240037027E9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7F2D-90D8-4C3C-A957-7860DEF4B0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3877-18C9-4B20-9DFD-365A0C3AE0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3A51-8368-48FC-BFCF-30DDAE3A57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73BB-7514-45AC-9BB4-5DFB82E1AE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BC97-8E25-4800-9AE0-D50A423856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B5183-50D7-4AD1-BA88-B027AD1160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113-FFF1-4689-B034-F7659CF97B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8C07E-464F-47A6-93D4-1DCE627F13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490B-F058-4BC8-8033-8DE55AC275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A5CDD-1361-4615-BEE3-C8E1B2A1E4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887A-F7D2-4228-A32D-7813D8772B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02CEF-7D0C-418F-8384-055DC26D21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10C91-7B92-42D9-B3A5-B419F19793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6871-E063-4D26-A465-7E38DC68FD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0807 w 9164371"/>
              <a:gd name="T1" fmla="*/ 3 h 1402412"/>
              <a:gd name="T2" fmla="*/ 9170345 w 9164371"/>
              <a:gd name="T3" fmla="*/ 166 h 1402412"/>
              <a:gd name="T4" fmla="*/ 9155016 w 9164371"/>
              <a:gd name="T5" fmla="*/ 160 h 1402412"/>
              <a:gd name="T6" fmla="*/ 6508880 w 9164371"/>
              <a:gd name="T7" fmla="*/ 158 h 1402412"/>
              <a:gd name="T8" fmla="*/ 3118525 w 9164371"/>
              <a:gd name="T9" fmla="*/ 127 h 1402412"/>
              <a:gd name="T10" fmla="*/ 8750 w 9164371"/>
              <a:gd name="T11" fmla="*/ 175 h 1402412"/>
              <a:gd name="T12" fmla="*/ 0 w 9164371"/>
              <a:gd name="T13" fmla="*/ 176 h 1402412"/>
              <a:gd name="T14" fmla="*/ 0 w 9164371"/>
              <a:gd name="T15" fmla="*/ 13 h 1402412"/>
              <a:gd name="T16" fmla="*/ 6435 w 9164371"/>
              <a:gd name="T17" fmla="*/ 23 h 1402412"/>
              <a:gd name="T18" fmla="*/ 2211022 w 9164371"/>
              <a:gd name="T19" fmla="*/ 3 h 1402412"/>
              <a:gd name="T20" fmla="*/ 6455128 w 9164371"/>
              <a:gd name="T21" fmla="*/ 42 h 1402412"/>
              <a:gd name="T22" fmla="*/ 9181192 w 9164371"/>
              <a:gd name="T23" fmla="*/ 0 h 1402412"/>
              <a:gd name="T24" fmla="*/ 9160807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C10C91-7B92-42D9-B3A5-B419F19793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E0AA6871-E063-4D26-A465-7E38DC68FD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5925;&#20107;&#27427;&#36175;This__is__my__body.sw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Unit2Body&#27915;&#27915;&#36386;&#29699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&#35838;&#21069;&#23548;&#20837;&#27468;&#26354;Body__song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1%20My%20Body\Unit1%20My%20Body&#31532;4&#35838;&#26102;&#25945;&#23398;&#35838;&#20214;\Unit1PartBReadastory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1%20My%20Body\Unit1%20My%20Body&#31532;4&#35838;&#26102;&#25945;&#23398;&#35838;&#20214;\Unit1PartBReadastory&#35838;&#25991;&#24405;&#38899;.mp3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1%20My%20Body\Unit1%20My%20Body&#31532;4&#35838;&#26102;&#25945;&#23398;&#35838;&#20214;\Unit1PartBReadastory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1%20My%20Body\Unit1%20My%20Body&#31532;4&#35838;&#26102;&#25945;&#23398;&#35838;&#20214;\Unit1PartBReadastory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00050" y="3357563"/>
            <a:ext cx="40322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My Body</a:t>
            </a:r>
            <a:endParaRPr lang="zh-CN" altLang="en-US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445000" y="3679825"/>
            <a:ext cx="4895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A  Color the toy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B  Let’s learn more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C  Complete and match     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        Ask and answer</a:t>
            </a:r>
            <a:endParaRPr lang="zh-CN" altLang="en-US" sz="280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endParaRPr lang="zh-CN" altLang="en-US" sz="360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760413" y="620713"/>
            <a:ext cx="331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46088"/>
            <a:ext cx="2374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603364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195513" y="1196975"/>
            <a:ext cx="4333875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3" name="Picture 15" descr="7232897_153644342122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3" y="55070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7232897_153644342122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413" y="55070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2195513" y="1389063"/>
            <a:ext cx="40465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</a:t>
            </a:r>
            <a:r>
              <a:rPr lang="en-US" altLang="zh-CN" sz="21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/</a:t>
            </a:r>
            <a:r>
              <a:rPr lang="zh-CN" altLang="en-US" sz="21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创编我最棒！</a:t>
            </a:r>
          </a:p>
        </p:txBody>
      </p:sp>
      <p:pic>
        <p:nvPicPr>
          <p:cNvPr id="22534" name="Picture 12" descr="3606679_115218071885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" y="1779588"/>
            <a:ext cx="17573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41600" y="2076450"/>
            <a:ext cx="61928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latin typeface="楷体_GB2312"/>
                <a:ea typeface="楷体_GB2312"/>
                <a:cs typeface="楷体_GB2312"/>
              </a:rPr>
              <a:t>1.2-3</a:t>
            </a:r>
            <a:r>
              <a:rPr lang="zh-CN" altLang="en-US" sz="2700" b="1" dirty="0" smtClean="0">
                <a:latin typeface="楷体_GB2312"/>
                <a:ea typeface="楷体_GB2312"/>
                <a:cs typeface="楷体_GB2312"/>
              </a:rPr>
              <a:t>人一小组。</a:t>
            </a:r>
            <a:endParaRPr lang="en-US" altLang="zh-CN" sz="2700" b="1" dirty="0" smtClean="0">
              <a:latin typeface="楷体_GB2312"/>
              <a:ea typeface="楷体_GB2312"/>
              <a:cs typeface="楷体_GB231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latin typeface="楷体_GB2312"/>
                <a:ea typeface="楷体_GB2312"/>
                <a:cs typeface="楷体_GB2312"/>
              </a:rPr>
              <a:t>根据</a:t>
            </a:r>
            <a:r>
              <a:rPr lang="en-US" altLang="zh-CN" sz="27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Read a story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进行表演。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latin typeface="楷体_GB2312"/>
                <a:ea typeface="楷体_GB2312"/>
                <a:cs typeface="楷体_GB2312"/>
              </a:rPr>
              <a:t>根据</a:t>
            </a:r>
            <a:r>
              <a:rPr lang="en-US" altLang="zh-CN" sz="27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Read a story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进行创编。</a:t>
            </a:r>
          </a:p>
        </p:txBody>
      </p:sp>
      <p:pic>
        <p:nvPicPr>
          <p:cNvPr id="8" name="Picture 10" descr="7232897_153644342122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7550" y="461962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2CTP17INZA`UB_7VIS16SP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54250" y="4598988"/>
            <a:ext cx="30861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254250" y="5464175"/>
            <a:ext cx="3302000" cy="5715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Make a new story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创编故事</a:t>
            </a:r>
          </a:p>
        </p:txBody>
      </p:sp>
      <p:sp>
        <p:nvSpPr>
          <p:cNvPr id="22539" name="标题 2"/>
          <p:cNvSpPr>
            <a:spLocks noGrp="1"/>
          </p:cNvSpPr>
          <p:nvPr>
            <p:ph type="title"/>
          </p:nvPr>
        </p:nvSpPr>
        <p:spPr bwMode="auto">
          <a:xfrm>
            <a:off x="468313" y="223838"/>
            <a:ext cx="31321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31" y="1772816"/>
            <a:ext cx="68121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5949950"/>
            <a:ext cx="669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标题 2"/>
          <p:cNvSpPr>
            <a:spLocks noGrp="1"/>
          </p:cNvSpPr>
          <p:nvPr>
            <p:ph type="title"/>
          </p:nvPr>
        </p:nvSpPr>
        <p:spPr bwMode="auto">
          <a:xfrm>
            <a:off x="468313" y="223838"/>
            <a:ext cx="31321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&gt;&gt;Consolidation</a:t>
            </a:r>
            <a:endParaRPr lang="zh-CN" altLang="en-US" sz="2400" i="1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557338"/>
            <a:ext cx="24479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2"/>
          <p:cNvSpPr txBox="1"/>
          <p:nvPr/>
        </p:nvSpPr>
        <p:spPr bwMode="auto">
          <a:xfrm>
            <a:off x="576263" y="930275"/>
            <a:ext cx="29162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3"/>
          <p:cNvSpPr>
            <a:spLocks noGrp="1"/>
          </p:cNvSpPr>
          <p:nvPr>
            <p:ph type="title"/>
          </p:nvPr>
        </p:nvSpPr>
        <p:spPr bwMode="auto">
          <a:xfrm>
            <a:off x="274638" y="234950"/>
            <a:ext cx="82915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635000" y="1700213"/>
            <a:ext cx="7874000" cy="41767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1347788" y="1916113"/>
            <a:ext cx="72183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如何说出身体部位指令并做相应动作？</a:t>
            </a:r>
          </a:p>
        </p:txBody>
      </p:sp>
      <p:sp>
        <p:nvSpPr>
          <p:cNvPr id="16" name="五角星 15"/>
          <p:cNvSpPr/>
          <p:nvPr/>
        </p:nvSpPr>
        <p:spPr>
          <a:xfrm>
            <a:off x="793750" y="195738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700338" y="2439988"/>
            <a:ext cx="5184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Legs up/down.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Arms up/down.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Touch your head.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Touch your face.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Lift your foot.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Lift your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749300" y="1463675"/>
            <a:ext cx="7645400" cy="46291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31925" y="2057400"/>
            <a:ext cx="66690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创编对话：同桌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人一组，根据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Read a story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课文内容，创编对话。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Unit2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898525" y="21336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836613" y="33353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155700" y="33274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855663" y="43973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195388" y="43973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000125" y="47513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2233613"/>
            <a:ext cx="41449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830388" y="1576388"/>
            <a:ext cx="5378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Make sentences</a:t>
            </a:r>
          </a:p>
        </p:txBody>
      </p:sp>
      <p:grpSp>
        <p:nvGrpSpPr>
          <p:cNvPr id="8196" name="组合 9"/>
          <p:cNvGrpSpPr/>
          <p:nvPr/>
        </p:nvGrpSpPr>
        <p:grpSpPr bwMode="auto">
          <a:xfrm>
            <a:off x="4762500" y="5207000"/>
            <a:ext cx="4608513" cy="984250"/>
            <a:chOff x="365347" y="639411"/>
            <a:chExt cx="4052908" cy="983916"/>
          </a:xfrm>
        </p:grpSpPr>
        <p:sp>
          <p:nvSpPr>
            <p:cNvPr id="7" name="圆角矩形标注 6"/>
            <p:cNvSpPr/>
            <p:nvPr/>
          </p:nvSpPr>
          <p:spPr>
            <a:xfrm>
              <a:off x="365347" y="639411"/>
              <a:ext cx="2596765" cy="953764"/>
            </a:xfrm>
            <a:prstGeom prst="wedgeRoundRectCallout">
              <a:avLst>
                <a:gd name="adj1" fmla="val -28427"/>
                <a:gd name="adj2" fmla="val -165427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5347" y="669564"/>
              <a:ext cx="4052908" cy="9537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Yes, it does.</a:t>
              </a:r>
            </a:p>
            <a:p>
              <a:pPr>
                <a:defRPr/>
              </a:pP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It has two feet.</a:t>
              </a:r>
            </a:p>
          </p:txBody>
        </p:sp>
      </p:grpSp>
      <p:grpSp>
        <p:nvGrpSpPr>
          <p:cNvPr id="8197" name="组合 9"/>
          <p:cNvGrpSpPr/>
          <p:nvPr/>
        </p:nvGrpSpPr>
        <p:grpSpPr bwMode="auto">
          <a:xfrm>
            <a:off x="514350" y="5160963"/>
            <a:ext cx="3640138" cy="523875"/>
            <a:chOff x="1842423" y="4109953"/>
            <a:chExt cx="4290632" cy="370964"/>
          </a:xfrm>
        </p:grpSpPr>
        <p:sp>
          <p:nvSpPr>
            <p:cNvPr id="10" name="圆角矩形标注 9"/>
            <p:cNvSpPr/>
            <p:nvPr/>
          </p:nvSpPr>
          <p:spPr>
            <a:xfrm>
              <a:off x="1842423" y="4109953"/>
              <a:ext cx="4290632" cy="370964"/>
            </a:xfrm>
            <a:prstGeom prst="wedgeRoundRectCallout">
              <a:avLst>
                <a:gd name="adj1" fmla="val 23094"/>
                <a:gd name="adj2" fmla="val -290863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42423" y="4109953"/>
              <a:ext cx="4052991" cy="3709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Does it have feet?</a:t>
              </a:r>
            </a:p>
          </p:txBody>
        </p:sp>
      </p:grpSp>
      <p:pic>
        <p:nvPicPr>
          <p:cNvPr id="819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2052638"/>
            <a:ext cx="80486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19923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Make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5650" y="1512888"/>
            <a:ext cx="2520950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42" y="1484784"/>
            <a:ext cx="6840760" cy="525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16763" y="5949950"/>
            <a:ext cx="669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19923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512888"/>
            <a:ext cx="2520950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556792"/>
            <a:ext cx="7019925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5949950"/>
            <a:ext cx="774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标题 2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259238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&gt;&gt;Warm-up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512888"/>
            <a:ext cx="2520950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16459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标题 2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259238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39763" y="890588"/>
            <a:ext cx="4159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650" y="1458913"/>
            <a:ext cx="2520950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95288" y="784225"/>
            <a:ext cx="806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Look and say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0135" y="1238013"/>
            <a:ext cx="2102443" cy="229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6818" y="1306269"/>
            <a:ext cx="1939518" cy="228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9723" y="3429000"/>
            <a:ext cx="21228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56817" y="3645024"/>
            <a:ext cx="20848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流程图: 准备 6"/>
          <p:cNvSpPr/>
          <p:nvPr/>
        </p:nvSpPr>
        <p:spPr>
          <a:xfrm>
            <a:off x="1331913" y="1836738"/>
            <a:ext cx="1079500" cy="341312"/>
          </a:xfrm>
          <a:prstGeom prst="flowChartPrepa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流程图: 准备 7"/>
          <p:cNvSpPr/>
          <p:nvPr/>
        </p:nvSpPr>
        <p:spPr>
          <a:xfrm>
            <a:off x="6011863" y="1400175"/>
            <a:ext cx="1081087" cy="341313"/>
          </a:xfrm>
          <a:prstGeom prst="flowChartPrepa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流程图: 准备 8"/>
          <p:cNvSpPr/>
          <p:nvPr/>
        </p:nvSpPr>
        <p:spPr>
          <a:xfrm>
            <a:off x="1547813" y="3432175"/>
            <a:ext cx="1079500" cy="342900"/>
          </a:xfrm>
          <a:prstGeom prst="flowChartPrepa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流程图: 准备 9"/>
          <p:cNvSpPr/>
          <p:nvPr/>
        </p:nvSpPr>
        <p:spPr>
          <a:xfrm>
            <a:off x="6526213" y="3563938"/>
            <a:ext cx="1079500" cy="341312"/>
          </a:xfrm>
          <a:prstGeom prst="flowChartPrepa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71" name="标题 2"/>
          <p:cNvSpPr>
            <a:spLocks noGrp="1"/>
          </p:cNvSpPr>
          <p:nvPr>
            <p:ph type="title"/>
          </p:nvPr>
        </p:nvSpPr>
        <p:spPr bwMode="auto">
          <a:xfrm>
            <a:off x="576263" y="236538"/>
            <a:ext cx="31321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533400" y="1162050"/>
            <a:ext cx="806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Listen, then ask and answer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684213" y="2209800"/>
            <a:ext cx="80645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 1: Who’s in the story?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388" y="3368675"/>
            <a:ext cx="8066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 2: Does the boy have black hair?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7213" y="4491038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 3: Look at Picture 4. Are they happy?</a:t>
            </a:r>
          </a:p>
        </p:txBody>
      </p:sp>
      <p:sp>
        <p:nvSpPr>
          <p:cNvPr id="17414" name="标题 2"/>
          <p:cNvSpPr>
            <a:spLocks noGrp="1"/>
          </p:cNvSpPr>
          <p:nvPr>
            <p:ph type="title"/>
          </p:nvPr>
        </p:nvSpPr>
        <p:spPr bwMode="auto">
          <a:xfrm>
            <a:off x="576263" y="236538"/>
            <a:ext cx="31321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&gt;&gt;Presentation</a:t>
            </a:r>
            <a:endParaRPr lang="zh-CN" altLang="en-US" sz="2400" i="1" dirty="0" smtClean="0"/>
          </a:p>
        </p:txBody>
      </p:sp>
      <p:pic>
        <p:nvPicPr>
          <p:cNvPr id="8" name="Unit1PartBReadastory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65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00338" y="2805113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boy is Colin.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00338" y="3951288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No, he doesn’t. He has yellow hair.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00338" y="5064125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No, they aren’t.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85725" y="1622425"/>
            <a:ext cx="22034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775" y="920607"/>
            <a:ext cx="4708014" cy="592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 2"/>
          <p:cNvSpPr/>
          <p:nvPr/>
        </p:nvSpPr>
        <p:spPr>
          <a:xfrm>
            <a:off x="5589588" y="1052513"/>
            <a:ext cx="1081087" cy="4333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1" name="标题 2"/>
          <p:cNvSpPr>
            <a:spLocks noGrp="1"/>
          </p:cNvSpPr>
          <p:nvPr>
            <p:ph type="title"/>
          </p:nvPr>
        </p:nvSpPr>
        <p:spPr bwMode="auto">
          <a:xfrm>
            <a:off x="-117475" y="244475"/>
            <a:ext cx="31321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9" name="矩形 8"/>
          <p:cNvSpPr/>
          <p:nvPr/>
        </p:nvSpPr>
        <p:spPr>
          <a:xfrm>
            <a:off x="2555875" y="1622425"/>
            <a:ext cx="892175" cy="404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19713" y="1090613"/>
            <a:ext cx="890587" cy="404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59100" y="3965575"/>
            <a:ext cx="822325" cy="438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840413" y="3884613"/>
            <a:ext cx="822325" cy="481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5513388" y="3916363"/>
            <a:ext cx="1795462" cy="487362"/>
          </a:xfrm>
          <a:prstGeom prst="wedgeRoundRectCallout">
            <a:avLst>
              <a:gd name="adj1" fmla="val -3542"/>
              <a:gd name="adj2" fmla="val 193942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sorry.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338763" y="1031875"/>
            <a:ext cx="2112962" cy="360363"/>
          </a:xfrm>
          <a:prstGeom prst="wedgeRoundRectCallout">
            <a:avLst>
              <a:gd name="adj1" fmla="val -14877"/>
              <a:gd name="adj2" fmla="val 165235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down!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259013" y="1731963"/>
            <a:ext cx="1651000" cy="360362"/>
          </a:xfrm>
          <a:prstGeom prst="wedgeRoundRectCallout">
            <a:avLst>
              <a:gd name="adj1" fmla="val 23045"/>
              <a:gd name="adj2" fmla="val 117100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up!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411413" y="3916363"/>
            <a:ext cx="1655762" cy="360362"/>
          </a:xfrm>
          <a:prstGeom prst="wedgeRoundRectCallout">
            <a:avLst>
              <a:gd name="adj1" fmla="val 43655"/>
              <a:gd name="adj2" fmla="val 115075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up!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Unit1PartBReadastory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"/>
          <p:cNvSpPr txBox="1"/>
          <p:nvPr/>
        </p:nvSpPr>
        <p:spPr bwMode="auto">
          <a:xfrm>
            <a:off x="0" y="1011238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5648325"/>
            <a:ext cx="1047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52"/>
          <p:cNvSpPr>
            <a:spLocks noChangeArrowheads="1"/>
          </p:cNvSpPr>
          <p:nvPr/>
        </p:nvSpPr>
        <p:spPr bwMode="gray">
          <a:xfrm>
            <a:off x="1331913" y="1944688"/>
            <a:ext cx="6553200" cy="3673475"/>
          </a:xfrm>
          <a:prstGeom prst="roundRect">
            <a:avLst>
              <a:gd name="adj" fmla="val 10889"/>
            </a:avLst>
          </a:prstGeom>
          <a:solidFill>
            <a:srgbClr val="CCFFCC"/>
          </a:solidFill>
          <a:ln w="38100">
            <a:solidFill>
              <a:schemeClr val="accent3">
                <a:lumMod val="20000"/>
                <a:lumOff val="80000"/>
              </a:schemeClr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67"/>
          <p:cNvSpPr>
            <a:spLocks noChangeArrowheads="1"/>
          </p:cNvSpPr>
          <p:nvPr/>
        </p:nvSpPr>
        <p:spPr bwMode="auto">
          <a:xfrm>
            <a:off x="2085975" y="2551113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人一组，练习对话，随后</a:t>
            </a:r>
            <a:endParaRPr kumimoji="1" lang="en-US" altLang="zh-CN" sz="32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表演出来吧！</a:t>
            </a:r>
          </a:p>
        </p:txBody>
      </p:sp>
      <p:sp>
        <p:nvSpPr>
          <p:cNvPr id="5" name="椭圆 4"/>
          <p:cNvSpPr/>
          <p:nvPr/>
        </p:nvSpPr>
        <p:spPr>
          <a:xfrm>
            <a:off x="2195736" y="965554"/>
            <a:ext cx="4524186" cy="715921"/>
          </a:xfrm>
          <a:prstGeom prst="ellipse">
            <a:avLst/>
          </a:prstGeom>
          <a:solidFill>
            <a:srgbClr val="FFEFB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2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0" y="3990975"/>
            <a:ext cx="42687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标题 2"/>
          <p:cNvSpPr>
            <a:spLocks noGrp="1"/>
          </p:cNvSpPr>
          <p:nvPr>
            <p:ph type="title"/>
          </p:nvPr>
        </p:nvSpPr>
        <p:spPr bwMode="auto">
          <a:xfrm>
            <a:off x="468313" y="223838"/>
            <a:ext cx="31321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282</Words>
  <Application>Microsoft Office PowerPoint</Application>
  <PresentationFormat>全屏显示(4:3)</PresentationFormat>
  <Paragraphs>74</Paragraphs>
  <Slides>13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Wingdings</vt:lpstr>
      <vt:lpstr>WWW.2PPT.COM
</vt:lpstr>
      <vt:lpstr>Unit1 My Body</vt:lpstr>
      <vt:lpstr>&gt;&gt;Review</vt:lpstr>
      <vt:lpstr>&gt;&gt;Review</vt:lpstr>
      <vt:lpstr>&gt;&gt;Warm-up</vt:lpstr>
      <vt:lpstr>&gt;&gt;Lead-in</vt:lpstr>
      <vt:lpstr>&gt;&gt;Presentation</vt:lpstr>
      <vt:lpstr>&gt;&gt;Presentation</vt:lpstr>
      <vt:lpstr>&gt;&gt;Presentation</vt:lpstr>
      <vt:lpstr>&gt;&gt;Practice</vt:lpstr>
      <vt:lpstr>&gt;&gt;Practice</vt:lpstr>
      <vt:lpstr>&gt;&gt;Consolidation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BC00233B8502450C80F0FD6689A240D6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