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67" r:id="rId2"/>
    <p:sldId id="555" r:id="rId3"/>
    <p:sldId id="523" r:id="rId4"/>
    <p:sldId id="554" r:id="rId5"/>
    <p:sldId id="561" r:id="rId6"/>
    <p:sldId id="560" r:id="rId7"/>
    <p:sldId id="562" r:id="rId8"/>
    <p:sldId id="557" r:id="rId9"/>
    <p:sldId id="558" r:id="rId10"/>
    <p:sldId id="546" r:id="rId11"/>
    <p:sldId id="556" r:id="rId12"/>
    <p:sldId id="545" r:id="rId13"/>
    <p:sldId id="563" r:id="rId14"/>
    <p:sldId id="564" r:id="rId15"/>
    <p:sldId id="566" r:id="rId16"/>
    <p:sldId id="326" r:id="rId17"/>
    <p:sldId id="559" r:id="rId18"/>
    <p:sldId id="345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0000FF"/>
    <a:srgbClr val="EC34C5"/>
    <a:srgbClr val="FF00FF"/>
    <a:srgbClr val="FFFFFF"/>
    <a:srgbClr val="939393"/>
    <a:srgbClr val="49D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5426" autoAdjust="0"/>
  </p:normalViewPr>
  <p:slideViewPr>
    <p:cSldViewPr>
      <p:cViewPr>
        <p:scale>
          <a:sx n="98" d="100"/>
          <a:sy n="98" d="100"/>
        </p:scale>
        <p:origin x="-42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FE1D433-E80B-4BBA-BB2D-6CECFC56DD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FA4C152-6647-4873-9DF3-C47C5E9EE2A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519F32-3F52-4F6C-B801-3A6A097D2AB7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4C152-6647-4873-9DF3-C47C5E9EE2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469DD59-2707-440B-BDF4-9FEBA66C7C35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5F337E-2D73-44F7-B262-B5AF29C11FCD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8C36D-B589-4914-AA71-4F7BE5827E5B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AE4E59-92F6-4E19-8DD6-A37137C05FC8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1520882-BF35-4320-984A-ABD017475C08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319088" y="4257675"/>
            <a:ext cx="5170487" cy="719138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9223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07975" y="2925763"/>
            <a:ext cx="5183188" cy="109378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5930F-23DA-4680-BD19-DAC18E89840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1E39-9DD8-40F8-A5F0-5415CD7B61C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0EC-B9B8-4269-BCEE-C64465FE0DD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F9A6-5273-4AA9-9E72-9292BD13D25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12738"/>
            <a:ext cx="2001837" cy="61483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12738"/>
            <a:ext cx="5854700" cy="61483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6B14-7BFE-45D8-AF69-F0D7A0A28E3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F9F7-4EFD-4161-9DF1-344B6313E8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FA5-7807-4805-8CD5-BDD2FD0FCEA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FA4E-B330-4EC8-B7EE-7AC657FEC37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17A0-04DC-4DBF-B23A-2E1E10E8BE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6B82-0945-4C36-929C-66AE27279E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F7C-F3C9-414D-8552-328735DBB72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705E-4203-4789-BAC4-FC6837F6D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131888"/>
            <a:ext cx="39274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39290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9411-20BE-4F02-9138-1BF55399369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05A7-2C12-4891-A9E7-1589811135D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300F-E82F-4D58-B077-912210FCE083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D9DA-AEE8-4971-9FA9-A15900F7F4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E99F-9996-4875-866F-72D61F0DC13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16D-CF9A-4CD8-ABDE-73EA9C7382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AAA-AF55-4142-BD58-292603B79018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D2AC-576C-4C82-8EF8-04B8964D49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EE03-B866-4AA8-A07D-2E7908E56FD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C162-07C0-4F38-A839-252E16438B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E41B-0E24-4D0A-BC16-5A328DB868D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62E8-8AF5-407E-8449-5AA81C3D02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31888"/>
            <a:ext cx="80089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819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2AADDF9-3448-4246-856A-2B2269AF7A18}" type="datetime1">
              <a:rPr lang="zh-CN" altLang="en-US"/>
              <a:t>2023-01-17</a:t>
            </a:fld>
            <a:endParaRPr lang="en-US"/>
          </a:p>
        </p:txBody>
      </p:sp>
      <p:sp>
        <p:nvSpPr>
          <p:cNvPr id="819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E0BE277-BB89-459B-AF99-5AF735AD87C3}" type="slidenum">
              <a:rPr lang="zh-CN" altLang="en-US"/>
              <a:t>‹#›</a:t>
            </a:fld>
            <a:endParaRPr lang="en-US"/>
          </a:p>
        </p:txBody>
      </p:sp>
      <p:sp>
        <p:nvSpPr>
          <p:cNvPr id="51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312738"/>
            <a:ext cx="8008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pic>
        <p:nvPicPr>
          <p:cNvPr id="8" name="Picture 2" descr="图片2"/>
          <p:cNvPicPr>
            <a:picLocks noChangeAspect="1" noChangeArrowheads="1"/>
          </p:cNvPicPr>
          <p:nvPr userDrawn="1"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0" y="-60325"/>
            <a:ext cx="915035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ÿ"/>
        <a:defRPr sz="2000">
          <a:solidFill>
            <a:srgbClr val="218E8C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4.mp3" TargetMode="External"/><Relationship Id="rId1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7.mp3" TargetMode="Externa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4.mp3" TargetMode="External"/><Relationship Id="rId1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6.mp3" TargetMode="Externa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1.mp3" TargetMode="External"/><Relationship Id="rId16" Type="http://schemas.openxmlformats.org/officeDocument/2006/relationships/image" Target="../media/image22.png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3.mp3" TargetMode="External"/><Relationship Id="rId1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6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3.mp3" TargetMode="External"/><Relationship Id="rId15" Type="http://schemas.openxmlformats.org/officeDocument/2006/relationships/slideLayout" Target="../slideLayouts/slideLayout20.xml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5.mp3" TargetMode="External"/><Relationship Id="rId1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7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9.mp3" TargetMode="External"/><Relationship Id="rId7" Type="http://schemas.openxmlformats.org/officeDocument/2006/relationships/slideLayout" Target="../slideLayouts/slideLayout21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8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8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10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10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9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Unit3_PartC_Listen_and_match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Unit3_PartC_Listen_and_match&#35838;&#25991;&#24405;&#38899;_128k.mp3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Job&#65306;What_does_he_do&#65311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Unit3_PartA_Let&#8217;s_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Unit3_PartA_Let&#8217;s_talk&#35838;&#25991;&#24405;&#38899;_128k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4.mp3" TargetMode="Externa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4.mp3" TargetMode="Externa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3.mp3" TargetMode="External"/><Relationship Id="rId11" Type="http://schemas.openxmlformats.org/officeDocument/2006/relationships/image" Target="../media/image22.png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3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2.mp3" TargetMode="External"/><Relationship Id="rId9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8.mp3" TargetMode="External"/><Relationship Id="rId13" Type="http://schemas.openxmlformats.org/officeDocument/2006/relationships/slideLayout" Target="../slideLayouts/slideLayout19.xm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6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8.mp3" TargetMode="External"/><Relationship Id="rId1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10.mp3" TargetMode="Externa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5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7.mp3" TargetMode="External"/><Relationship Id="rId1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10.mp3" TargetMode="Externa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7.mp3" TargetMode="External"/><Relationship Id="rId15" Type="http://schemas.openxmlformats.org/officeDocument/2006/relationships/image" Target="../media/image22.png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9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6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2&#35838;&#26102;&#25945;&#23398;&#35838;&#20214;\09.mp3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40308" y="4365104"/>
            <a:ext cx="5170487" cy="719138"/>
          </a:xfrm>
        </p:spPr>
        <p:txBody>
          <a:bodyPr/>
          <a:lstStyle/>
          <a:p>
            <a:r>
              <a:rPr lang="zh-CN" altLang="en-US" sz="2400" dirty="0" smtClean="0"/>
              <a:t>第二课时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33958" y="2996952"/>
            <a:ext cx="5183188" cy="1093787"/>
          </a:xfrm>
        </p:spPr>
        <p:txBody>
          <a:bodyPr/>
          <a:lstStyle/>
          <a:p>
            <a:r>
              <a:rPr lang="en-US" altLang="zh-CN" sz="3700" b="1" dirty="0"/>
              <a:t>Unit3 Who’s That Man?</a:t>
            </a:r>
            <a:endParaRPr lang="zh-CN" altLang="en-US" sz="3700" dirty="0"/>
          </a:p>
        </p:txBody>
      </p:sp>
      <p:sp>
        <p:nvSpPr>
          <p:cNvPr id="4" name="矩形 3"/>
          <p:cNvSpPr/>
          <p:nvPr/>
        </p:nvSpPr>
        <p:spPr>
          <a:xfrm>
            <a:off x="539552" y="1340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版六年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4381" y="5949280"/>
            <a:ext cx="913961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74688" y="873125"/>
            <a:ext cx="2484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27088" y="1452563"/>
            <a:ext cx="1584325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96875" y="1573213"/>
            <a:ext cx="8736013" cy="4616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Who’s the young woman, Wu Chen?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Her name is Li Ling. She is a teacher.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did she do?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set up a hope school for poor children.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Who’s that man?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Which one?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thin man with glasses.</a:t>
            </a:r>
          </a:p>
        </p:txBody>
      </p:sp>
      <p:pic>
        <p:nvPicPr>
          <p:cNvPr id="8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7732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474913"/>
            <a:ext cx="3317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09086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8563"/>
            <a:ext cx="3095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329113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78400"/>
            <a:ext cx="327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7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27688"/>
            <a:ext cx="3254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组合 12"/>
          <p:cNvGrpSpPr/>
          <p:nvPr/>
        </p:nvGrpSpPr>
        <p:grpSpPr bwMode="auto">
          <a:xfrm>
            <a:off x="5535095" y="747713"/>
            <a:ext cx="3571875" cy="704850"/>
            <a:chOff x="8194956" y="-1157921"/>
            <a:chExt cx="3184403" cy="955041"/>
          </a:xfrm>
        </p:grpSpPr>
        <p:sp>
          <p:nvSpPr>
            <p:cNvPr id="19" name="云形 18"/>
            <p:cNvSpPr/>
            <p:nvPr/>
          </p:nvSpPr>
          <p:spPr>
            <a:xfrm>
              <a:off x="8194956" y="-1157921"/>
              <a:ext cx="2332398" cy="955041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dirty="0"/>
            </a:p>
          </p:txBody>
        </p:sp>
        <p:sp>
          <p:nvSpPr>
            <p:cNvPr id="24591" name="文本框 19"/>
            <p:cNvSpPr txBox="1">
              <a:spLocks noChangeArrowheads="1"/>
            </p:cNvSpPr>
            <p:nvPr/>
          </p:nvSpPr>
          <p:spPr bwMode="auto">
            <a:xfrm>
              <a:off x="8301715" y="-1016037"/>
              <a:ext cx="3077644" cy="5421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Listen and imitate </a:t>
              </a:r>
              <a:endParaRPr lang="zh-CN" altLang="en-US" sz="2000" b="1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74688" y="873125"/>
            <a:ext cx="2484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27088" y="1452563"/>
            <a:ext cx="1584325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44513" y="1573213"/>
            <a:ext cx="7931150" cy="3970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is Wang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Wanqing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Colin: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does he do?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Wu Chen: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is a doctor. He is from Shanghai.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But in the past 40 years,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he worked on the grassland.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He is very helpful to the people there.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0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773238"/>
            <a:ext cx="376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9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389188"/>
            <a:ext cx="417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0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49588"/>
            <a:ext cx="3794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511175" y="227013"/>
            <a:ext cx="2260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515938" y="1243013"/>
            <a:ext cx="4510087" cy="13477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人一组，先朗读再表演课文故事吧。</a:t>
            </a:r>
          </a:p>
        </p:txBody>
      </p:sp>
      <p:grpSp>
        <p:nvGrpSpPr>
          <p:cNvPr id="4" name="Group 6"/>
          <p:cNvGrpSpPr/>
          <p:nvPr/>
        </p:nvGrpSpPr>
        <p:grpSpPr bwMode="auto">
          <a:xfrm>
            <a:off x="6164263" y="3433763"/>
            <a:ext cx="2051050" cy="2160587"/>
            <a:chOff x="9" y="75"/>
            <a:chExt cx="1633" cy="1815"/>
          </a:xfrm>
        </p:grpSpPr>
        <p:pic>
          <p:nvPicPr>
            <p:cNvPr id="2663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75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94" y="480"/>
              <a:ext cx="1480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Act in roles.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分角色演）</a:t>
              </a: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833438" y="3444875"/>
            <a:ext cx="1938337" cy="2160588"/>
            <a:chOff x="-910" y="298"/>
            <a:chExt cx="1628" cy="1814"/>
          </a:xfrm>
        </p:grpSpPr>
        <p:pic>
          <p:nvPicPr>
            <p:cNvPr id="26637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797" y="298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-910" y="605"/>
              <a:ext cx="162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6630" name="WordArt 7"/>
          <p:cNvSpPr>
            <a:spLocks noChangeArrowheads="1" noChangeShapeType="1" noTextEdit="1"/>
          </p:cNvSpPr>
          <p:nvPr/>
        </p:nvSpPr>
        <p:spPr bwMode="auto">
          <a:xfrm>
            <a:off x="6245225" y="3251200"/>
            <a:ext cx="271463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Group 16"/>
          <p:cNvGrpSpPr/>
          <p:nvPr/>
        </p:nvGrpSpPr>
        <p:grpSpPr bwMode="auto">
          <a:xfrm>
            <a:off x="3349625" y="3338513"/>
            <a:ext cx="2041525" cy="2374900"/>
            <a:chOff x="2526" y="1607"/>
            <a:chExt cx="1714" cy="1995"/>
          </a:xfrm>
        </p:grpSpPr>
        <p:pic>
          <p:nvPicPr>
            <p:cNvPr id="26635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26" y="1607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622" y="2092"/>
              <a:ext cx="15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（分角色读）</a:t>
              </a:r>
              <a:endParaRPr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6632" name="WordArt 7"/>
          <p:cNvSpPr>
            <a:spLocks noChangeArrowheads="1" noChangeShapeType="1" noTextEdit="1"/>
          </p:cNvSpPr>
          <p:nvPr/>
        </p:nvSpPr>
        <p:spPr bwMode="auto">
          <a:xfrm>
            <a:off x="3468688" y="3219450"/>
            <a:ext cx="327025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33" name="WordArt 7"/>
          <p:cNvSpPr>
            <a:spLocks noChangeArrowheads="1" noChangeShapeType="1" noTextEdit="1"/>
          </p:cNvSpPr>
          <p:nvPr/>
        </p:nvSpPr>
        <p:spPr bwMode="auto">
          <a:xfrm rot="687488">
            <a:off x="722313" y="3230563"/>
            <a:ext cx="355600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852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83213" y="1243013"/>
            <a:ext cx="34766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675" y="1725613"/>
            <a:ext cx="11731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17787" y="1630363"/>
            <a:ext cx="1182688" cy="181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95825" y="1516063"/>
            <a:ext cx="16065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70750" y="1562100"/>
            <a:ext cx="1384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911725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6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06650" y="4686300"/>
            <a:ext cx="160496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7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9338" y="4635500"/>
            <a:ext cx="13398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8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16763" y="4724400"/>
            <a:ext cx="18510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674688" y="873125"/>
            <a:ext cx="3536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27088" y="1455738"/>
            <a:ext cx="2973387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Text Box 8"/>
          <p:cNvSpPr txBox="1">
            <a:spLocks noChangeArrowheads="1"/>
          </p:cNvSpPr>
          <p:nvPr/>
        </p:nvSpPr>
        <p:spPr bwMode="auto">
          <a:xfrm>
            <a:off x="555625" y="3594100"/>
            <a:ext cx="1757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Paul</a:t>
            </a:r>
          </a:p>
        </p:txBody>
      </p:sp>
      <p:sp>
        <p:nvSpPr>
          <p:cNvPr id="27662" name="Text Box 8"/>
          <p:cNvSpPr txBox="1">
            <a:spLocks noChangeArrowheads="1"/>
          </p:cNvSpPr>
          <p:nvPr/>
        </p:nvSpPr>
        <p:spPr bwMode="auto">
          <a:xfrm>
            <a:off x="2174875" y="3594100"/>
            <a:ext cx="214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Gao Hui</a:t>
            </a:r>
          </a:p>
        </p:txBody>
      </p:sp>
      <p:sp>
        <p:nvSpPr>
          <p:cNvPr id="27663" name="Text Box 8"/>
          <p:cNvSpPr txBox="1">
            <a:spLocks noChangeArrowheads="1"/>
          </p:cNvSpPr>
          <p:nvPr/>
        </p:nvSpPr>
        <p:spPr bwMode="auto">
          <a:xfrm>
            <a:off x="4511675" y="3586163"/>
            <a:ext cx="3144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Fang Xiang</a:t>
            </a:r>
          </a:p>
        </p:txBody>
      </p:sp>
      <p:sp>
        <p:nvSpPr>
          <p:cNvPr id="27664" name="Text Box 8"/>
          <p:cNvSpPr txBox="1">
            <a:spLocks noChangeArrowheads="1"/>
          </p:cNvSpPr>
          <p:nvPr/>
        </p:nvSpPr>
        <p:spPr bwMode="auto">
          <a:xfrm>
            <a:off x="7118350" y="3576638"/>
            <a:ext cx="1852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Liu Ling</a:t>
            </a:r>
          </a:p>
        </p:txBody>
      </p:sp>
      <p:pic>
        <p:nvPicPr>
          <p:cNvPr id="3" name="Unit3_PartC_Listen_and_match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937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3789363" y="2976563"/>
            <a:ext cx="2070100" cy="73818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1717675" y="4138613"/>
            <a:ext cx="3922713" cy="113982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1433513" y="3094038"/>
            <a:ext cx="6465887" cy="7239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481138" y="3968750"/>
            <a:ext cx="3709987" cy="13033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1330325" y="2900363"/>
            <a:ext cx="1939925" cy="850900"/>
          </a:xfrm>
          <a:prstGeom prst="straightConnector1">
            <a:avLst/>
          </a:prstGeom>
          <a:ln>
            <a:solidFill>
              <a:srgbClr val="EC34C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3336925" y="4049713"/>
            <a:ext cx="4510088" cy="976312"/>
          </a:xfrm>
          <a:prstGeom prst="straightConnector1">
            <a:avLst/>
          </a:prstGeom>
          <a:ln>
            <a:solidFill>
              <a:srgbClr val="EC34C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5970588" y="2954338"/>
            <a:ext cx="2070100" cy="738187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>
            <a:off x="3565525" y="4095750"/>
            <a:ext cx="4475163" cy="115570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74688" y="873125"/>
            <a:ext cx="3536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92238"/>
            <a:ext cx="23764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6003" y="1971508"/>
            <a:ext cx="2901388" cy="308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03213" y="5640388"/>
            <a:ext cx="409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Jenny/singer/reporter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63938" y="1700213"/>
            <a:ext cx="60626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Who is the woman with …?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Her name is 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Is she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…?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Yes, she is. But three years ago, she was 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Did she have long hair then?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…</a:t>
            </a:r>
            <a:endParaRPr kumimoji="1" lang="en-US" altLang="zh-CN" sz="2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74688" y="873125"/>
            <a:ext cx="3536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92238"/>
            <a:ext cx="23764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7422" y="1988840"/>
            <a:ext cx="4022824" cy="340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1175" y="1700213"/>
            <a:ext cx="7643813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Who is the man with …?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His name is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What does he do?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He is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What did he do thirty years ago?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He was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A: Did he wear glasses then?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B: …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28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i="1" dirty="0" smtClean="0"/>
              <a:t>&gt;&gt;Summary</a:t>
            </a:r>
            <a:endParaRPr lang="zh-CN" altLang="en-US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49388" y="2581275"/>
            <a:ext cx="5815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-Who’s that man?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1997075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本课所学的重点句子？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36613" y="206375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76375" y="3122613"/>
            <a:ext cx="581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-He’s ...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476375" y="3662363"/>
            <a:ext cx="581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 does he do?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92250" y="4203700"/>
            <a:ext cx="673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-He’s a doctor... He is from …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 But he worked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174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i="1" dirty="0" smtClean="0"/>
              <a:t>&gt;&gt;Summary</a:t>
            </a:r>
            <a:endParaRPr lang="zh-CN" altLang="en-US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25588" y="2538413"/>
            <a:ext cx="5815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Who’s that man?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39875" y="3028950"/>
            <a:ext cx="5815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He’s Wang </a:t>
            </a:r>
            <a:r>
              <a:rPr lang="en-US" altLang="zh-CN" sz="2800" dirty="0" err="1">
                <a:solidFill>
                  <a:srgbClr val="0000FF"/>
                </a:solidFill>
                <a:cs typeface="Arial" panose="020B0604020202020204" pitchFamily="34" charset="0"/>
              </a:rPr>
              <a:t>Wanqing</a:t>
            </a:r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55750" y="3551238"/>
            <a:ext cx="581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What does he do?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66863" y="4054475"/>
            <a:ext cx="6731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-</a:t>
            </a:r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He’s a doctor. He is from Shanghai.  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 But in the past 40 years, he worked on   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 the grassland.</a:t>
            </a:r>
          </a:p>
        </p:txBody>
      </p:sp>
      <p:pic>
        <p:nvPicPr>
          <p:cNvPr id="33801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" y="1789113"/>
            <a:ext cx="3751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2187575" y="1936750"/>
            <a:ext cx="2460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example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3814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i="1" dirty="0" smtClean="0"/>
              <a:t>&gt;&gt;Homework</a:t>
            </a:r>
            <a:endParaRPr lang="zh-CN" altLang="en-US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573963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692473" y="1894180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仿照课文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Part A Let’s talk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写一段话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至少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 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" name="五角星 11"/>
          <p:cNvSpPr/>
          <p:nvPr/>
        </p:nvSpPr>
        <p:spPr>
          <a:xfrm>
            <a:off x="1023938" y="36353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92238" y="36353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027113" y="43799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423988" y="43799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220788" y="46656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30313" y="22066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7817" y="1412776"/>
            <a:ext cx="7848365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6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25900" y="2959100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2857368"/>
            <a:ext cx="855653" cy="9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881313" y="1193800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42900" y="1477963"/>
            <a:ext cx="9480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pupil   reporter    singer     police officer  </a:t>
            </a:r>
            <a:r>
              <a:rPr kumimoji="1" lang="zh-CN" altLang="en-US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kumimoji="1" lang="en-US" altLang="zh-CN" sz="36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3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actor  scientist  glasses  basketball player</a:t>
            </a:r>
            <a:endParaRPr kumimoji="1" lang="zh-CN" altLang="en-US" sz="36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45126" y="4501034"/>
            <a:ext cx="1008112" cy="11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29644" y="2917025"/>
            <a:ext cx="769981" cy="9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6922" y="4449145"/>
            <a:ext cx="936104" cy="109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71947" y="2877211"/>
            <a:ext cx="823139" cy="9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3501" y="2917025"/>
            <a:ext cx="733928" cy="8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7975" y="960438"/>
            <a:ext cx="130333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089" y="4516047"/>
            <a:ext cx="823139" cy="9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8579" y="4644572"/>
            <a:ext cx="769981" cy="9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1625" y="901700"/>
            <a:ext cx="33909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Quick response</a:t>
            </a:r>
            <a:endParaRPr lang="zh-CN" altLang="en-US" dirty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6051" y="1517821"/>
            <a:ext cx="1871800" cy="166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29528" y="1481202"/>
            <a:ext cx="1527999" cy="167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图片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3211513"/>
            <a:ext cx="14890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25713" y="47609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1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18100" y="4760913"/>
            <a:ext cx="1511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40138" y="1570038"/>
            <a:ext cx="19780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563938" y="1568450"/>
            <a:ext cx="2054225" cy="1581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0113" y="1601788"/>
            <a:ext cx="1652587" cy="157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975" y="3262313"/>
            <a:ext cx="1619250" cy="1611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39975" y="4767263"/>
            <a:ext cx="1800225" cy="160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03800" y="4737100"/>
            <a:ext cx="1625600" cy="1592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43350" y="3327400"/>
            <a:ext cx="14049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629400" y="1571625"/>
            <a:ext cx="1528763" cy="142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15188" y="3236913"/>
            <a:ext cx="1528762" cy="1425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6401" name="图片 1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3550" y="3271838"/>
            <a:ext cx="158115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5766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5001" y="1681672"/>
            <a:ext cx="3960440" cy="260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65125" y="4538663"/>
            <a:ext cx="4176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 does he do?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751388" y="4506913"/>
            <a:ext cx="4176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 does she do?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5125" y="5219700"/>
            <a:ext cx="447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He is a police officer.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59338" y="5226050"/>
            <a:ext cx="4176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is a teacher. </a:t>
            </a:r>
          </a:p>
        </p:txBody>
      </p:sp>
      <p:sp>
        <p:nvSpPr>
          <p:cNvPr id="14" name="文本占位符 2"/>
          <p:cNvSpPr txBox="1"/>
          <p:nvPr/>
        </p:nvSpPr>
        <p:spPr bwMode="auto">
          <a:xfrm>
            <a:off x="684213" y="892175"/>
            <a:ext cx="288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7088" y="1477963"/>
            <a:ext cx="2232025" cy="63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275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46132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179" y="1684269"/>
            <a:ext cx="3347648" cy="257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3939" y="1733606"/>
            <a:ext cx="2984488" cy="257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49238" y="4410075"/>
            <a:ext cx="463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What’s her name?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408488" y="4510088"/>
            <a:ext cx="417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What’s his name?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9238" y="4994275"/>
            <a:ext cx="447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Her name is Li Ling.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35475" y="5033963"/>
            <a:ext cx="467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His name is Wang Wanqing.</a:t>
            </a: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706438" y="874713"/>
            <a:ext cx="2889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7088" y="1477963"/>
            <a:ext cx="2232025" cy="63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222250" y="5484813"/>
            <a:ext cx="463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What does she do?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4408488" y="5494338"/>
            <a:ext cx="4638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cs typeface="Arial" panose="020B0604020202020204" pitchFamily="34" charset="0"/>
              </a:rPr>
              <a:t>What does he do?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" y="6076950"/>
            <a:ext cx="447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She is a teacher.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464050" y="6099175"/>
            <a:ext cx="4679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 is a doctor.</a:t>
            </a:r>
          </a:p>
        </p:txBody>
      </p:sp>
      <p:pic>
        <p:nvPicPr>
          <p:cNvPr id="18447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25" y="3851275"/>
            <a:ext cx="60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29113" y="3892550"/>
            <a:ext cx="6016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74688" y="873125"/>
            <a:ext cx="4113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84313"/>
            <a:ext cx="31686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020763" y="1582738"/>
            <a:ext cx="594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Who is the young woman?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068388" y="2754313"/>
            <a:ext cx="594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 does she do?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020763" y="3973513"/>
            <a:ext cx="794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Who’s the thin man with glasses?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87438" y="5156200"/>
            <a:ext cx="4706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What does he do?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09663" y="2146300"/>
            <a:ext cx="460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Her name is Li Ling.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68388" y="3378200"/>
            <a:ext cx="594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She is a teacher.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87438" y="4570413"/>
            <a:ext cx="594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He is Wang </a:t>
            </a:r>
            <a:r>
              <a:rPr kumimoji="1" lang="en-US" altLang="zh-CN" sz="3600" dirty="0" err="1">
                <a:solidFill>
                  <a:srgbClr val="FF0000"/>
                </a:solidFill>
                <a:cs typeface="Arial" panose="020B0604020202020204" pitchFamily="34" charset="0"/>
              </a:rPr>
              <a:t>Wanqing</a:t>
            </a: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17600" y="5730875"/>
            <a:ext cx="3695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He is a doctor.</a:t>
            </a:r>
          </a:p>
        </p:txBody>
      </p:sp>
      <p:pic>
        <p:nvPicPr>
          <p:cNvPr id="2049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4513" y="16462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413" y="28225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175" y="40243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413" y="524033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Unit3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719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0888" y="2276475"/>
            <a:ext cx="76422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74688" y="873125"/>
            <a:ext cx="2484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452563"/>
            <a:ext cx="1584325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标注 5"/>
          <p:cNvSpPr/>
          <p:nvPr/>
        </p:nvSpPr>
        <p:spPr>
          <a:xfrm>
            <a:off x="5248275" y="1565275"/>
            <a:ext cx="3424238" cy="852488"/>
          </a:xfrm>
          <a:prstGeom prst="wedgeRoundRectCallout">
            <a:avLst>
              <a:gd name="adj1" fmla="val -6063"/>
              <a:gd name="adj2" fmla="val 13053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the young woman, Wu Chen?</a:t>
            </a:r>
            <a:endParaRPr lang="zh-CN" altLang="en-US" sz="1600" dirty="0"/>
          </a:p>
        </p:txBody>
      </p:sp>
      <p:sp>
        <p:nvSpPr>
          <p:cNvPr id="7" name="圆角矩形标注 6"/>
          <p:cNvSpPr/>
          <p:nvPr/>
        </p:nvSpPr>
        <p:spPr>
          <a:xfrm>
            <a:off x="1131888" y="1700213"/>
            <a:ext cx="3590925" cy="809625"/>
          </a:xfrm>
          <a:prstGeom prst="wedgeRoundRectCallout">
            <a:avLst>
              <a:gd name="adj1" fmla="val -21953"/>
              <a:gd name="adj2" fmla="val 11900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name is Li Ling. She is a teacher.</a:t>
            </a:r>
            <a:endParaRPr lang="zh-CN" altLang="en-US" sz="1600" dirty="0"/>
          </a:p>
        </p:txBody>
      </p:sp>
      <p:sp>
        <p:nvSpPr>
          <p:cNvPr id="8" name="圆角矩形标注 7"/>
          <p:cNvSpPr/>
          <p:nvPr/>
        </p:nvSpPr>
        <p:spPr>
          <a:xfrm>
            <a:off x="5637213" y="4673600"/>
            <a:ext cx="3078162" cy="484188"/>
          </a:xfrm>
          <a:prstGeom prst="wedgeRoundRectCallout">
            <a:avLst>
              <a:gd name="adj1" fmla="val -26849"/>
              <a:gd name="adj2" fmla="val -14661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she do?</a:t>
            </a:r>
            <a:endParaRPr lang="zh-CN" altLang="en-US" sz="1600" dirty="0"/>
          </a:p>
        </p:txBody>
      </p:sp>
      <p:sp>
        <p:nvSpPr>
          <p:cNvPr id="9" name="圆角矩形标注 8"/>
          <p:cNvSpPr/>
          <p:nvPr/>
        </p:nvSpPr>
        <p:spPr>
          <a:xfrm>
            <a:off x="1028700" y="4565650"/>
            <a:ext cx="4119563" cy="700088"/>
          </a:xfrm>
          <a:prstGeom prst="wedgeRoundRectCallout">
            <a:avLst>
              <a:gd name="adj1" fmla="val -6203"/>
              <a:gd name="adj2" fmla="val -12053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set up a hope school for poor children.</a:t>
            </a:r>
            <a:endParaRPr lang="zh-CN" altLang="en-US" sz="1600" dirty="0"/>
          </a:p>
        </p:txBody>
      </p:sp>
      <p:pic>
        <p:nvPicPr>
          <p:cNvPr id="2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129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92722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714875"/>
            <a:ext cx="401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79901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0014" y="1813230"/>
            <a:ext cx="8568952" cy="430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圆角矩形标注 2"/>
          <p:cNvSpPr/>
          <p:nvPr/>
        </p:nvSpPr>
        <p:spPr>
          <a:xfrm>
            <a:off x="4318000" y="1498600"/>
            <a:ext cx="2917825" cy="528638"/>
          </a:xfrm>
          <a:prstGeom prst="wedgeRoundRectCallout">
            <a:avLst>
              <a:gd name="adj1" fmla="val 12526"/>
              <a:gd name="adj2" fmla="val 12019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that man?</a:t>
            </a:r>
            <a:endParaRPr lang="zh-CN" altLang="en-US" sz="1600" dirty="0"/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74688" y="873125"/>
            <a:ext cx="2484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452563"/>
            <a:ext cx="1584325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304925" y="1712913"/>
            <a:ext cx="2160588" cy="431800"/>
          </a:xfrm>
          <a:prstGeom prst="wedgeRoundRectCallout">
            <a:avLst>
              <a:gd name="adj1" fmla="val 7857"/>
              <a:gd name="adj2" fmla="val 13053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one?</a:t>
            </a:r>
            <a:endParaRPr lang="zh-CN" altLang="en-US" sz="1600" dirty="0"/>
          </a:p>
        </p:txBody>
      </p:sp>
      <p:sp>
        <p:nvSpPr>
          <p:cNvPr id="8" name="圆角矩形标注 7"/>
          <p:cNvSpPr/>
          <p:nvPr/>
        </p:nvSpPr>
        <p:spPr>
          <a:xfrm>
            <a:off x="4572000" y="3500438"/>
            <a:ext cx="4367213" cy="495300"/>
          </a:xfrm>
          <a:prstGeom prst="wedgeRoundRectCallout">
            <a:avLst>
              <a:gd name="adj1" fmla="val -36030"/>
              <a:gd name="adj2" fmla="val -16171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thin one with glasses.</a:t>
            </a:r>
            <a:endParaRPr lang="zh-CN" altLang="en-US" sz="1600" dirty="0"/>
          </a:p>
        </p:txBody>
      </p:sp>
      <p:sp>
        <p:nvSpPr>
          <p:cNvPr id="10" name="圆角矩形标注 9"/>
          <p:cNvSpPr/>
          <p:nvPr/>
        </p:nvSpPr>
        <p:spPr>
          <a:xfrm>
            <a:off x="328613" y="3638550"/>
            <a:ext cx="3654425" cy="508000"/>
          </a:xfrm>
          <a:prstGeom prst="wedgeRoundRectCallout">
            <a:avLst>
              <a:gd name="adj1" fmla="val 18676"/>
              <a:gd name="adj2" fmla="val -17830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Wang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Wanqing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/>
          </a:p>
        </p:txBody>
      </p:sp>
      <p:sp>
        <p:nvSpPr>
          <p:cNvPr id="11" name="圆角矩形标注 10"/>
          <p:cNvSpPr/>
          <p:nvPr/>
        </p:nvSpPr>
        <p:spPr>
          <a:xfrm>
            <a:off x="5364163" y="4664075"/>
            <a:ext cx="3122612" cy="436563"/>
          </a:xfrm>
          <a:prstGeom prst="wedgeRoundRectCallout">
            <a:avLst>
              <a:gd name="adj1" fmla="val -29942"/>
              <a:gd name="adj2" fmla="val -24335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 do?</a:t>
            </a:r>
            <a:endParaRPr lang="zh-CN" altLang="en-US" sz="1600" dirty="0"/>
          </a:p>
        </p:txBody>
      </p:sp>
      <p:sp>
        <p:nvSpPr>
          <p:cNvPr id="12" name="圆角矩形标注 11"/>
          <p:cNvSpPr/>
          <p:nvPr/>
        </p:nvSpPr>
        <p:spPr>
          <a:xfrm>
            <a:off x="328613" y="4470400"/>
            <a:ext cx="4608512" cy="2106613"/>
          </a:xfrm>
          <a:prstGeom prst="wedgeRoundRectCallout">
            <a:avLst>
              <a:gd name="adj1" fmla="val 344"/>
              <a:gd name="adj2" fmla="val -8398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 doctor. He is from Shanghai. But in the past 40 years, he worked on the grassland. He is very helpful to the people there.</a:t>
            </a:r>
            <a:endParaRPr lang="zh-CN" altLang="en-US" sz="1600" dirty="0"/>
          </a:p>
        </p:txBody>
      </p:sp>
      <p:pic>
        <p:nvPicPr>
          <p:cNvPr id="13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606550"/>
            <a:ext cx="312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749425"/>
            <a:ext cx="3190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598863"/>
            <a:ext cx="4095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8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700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9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730750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0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418138"/>
            <a:ext cx="3000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50119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FFFFFF"/>
      </a:accent3>
      <a:accent4>
        <a:srgbClr val="505050"/>
      </a:accent4>
      <a:accent5>
        <a:srgbClr val="ACDBDA"/>
      </a:accent5>
      <a:accent6>
        <a:srgbClr val="009DD9"/>
      </a:accent6>
      <a:hlink>
        <a:srgbClr val="00B0F0"/>
      </a:hlink>
      <a:folHlink>
        <a:srgbClr val="7F7F7F"/>
      </a:folHlink>
    </a:clrScheme>
    <a:fontScheme name="A000120150119A04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119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2CBEBB"/>
        </a:accent1>
        <a:accent2>
          <a:srgbClr val="00AEEF"/>
        </a:accent2>
        <a:accent3>
          <a:srgbClr val="FFFFFF"/>
        </a:accent3>
        <a:accent4>
          <a:srgbClr val="505050"/>
        </a:accent4>
        <a:accent5>
          <a:srgbClr val="ACDBDA"/>
        </a:accent5>
        <a:accent6>
          <a:srgbClr val="009DD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657</Words>
  <Application>Microsoft Office PowerPoint</Application>
  <PresentationFormat>全屏显示(4:3)</PresentationFormat>
  <Paragraphs>131</Paragraphs>
  <Slides>18</Slides>
  <Notes>7</Notes>
  <HiddenSlides>0</HiddenSlides>
  <MMClips>22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黑体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Webdings</vt:lpstr>
      <vt:lpstr>WWW.2PPT.COM
</vt:lpstr>
      <vt:lpstr>Unit3 Who’s That Man?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2023-01-17T00:49:45Z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0B40EA8F6908492C90B202967C92FA8B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