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77" r:id="rId3"/>
    <p:sldId id="278" r:id="rId4"/>
    <p:sldId id="307" r:id="rId5"/>
    <p:sldId id="308" r:id="rId6"/>
    <p:sldId id="309" r:id="rId7"/>
    <p:sldId id="310" r:id="rId8"/>
    <p:sldId id="311" r:id="rId9"/>
    <p:sldId id="298" r:id="rId10"/>
    <p:sldId id="312" r:id="rId11"/>
    <p:sldId id="313" r:id="rId12"/>
    <p:sldId id="314" r:id="rId13"/>
    <p:sldId id="279" r:id="rId14"/>
    <p:sldId id="319" r:id="rId15"/>
    <p:sldId id="320" r:id="rId16"/>
    <p:sldId id="321" r:id="rId17"/>
    <p:sldId id="280" r:id="rId18"/>
    <p:sldId id="295" r:id="rId19"/>
    <p:sldId id="315" r:id="rId20"/>
    <p:sldId id="316" r:id="rId21"/>
    <p:sldId id="294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654BE43A-62F3-4B2F-BC3B-AA5BFEF77D8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BE43A-62F3-4B2F-BC3B-AA5BFEF77D8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1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297796" y="1628281"/>
            <a:ext cx="8423533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The king’s new clothes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042" y="2949575"/>
            <a:ext cx="4187428" cy="328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01392" y="343316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731662" y="5421366"/>
            <a:ext cx="2908168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80330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10640" y="2741614"/>
            <a:ext cx="63889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Make··· for··· </a:t>
            </a:r>
            <a:r>
              <a:rPr lang="zh-CN" altLang="en-US" sz="2800" dirty="0">
                <a:latin typeface="Times New Roman" panose="02020603050405020304" pitchFamily="18" charset="0"/>
              </a:rPr>
              <a:t>意为“为</a:t>
            </a:r>
            <a:r>
              <a:rPr lang="en-US" altLang="zh-CN" sz="2800" dirty="0">
                <a:latin typeface="Times New Roman" panose="02020603050405020304" pitchFamily="18" charset="0"/>
              </a:rPr>
              <a:t>······</a:t>
            </a:r>
            <a:r>
              <a:rPr lang="zh-CN" altLang="en-US" sz="2800" dirty="0">
                <a:latin typeface="Times New Roman" panose="02020603050405020304" pitchFamily="18" charset="0"/>
              </a:rPr>
              <a:t>制作</a:t>
            </a:r>
            <a:r>
              <a:rPr lang="en-US" altLang="zh-CN" sz="2800" dirty="0">
                <a:latin typeface="Times New Roman" panose="02020603050405020304" pitchFamily="18" charset="0"/>
              </a:rPr>
              <a:t>······”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708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We can make new clothes for you. </a:t>
            </a: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3185" y="1947863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>
                <a:solidFill>
                  <a:srgbClr val="000000"/>
                </a:solidFill>
              </a:rPr>
              <a:t>我们能为你制作新衣服。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640" y="3502025"/>
            <a:ext cx="81820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They are making a birthday cake for Su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.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他们正在给苏海制作生日蛋糕。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3185" y="5238750"/>
            <a:ext cx="105977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 Tom, make, beautiful, let’s birthday, card, for, a, (.)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__________________________________________________________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00263" y="5895975"/>
            <a:ext cx="6708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Let’s make a beautiful birthday card for Tom.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6" name="Picture 10" descr="http://images.clipartlogo.com/files/ss/original/863/86308006/cartoon-orange-dress-for-littl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4946" y="240395"/>
            <a:ext cx="1949053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4051"/>
            <a:ext cx="305268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11944" y="2667027"/>
            <a:ext cx="88320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show</a:t>
            </a:r>
            <a:r>
              <a:rPr lang="zh-CN" altLang="en-US" sz="2800" dirty="0">
                <a:latin typeface="Times New Roman" panose="02020603050405020304" pitchFamily="18" charset="0"/>
              </a:rPr>
              <a:t>后通常接双宾语结构，即</a:t>
            </a:r>
            <a:r>
              <a:rPr lang="en-US" altLang="zh-CN" sz="2800" dirty="0">
                <a:latin typeface="Times New Roman" panose="02020603050405020304" pitchFamily="18" charset="0"/>
              </a:rPr>
              <a:t>show sb.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</a:rPr>
              <a:t>.,</a:t>
            </a:r>
            <a:r>
              <a:rPr lang="zh-CN" altLang="en-US" sz="2800" dirty="0">
                <a:latin typeface="Times New Roman" panose="02020603050405020304" pitchFamily="18" charset="0"/>
              </a:rPr>
              <a:t>也可以用</a:t>
            </a:r>
            <a:r>
              <a:rPr lang="en-US" altLang="zh-CN" sz="2800" dirty="0">
                <a:latin typeface="Times New Roman" panose="02020603050405020304" pitchFamily="18" charset="0"/>
              </a:rPr>
              <a:t>show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</a:rPr>
              <a:t>. to sb.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360117"/>
            <a:ext cx="8220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The two men showed the king his new clothes.</a:t>
            </a:r>
            <a:endParaRPr lang="zh-CN" altLang="en-US" sz="16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4636" y="2049244"/>
            <a:ext cx="71096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>
                <a:solidFill>
                  <a:srgbClr val="000000"/>
                </a:solidFill>
              </a:rPr>
              <a:t>那两个骗子给国王看他的新衣服。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623" y="3824869"/>
            <a:ext cx="785466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Wang Bing， show me your homework.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王兵，把你的作业给我看看。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1944" y="5091114"/>
            <a:ext cx="88320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Show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me your robot, please.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Show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your robot _________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________,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please.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05031" y="5792789"/>
            <a:ext cx="18886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   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2343" y="634051"/>
            <a:ext cx="292205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13185" y="2435225"/>
            <a:ext cx="831651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此句是由</a:t>
            </a:r>
            <a:r>
              <a:rPr lang="en-US" altLang="zh-CN" sz="2800" dirty="0">
                <a:latin typeface="Times New Roman" panose="02020603050405020304" pitchFamily="18" charset="0"/>
              </a:rPr>
              <a:t>what</a:t>
            </a:r>
            <a:r>
              <a:rPr lang="zh-CN" altLang="en-US" sz="2800" dirty="0">
                <a:latin typeface="Times New Roman" panose="02020603050405020304" pitchFamily="18" charset="0"/>
              </a:rPr>
              <a:t>引导的感叹句。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“</a:t>
            </a:r>
            <a:r>
              <a:rPr lang="en-US" altLang="zh-CN" sz="2800" dirty="0" err="1">
                <a:latin typeface="Times New Roman" panose="02020603050405020304" pitchFamily="18" charset="0"/>
              </a:rPr>
              <a:t>what+adj</a:t>
            </a:r>
            <a:r>
              <a:rPr lang="en-US" altLang="zh-CN" sz="2800" dirty="0">
                <a:latin typeface="Times New Roman" panose="02020603050405020304" pitchFamily="18" charset="0"/>
              </a:rPr>
              <a:t>.+</a:t>
            </a:r>
            <a:r>
              <a:rPr lang="zh-CN" altLang="en-US" sz="2800" dirty="0">
                <a:latin typeface="Times New Roman" panose="02020603050405020304" pitchFamily="18" charset="0"/>
              </a:rPr>
              <a:t>复数名词</a:t>
            </a:r>
            <a:r>
              <a:rPr lang="en-US" altLang="zh-CN" sz="2800" dirty="0">
                <a:latin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Times New Roman" panose="02020603050405020304" pitchFamily="18" charset="0"/>
              </a:rPr>
              <a:t>不可数名词”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“</a:t>
            </a:r>
            <a:r>
              <a:rPr lang="en-US" altLang="zh-CN" sz="2800" dirty="0" err="1">
                <a:latin typeface="Times New Roman" panose="02020603050405020304" pitchFamily="18" charset="0"/>
              </a:rPr>
              <a:t>what+a</a:t>
            </a:r>
            <a:r>
              <a:rPr lang="en-US" altLang="zh-CN" sz="2800" dirty="0">
                <a:latin typeface="Times New Roman" panose="02020603050405020304" pitchFamily="18" charset="0"/>
              </a:rPr>
              <a:t>/</a:t>
            </a:r>
            <a:r>
              <a:rPr lang="en-US" altLang="zh-CN" sz="2800" dirty="0" err="1">
                <a:latin typeface="Times New Roman" panose="02020603050405020304" pitchFamily="18" charset="0"/>
              </a:rPr>
              <a:t>an+adj</a:t>
            </a:r>
            <a:r>
              <a:rPr lang="en-US" altLang="zh-CN" sz="2800" dirty="0">
                <a:latin typeface="Times New Roman" panose="02020603050405020304" pitchFamily="18" charset="0"/>
              </a:rPr>
              <a:t>.+</a:t>
            </a:r>
            <a:r>
              <a:rPr lang="zh-CN" altLang="en-US" sz="2800" dirty="0">
                <a:latin typeface="Times New Roman" panose="02020603050405020304" pitchFamily="18" charset="0"/>
              </a:rPr>
              <a:t>可数名词单数”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What beautiful clothes!</a:t>
            </a:r>
            <a:endParaRPr lang="zh-CN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6035" y="1789113"/>
            <a:ext cx="4339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>
                <a:solidFill>
                  <a:srgbClr val="000000"/>
                </a:solidFill>
              </a:rPr>
              <a:t>多么漂亮的衣服呀！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1297" y="4376739"/>
            <a:ext cx="721204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What a tall boy! 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多</a:t>
            </a:r>
            <a:r>
              <a:rPr lang="zh-CN" altLang="en-US" sz="2800" dirty="0">
                <a:latin typeface="Times New Roman" panose="02020603050405020304" pitchFamily="18" charset="0"/>
              </a:rPr>
              <a:t>么高的男孩呀！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2654" y="5256213"/>
            <a:ext cx="887134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 </a:t>
            </a:r>
            <a:r>
              <a:rPr lang="zh-CN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多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么酷的玩具车呀！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_________ _________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toy car!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91916" y="6027739"/>
            <a:ext cx="4658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            a        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cool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4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0182" y="14288"/>
            <a:ext cx="2402480" cy="320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489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3388" y="2408239"/>
            <a:ext cx="4257365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Talk about the stories with cheating you know.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5" descr="http://ec4.images-amazon.com/images/I/5150YM10pr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5417" y="1677988"/>
            <a:ext cx="3439715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0576" y="2544392"/>
            <a:ext cx="856458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through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是介词，表示从某一范围的一端到另一端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但它表示的动作是在内部空间进行的，往往指穿过沙漠、森林、窗户等。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504" y="1628908"/>
            <a:ext cx="7490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through/across/over/past</a:t>
            </a:r>
            <a:r>
              <a:rPr lang="zh-CN" altLang="en-US" sz="3600" b="1" dirty="0">
                <a:latin typeface="Times New Roman" panose="02020603050405020304" pitchFamily="18" charset="0"/>
              </a:rPr>
              <a:t>的用法区别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9017" y="4915623"/>
            <a:ext cx="8267700" cy="130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:  The river runs through the city.   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这</a:t>
            </a:r>
            <a:r>
              <a:rPr lang="zh-CN" altLang="en-US" sz="2800" dirty="0">
                <a:latin typeface="Times New Roman" panose="02020603050405020304" pitchFamily="18" charset="0"/>
              </a:rPr>
              <a:t>条河从这座城市中间流过。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3154" y="2739778"/>
            <a:ext cx="83720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2) across</a:t>
            </a:r>
            <a:r>
              <a:rPr lang="zh-CN" altLang="en-US" sz="2800" dirty="0">
                <a:latin typeface="Times New Roman" panose="02020603050405020304" pitchFamily="18" charset="0"/>
              </a:rPr>
              <a:t>是介词，强调从一定范围的一边到另一边，且在物体表面上或沿着某一条线的方向而进行的动作。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2509" y="1620467"/>
            <a:ext cx="7490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 through/across/over/past</a:t>
            </a:r>
            <a:r>
              <a:rPr lang="zh-CN" altLang="en-US" sz="3600" b="1">
                <a:latin typeface="Times New Roman" panose="02020603050405020304" pitchFamily="18" charset="0"/>
              </a:rPr>
              <a:t>的用法区别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154" y="4577962"/>
            <a:ext cx="82677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:   Go across the bridge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</a:rPr>
              <a:t>and you’ll find the park.      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越过这座桥，你就会找到公园。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422" y="2103438"/>
            <a:ext cx="84570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3) over</a:t>
            </a:r>
            <a:r>
              <a:rPr lang="zh-CN" altLang="en-US" sz="2800" dirty="0">
                <a:latin typeface="Times New Roman" panose="02020603050405020304" pitchFamily="18" charset="0"/>
              </a:rPr>
              <a:t>是介词，用作“穿过、通过”时，表示到达高的障碍物（如树、墙、篱笆和山脉等）的另一侧。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9" y="1377951"/>
            <a:ext cx="7490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through/across/over/past</a:t>
            </a:r>
            <a:r>
              <a:rPr lang="zh-CN" altLang="en-US" sz="3600" b="1" dirty="0">
                <a:latin typeface="Times New Roman" panose="02020603050405020304" pitchFamily="18" charset="0"/>
              </a:rPr>
              <a:t>的用法区别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2185" y="3522492"/>
            <a:ext cx="8267700" cy="66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: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He </a:t>
            </a:r>
            <a:r>
              <a:rPr lang="en-US" altLang="zh-CN" sz="2800" dirty="0">
                <a:latin typeface="Times New Roman" panose="02020603050405020304" pitchFamily="18" charset="0"/>
              </a:rPr>
              <a:t>jumped over the wall.      </a:t>
            </a:r>
            <a:r>
              <a:rPr lang="zh-CN" altLang="en-US" sz="2800" dirty="0">
                <a:latin typeface="Times New Roman" panose="02020603050405020304" pitchFamily="18" charset="0"/>
              </a:rPr>
              <a:t>他跳过了墙。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4978" y="4184789"/>
            <a:ext cx="85815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4) past</a:t>
            </a:r>
            <a:r>
              <a:rPr lang="zh-CN" altLang="en-US" sz="2800" dirty="0">
                <a:latin typeface="Times New Roman" panose="02020603050405020304" pitchFamily="18" charset="0"/>
              </a:rPr>
              <a:t>也是介词，指从某物旁边经过，意思是“走过某处、经过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zh-CN" sz="2800" dirty="0">
                <a:latin typeface="Times New Roman" panose="02020603050405020304" pitchFamily="18" charset="0"/>
              </a:rPr>
              <a:t>”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6238" y="5499411"/>
            <a:ext cx="82677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:    He walked past me without saying “Hello”.     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他没打招呼就从我身边走过。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6774" y="1277938"/>
            <a:ext cx="7956591" cy="558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0335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9459" name="TextBox 10"/>
          <p:cNvSpPr txBox="1">
            <a:spLocks noChangeArrowheads="1"/>
          </p:cNvSpPr>
          <p:nvPr/>
        </p:nvSpPr>
        <p:spPr bwMode="auto">
          <a:xfrm>
            <a:off x="1540950" y="1949450"/>
            <a:ext cx="52245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magic      clever       foolish</a:t>
            </a: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through    laugh       wear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矩形 11"/>
          <p:cNvSpPr>
            <a:spLocks noChangeArrowheads="1"/>
          </p:cNvSpPr>
          <p:nvPr/>
        </p:nvSpPr>
        <p:spPr bwMode="auto">
          <a:xfrm>
            <a:off x="1531425" y="3189288"/>
            <a:ext cx="55835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There was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      show </a:t>
            </a:r>
            <a:r>
              <a:rPr lang="en-US" altLang="zh-CN" sz="36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sth</a:t>
            </a:r>
            <a:endParaRPr lang="en-US" altLang="zh-CN" sz="36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make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 for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    what a/an </a:t>
            </a:r>
            <a:r>
              <a:rPr lang="en-US" altLang="zh-CN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9479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7772400" cy="3786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This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 the ______ chair.      </a:t>
            </a:r>
          </a:p>
          <a:p>
            <a:pPr marL="514350" indent="-51435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A. king’s   B. kings’   C. king</a:t>
            </a:r>
          </a:p>
          <a:p>
            <a:pPr>
              <a:lnSpc>
                <a:spcPct val="150000"/>
              </a:lnSpc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Let me make a puppet _____ you.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A. with   B. to   C. for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48403" y="185146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A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83882" y="418749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C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pic>
        <p:nvPicPr>
          <p:cNvPr id="20485" name="Picture 7" descr="http://i04.pic.sogou.com/e174645bf6ad09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8863" y="2003426"/>
            <a:ext cx="1821656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3709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255984" y="2046289"/>
            <a:ext cx="863863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Mr. Smith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some beautiful stamps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us this morning.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showed, for    B. showed, to   C. shows, to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There are a lot of ______ in the classroom.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a people   B. peoples   C. people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97540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23580" y="5007222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C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pic>
        <p:nvPicPr>
          <p:cNvPr id="21509" name="Picture 7" descr="http://i02.pic.sogou.com/a041192ade3d40b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7784" y="1"/>
            <a:ext cx="1843088" cy="233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2898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21456" y="1887539"/>
            <a:ext cx="790126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Answer questions</a:t>
            </a:r>
            <a:r>
              <a:rPr lang="zh-CN" altLang="en-US" sz="32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：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1.I’m very _________.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   I like _________ very much.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   Who can ________ new clothes for me?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2. Who are they in the story?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3. What did people say?  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  <a:sym typeface="+mn-ea"/>
              </a:rPr>
              <a:t>4. What did the boy say?</a:t>
            </a:r>
          </a:p>
        </p:txBody>
      </p:sp>
      <p:pic>
        <p:nvPicPr>
          <p:cNvPr id="5124" name="Picture 5" descr="http://www.hui-ben.com/changchun2/20120116/news_img/2013551338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80496" y="0"/>
            <a:ext cx="3263504" cy="353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321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198862" y="1407276"/>
            <a:ext cx="89451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______ beautiful clothes!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What   B. What’s   C. How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6.The king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a special hobby. He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new clothes.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A. had , likes wear  B. had, liked wearing  C. had, liked wear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2998" y="1750175"/>
            <a:ext cx="34409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18182" y="4093324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B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pic>
        <p:nvPicPr>
          <p:cNvPr id="22533" name="Picture 7" descr="http://i02.pictn.sogoucdn.com/38cb7069928aca2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57987" y="177800"/>
            <a:ext cx="23860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5773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3554" name="文本框 1"/>
          <p:cNvSpPr txBox="1">
            <a:spLocks noChangeArrowheads="1"/>
          </p:cNvSpPr>
          <p:nvPr/>
        </p:nvSpPr>
        <p:spPr bwMode="auto">
          <a:xfrm>
            <a:off x="4110193" y="2190854"/>
            <a:ext cx="497443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Complete story framework alone and recite the article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.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图片 3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184547" y="2190854"/>
            <a:ext cx="3777853" cy="30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3444" y="1990725"/>
            <a:ext cx="6466285" cy="1385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zh-CN" altLang="zh-CN" sz="2800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表示“有魔法的、神奇的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+mj-ea"/>
                <a:ea typeface="+mj-ea"/>
                <a:sym typeface="+mn-ea"/>
              </a:rPr>
              <a:t>动词，表示“用魔术变出”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73919" y="3435350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a magic baby </a:t>
            </a:r>
            <a:r>
              <a:rPr lang="zh-CN" altLang="en-US" sz="2800" dirty="0">
                <a:latin typeface="Times New Roman" panose="02020603050405020304" pitchFamily="18" charset="0"/>
              </a:rPr>
              <a:t>神奇宝贝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3919" y="4092575"/>
            <a:ext cx="656003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Liu </a:t>
            </a:r>
            <a:r>
              <a:rPr lang="en-US" altLang="zh-CN" sz="2800" dirty="0" err="1">
                <a:latin typeface="Times New Roman" panose="02020603050405020304" pitchFamily="18" charset="0"/>
              </a:rPr>
              <a:t>Qian</a:t>
            </a:r>
            <a:r>
              <a:rPr lang="en-US" altLang="zh-CN" sz="2800" dirty="0">
                <a:latin typeface="Times New Roman" panose="02020603050405020304" pitchFamily="18" charset="0"/>
              </a:rPr>
              <a:t> has many magic ideas.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</a:rPr>
              <a:t>刘谦有许多神奇的想法。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2504" y="5826126"/>
            <a:ext cx="9001496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Harry Potter has a m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wand(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魔杖；棒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) .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4813101" y="5721351"/>
            <a:ext cx="119419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agic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7694" y="1247776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magic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15716" y="1247776"/>
            <a:ext cx="21451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mædʒɪk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6156" name="Picture 13" descr="http://image.photophoto.cn/nm-5/018/012/01801200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8513" y="790575"/>
            <a:ext cx="1707356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0346" y="2114550"/>
            <a:ext cx="8121253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zh-CN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sym typeface="+mn-ea"/>
              </a:rPr>
              <a:t>表示“聪明的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；其反义词为：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sym typeface="+mn-ea"/>
              </a:rPr>
              <a:t>foolish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75432" y="3127664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clever fingers </a:t>
            </a:r>
            <a:r>
              <a: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灵巧的手指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75432" y="3780150"/>
            <a:ext cx="66841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solidFill>
                  <a:srgbClr val="595959"/>
                </a:solidFill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Su </a:t>
            </a:r>
            <a:r>
              <a:rPr lang="en-US" altLang="zh-CN" sz="2800" dirty="0" err="1">
                <a:solidFill>
                  <a:srgbClr val="59595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 is a clever boy.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solidFill>
                  <a:srgbClr val="595959"/>
                </a:solidFill>
                <a:latin typeface="Times New Roman" panose="02020603050405020304" pitchFamily="18" charset="0"/>
              </a:rPr>
              <a:t>苏海是一个聪明的男孩。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0" y="5329238"/>
            <a:ext cx="89916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（    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Lily is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___.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She knows a lot about animals.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foolish     B. quiet     C. clever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43714" y="5364438"/>
            <a:ext cx="453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6053" y="1247776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clever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89548" y="1247776"/>
            <a:ext cx="1595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klevə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5963" y="2106560"/>
            <a:ext cx="8071771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zh-CN" altLang="zh-CN" sz="2400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表示“傻的、愚蠢的</a:t>
            </a:r>
            <a:r>
              <a:rPr lang="en-US" altLang="zh-CN" sz="2400" dirty="0" smtClean="0">
                <a:latin typeface="+mj-ea"/>
                <a:ea typeface="+mj-ea"/>
                <a:sym typeface="+mn-ea"/>
              </a:rPr>
              <a:t>”</a:t>
            </a:r>
            <a:r>
              <a:rPr lang="zh-CN" altLang="en-US" sz="2400" dirty="0" smtClean="0">
                <a:latin typeface="+mj-ea"/>
                <a:ea typeface="+mj-ea"/>
                <a:sym typeface="+mn-ea"/>
              </a:rPr>
              <a:t>；其反义词为：</a:t>
            </a:r>
            <a:r>
              <a:rPr lang="en-US" altLang="zh-CN" sz="2400" dirty="0" smtClean="0">
                <a:latin typeface="+mj-ea"/>
                <a:ea typeface="+mj-ea"/>
                <a:sym typeface="+mn-ea"/>
              </a:rPr>
              <a:t>clever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5963" y="2817007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foolish powder </a:t>
            </a:r>
            <a:r>
              <a:rPr lang="zh-CN" altLang="en-US" sz="2800" dirty="0">
                <a:latin typeface="Times New Roman" panose="02020603050405020304" pitchFamily="18" charset="0"/>
              </a:rPr>
              <a:t>海洛因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3643" y="3530952"/>
            <a:ext cx="77359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You are foolish. It’s not a UFO. It’s a plane.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你真笨，那不是</a:t>
            </a:r>
            <a:r>
              <a:rPr lang="en-US" altLang="zh-CN" sz="2800" dirty="0">
                <a:latin typeface="Times New Roman" panose="02020603050405020304" pitchFamily="18" charset="0"/>
              </a:rPr>
              <a:t>UFO</a:t>
            </a:r>
            <a:r>
              <a:rPr lang="zh-CN" altLang="en-US" sz="2800" dirty="0">
                <a:latin typeface="Times New Roman" panose="02020603050405020304" pitchFamily="18" charset="0"/>
              </a:rPr>
              <a:t>，那是一架飞机。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0" y="5073881"/>
            <a:ext cx="9110663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小练习：（     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The king isn’t wearing any clothes in the street. So he is _____.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beautiful      B. foolish    C. clever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889194" y="5058104"/>
            <a:ext cx="453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478" y="1289051"/>
            <a:ext cx="1492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foolish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38338" y="1287463"/>
            <a:ext cx="15087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fuːlɪʃ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0347" y="2114550"/>
            <a:ext cx="4532926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介词</a:t>
            </a:r>
            <a:r>
              <a:rPr lang="zh-CN" altLang="zh-CN" sz="2800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表示“穿过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”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；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44154" y="2897188"/>
            <a:ext cx="8299846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walk through</a:t>
            </a:r>
            <a:r>
              <a:rPr lang="zh-CN" altLang="en-US" sz="2800" dirty="0">
                <a:latin typeface="Times New Roman" panose="02020603050405020304" pitchFamily="18" charset="0"/>
              </a:rPr>
              <a:t>走过</a:t>
            </a: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look through</a:t>
            </a:r>
            <a:r>
              <a:rPr lang="zh-CN" altLang="en-US" sz="2800" dirty="0">
                <a:latin typeface="Times New Roman" panose="02020603050405020304" pitchFamily="18" charset="0"/>
              </a:rPr>
              <a:t>浏览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50132" y="3657721"/>
            <a:ext cx="758322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 am afraid to go through the forest alone. 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我不敢一个人穿过森林。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97" name="直接连接符 6"/>
          <p:cNvCxnSpPr>
            <a:cxnSpLocks noChangeShapeType="1"/>
          </p:cNvCxnSpPr>
          <p:nvPr/>
        </p:nvCxnSpPr>
        <p:spPr bwMode="auto">
          <a:xfrm>
            <a:off x="1621631" y="6438388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文本框 6"/>
          <p:cNvSpPr txBox="1">
            <a:spLocks noChangeArrowheads="1"/>
          </p:cNvSpPr>
          <p:nvPr/>
        </p:nvSpPr>
        <p:spPr bwMode="auto">
          <a:xfrm>
            <a:off x="9045179" y="5212839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6447" y="5105248"/>
            <a:ext cx="9342834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The sunlight goes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the window and makes the room bright.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A. through    B. across    C.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over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4364236" y="5115357"/>
            <a:ext cx="453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6054" y="1247776"/>
            <a:ext cx="17665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through</a:t>
            </a:r>
            <a:endParaRPr lang="zh-CN" altLang="en-US" sz="36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22948" y="1290638"/>
            <a:ext cx="12715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</a:t>
            </a:r>
            <a:r>
              <a:rPr lang="el-GR" altLang="zh-CN" sz="3600" b="1">
                <a:latin typeface="Times New Roman" panose="02020603050405020304" pitchFamily="18" charset="0"/>
              </a:rPr>
              <a:t>θ</a:t>
            </a:r>
            <a:r>
              <a:rPr lang="en-US" altLang="zh-CN" sz="3600" b="1">
                <a:latin typeface="Times New Roman" panose="02020603050405020304" pitchFamily="18" charset="0"/>
              </a:rPr>
              <a:t>ruː/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7422" y="2068821"/>
            <a:ext cx="8816577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6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zh-CN" altLang="zh-CN" sz="2600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600" dirty="0" smtClean="0">
                <a:latin typeface="Times New Roman" panose="02020603050405020304" pitchFamily="18" charset="0"/>
                <a:sym typeface="+mn-ea"/>
              </a:rPr>
              <a:t>表示“笑、大笑</a:t>
            </a:r>
            <a:r>
              <a:rPr lang="en-US" altLang="zh-CN" sz="2600" dirty="0" smtClean="0">
                <a:latin typeface="+mj-ea"/>
                <a:ea typeface="+mj-ea"/>
                <a:sym typeface="+mn-ea"/>
              </a:rPr>
              <a:t>”</a:t>
            </a:r>
            <a:r>
              <a:rPr lang="zh-CN" altLang="en-US" sz="2600" dirty="0" smtClean="0">
                <a:latin typeface="+mj-ea"/>
                <a:ea typeface="+mj-ea"/>
                <a:sym typeface="+mn-ea"/>
              </a:rPr>
              <a:t>；其第三人称单数为：</a:t>
            </a:r>
            <a:r>
              <a:rPr lang="en-US" altLang="zh-CN" sz="2600" dirty="0" smtClean="0">
                <a:latin typeface="+mj-ea"/>
                <a:ea typeface="+mj-ea"/>
                <a:sym typeface="+mn-ea"/>
              </a:rPr>
              <a:t>laughs</a:t>
            </a:r>
            <a:r>
              <a:rPr lang="zh-CN" altLang="en-US" sz="2600" dirty="0" smtClean="0">
                <a:latin typeface="+mj-ea"/>
                <a:ea typeface="+mj-ea"/>
                <a:sym typeface="+mn-ea"/>
              </a:rPr>
              <a:t>。</a:t>
            </a:r>
            <a:endParaRPr lang="en-US" altLang="zh-CN" sz="2600" dirty="0" smtClean="0">
              <a:latin typeface="+mj-ea"/>
              <a:ea typeface="+mj-ea"/>
              <a:sym typeface="+mn-ea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zh-CN" altLang="en-US" sz="2600" dirty="0" smtClean="0">
                <a:latin typeface="+mj-ea"/>
                <a:ea typeface="+mj-ea"/>
                <a:sym typeface="+mn-ea"/>
              </a:rPr>
              <a:t>现在分词为：</a:t>
            </a:r>
            <a:r>
              <a:rPr lang="en-US" altLang="zh-CN" sz="2600" dirty="0" smtClean="0">
                <a:latin typeface="+mj-ea"/>
                <a:ea typeface="+mj-ea"/>
                <a:sym typeface="+mn-ea"/>
              </a:rPr>
              <a:t>laughing</a:t>
            </a:r>
            <a:r>
              <a:rPr lang="zh-CN" altLang="en-US" sz="2600" dirty="0" smtClean="0">
                <a:latin typeface="+mj-ea"/>
                <a:ea typeface="+mj-ea"/>
                <a:sym typeface="+mn-ea"/>
              </a:rPr>
              <a:t>，过去式为：</a:t>
            </a:r>
            <a:r>
              <a:rPr lang="en-US" altLang="zh-CN" sz="2600" dirty="0" smtClean="0">
                <a:latin typeface="+mj-ea"/>
                <a:ea typeface="+mj-ea"/>
                <a:sym typeface="+mn-ea"/>
              </a:rPr>
              <a:t>laughed</a:t>
            </a:r>
            <a:r>
              <a:rPr lang="zh-CN" altLang="en-US" sz="2600" dirty="0" smtClean="0">
                <a:latin typeface="+mj-ea"/>
                <a:ea typeface="+mj-ea"/>
                <a:sym typeface="+mn-ea"/>
              </a:rPr>
              <a:t>，反义词为：</a:t>
            </a:r>
            <a:r>
              <a:rPr lang="en-US" altLang="zh-CN" sz="2600" dirty="0" smtClean="0">
                <a:latin typeface="+mj-ea"/>
                <a:ea typeface="+mj-ea"/>
                <a:sym typeface="+mn-ea"/>
              </a:rPr>
              <a:t>cry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52192" y="3689350"/>
            <a:ext cx="5017835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 </a:t>
            </a:r>
            <a:r>
              <a:rPr lang="en-US" altLang="zh-CN" sz="2800" dirty="0">
                <a:latin typeface="Times New Roman" panose="02020603050405020304" pitchFamily="18" charset="0"/>
              </a:rPr>
              <a:t>laugh at </a:t>
            </a:r>
            <a:r>
              <a:rPr lang="zh-CN" altLang="en-US" sz="2800" dirty="0">
                <a:latin typeface="Times New Roman" panose="02020603050405020304" pitchFamily="18" charset="0"/>
              </a:rPr>
              <a:t>嘲笑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52192" y="4302125"/>
            <a:ext cx="69474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Don’t </a:t>
            </a:r>
            <a:r>
              <a:rPr lang="en-US" altLang="zh-CN" sz="2800" dirty="0">
                <a:latin typeface="Times New Roman" panose="02020603050405020304" pitchFamily="18" charset="0"/>
              </a:rPr>
              <a:t>laugh at the poor. 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不</a:t>
            </a:r>
            <a:r>
              <a:rPr lang="zh-CN" altLang="en-US" sz="2800" dirty="0">
                <a:latin typeface="Times New Roman" panose="02020603050405020304" pitchFamily="18" charset="0"/>
              </a:rPr>
              <a:t>要嘲笑穷人。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21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6447" y="5414964"/>
            <a:ext cx="9342834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 我们不应该嘲笑老年人。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shouldn’t _________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the elderly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801850" y="5969420"/>
            <a:ext cx="2060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laugh       at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7423" y="1276351"/>
            <a:ext cx="1287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laugh</a:t>
            </a:r>
            <a:endParaRPr lang="zh-CN" altLang="en-US" sz="36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3297" y="1271588"/>
            <a:ext cx="1117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/lɑːf/</a:t>
            </a:r>
            <a:endParaRPr lang="zh-CN" altLang="en-US" sz="3600" b="1"/>
          </a:p>
        </p:txBody>
      </p:sp>
      <p:pic>
        <p:nvPicPr>
          <p:cNvPr id="9227" name="Picture 13" descr="http://i03.pictn.sogoucdn.com/1b5faee00faac7b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34270" y="4341836"/>
            <a:ext cx="1676392" cy="247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8183" y="1962150"/>
            <a:ext cx="834747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zh-CN" altLang="zh-CN" sz="2800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表示“穿着、戴着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”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；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+mj-ea"/>
                <a:ea typeface="+mj-ea"/>
                <a:sym typeface="+mn-ea"/>
              </a:rPr>
              <a:t>其第三人称单数为：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wears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，现在分词为：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wearing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9118" y="3476625"/>
            <a:ext cx="5986061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 </a:t>
            </a:r>
            <a:r>
              <a:rPr lang="en-US" altLang="zh-CN" sz="2800" dirty="0">
                <a:latin typeface="Times New Roman" panose="02020603050405020304" pitchFamily="18" charset="0"/>
              </a:rPr>
              <a:t>leisure wear  </a:t>
            </a:r>
            <a:r>
              <a:rPr lang="zh-CN" altLang="en-US" sz="2800" dirty="0">
                <a:latin typeface="Times New Roman" panose="02020603050405020304" pitchFamily="18" charset="0"/>
              </a:rPr>
              <a:t>休闲服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58415" y="4124823"/>
            <a:ext cx="74643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 Mr. Wang wears a new black coat</a:t>
            </a:r>
            <a:r>
              <a:rPr lang="zh-CN" altLang="en-US" sz="2800" dirty="0">
                <a:latin typeface="Times New Roman" panose="02020603050405020304" pitchFamily="18" charset="0"/>
              </a:rPr>
              <a:t>。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王先生今天穿着一件新的黑色的外套。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4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6447" y="5632451"/>
            <a:ext cx="934283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Look! She’s ____________(wear) a new dress.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3745706" y="5663440"/>
            <a:ext cx="1476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wearing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7423" y="1233488"/>
            <a:ext cx="1159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wear</a:t>
            </a:r>
            <a:endParaRPr lang="zh-CN" altLang="en-US" sz="36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34717" y="1260475"/>
            <a:ext cx="1184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/weə/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7"/>
            <a:ext cx="292205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39387" y="2581275"/>
            <a:ext cx="9167767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“There be···”</a:t>
            </a:r>
            <a:r>
              <a:rPr lang="zh-CN" altLang="en-US" sz="2400" dirty="0">
                <a:latin typeface="Times New Roman" panose="02020603050405020304" pitchFamily="18" charset="0"/>
              </a:rPr>
              <a:t>句型的一般过去时。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long </a:t>
            </a:r>
            <a:r>
              <a:rPr lang="en-US" altLang="zh-CN" sz="2400" dirty="0" err="1">
                <a:latin typeface="Times New Roman" panose="02020603050405020304" pitchFamily="18" charset="0"/>
              </a:rPr>
              <a:t>long</a:t>
            </a:r>
            <a:r>
              <a:rPr lang="en-US" altLang="zh-CN" sz="2400" dirty="0">
                <a:latin typeface="Times New Roman" panose="02020603050405020304" pitchFamily="18" charset="0"/>
              </a:rPr>
              <a:t> ago</a:t>
            </a:r>
            <a:r>
              <a:rPr lang="zh-CN" altLang="en-US" sz="2400" dirty="0">
                <a:latin typeface="Times New Roman" panose="02020603050405020304" pitchFamily="18" charset="0"/>
              </a:rPr>
              <a:t>为过去的时间状语，其谓语动词要用过去时态。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66524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Long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long</a:t>
            </a:r>
            <a:r>
              <a:rPr lang="en-US" altLang="zh-CN" sz="3600" b="1" dirty="0">
                <a:latin typeface="Times New Roman" panose="02020603050405020304" pitchFamily="18" charset="0"/>
              </a:rPr>
              <a:t> ago, there was a king. </a:t>
            </a: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3184" y="1935588"/>
            <a:ext cx="6186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>
                <a:solidFill>
                  <a:srgbClr val="000000"/>
                </a:solidFill>
              </a:rPr>
              <a:t>很久很久以前，有一个国王。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5956" y="3822187"/>
            <a:ext cx="81336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There </a:t>
            </a:r>
            <a:r>
              <a:rPr lang="en-US" altLang="en-US" sz="2800" dirty="0">
                <a:latin typeface="Times New Roman" panose="02020603050405020304" pitchFamily="18" charset="0"/>
              </a:rPr>
              <a:t>was much fresh air here many years ago.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多年前，这里空气新鲜。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1944" y="5314950"/>
            <a:ext cx="88745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 （    ）There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___a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tiger in the hill long </a:t>
            </a:r>
            <a:r>
              <a:rPr lang="en-US" altLang="en-US" sz="2800" dirty="0" err="1">
                <a:solidFill>
                  <a:srgbClr val="7F7F7F"/>
                </a:solidFill>
                <a:latin typeface="Times New Roman" panose="02020603050405020304" pitchFamily="18" charset="0"/>
              </a:rPr>
              <a:t>long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ago.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. is     B. was    C. were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58255" y="5467233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全屏显示(4:3)</PresentationFormat>
  <Paragraphs>161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仿宋</vt:lpstr>
      <vt:lpstr>宋体</vt:lpstr>
      <vt:lpstr>微软雅黑</vt:lpstr>
      <vt:lpstr>Arial</vt:lpstr>
      <vt:lpstr>Calibri</vt:lpstr>
      <vt:lpstr>Times New Roman</vt:lpstr>
      <vt:lpstr>WWW.2PPT.COM
</vt:lpstr>
      <vt:lpstr>Unit 1</vt:lpstr>
      <vt:lpstr>Introduce</vt:lpstr>
      <vt:lpstr>Words</vt:lpstr>
      <vt:lpstr>Words</vt:lpstr>
      <vt:lpstr>Words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Dialogue</vt:lpstr>
      <vt:lpstr>Expand</vt:lpstr>
      <vt:lpstr>Expand</vt:lpstr>
      <vt:lpstr>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2023-01-17T00:49:49Z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B0F66F55C6F64B8BB1272696EF169BB7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