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02" r:id="rId3"/>
    <p:sldId id="334" r:id="rId4"/>
    <p:sldId id="338" r:id="rId5"/>
    <p:sldId id="336" r:id="rId6"/>
    <p:sldId id="335" r:id="rId7"/>
    <p:sldId id="339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10" r:id="rId16"/>
    <p:sldId id="311" r:id="rId17"/>
    <p:sldId id="312" r:id="rId18"/>
    <p:sldId id="315" r:id="rId19"/>
    <p:sldId id="342" r:id="rId20"/>
    <p:sldId id="343" r:id="rId21"/>
    <p:sldId id="344" r:id="rId22"/>
    <p:sldId id="345" r:id="rId23"/>
    <p:sldId id="346" r:id="rId24"/>
    <p:sldId id="347" r:id="rId25"/>
    <p:sldId id="291" r:id="rId26"/>
    <p:sldId id="260" r:id="rId27"/>
    <p:sldId id="277" r:id="rId28"/>
    <p:sldId id="283" r:id="rId29"/>
    <p:sldId id="264" r:id="rId30"/>
    <p:sldId id="284" r:id="rId31"/>
    <p:sldId id="316" r:id="rId32"/>
    <p:sldId id="318" r:id="rId33"/>
    <p:sldId id="317" r:id="rId34"/>
    <p:sldId id="319" r:id="rId35"/>
    <p:sldId id="320" r:id="rId36"/>
    <p:sldId id="321" r:id="rId37"/>
    <p:sldId id="322" r:id="rId38"/>
    <p:sldId id="340" r:id="rId39"/>
    <p:sldId id="355" r:id="rId40"/>
    <p:sldId id="326" r:id="rId41"/>
    <p:sldId id="333" r:id="rId42"/>
    <p:sldId id="332" r:id="rId43"/>
    <p:sldId id="331" r:id="rId44"/>
    <p:sldId id="330" r:id="rId45"/>
    <p:sldId id="329" r:id="rId46"/>
    <p:sldId id="328" r:id="rId47"/>
    <p:sldId id="305" r:id="rId4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663300"/>
    <a:srgbClr val="FF6600"/>
    <a:srgbClr val="0066FF"/>
    <a:srgbClr val="FFFFCC"/>
    <a:srgbClr val="66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1" autoAdjust="0"/>
    <p:restoredTop sz="94660"/>
  </p:normalViewPr>
  <p:slideViewPr>
    <p:cSldViewPr>
      <p:cViewPr varScale="1">
        <p:scale>
          <a:sx n="108" d="100"/>
          <a:sy n="108" d="100"/>
        </p:scale>
        <p:origin x="-84" y="-84"/>
      </p:cViewPr>
      <p:guideLst>
        <p:guide orient="horz" pos="2160"/>
        <p:guide pos="2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451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5328289-F9D8-41B3-85FE-6CB01E2C28C9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28289-F9D8-41B3-85FE-6CB01E2C28C9}" type="slidenum">
              <a:rPr lang="zh-CN" altLang="zh-CN" smtClean="0"/>
              <a:t>6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15A80F-9820-436F-93A4-B84BC99E64F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EF16FB-6E59-45DE-9E00-4B5DE5DCDFB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标题，剪贴画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剪贴画占位符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0D9C-2200-4013-9F0B-0D0C02CFBD6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BDBA36-9D1D-49E2-A988-36D52EEF5FD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8D0914-2607-4EB4-888F-D06DF9CF5D6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3E1FCD-B877-45CC-B797-936E220102B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AF0B7D-E3F3-4CDA-B154-1472EF03B31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FE5E0A-F422-4744-BE4E-4574646E1E5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E6E2C1-4DD8-4EC6-A415-ADD6807B7BF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06A9FC-55E2-4904-9FE7-DB59D4F1808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434FDC-E493-4CF7-8A48-2C8682FFA5A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842834-28DC-4654-AE93-E1DAF2579FD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A61BC2-6BF4-49D7-9995-822CBC8D8F4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B947B5B2-84C5-4A0D-97D9-D5446DBFD962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09281" y="172553"/>
            <a:ext cx="69119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 dirty="0">
                <a:latin typeface="Arial" panose="020B0604020202020204" pitchFamily="34" charset="0"/>
              </a:rPr>
              <a:t>Module 12</a:t>
            </a:r>
            <a:endParaRPr lang="zh-CN" altLang="zh-CN" sz="4400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zh-CN" altLang="zh-CN" sz="6500" dirty="0">
                <a:solidFill>
                  <a:srgbClr val="33CC33"/>
                </a:solidFill>
                <a:latin typeface="Arial" panose="020B0604020202020204" pitchFamily="34" charset="0"/>
              </a:rPr>
              <a:t>Western music</a:t>
            </a:r>
          </a:p>
        </p:txBody>
      </p:sp>
      <p:pic>
        <p:nvPicPr>
          <p:cNvPr id="16387" name="Picture 3" descr="4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1368422" y="1916113"/>
            <a:ext cx="6264275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11979" y="4365104"/>
            <a:ext cx="777716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6600" dirty="0">
                <a:solidFill>
                  <a:srgbClr val="0000FF"/>
                </a:solidFill>
              </a:rPr>
              <a:t>Language in use</a:t>
            </a:r>
          </a:p>
        </p:txBody>
      </p:sp>
      <p:sp>
        <p:nvSpPr>
          <p:cNvPr id="6" name="矩形 5"/>
          <p:cNvSpPr/>
          <p:nvPr/>
        </p:nvSpPr>
        <p:spPr>
          <a:xfrm>
            <a:off x="2747633" y="578615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31913" y="4868863"/>
            <a:ext cx="705643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/>
              <a:t>--- Can she skate well or badly ? </a:t>
            </a:r>
          </a:p>
          <a:p>
            <a:pPr algn="l">
              <a:lnSpc>
                <a:spcPct val="130000"/>
              </a:lnSpc>
            </a:pPr>
            <a:r>
              <a:rPr lang="en-US" altLang="zh-CN"/>
              <a:t>--- She can skate ______.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930775" y="5734050"/>
            <a:ext cx="1154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0000CC"/>
                </a:solidFill>
              </a:rPr>
              <a:t>well</a:t>
            </a:r>
          </a:p>
        </p:txBody>
      </p:sp>
      <p:pic>
        <p:nvPicPr>
          <p:cNvPr id="25604" name="Picture 4" descr="28775_083055072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260350"/>
            <a:ext cx="423068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16013" y="5013325"/>
            <a:ext cx="66960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200"/>
              <a:t>–-- Do you go to school by bike or bus? --- I go to school by ______.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43438" y="5610225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>
                <a:solidFill>
                  <a:srgbClr val="0000CC"/>
                </a:solidFill>
              </a:rPr>
              <a:t>bike</a:t>
            </a:r>
          </a:p>
        </p:txBody>
      </p:sp>
      <p:pic>
        <p:nvPicPr>
          <p:cNvPr id="26628" name="Picture 4" descr="20100128_35cc4396daab1ceb3648uG0IW5BqzfO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476250"/>
            <a:ext cx="455295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258888" y="4787900"/>
            <a:ext cx="74168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zh-CN"/>
              <a:t>–-- Would you like apples or grapes? </a:t>
            </a:r>
          </a:p>
          <a:p>
            <a:pPr algn="l">
              <a:lnSpc>
                <a:spcPct val="130000"/>
              </a:lnSpc>
            </a:pPr>
            <a:r>
              <a:rPr lang="zh-CN" altLang="zh-CN"/>
              <a:t>--- I’d like _______.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430588" y="5540375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zh-CN">
                <a:solidFill>
                  <a:srgbClr val="0000CC"/>
                </a:solidFill>
              </a:rPr>
              <a:t>apples</a:t>
            </a:r>
          </a:p>
        </p:txBody>
      </p:sp>
      <p:pic>
        <p:nvPicPr>
          <p:cNvPr id="27652" name="Picture 4" descr="OOOPIC_00cyl_2009092873703c179f062f8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268413"/>
            <a:ext cx="44640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2457331_110554477919_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981075"/>
            <a:ext cx="415607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ChangeArrowheads="1"/>
          </p:cNvSpPr>
          <p:nvPr/>
        </p:nvSpPr>
        <p:spPr bwMode="auto">
          <a:xfrm>
            <a:off x="1042988" y="765175"/>
            <a:ext cx="752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>
                <a:solidFill>
                  <a:srgbClr val="CC0000"/>
                </a:solidFill>
              </a:rPr>
              <a:t>Let’s join the two sentences together.</a:t>
            </a: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971550" y="1989138"/>
            <a:ext cx="7058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/>
              <a:t>Do you like swimming?</a:t>
            </a:r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971550" y="2997200"/>
            <a:ext cx="58102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zh-CN" altLang="zh-CN"/>
              <a:t>Do you like climbing the hill?</a:t>
            </a:r>
            <a:endParaRPr lang="zh-CN" altLang="zh-CN" b="0"/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1258888" y="4149725"/>
            <a:ext cx="6953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>
                <a:solidFill>
                  <a:srgbClr val="0000CC"/>
                </a:solidFill>
              </a:rPr>
              <a:t>Do you like swimming</a:t>
            </a:r>
            <a:r>
              <a:rPr lang="zh-CN" altLang="zh-CN">
                <a:solidFill>
                  <a:srgbClr val="003300"/>
                </a:solidFill>
              </a:rPr>
              <a:t> </a:t>
            </a:r>
            <a:r>
              <a:rPr lang="zh-CN" altLang="zh-CN">
                <a:solidFill>
                  <a:srgbClr val="FF0000"/>
                </a:solidFill>
              </a:rPr>
              <a:t>or </a:t>
            </a:r>
            <a:r>
              <a:rPr lang="zh-CN" altLang="zh-CN">
                <a:solidFill>
                  <a:srgbClr val="0000CC"/>
                </a:solidFill>
              </a:rPr>
              <a:t>climbing the hill?</a:t>
            </a:r>
            <a:endParaRPr lang="zh-CN" altLang="zh-CN" b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116013" y="1773238"/>
            <a:ext cx="7508875" cy="375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zh-CN" sz="3200" dirty="0"/>
              <a:t>--- Is this by Strauss or Mozart?</a:t>
            </a:r>
          </a:p>
          <a:p>
            <a:pPr algn="l" eaLnBrk="1" hangingPunct="1">
              <a:lnSpc>
                <a:spcPct val="150000"/>
              </a:lnSpc>
            </a:pPr>
            <a:r>
              <a:rPr lang="zh-CN" altLang="zh-CN" sz="3200" dirty="0"/>
              <a:t>--- It’s by Strauss.</a:t>
            </a:r>
          </a:p>
          <a:p>
            <a:pPr algn="l" eaLnBrk="1" hangingPunct="1">
              <a:lnSpc>
                <a:spcPct val="150000"/>
              </a:lnSpc>
            </a:pPr>
            <a:r>
              <a:rPr lang="zh-CN" altLang="zh-CN" sz="3200" dirty="0"/>
              <a:t>--- Do you like traditional Western music or pop music?</a:t>
            </a:r>
          </a:p>
          <a:p>
            <a:pPr algn="l" eaLnBrk="1" hangingPunct="1">
              <a:lnSpc>
                <a:spcPct val="150000"/>
              </a:lnSpc>
            </a:pPr>
            <a:r>
              <a:rPr lang="zh-CN" altLang="zh-CN" sz="3200" dirty="0"/>
              <a:t>--- Well, I like both.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03350" y="765175"/>
            <a:ext cx="5703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sz="3200" dirty="0">
                <a:solidFill>
                  <a:srgbClr val="CC0000"/>
                </a:solidFill>
              </a:rPr>
              <a:t>Look at the following sentences.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74650" y="404813"/>
            <a:ext cx="8661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dirty="0"/>
              <a:t>在问题中提供</a:t>
            </a:r>
            <a:r>
              <a:rPr lang="zh-CN" dirty="0">
                <a:solidFill>
                  <a:srgbClr val="FF0066"/>
                </a:solidFill>
              </a:rPr>
              <a:t>两个或两个以上</a:t>
            </a:r>
            <a:r>
              <a:rPr lang="zh-CN" dirty="0"/>
              <a:t>可选答案的问句叫                      。</a:t>
            </a:r>
          </a:p>
        </p:txBody>
      </p:sp>
      <p:sp>
        <p:nvSpPr>
          <p:cNvPr id="19459" name="WordArt 3"/>
          <p:cNvSpPr>
            <a:spLocks noChangeArrowheads="1" noChangeShapeType="1"/>
          </p:cNvSpPr>
          <p:nvPr/>
        </p:nvSpPr>
        <p:spPr bwMode="auto">
          <a:xfrm>
            <a:off x="1922463" y="1092200"/>
            <a:ext cx="2447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黑体" panose="02010609060101010101" charset="-122"/>
                <a:ea typeface="黑体" panose="02010609060101010101" charset="-122"/>
              </a:rPr>
              <a:t>选择疑问句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22263" y="1628775"/>
            <a:ext cx="8497887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zh-CN" dirty="0"/>
              <a:t>选择疑问句中</a:t>
            </a:r>
            <a:r>
              <a:rPr lang="zh-CN" altLang="zh-CN" dirty="0"/>
              <a:t>or</a:t>
            </a:r>
            <a:r>
              <a:rPr lang="zh-CN" dirty="0"/>
              <a:t>所连接的可以是不同的内容，如两个</a:t>
            </a:r>
            <a:r>
              <a:rPr lang="zh-CN" dirty="0">
                <a:solidFill>
                  <a:srgbClr val="FF3300"/>
                </a:solidFill>
              </a:rPr>
              <a:t>名词</a:t>
            </a:r>
            <a:r>
              <a:rPr lang="zh-CN" altLang="zh-CN" dirty="0"/>
              <a:t>(the father or the son)</a:t>
            </a:r>
            <a:r>
              <a:rPr lang="zh-CN" dirty="0"/>
              <a:t>、两个</a:t>
            </a:r>
            <a:r>
              <a:rPr lang="zh-CN" dirty="0">
                <a:solidFill>
                  <a:srgbClr val="FF3300"/>
                </a:solidFill>
              </a:rPr>
              <a:t>动词</a:t>
            </a:r>
            <a:r>
              <a:rPr lang="zh-CN" dirty="0"/>
              <a:t> </a:t>
            </a:r>
            <a:r>
              <a:rPr lang="zh-CN" altLang="zh-CN" dirty="0"/>
              <a:t>(call or email)</a:t>
            </a:r>
            <a:r>
              <a:rPr lang="zh-CN" dirty="0"/>
              <a:t>、两个</a:t>
            </a:r>
            <a:r>
              <a:rPr lang="zh-CN" dirty="0">
                <a:solidFill>
                  <a:srgbClr val="FF3300"/>
                </a:solidFill>
              </a:rPr>
              <a:t>介词短语</a:t>
            </a:r>
            <a:r>
              <a:rPr lang="zh-CN" dirty="0"/>
              <a:t> </a:t>
            </a:r>
            <a:r>
              <a:rPr lang="zh-CN" altLang="zh-CN" dirty="0"/>
              <a:t>(by bus or by car)</a:t>
            </a:r>
            <a:r>
              <a:rPr lang="zh-CN" dirty="0"/>
              <a:t>、</a:t>
            </a:r>
            <a:r>
              <a:rPr lang="zh-CN" dirty="0">
                <a:solidFill>
                  <a:srgbClr val="FF3300"/>
                </a:solidFill>
              </a:rPr>
              <a:t>专有名词</a:t>
            </a:r>
            <a:r>
              <a:rPr lang="zh-CN" dirty="0"/>
              <a:t> </a:t>
            </a:r>
            <a:r>
              <a:rPr lang="zh-CN" altLang="zh-CN" dirty="0"/>
              <a:t>(Mozart or Strauss)</a:t>
            </a:r>
            <a:r>
              <a:rPr lang="zh-CN" dirty="0"/>
              <a:t>等。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93688" y="4221163"/>
            <a:ext cx="8599487" cy="2105025"/>
          </a:xfrm>
          <a:prstGeom prst="rect">
            <a:avLst/>
          </a:prstGeom>
          <a:solidFill>
            <a:schemeClr val="bg1">
              <a:alpha val="52940"/>
            </a:schemeClr>
          </a:solidFill>
          <a:ln w="38100" cmpd="dbl">
            <a:solidFill>
              <a:srgbClr val="6600CC"/>
            </a:solidFill>
            <a:miter lim="800000"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dirty="0">
                <a:solidFill>
                  <a:srgbClr val="FF3300"/>
                </a:solidFill>
              </a:rPr>
              <a:t>注意：</a:t>
            </a:r>
            <a:r>
              <a:rPr lang="zh-CN" altLang="zh-CN" dirty="0"/>
              <a:t>or</a:t>
            </a:r>
            <a:r>
              <a:rPr lang="zh-CN" dirty="0"/>
              <a:t>所连接的内容一定是</a:t>
            </a:r>
            <a:r>
              <a:rPr lang="zh-CN" dirty="0">
                <a:solidFill>
                  <a:srgbClr val="FF3300"/>
                </a:solidFill>
              </a:rPr>
              <a:t>并列的</a:t>
            </a:r>
            <a:r>
              <a:rPr lang="zh-CN" dirty="0"/>
              <a:t>，如果</a:t>
            </a:r>
            <a:r>
              <a:rPr lang="zh-CN" altLang="zh-CN" dirty="0"/>
              <a:t>or</a:t>
            </a:r>
            <a:r>
              <a:rPr lang="zh-CN" dirty="0"/>
              <a:t>的前面是名词，其后也应该是名词；如果是动词，则其后也必须是动词，不能前面是名词，后面却接一个动词。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utoUpdateAnimBg="0"/>
      <p:bldP spid="1946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31775" y="544513"/>
            <a:ext cx="8588375" cy="1228725"/>
          </a:xfrm>
          <a:prstGeom prst="rect">
            <a:avLst/>
          </a:prstGeom>
          <a:noFill/>
          <a:ln w="38100" cmpd="dbl">
            <a:solidFill>
              <a:srgbClr val="6600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dirty="0"/>
              <a:t>在口语中，选择疑问句的语调应是第一个选择项读</a:t>
            </a:r>
            <a:r>
              <a:rPr lang="zh-CN" dirty="0">
                <a:solidFill>
                  <a:srgbClr val="FF3300"/>
                </a:solidFill>
              </a:rPr>
              <a:t>升调</a:t>
            </a:r>
            <a:r>
              <a:rPr lang="zh-CN" dirty="0"/>
              <a:t>、第二个选择项读</a:t>
            </a:r>
            <a:r>
              <a:rPr lang="zh-CN" dirty="0">
                <a:solidFill>
                  <a:srgbClr val="FF3300"/>
                </a:solidFill>
              </a:rPr>
              <a:t>降调</a:t>
            </a:r>
            <a:r>
              <a:rPr lang="zh-CN" dirty="0"/>
              <a:t>。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1775" y="1831975"/>
            <a:ext cx="86614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zh-CN" altLang="zh-CN" dirty="0">
                <a:solidFill>
                  <a:srgbClr val="FF3300"/>
                </a:solidFill>
              </a:rPr>
              <a:t>More examples:</a:t>
            </a:r>
            <a:endParaRPr lang="zh-CN" altLang="zh-CN" dirty="0">
              <a:solidFill>
                <a:srgbClr val="3333FF"/>
              </a:solidFill>
            </a:endParaRPr>
          </a:p>
          <a:p>
            <a:pPr algn="l" eaLnBrk="1" hangingPunct="1">
              <a:lnSpc>
                <a:spcPct val="110000"/>
              </a:lnSpc>
            </a:pPr>
            <a:r>
              <a:rPr lang="zh-CN" altLang="zh-CN" dirty="0"/>
              <a:t>Would you like </a:t>
            </a:r>
            <a:r>
              <a:rPr lang="zh-CN" altLang="zh-CN" dirty="0">
                <a:solidFill>
                  <a:srgbClr val="3333FF"/>
                </a:solidFill>
              </a:rPr>
              <a:t>coffee</a:t>
            </a:r>
            <a:r>
              <a:rPr lang="zh-CN" altLang="zh-CN" dirty="0"/>
              <a:t>, </a:t>
            </a:r>
            <a:r>
              <a:rPr lang="zh-CN" altLang="zh-CN" dirty="0">
                <a:solidFill>
                  <a:srgbClr val="3333FF"/>
                </a:solidFill>
              </a:rPr>
              <a:t>tea</a:t>
            </a:r>
            <a:r>
              <a:rPr lang="zh-CN" altLang="zh-CN" dirty="0"/>
              <a:t> or </a:t>
            </a:r>
            <a:r>
              <a:rPr lang="zh-CN" altLang="zh-CN" dirty="0">
                <a:solidFill>
                  <a:srgbClr val="3333FF"/>
                </a:solidFill>
              </a:rPr>
              <a:t>soda</a:t>
            </a:r>
            <a:r>
              <a:rPr lang="zh-CN" altLang="zh-CN" dirty="0"/>
              <a:t>?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dirty="0"/>
              <a:t>你想喝咖啡、茶还是苏打水？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 dirty="0"/>
              <a:t>Should I </a:t>
            </a:r>
            <a:r>
              <a:rPr lang="zh-CN" altLang="zh-CN" dirty="0">
                <a:solidFill>
                  <a:srgbClr val="3333FF"/>
                </a:solidFill>
              </a:rPr>
              <a:t>call</a:t>
            </a:r>
            <a:r>
              <a:rPr lang="zh-CN" altLang="zh-CN" dirty="0"/>
              <a:t> or </a:t>
            </a:r>
            <a:r>
              <a:rPr lang="zh-CN" altLang="zh-CN" dirty="0">
                <a:solidFill>
                  <a:srgbClr val="3333FF"/>
                </a:solidFill>
              </a:rPr>
              <a:t>email</a:t>
            </a:r>
            <a:r>
              <a:rPr lang="zh-CN" altLang="zh-CN" dirty="0"/>
              <a:t> you?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dirty="0"/>
              <a:t>我应该给你打电话还是发电子邮件？</a:t>
            </a:r>
          </a:p>
          <a:p>
            <a:pPr algn="l" eaLnBrk="1" hangingPunct="1"/>
            <a:r>
              <a:rPr lang="zh-CN" altLang="zh-CN" dirty="0"/>
              <a:t>Did you come here </a:t>
            </a:r>
            <a:r>
              <a:rPr lang="zh-CN" altLang="zh-CN" dirty="0">
                <a:solidFill>
                  <a:srgbClr val="3333FF"/>
                </a:solidFill>
              </a:rPr>
              <a:t>by bus</a:t>
            </a:r>
            <a:r>
              <a:rPr lang="zh-CN" altLang="zh-CN" dirty="0"/>
              <a:t> or </a:t>
            </a:r>
            <a:r>
              <a:rPr lang="zh-CN" altLang="zh-CN" dirty="0">
                <a:solidFill>
                  <a:srgbClr val="3333FF"/>
                </a:solidFill>
              </a:rPr>
              <a:t>by car</a:t>
            </a:r>
            <a:r>
              <a:rPr lang="zh-CN" altLang="zh-CN" dirty="0"/>
              <a:t>?</a:t>
            </a:r>
          </a:p>
          <a:p>
            <a:pPr algn="l" eaLnBrk="1" hangingPunct="1"/>
            <a:r>
              <a:rPr lang="zh-CN" dirty="0"/>
              <a:t>你是坐公交车还是开车过来的？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95375" y="742950"/>
            <a:ext cx="4916488" cy="6413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>
                <a:latin typeface="Comic Sans MS" panose="030F0702030302020204" pitchFamily="66" charset="0"/>
              </a:rPr>
              <a:t>Write questions.</a:t>
            </a:r>
          </a:p>
        </p:txBody>
      </p:sp>
      <p:grpSp>
        <p:nvGrpSpPr>
          <p:cNvPr id="32771" name="Group 3"/>
          <p:cNvGrpSpPr/>
          <p:nvPr/>
        </p:nvGrpSpPr>
        <p:grpSpPr bwMode="auto">
          <a:xfrm>
            <a:off x="411163" y="703263"/>
            <a:ext cx="631825" cy="781050"/>
            <a:chOff x="0" y="0"/>
            <a:chExt cx="400" cy="496"/>
          </a:xfrm>
        </p:grpSpPr>
        <p:sp>
          <p:nvSpPr>
            <p:cNvPr id="32775" name="PubTriangle"/>
            <p:cNvSpPr>
              <a:spLocks noEditPoints="1" noChangeArrowheads="1"/>
            </p:cNvSpPr>
            <p:nvPr/>
          </p:nvSpPr>
          <p:spPr bwMode="auto">
            <a:xfrm rot="1971224">
              <a:off x="0" y="170"/>
              <a:ext cx="400" cy="326"/>
            </a:xfrm>
            <a:custGeom>
              <a:avLst/>
              <a:gdLst>
                <a:gd name="T0" fmla="*/ 200 w 21600"/>
                <a:gd name="T1" fmla="*/ 0 h 21600"/>
                <a:gd name="T2" fmla="*/ 100 w 21600"/>
                <a:gd name="T3" fmla="*/ 163 h 21600"/>
                <a:gd name="T4" fmla="*/ 0 w 21600"/>
                <a:gd name="T5" fmla="*/ 326 h 21600"/>
                <a:gd name="T6" fmla="*/ 200 w 21600"/>
                <a:gd name="T7" fmla="*/ 244 h 21600"/>
                <a:gd name="T8" fmla="*/ 400 w 21600"/>
                <a:gd name="T9" fmla="*/ 163 h 21600"/>
                <a:gd name="T10" fmla="*/ 300 w 21600"/>
                <a:gd name="T11" fmla="*/ 8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8100 w 21600"/>
                <a:gd name="T19" fmla="*/ 5433 h 21600"/>
                <a:gd name="T20" fmla="*/ 16200 w 21600"/>
                <a:gd name="T21" fmla="*/ 1351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509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76" name="Text Box 5"/>
            <p:cNvSpPr txBox="1">
              <a:spLocks noChangeArrowheads="1"/>
            </p:cNvSpPr>
            <p:nvPr/>
          </p:nvSpPr>
          <p:spPr bwMode="auto">
            <a:xfrm>
              <a:off x="33" y="0"/>
              <a:ext cx="3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fontAlgn="b" hangingPunct="1">
                <a:spcBef>
                  <a:spcPct val="50000"/>
                </a:spcBef>
              </a:pPr>
              <a:r>
                <a:rPr lang="zh-CN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1</a:t>
              </a:r>
            </a:p>
          </p:txBody>
        </p:sp>
      </p:grp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3850" y="1557338"/>
            <a:ext cx="8445500" cy="1228725"/>
          </a:xfrm>
          <a:prstGeom prst="rect">
            <a:avLst/>
          </a:prstGeom>
          <a:noFill/>
          <a:ln w="38100" cmpd="dbl">
            <a:solidFill>
              <a:srgbClr val="8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dirty="0"/>
              <a:t>例：</a:t>
            </a:r>
            <a:r>
              <a:rPr lang="zh-CN" altLang="zh-CN" dirty="0"/>
              <a:t>you / like / pop / traditional music?</a:t>
            </a:r>
          </a:p>
          <a:p>
            <a:pPr algn="l" eaLnBrk="1" hangingPunct="1"/>
            <a:r>
              <a:rPr lang="zh-CN" altLang="zh-CN" dirty="0">
                <a:solidFill>
                  <a:srgbClr val="3333FF"/>
                </a:solidFill>
              </a:rPr>
              <a:t>        Do you like pop or traditional music?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46088" y="3068638"/>
            <a:ext cx="8589962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zh-CN" dirty="0"/>
              <a:t> (be) / Strauss / German / Austrian?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 dirty="0"/>
              <a:t>    </a:t>
            </a:r>
            <a:r>
              <a:rPr lang="zh-CN" altLang="zh-CN" i="1" dirty="0">
                <a:solidFill>
                  <a:srgbClr val="FF0066"/>
                </a:solidFill>
              </a:rPr>
              <a:t>Is Strauss German or Austrian?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 dirty="0"/>
              <a:t>2. (be) / this / pop / rock?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 dirty="0"/>
              <a:t>     </a:t>
            </a:r>
            <a:r>
              <a:rPr lang="zh-CN" altLang="zh-CN" i="1" dirty="0">
                <a:solidFill>
                  <a:srgbClr val="FF0066"/>
                </a:solidFill>
              </a:rPr>
              <a:t>Is this pop or rock music?</a:t>
            </a:r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34925" y="15875"/>
            <a:ext cx="1008063" cy="533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zh-CN">
                <a:solidFill>
                  <a:srgbClr val="6600CC"/>
                </a:solidFill>
              </a:rPr>
              <a:t>P76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7950" y="384175"/>
            <a:ext cx="8589963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5000"/>
              </a:lnSpc>
            </a:pPr>
            <a:r>
              <a:rPr lang="zh-CN" altLang="zh-CN"/>
              <a:t>3. they / play / traditional music / modern </a:t>
            </a:r>
          </a:p>
          <a:p>
            <a:pPr algn="l" eaLnBrk="1" hangingPunct="1">
              <a:lnSpc>
                <a:spcPct val="95000"/>
              </a:lnSpc>
            </a:pPr>
            <a:r>
              <a:rPr lang="zh-CN" altLang="zh-CN"/>
              <a:t>    music?</a:t>
            </a:r>
          </a:p>
          <a:p>
            <a:pPr algn="l" eaLnBrk="1" hangingPunct="1">
              <a:lnSpc>
                <a:spcPct val="95000"/>
              </a:lnSpc>
            </a:pPr>
            <a:r>
              <a:rPr lang="zh-CN" altLang="zh-CN"/>
              <a:t>    </a:t>
            </a:r>
            <a:r>
              <a:rPr lang="zh-CN" altLang="zh-CN" i="1">
                <a:solidFill>
                  <a:srgbClr val="FF0066"/>
                </a:solidFill>
              </a:rPr>
              <a:t>Do they play traditional music or </a:t>
            </a:r>
          </a:p>
          <a:p>
            <a:pPr algn="l" eaLnBrk="1" hangingPunct="1">
              <a:lnSpc>
                <a:spcPct val="95000"/>
              </a:lnSpc>
            </a:pPr>
            <a:r>
              <a:rPr lang="zh-CN" altLang="zh-CN" i="1">
                <a:solidFill>
                  <a:srgbClr val="FF0066"/>
                </a:solidFill>
              </a:rPr>
              <a:t>    modern music?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7950" y="2652713"/>
            <a:ext cx="8805863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5000"/>
              </a:lnSpc>
            </a:pPr>
            <a:r>
              <a:rPr lang="zh-CN" altLang="zh-CN"/>
              <a:t>4. he / play / piano / violin?</a:t>
            </a:r>
          </a:p>
          <a:p>
            <a:pPr algn="l" eaLnBrk="1" hangingPunct="1">
              <a:lnSpc>
                <a:spcPct val="95000"/>
              </a:lnSpc>
            </a:pPr>
            <a:r>
              <a:rPr lang="zh-CN" altLang="zh-CN"/>
              <a:t>    </a:t>
            </a:r>
            <a:r>
              <a:rPr lang="zh-CN" altLang="zh-CN" i="1">
                <a:solidFill>
                  <a:srgbClr val="FF0066"/>
                </a:solidFill>
              </a:rPr>
              <a:t>Does he play the piano or the violin?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7950" y="3984625"/>
            <a:ext cx="87344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5000"/>
              </a:lnSpc>
            </a:pPr>
            <a:r>
              <a:rPr lang="zh-CN" altLang="zh-CN"/>
              <a:t>5. where / (can) we / hear / rock music / in / </a:t>
            </a:r>
          </a:p>
          <a:p>
            <a:pPr algn="l" eaLnBrk="1" hangingPunct="1">
              <a:lnSpc>
                <a:spcPct val="95000"/>
              </a:lnSpc>
            </a:pPr>
            <a:r>
              <a:rPr lang="zh-CN" altLang="zh-CN"/>
              <a:t>    New York / London?</a:t>
            </a:r>
          </a:p>
          <a:p>
            <a:pPr algn="l" eaLnBrk="1" hangingPunct="1">
              <a:lnSpc>
                <a:spcPct val="95000"/>
              </a:lnSpc>
            </a:pPr>
            <a:r>
              <a:rPr lang="zh-CN" altLang="zh-CN"/>
              <a:t>    </a:t>
            </a:r>
            <a:r>
              <a:rPr lang="zh-CN" altLang="zh-CN" i="1">
                <a:solidFill>
                  <a:srgbClr val="FF0066"/>
                </a:solidFill>
              </a:rPr>
              <a:t>Where can we hear rock music, in New </a:t>
            </a:r>
          </a:p>
          <a:p>
            <a:pPr algn="l" eaLnBrk="1" hangingPunct="1">
              <a:lnSpc>
                <a:spcPct val="95000"/>
              </a:lnSpc>
            </a:pPr>
            <a:r>
              <a:rPr lang="zh-CN" altLang="zh-CN" i="1">
                <a:solidFill>
                  <a:srgbClr val="FF0066"/>
                </a:solidFill>
              </a:rPr>
              <a:t>    York or in London?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200432619622472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81563" y="3429000"/>
            <a:ext cx="3074987" cy="3240088"/>
          </a:xfrm>
          <a:noFill/>
        </p:spPr>
      </p:pic>
      <p:pic>
        <p:nvPicPr>
          <p:cNvPr id="34819" name="Picture 3" descr="2006819152830538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160463"/>
            <a:ext cx="4271963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403350" y="4724400"/>
            <a:ext cx="3671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/>
              <a:t>What </a:t>
            </a:r>
            <a:r>
              <a:rPr lang="en-US" altLang="zh-CN">
                <a:solidFill>
                  <a:srgbClr val="0000CC"/>
                </a:solidFill>
              </a:rPr>
              <a:t>a pretty</a:t>
            </a:r>
            <a:r>
              <a:rPr lang="en-US" altLang="zh-CN">
                <a:solidFill>
                  <a:schemeClr val="hlink"/>
                </a:solidFill>
              </a:rPr>
              <a:t> </a:t>
            </a:r>
            <a:r>
              <a:rPr lang="en-US" altLang="zh-CN">
                <a:solidFill>
                  <a:srgbClr val="0000CC"/>
                </a:solidFill>
              </a:rPr>
              <a:t>girl</a:t>
            </a:r>
            <a:r>
              <a:rPr lang="en-US" altLang="zh-CN"/>
              <a:t> she is!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716463" y="1641475"/>
            <a:ext cx="34639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FF0000"/>
                </a:solidFill>
              </a:rPr>
              <a:t>What a big pencil</a:t>
            </a:r>
            <a:r>
              <a:rPr lang="en-US" altLang="zh-CN">
                <a:solidFill>
                  <a:srgbClr val="0033CC"/>
                </a:solidFill>
              </a:rPr>
              <a:t> box it is!</a:t>
            </a:r>
          </a:p>
        </p:txBody>
      </p:sp>
      <p:sp>
        <p:nvSpPr>
          <p:cNvPr id="34822" name="WordArt 6"/>
          <p:cNvSpPr>
            <a:spLocks noChangeArrowheads="1" noChangeShapeType="1"/>
          </p:cNvSpPr>
          <p:nvPr/>
        </p:nvSpPr>
        <p:spPr bwMode="auto">
          <a:xfrm>
            <a:off x="3276600" y="260350"/>
            <a:ext cx="20177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感叹句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908050"/>
            <a:ext cx="18002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87450" y="2349500"/>
            <a:ext cx="6913563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spcBef>
                <a:spcPct val="25000"/>
              </a:spcBef>
            </a:pPr>
            <a:r>
              <a:rPr lang="zh-CN" altLang="zh-CN" dirty="0"/>
              <a:t>1. To practise </a:t>
            </a:r>
            <a:r>
              <a:rPr lang="zh-CN" altLang="zh-CN" dirty="0">
                <a:solidFill>
                  <a:srgbClr val="FF0066"/>
                </a:solidFill>
              </a:rPr>
              <a:t>exclamatory sentences</a:t>
            </a:r>
            <a:r>
              <a:rPr lang="zh-CN" altLang="zh-CN" dirty="0"/>
              <a:t> and </a:t>
            </a:r>
            <a:r>
              <a:rPr lang="zh-CN" altLang="zh-CN" dirty="0">
                <a:solidFill>
                  <a:srgbClr val="FF0066"/>
                </a:solidFill>
              </a:rPr>
              <a:t>alternative questions</a:t>
            </a:r>
          </a:p>
          <a:p>
            <a:pPr algn="l" eaLnBrk="1" hangingPunct="1">
              <a:lnSpc>
                <a:spcPct val="110000"/>
              </a:lnSpc>
              <a:spcBef>
                <a:spcPct val="25000"/>
              </a:spcBef>
            </a:pPr>
            <a:r>
              <a:rPr lang="zh-CN" altLang="zh-CN" dirty="0"/>
              <a:t>2. To practise the expression of preference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31913" y="1484313"/>
            <a:ext cx="2808287" cy="679450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3399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dirty="0"/>
              <a:t>Objectives</a:t>
            </a:r>
            <a:r>
              <a:rPr lang="zh-CN" dirty="0"/>
              <a:t>：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huntianlikeaidexiaoniaobizhi_409481_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549275"/>
            <a:ext cx="3382962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 descr="80733407a34708786159f33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2997200"/>
            <a:ext cx="3744912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924300" y="1052513"/>
            <a:ext cx="34559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FF0000"/>
                </a:solidFill>
              </a:rPr>
              <a:t>What</a:t>
            </a:r>
            <a:r>
              <a:rPr lang="en-US" altLang="zh-CN"/>
              <a:t> </a:t>
            </a:r>
            <a:r>
              <a:rPr lang="en-US" altLang="zh-CN">
                <a:solidFill>
                  <a:srgbClr val="0000CC"/>
                </a:solidFill>
              </a:rPr>
              <a:t>a beautiful bird</a:t>
            </a:r>
            <a:r>
              <a:rPr lang="en-US" altLang="zh-CN"/>
              <a:t> it is!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39750" y="4254500"/>
            <a:ext cx="381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What </a:t>
            </a:r>
            <a:r>
              <a:rPr lang="en-US" altLang="zh-CN"/>
              <a:t> </a:t>
            </a:r>
            <a:r>
              <a:rPr lang="en-US" altLang="zh-CN">
                <a:solidFill>
                  <a:srgbClr val="0000CC"/>
                </a:solidFill>
              </a:rPr>
              <a:t>beautiful flowers</a:t>
            </a:r>
            <a:r>
              <a:rPr lang="en-US" altLang="zh-CN"/>
              <a:t> they are!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041775" y="981075"/>
            <a:ext cx="43465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zh-CN" altLang="zh-CN">
                <a:solidFill>
                  <a:srgbClr val="FF3300"/>
                </a:solidFill>
              </a:rPr>
              <a:t>What</a:t>
            </a:r>
            <a:r>
              <a:rPr lang="zh-CN" altLang="zh-CN"/>
              <a:t> lovely pandas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/>
              <a:t> (they are)</a:t>
            </a:r>
            <a:r>
              <a:rPr lang="zh-CN"/>
              <a:t>！</a:t>
            </a:r>
          </a:p>
        </p:txBody>
      </p:sp>
      <p:pic>
        <p:nvPicPr>
          <p:cNvPr id="36867" name="Picture 3" descr="26_13_23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3213100"/>
            <a:ext cx="4211637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11188" y="4581525"/>
            <a:ext cx="36734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zh-CN" altLang="zh-CN"/>
              <a:t>Wow,</a:t>
            </a:r>
            <a:r>
              <a:rPr lang="zh-CN" altLang="zh-CN">
                <a:solidFill>
                  <a:srgbClr val="FF3300"/>
                </a:solidFill>
              </a:rPr>
              <a:t> what</a:t>
            </a:r>
            <a:r>
              <a:rPr lang="zh-CN" altLang="zh-CN"/>
              <a:t> a big 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/>
              <a:t> pumpkin!</a:t>
            </a:r>
          </a:p>
        </p:txBody>
      </p:sp>
      <p:pic>
        <p:nvPicPr>
          <p:cNvPr id="36869" name="Picture 5" descr="20081124104935116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260350"/>
            <a:ext cx="29527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rw15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549275"/>
            <a:ext cx="190500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 descr="rw2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484313"/>
            <a:ext cx="27813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492500" y="4868863"/>
            <a:ext cx="4319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3200">
                <a:solidFill>
                  <a:srgbClr val="FF3300"/>
                </a:solidFill>
              </a:rPr>
              <a:t>What a</a:t>
            </a:r>
            <a:r>
              <a:rPr lang="zh-CN" altLang="zh-CN" sz="3200"/>
              <a:t> tall man (he is)!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0340115856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404813"/>
            <a:ext cx="5832475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42988" y="5084763"/>
            <a:ext cx="7272337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zh-CN"/>
              <a:t>The flowers are beautiful.</a:t>
            </a:r>
          </a:p>
          <a:p>
            <a:pPr algn="l">
              <a:lnSpc>
                <a:spcPct val="125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zh-CN"/>
              <a:t>What </a:t>
            </a:r>
            <a:r>
              <a:rPr lang="zh-CN" altLang="zh-CN">
                <a:solidFill>
                  <a:srgbClr val="FF0000"/>
                </a:solidFill>
              </a:rPr>
              <a:t>beautiful</a:t>
            </a:r>
            <a:r>
              <a:rPr lang="zh-CN" altLang="zh-CN"/>
              <a:t> flowers they are!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2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692150"/>
            <a:ext cx="5434013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03350" y="5013325"/>
            <a:ext cx="56896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zh-CN"/>
              <a:t>The cat is lovely.</a:t>
            </a:r>
          </a:p>
          <a:p>
            <a:pPr algn="l">
              <a:lnSpc>
                <a:spcPct val="125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zh-CN">
                <a:solidFill>
                  <a:srgbClr val="FF0000"/>
                </a:solidFill>
              </a:rPr>
              <a:t>What a  lovely</a:t>
            </a:r>
            <a:r>
              <a:rPr lang="zh-CN" altLang="zh-CN"/>
              <a:t> cat it is!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90550" y="2976563"/>
            <a:ext cx="8085138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5000"/>
              </a:lnSpc>
            </a:pPr>
            <a:r>
              <a:rPr lang="zh-CN" dirty="0"/>
              <a:t>仔细观察这三句话：</a:t>
            </a:r>
          </a:p>
          <a:p>
            <a:pPr algn="l" eaLnBrk="1" hangingPunct="1">
              <a:lnSpc>
                <a:spcPct val="105000"/>
              </a:lnSpc>
            </a:pPr>
            <a:r>
              <a:rPr lang="zh-CN" altLang="zh-CN" i="1" dirty="0">
                <a:solidFill>
                  <a:srgbClr val="6600CC"/>
                </a:solidFill>
              </a:rPr>
              <a:t>It’s so beautiful!</a:t>
            </a:r>
          </a:p>
          <a:p>
            <a:pPr algn="l" eaLnBrk="1" hangingPunct="1">
              <a:lnSpc>
                <a:spcPct val="105000"/>
              </a:lnSpc>
            </a:pPr>
            <a:r>
              <a:rPr lang="zh-CN" altLang="zh-CN" i="1" dirty="0">
                <a:solidFill>
                  <a:srgbClr val="6600CC"/>
                </a:solidFill>
              </a:rPr>
              <a:t>I love his music!</a:t>
            </a:r>
          </a:p>
          <a:p>
            <a:pPr algn="l" eaLnBrk="1" hangingPunct="1">
              <a:lnSpc>
                <a:spcPct val="105000"/>
              </a:lnSpc>
            </a:pPr>
            <a:r>
              <a:rPr lang="zh-CN" altLang="zh-CN" i="1" dirty="0">
                <a:solidFill>
                  <a:srgbClr val="6600CC"/>
                </a:solidFill>
              </a:rPr>
              <a:t>What a beautiful city!</a:t>
            </a:r>
          </a:p>
          <a:p>
            <a:pPr algn="l" eaLnBrk="1" hangingPunct="1">
              <a:lnSpc>
                <a:spcPct val="105000"/>
              </a:lnSpc>
            </a:pPr>
            <a:r>
              <a:rPr lang="zh-CN" dirty="0">
                <a:solidFill>
                  <a:srgbClr val="FF3300"/>
                </a:solidFill>
              </a:rPr>
              <a:t>我们发现这些句子大致分为两类。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11188" y="1125538"/>
            <a:ext cx="7940675" cy="1778000"/>
          </a:xfrm>
          <a:prstGeom prst="rect">
            <a:avLst/>
          </a:prstGeom>
          <a:noFill/>
          <a:ln w="38100" cmpd="dbl">
            <a:solidFill>
              <a:srgbClr val="8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dirty="0"/>
              <a:t>当我们想表达一种较为强烈的感情，如喜悦、赞叹、惊异、愤怒、厌恶等。读时一般用降调。</a:t>
            </a:r>
          </a:p>
        </p:txBody>
      </p:sp>
      <p:sp>
        <p:nvSpPr>
          <p:cNvPr id="29700" name="WordArt 4"/>
          <p:cNvSpPr>
            <a:spLocks noChangeArrowheads="1" noChangeShapeType="1"/>
          </p:cNvSpPr>
          <p:nvPr/>
        </p:nvSpPr>
        <p:spPr bwMode="auto">
          <a:xfrm>
            <a:off x="3276600" y="404813"/>
            <a:ext cx="201771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感叹句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  <p:bldP spid="297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90550" y="436563"/>
            <a:ext cx="77978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dirty="0">
                <a:solidFill>
                  <a:srgbClr val="FF3300"/>
                </a:solidFill>
              </a:rPr>
              <a:t>第一类：</a:t>
            </a:r>
          </a:p>
          <a:p>
            <a:pPr algn="l" eaLnBrk="1" hangingPunct="1"/>
            <a:r>
              <a:rPr lang="zh-CN" altLang="zh-CN" dirty="0"/>
              <a:t>It’s so beautiful!</a:t>
            </a:r>
          </a:p>
          <a:p>
            <a:pPr algn="l" eaLnBrk="1" hangingPunct="1"/>
            <a:r>
              <a:rPr lang="zh-CN" altLang="zh-CN" dirty="0"/>
              <a:t>I love his music!</a:t>
            </a:r>
          </a:p>
          <a:p>
            <a:pPr algn="l" eaLnBrk="1" hangingPunct="1"/>
            <a:r>
              <a:rPr lang="zh-CN" altLang="zh-CN" dirty="0"/>
              <a:t>That’s my favourite song!</a:t>
            </a:r>
          </a:p>
          <a:p>
            <a:pPr algn="l" eaLnBrk="1" hangingPunct="1"/>
            <a:r>
              <a:rPr lang="zh-CN" dirty="0"/>
              <a:t>这类感叹句在</a:t>
            </a:r>
            <a:r>
              <a:rPr lang="zh-CN" dirty="0">
                <a:solidFill>
                  <a:srgbClr val="FF0066"/>
                </a:solidFill>
              </a:rPr>
              <a:t>句式</a:t>
            </a:r>
            <a:r>
              <a:rPr lang="zh-CN" dirty="0"/>
              <a:t>上</a:t>
            </a:r>
            <a:r>
              <a:rPr lang="zh-CN" dirty="0">
                <a:solidFill>
                  <a:srgbClr val="3333FF"/>
                </a:solidFill>
              </a:rPr>
              <a:t>与陈述句没有任何区别</a:t>
            </a:r>
            <a:r>
              <a:rPr lang="zh-CN" dirty="0"/>
              <a:t>，</a:t>
            </a:r>
            <a:r>
              <a:rPr lang="zh-CN" dirty="0">
                <a:solidFill>
                  <a:srgbClr val="FF3300"/>
                </a:solidFill>
              </a:rPr>
              <a:t>只是将句号变成了感叹号</a:t>
            </a:r>
            <a:r>
              <a:rPr lang="zh-CN" dirty="0"/>
              <a:t>，语气变得更强烈而已。</a:t>
            </a:r>
          </a:p>
          <a:p>
            <a:pPr algn="l" eaLnBrk="1" hangingPunct="1"/>
            <a:r>
              <a:rPr lang="zh-CN" dirty="0"/>
              <a:t>这一类句子在</a:t>
            </a:r>
            <a:r>
              <a:rPr lang="zh-CN" dirty="0">
                <a:solidFill>
                  <a:srgbClr val="FF3300"/>
                </a:solidFill>
              </a:rPr>
              <a:t>书面语</a:t>
            </a:r>
            <a:r>
              <a:rPr lang="zh-CN" dirty="0"/>
              <a:t>中我们用</a:t>
            </a:r>
            <a:r>
              <a:rPr lang="zh-CN" dirty="0">
                <a:solidFill>
                  <a:srgbClr val="3333FF"/>
                </a:solidFill>
              </a:rPr>
              <a:t>感叹号表达</a:t>
            </a:r>
            <a:r>
              <a:rPr lang="zh-CN" dirty="0"/>
              <a:t>感叹的语气，在</a:t>
            </a:r>
            <a:r>
              <a:rPr lang="zh-CN" dirty="0">
                <a:solidFill>
                  <a:srgbClr val="FF3300"/>
                </a:solidFill>
              </a:rPr>
              <a:t>口语</a:t>
            </a:r>
            <a:r>
              <a:rPr lang="zh-CN" dirty="0"/>
              <a:t>中则是通过</a:t>
            </a:r>
            <a:r>
              <a:rPr lang="zh-CN" dirty="0">
                <a:solidFill>
                  <a:srgbClr val="3333FF"/>
                </a:solidFill>
              </a:rPr>
              <a:t>说话的语气来表达</a:t>
            </a:r>
            <a:r>
              <a:rPr lang="zh-CN" dirty="0"/>
              <a:t>强烈的情感。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868863"/>
            <a:ext cx="71278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11188" y="476250"/>
            <a:ext cx="765175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zh-CN" altLang="zh-CN">
                <a:solidFill>
                  <a:srgbClr val="FF3300"/>
                </a:solidFill>
              </a:rPr>
              <a:t>More examples: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 i="1">
                <a:solidFill>
                  <a:schemeClr val="accent2"/>
                </a:solidFill>
              </a:rPr>
              <a:t>Happy birthday, Tom!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 i="1">
                <a:solidFill>
                  <a:schemeClr val="accent2"/>
                </a:solidFill>
              </a:rPr>
              <a:t>I am so angry!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 i="1">
                <a:solidFill>
                  <a:schemeClr val="accent2"/>
                </a:solidFill>
              </a:rPr>
              <a:t>Ice cream is the best dessert!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 i="1">
                <a:solidFill>
                  <a:schemeClr val="accent2"/>
                </a:solidFill>
              </a:rPr>
              <a:t>Ouch, that hurts!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 i="1">
                <a:solidFill>
                  <a:schemeClr val="accent2"/>
                </a:solidFill>
              </a:rPr>
              <a:t>I’m so excited!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 i="1">
                <a:solidFill>
                  <a:schemeClr val="accent2"/>
                </a:solidFill>
              </a:rPr>
              <a:t>That’s wonderful!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13700" cy="552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zh-CN" dirty="0">
                <a:solidFill>
                  <a:srgbClr val="FF3300"/>
                </a:solidFill>
              </a:rPr>
              <a:t>第二类：</a:t>
            </a:r>
            <a:r>
              <a:rPr lang="zh-CN" dirty="0">
                <a:solidFill>
                  <a:srgbClr val="6600CC"/>
                </a:solidFill>
              </a:rPr>
              <a:t>两大句型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zh-CN" dirty="0"/>
              <a:t>1. </a:t>
            </a:r>
            <a:r>
              <a:rPr lang="zh-CN" altLang="zh-CN" dirty="0">
                <a:solidFill>
                  <a:srgbClr val="FF0066"/>
                </a:solidFill>
              </a:rPr>
              <a:t>What +(a / an) +</a:t>
            </a:r>
            <a:r>
              <a:rPr lang="zh-CN" dirty="0">
                <a:solidFill>
                  <a:srgbClr val="FF0066"/>
                </a:solidFill>
              </a:rPr>
              <a:t>形容词</a:t>
            </a:r>
            <a:r>
              <a:rPr lang="zh-CN" altLang="zh-CN" dirty="0">
                <a:solidFill>
                  <a:srgbClr val="FF0066"/>
                </a:solidFill>
              </a:rPr>
              <a:t>+</a:t>
            </a:r>
            <a:r>
              <a:rPr lang="zh-CN" dirty="0">
                <a:solidFill>
                  <a:srgbClr val="FF0066"/>
                </a:solidFill>
              </a:rPr>
              <a:t>名词</a:t>
            </a:r>
            <a:r>
              <a:rPr lang="zh-CN" altLang="zh-CN" dirty="0">
                <a:solidFill>
                  <a:srgbClr val="FF0066"/>
                </a:solidFill>
              </a:rPr>
              <a:t>+(</a:t>
            </a:r>
            <a:r>
              <a:rPr lang="zh-CN" dirty="0">
                <a:solidFill>
                  <a:srgbClr val="FF0066"/>
                </a:solidFill>
              </a:rPr>
              <a:t>主语</a:t>
            </a:r>
            <a:r>
              <a:rPr lang="zh-CN" altLang="zh-CN" dirty="0">
                <a:solidFill>
                  <a:srgbClr val="FF0066"/>
                </a:solidFill>
              </a:rPr>
              <a:t>+ </a:t>
            </a:r>
            <a:r>
              <a:rPr lang="zh-CN" dirty="0">
                <a:solidFill>
                  <a:srgbClr val="FF0066"/>
                </a:solidFill>
              </a:rPr>
              <a:t>谓语</a:t>
            </a:r>
            <a:r>
              <a:rPr lang="zh-CN" altLang="zh-CN" dirty="0">
                <a:solidFill>
                  <a:srgbClr val="FF0066"/>
                </a:solidFill>
              </a:rPr>
              <a:t>)</a:t>
            </a:r>
            <a:r>
              <a:rPr lang="zh-CN" dirty="0">
                <a:solidFill>
                  <a:srgbClr val="FF0066"/>
                </a:solidFill>
              </a:rPr>
              <a:t>！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zh-CN" dirty="0"/>
              <a:t>   </a:t>
            </a:r>
            <a:r>
              <a:rPr lang="zh-CN" dirty="0"/>
              <a:t>这是以</a:t>
            </a:r>
            <a:r>
              <a:rPr lang="zh-CN" dirty="0">
                <a:solidFill>
                  <a:srgbClr val="FF6600"/>
                </a:solidFill>
              </a:rPr>
              <a:t>名词为中心词</a:t>
            </a:r>
            <a:r>
              <a:rPr lang="zh-CN" dirty="0"/>
              <a:t>，以</a:t>
            </a:r>
            <a:r>
              <a:rPr lang="zh-CN" altLang="zh-CN" dirty="0"/>
              <a:t>what</a:t>
            </a:r>
            <a:r>
              <a:rPr lang="zh-CN" dirty="0"/>
              <a:t>作限定词的感叹句的基本结构。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zh-CN" dirty="0"/>
              <a:t>  ①</a:t>
            </a:r>
            <a:r>
              <a:rPr lang="zh-CN" dirty="0"/>
              <a:t>中心词为</a:t>
            </a:r>
            <a:r>
              <a:rPr lang="zh-CN" dirty="0">
                <a:solidFill>
                  <a:srgbClr val="3333FF"/>
                </a:solidFill>
              </a:rPr>
              <a:t>单数可数名词</a:t>
            </a:r>
            <a:r>
              <a:rPr lang="zh-CN" dirty="0"/>
              <a:t>，其前</a:t>
            </a:r>
            <a:r>
              <a:rPr lang="zh-CN" dirty="0">
                <a:solidFill>
                  <a:srgbClr val="FF0066"/>
                </a:solidFill>
              </a:rPr>
              <a:t>有冠词</a:t>
            </a:r>
            <a:r>
              <a:rPr lang="zh-CN" dirty="0"/>
              <a:t>。如：</a:t>
            </a:r>
            <a:r>
              <a:rPr lang="zh-CN" altLang="zh-CN" dirty="0"/>
              <a:t>What </a:t>
            </a:r>
            <a:r>
              <a:rPr lang="zh-CN" altLang="zh-CN" u="sng" dirty="0"/>
              <a:t>a clever boy</a:t>
            </a:r>
            <a:r>
              <a:rPr lang="zh-CN" altLang="zh-CN" dirty="0"/>
              <a:t> (he is)!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zh-CN" dirty="0"/>
              <a:t>  ②</a:t>
            </a:r>
            <a:r>
              <a:rPr lang="zh-CN" dirty="0"/>
              <a:t>中心词为</a:t>
            </a:r>
            <a:r>
              <a:rPr lang="zh-CN" dirty="0">
                <a:solidFill>
                  <a:srgbClr val="3333FF"/>
                </a:solidFill>
              </a:rPr>
              <a:t>不可数名词</a:t>
            </a:r>
            <a:r>
              <a:rPr lang="zh-CN" dirty="0"/>
              <a:t>，其前</a:t>
            </a:r>
            <a:r>
              <a:rPr lang="zh-CN" dirty="0">
                <a:solidFill>
                  <a:srgbClr val="FF0066"/>
                </a:solidFill>
              </a:rPr>
              <a:t>无冠词</a:t>
            </a:r>
            <a:r>
              <a:rPr lang="zh-CN" dirty="0"/>
              <a:t>。如：</a:t>
            </a:r>
            <a:r>
              <a:rPr lang="zh-CN" altLang="zh-CN" dirty="0"/>
              <a:t>What </a:t>
            </a:r>
            <a:r>
              <a:rPr lang="zh-CN" altLang="zh-CN" u="sng" dirty="0"/>
              <a:t>fine weather</a:t>
            </a:r>
            <a:r>
              <a:rPr lang="zh-CN" altLang="zh-CN" dirty="0"/>
              <a:t> (it is)! 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zh-CN" dirty="0"/>
              <a:t>  ③</a:t>
            </a:r>
            <a:r>
              <a:rPr lang="zh-CN" dirty="0"/>
              <a:t>中心词为</a:t>
            </a:r>
            <a:r>
              <a:rPr lang="zh-CN" dirty="0">
                <a:solidFill>
                  <a:srgbClr val="3333FF"/>
                </a:solidFill>
              </a:rPr>
              <a:t>复数名词</a:t>
            </a:r>
            <a:r>
              <a:rPr lang="zh-CN" dirty="0"/>
              <a:t>，其前</a:t>
            </a:r>
            <a:r>
              <a:rPr lang="zh-CN" dirty="0">
                <a:solidFill>
                  <a:srgbClr val="FF0066"/>
                </a:solidFill>
              </a:rPr>
              <a:t>无冠词</a:t>
            </a:r>
            <a:r>
              <a:rPr lang="zh-CN" dirty="0"/>
              <a:t>。如：</a:t>
            </a:r>
            <a:r>
              <a:rPr lang="zh-CN" altLang="zh-CN" dirty="0"/>
              <a:t>What </a:t>
            </a:r>
            <a:r>
              <a:rPr lang="zh-CN" altLang="zh-CN" u="sng" dirty="0"/>
              <a:t>beautiful flowers</a:t>
            </a:r>
            <a:r>
              <a:rPr lang="zh-CN" altLang="zh-CN" dirty="0"/>
              <a:t> (they are)!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9750" y="1052513"/>
            <a:ext cx="7991475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15000"/>
              </a:spcBef>
            </a:pPr>
            <a:r>
              <a:rPr lang="zh-CN" altLang="zh-CN" dirty="0"/>
              <a:t>2. </a:t>
            </a:r>
            <a:r>
              <a:rPr lang="zh-CN" altLang="zh-CN" dirty="0">
                <a:solidFill>
                  <a:srgbClr val="FF0066"/>
                </a:solidFill>
              </a:rPr>
              <a:t>How +</a:t>
            </a:r>
            <a:r>
              <a:rPr lang="zh-CN" dirty="0">
                <a:solidFill>
                  <a:srgbClr val="FF0066"/>
                </a:solidFill>
              </a:rPr>
              <a:t>形容词 </a:t>
            </a:r>
            <a:r>
              <a:rPr lang="zh-CN" altLang="zh-CN" dirty="0">
                <a:solidFill>
                  <a:srgbClr val="FF0066"/>
                </a:solidFill>
              </a:rPr>
              <a:t>/ </a:t>
            </a:r>
            <a:r>
              <a:rPr lang="zh-CN" dirty="0">
                <a:solidFill>
                  <a:srgbClr val="FF0066"/>
                </a:solidFill>
              </a:rPr>
              <a:t>副词</a:t>
            </a:r>
            <a:r>
              <a:rPr lang="zh-CN" altLang="zh-CN" dirty="0">
                <a:solidFill>
                  <a:srgbClr val="FF0066"/>
                </a:solidFill>
              </a:rPr>
              <a:t>+(</a:t>
            </a:r>
            <a:r>
              <a:rPr lang="zh-CN" dirty="0">
                <a:solidFill>
                  <a:srgbClr val="FF0066"/>
                </a:solidFill>
              </a:rPr>
              <a:t>主语</a:t>
            </a:r>
            <a:r>
              <a:rPr lang="zh-CN" altLang="zh-CN" dirty="0">
                <a:solidFill>
                  <a:srgbClr val="FF0066"/>
                </a:solidFill>
              </a:rPr>
              <a:t>+ </a:t>
            </a:r>
            <a:r>
              <a:rPr lang="zh-CN" dirty="0">
                <a:solidFill>
                  <a:srgbClr val="FF0066"/>
                </a:solidFill>
              </a:rPr>
              <a:t>谓语</a:t>
            </a:r>
            <a:r>
              <a:rPr lang="zh-CN" altLang="zh-CN" dirty="0">
                <a:solidFill>
                  <a:srgbClr val="FF0066"/>
                </a:solidFill>
              </a:rPr>
              <a:t>)</a:t>
            </a:r>
            <a:r>
              <a:rPr lang="zh-CN" dirty="0">
                <a:solidFill>
                  <a:srgbClr val="FF0066"/>
                </a:solidFill>
              </a:rPr>
              <a:t>！</a:t>
            </a:r>
          </a:p>
          <a:p>
            <a:pPr algn="l" eaLnBrk="1" hangingPunct="1">
              <a:spcBef>
                <a:spcPct val="15000"/>
              </a:spcBef>
            </a:pPr>
            <a:r>
              <a:rPr lang="zh-CN" altLang="zh-CN" dirty="0"/>
              <a:t>  </a:t>
            </a:r>
            <a:r>
              <a:rPr lang="zh-CN" dirty="0"/>
              <a:t>这是以</a:t>
            </a:r>
            <a:r>
              <a:rPr lang="zh-CN" dirty="0">
                <a:solidFill>
                  <a:srgbClr val="FF6600"/>
                </a:solidFill>
              </a:rPr>
              <a:t>形容词为中心词</a:t>
            </a:r>
            <a:r>
              <a:rPr lang="zh-CN" dirty="0"/>
              <a:t>，以</a:t>
            </a:r>
            <a:r>
              <a:rPr lang="zh-CN" altLang="zh-CN" dirty="0"/>
              <a:t>how</a:t>
            </a:r>
            <a:r>
              <a:rPr lang="zh-CN" dirty="0"/>
              <a:t>作形容词或副词修饰语的感叹句的基本结构。如：</a:t>
            </a:r>
          </a:p>
          <a:p>
            <a:pPr algn="l" eaLnBrk="1" hangingPunct="1">
              <a:spcBef>
                <a:spcPct val="15000"/>
              </a:spcBef>
            </a:pPr>
            <a:r>
              <a:rPr lang="zh-CN" altLang="zh-CN" dirty="0"/>
              <a:t>    How kind you are! </a:t>
            </a:r>
          </a:p>
          <a:p>
            <a:pPr algn="l" eaLnBrk="1" hangingPunct="1">
              <a:spcBef>
                <a:spcPct val="15000"/>
              </a:spcBef>
            </a:pPr>
            <a:r>
              <a:rPr lang="zh-CN" altLang="zh-CN" dirty="0"/>
              <a:t>    How fast he runs! 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1042988" y="4005263"/>
            <a:ext cx="19446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042988" y="4652963"/>
            <a:ext cx="17287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/>
          </p:cNvSpPr>
          <p:nvPr/>
        </p:nvSpPr>
        <p:spPr bwMode="auto">
          <a:xfrm>
            <a:off x="3276600" y="415925"/>
            <a:ext cx="2160588" cy="7096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kern="10">
                <a:solidFill>
                  <a:srgbClr val="0000FF"/>
                </a:solidFill>
                <a:latin typeface="Comic Sans MS" panose="030F0702030302020204"/>
              </a:rPr>
              <a:t>Observe</a:t>
            </a:r>
            <a:endParaRPr lang="zh-CN" altLang="en-US" kern="10">
              <a:solidFill>
                <a:srgbClr val="0000FF"/>
              </a:solidFill>
              <a:latin typeface="Comic Sans MS" panose="030F0702030302020204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74675" y="1274763"/>
            <a:ext cx="8029575" cy="779462"/>
          </a:xfrm>
          <a:prstGeom prst="rect">
            <a:avLst/>
          </a:prstGeom>
          <a:solidFill>
            <a:srgbClr val="CCFFFF">
              <a:alpha val="5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zh-CN" altLang="zh-CN" dirty="0">
                <a:latin typeface="Comic Sans MS" panose="030F0702030302020204" pitchFamily="66" charset="0"/>
              </a:rPr>
              <a:t>Observe the following sentences.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2519363"/>
            <a:ext cx="784860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15000"/>
              </a:spcBef>
              <a:buFont typeface="Arial" panose="020B0604020202020204" pitchFamily="34" charset="0"/>
              <a:buAutoNum type="arabicPeriod"/>
            </a:pPr>
            <a:r>
              <a:rPr lang="zh-CN" altLang="zh-CN" dirty="0"/>
              <a:t> </a:t>
            </a:r>
            <a:r>
              <a:rPr lang="zh-CN" altLang="zh-CN" dirty="0">
                <a:solidFill>
                  <a:srgbClr val="FF0066"/>
                </a:solidFill>
              </a:rPr>
              <a:t>What a beautiful city!</a:t>
            </a:r>
          </a:p>
          <a:p>
            <a:pPr algn="l" eaLnBrk="1" hangingPunct="1">
              <a:spcBef>
                <a:spcPct val="15000"/>
              </a:spcBef>
              <a:buFont typeface="Arial" panose="020B0604020202020204" pitchFamily="34" charset="0"/>
              <a:buAutoNum type="arabicPeriod"/>
            </a:pPr>
            <a:r>
              <a:rPr lang="zh-CN" altLang="zh-CN" dirty="0"/>
              <a:t> Do you like traditional Western music </a:t>
            </a:r>
            <a:r>
              <a:rPr lang="zh-CN" altLang="zh-CN" dirty="0">
                <a:solidFill>
                  <a:srgbClr val="FF0066"/>
                </a:solidFill>
              </a:rPr>
              <a:t>or</a:t>
            </a:r>
            <a:r>
              <a:rPr lang="zh-CN" altLang="zh-CN" dirty="0"/>
              <a:t> pop music?</a:t>
            </a:r>
          </a:p>
          <a:p>
            <a:pPr algn="l" eaLnBrk="1" hangingPunct="1">
              <a:spcBef>
                <a:spcPct val="15000"/>
              </a:spcBef>
              <a:buFont typeface="Arial" panose="020B0604020202020204" pitchFamily="34" charset="0"/>
              <a:buAutoNum type="arabicPeriod"/>
            </a:pPr>
            <a:r>
              <a:rPr lang="zh-CN" altLang="zh-CN" dirty="0"/>
              <a:t> Is this by Strauss </a:t>
            </a:r>
            <a:r>
              <a:rPr lang="zh-CN" altLang="zh-CN" dirty="0">
                <a:solidFill>
                  <a:srgbClr val="FF0066"/>
                </a:solidFill>
              </a:rPr>
              <a:t>or </a:t>
            </a:r>
            <a:r>
              <a:rPr lang="zh-CN" altLang="zh-CN" dirty="0"/>
              <a:t>Mozart?</a:t>
            </a:r>
          </a:p>
          <a:p>
            <a:pPr algn="l" eaLnBrk="1" hangingPunct="1">
              <a:spcBef>
                <a:spcPct val="15000"/>
              </a:spcBef>
              <a:buFont typeface="Arial" panose="020B0604020202020204" pitchFamily="34" charset="0"/>
              <a:buAutoNum type="arabicPeriod"/>
            </a:pPr>
            <a:r>
              <a:rPr lang="zh-CN" altLang="zh-CN" dirty="0"/>
              <a:t> </a:t>
            </a:r>
            <a:r>
              <a:rPr lang="zh-CN" altLang="zh-CN" dirty="0">
                <a:solidFill>
                  <a:srgbClr val="FF0066"/>
                </a:solidFill>
              </a:rPr>
              <a:t>Listen to those drums!</a:t>
            </a:r>
          </a:p>
          <a:p>
            <a:pPr algn="l" eaLnBrk="1" hangingPunct="1">
              <a:spcBef>
                <a:spcPct val="15000"/>
              </a:spcBef>
            </a:pPr>
            <a:r>
              <a:rPr lang="zh-CN" altLang="zh-CN" dirty="0"/>
              <a:t>5. </a:t>
            </a:r>
            <a:r>
              <a:rPr lang="zh-CN" altLang="zh-CN" dirty="0">
                <a:solidFill>
                  <a:srgbClr val="FF0066"/>
                </a:solidFill>
              </a:rPr>
              <a:t>It’s so beautiful!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  <p:bldP spid="717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00113" y="615950"/>
            <a:ext cx="7653337" cy="1228725"/>
          </a:xfrm>
          <a:prstGeom prst="rect">
            <a:avLst/>
          </a:prstGeom>
          <a:noFill/>
          <a:ln w="38100" cmpd="dbl">
            <a:solidFill>
              <a:srgbClr val="8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>
                <a:solidFill>
                  <a:srgbClr val="6600CC"/>
                </a:solidFill>
                <a:latin typeface="Comic Sans MS" panose="030F0702030302020204" pitchFamily="66" charset="0"/>
              </a:rPr>
              <a:t>Write exclamations with </a:t>
            </a:r>
            <a:r>
              <a:rPr lang="zh-CN" altLang="zh-CN">
                <a:solidFill>
                  <a:srgbClr val="FF0066"/>
                </a:solidFill>
                <a:latin typeface="Comic Sans MS" panose="030F0702030302020204" pitchFamily="66" charset="0"/>
              </a:rPr>
              <a:t>What (a)…!</a:t>
            </a:r>
          </a:p>
        </p:txBody>
      </p:sp>
      <p:grpSp>
        <p:nvGrpSpPr>
          <p:cNvPr id="46083" name="Group 3"/>
          <p:cNvGrpSpPr/>
          <p:nvPr/>
        </p:nvGrpSpPr>
        <p:grpSpPr bwMode="auto">
          <a:xfrm>
            <a:off x="250825" y="627063"/>
            <a:ext cx="631825" cy="781050"/>
            <a:chOff x="0" y="0"/>
            <a:chExt cx="400" cy="496"/>
          </a:xfrm>
        </p:grpSpPr>
        <p:sp>
          <p:nvSpPr>
            <p:cNvPr id="34820" name="PubTriangle"/>
            <p:cNvSpPr>
              <a:spLocks noEditPoints="1" noChangeArrowheads="1"/>
            </p:cNvSpPr>
            <p:nvPr/>
          </p:nvSpPr>
          <p:spPr bwMode="auto">
            <a:xfrm rot="1971224">
              <a:off x="0" y="170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 w="9525">
              <a:noFill/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88" name="Text Box 5"/>
            <p:cNvSpPr txBox="1">
              <a:spLocks noChangeArrowheads="1"/>
            </p:cNvSpPr>
            <p:nvPr/>
          </p:nvSpPr>
          <p:spPr bwMode="auto">
            <a:xfrm>
              <a:off x="33" y="0"/>
              <a:ext cx="3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fontAlgn="b" hangingPunct="1">
                <a:spcBef>
                  <a:spcPct val="50000"/>
                </a:spcBef>
              </a:pPr>
              <a:r>
                <a:rPr lang="zh-CN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2</a:t>
              </a:r>
            </a:p>
          </p:txBody>
        </p:sp>
      </p:grp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50825" y="2093913"/>
            <a:ext cx="8445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/>
              <a:t>例：</a:t>
            </a:r>
            <a:r>
              <a:rPr lang="zh-CN" altLang="zh-CN"/>
              <a:t>This is beautiful music.</a:t>
            </a:r>
          </a:p>
          <a:p>
            <a:pPr algn="l" eaLnBrk="1" hangingPunct="1"/>
            <a:r>
              <a:rPr lang="zh-CN" altLang="zh-CN"/>
              <a:t>        </a:t>
            </a:r>
            <a:r>
              <a:rPr lang="zh-CN" altLang="zh-CN" i="1">
                <a:solidFill>
                  <a:srgbClr val="FF0066"/>
                </a:solidFill>
              </a:rPr>
              <a:t>What beautiful music this is!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46088" y="3402013"/>
            <a:ext cx="7942262" cy="2619375"/>
          </a:xfrm>
          <a:prstGeom prst="rect">
            <a:avLst/>
          </a:prstGeom>
          <a:solidFill>
            <a:schemeClr val="bg1">
              <a:alpha val="5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zh-CN" altLang="zh-CN"/>
              <a:t> Vienna is a beautiful old city.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>
                <a:solidFill>
                  <a:srgbClr val="3333FF"/>
                </a:solidFill>
              </a:rPr>
              <a:t>    </a:t>
            </a:r>
            <a:r>
              <a:rPr lang="zh-CN" altLang="zh-CN" i="1">
                <a:solidFill>
                  <a:srgbClr val="3333FF"/>
                </a:solidFill>
              </a:rPr>
              <a:t>What a beautiful old city Vienna is!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2. It is a successful concert.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    </a:t>
            </a:r>
            <a:r>
              <a:rPr lang="zh-CN" altLang="zh-CN" i="1">
                <a:solidFill>
                  <a:srgbClr val="3333FF"/>
                </a:solidFill>
              </a:rPr>
              <a:t>What a successful concert it is!</a:t>
            </a:r>
          </a:p>
        </p:txBody>
      </p:sp>
      <p:sp>
        <p:nvSpPr>
          <p:cNvPr id="46086" name="Oval 8"/>
          <p:cNvSpPr>
            <a:spLocks noChangeArrowheads="1"/>
          </p:cNvSpPr>
          <p:nvPr/>
        </p:nvSpPr>
        <p:spPr bwMode="auto">
          <a:xfrm>
            <a:off x="34925" y="87313"/>
            <a:ext cx="1008063" cy="533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zh-CN">
                <a:solidFill>
                  <a:srgbClr val="6600CC"/>
                </a:solidFill>
              </a:rPr>
              <a:t>P76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31775" y="968375"/>
            <a:ext cx="8516938" cy="4044950"/>
          </a:xfrm>
          <a:prstGeom prst="rect">
            <a:avLst/>
          </a:prstGeom>
          <a:solidFill>
            <a:schemeClr val="bg1">
              <a:alpha val="5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zh-CN" altLang="zh-CN"/>
              <a:t>3. They are playing noisy drums.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/>
              <a:t>    </a:t>
            </a:r>
            <a:r>
              <a:rPr lang="zh-CN" altLang="zh-CN" i="1">
                <a:solidFill>
                  <a:srgbClr val="3333FF"/>
                </a:solidFill>
              </a:rPr>
              <a:t>What noisy drums they are playing!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/>
              <a:t>4. It was a wonderful party.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/>
              <a:t>    </a:t>
            </a:r>
            <a:r>
              <a:rPr lang="zh-CN" altLang="zh-CN" i="1">
                <a:solidFill>
                  <a:srgbClr val="3333FF"/>
                </a:solidFill>
              </a:rPr>
              <a:t>What a wonderful party it was!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/>
              <a:t>5. Mozart is a famous composer.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zh-CN"/>
              <a:t>    </a:t>
            </a:r>
            <a:r>
              <a:rPr lang="zh-CN" altLang="zh-CN" i="1">
                <a:solidFill>
                  <a:srgbClr val="3333FF"/>
                </a:solidFill>
              </a:rPr>
              <a:t>What a famous composer Mozart is!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900113" y="1484313"/>
            <a:ext cx="7272337" cy="1150937"/>
          </a:xfrm>
          <a:prstGeom prst="roundRect">
            <a:avLst>
              <a:gd name="adj" fmla="val 16667"/>
            </a:avLst>
          </a:prstGeom>
          <a:solidFill>
            <a:srgbClr val="CCFFFF">
              <a:alpha val="49019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55650" y="188913"/>
            <a:ext cx="76533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>
                <a:solidFill>
                  <a:srgbClr val="6600CC"/>
                </a:solidFill>
                <a:latin typeface="Comic Sans MS" panose="030F0702030302020204" pitchFamily="66" charset="0"/>
              </a:rPr>
              <a:t>Put the words into the correct column.</a:t>
            </a:r>
          </a:p>
        </p:txBody>
      </p:sp>
      <p:grpSp>
        <p:nvGrpSpPr>
          <p:cNvPr id="48132" name="Group 4"/>
          <p:cNvGrpSpPr/>
          <p:nvPr/>
        </p:nvGrpSpPr>
        <p:grpSpPr bwMode="auto">
          <a:xfrm>
            <a:off x="157163" y="188913"/>
            <a:ext cx="631825" cy="781050"/>
            <a:chOff x="0" y="0"/>
            <a:chExt cx="400" cy="496"/>
          </a:xfrm>
        </p:grpSpPr>
        <p:sp>
          <p:nvSpPr>
            <p:cNvPr id="36869" name="PubTriangle"/>
            <p:cNvSpPr>
              <a:spLocks noEditPoints="1" noChangeArrowheads="1"/>
            </p:cNvSpPr>
            <p:nvPr/>
          </p:nvSpPr>
          <p:spPr bwMode="auto">
            <a:xfrm rot="1971224">
              <a:off x="0" y="170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 w="9525">
              <a:noFill/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8153" name="Text Box 6"/>
            <p:cNvSpPr txBox="1">
              <a:spLocks noChangeArrowheads="1"/>
            </p:cNvSpPr>
            <p:nvPr/>
          </p:nvSpPr>
          <p:spPr bwMode="auto">
            <a:xfrm>
              <a:off x="33" y="0"/>
              <a:ext cx="3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fontAlgn="b" hangingPunct="1">
                <a:spcBef>
                  <a:spcPct val="50000"/>
                </a:spcBef>
              </a:pPr>
              <a:r>
                <a:rPr lang="zh-CN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3</a:t>
              </a:r>
            </a:p>
          </p:txBody>
        </p:sp>
      </p:grp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900113" y="1412875"/>
            <a:ext cx="71294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drum     fan       musician     piano </a:t>
            </a:r>
          </a:p>
          <a:p>
            <a:pPr eaLnBrk="1" hangingPunct="1"/>
            <a:r>
              <a:rPr lang="zh-CN" altLang="zh-CN"/>
              <a:t>pop       rock    traditional    violin  </a:t>
            </a:r>
          </a:p>
        </p:txBody>
      </p:sp>
      <p:graphicFrame>
        <p:nvGraphicFramePr>
          <p:cNvPr id="36872" name="Group 8"/>
          <p:cNvGraphicFramePr>
            <a:graphicFrameLocks noGrp="1"/>
          </p:cNvGraphicFramePr>
          <p:nvPr>
            <p:ph/>
          </p:nvPr>
        </p:nvGraphicFramePr>
        <p:xfrm>
          <a:off x="250825" y="2852738"/>
          <a:ext cx="8497888" cy="3097212"/>
        </p:xfrm>
        <a:graphic>
          <a:graphicData uri="http://schemas.openxmlformats.org/drawingml/2006/table">
            <a:tbl>
              <a:tblPr/>
              <a:tblGrid>
                <a:gridCol w="345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Types of music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Instruments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People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1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23850" y="4005263"/>
            <a:ext cx="33972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i="1">
                <a:solidFill>
                  <a:srgbClr val="FF0066"/>
                </a:solidFill>
              </a:rPr>
              <a:t>  pop    </a:t>
            </a:r>
          </a:p>
          <a:p>
            <a:pPr eaLnBrk="1" hangingPunct="1"/>
            <a:r>
              <a:rPr lang="zh-CN" altLang="zh-CN" i="1">
                <a:solidFill>
                  <a:srgbClr val="FF0066"/>
                </a:solidFill>
              </a:rPr>
              <a:t>rock</a:t>
            </a:r>
          </a:p>
          <a:p>
            <a:pPr eaLnBrk="1" hangingPunct="1"/>
            <a:r>
              <a:rPr lang="zh-CN" altLang="zh-CN" i="1">
                <a:solidFill>
                  <a:srgbClr val="FF0066"/>
                </a:solidFill>
              </a:rPr>
              <a:t>traditional music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4211638" y="4005263"/>
            <a:ext cx="151288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i="1">
                <a:solidFill>
                  <a:srgbClr val="FF0066"/>
                </a:solidFill>
              </a:rPr>
              <a:t>drum</a:t>
            </a:r>
          </a:p>
          <a:p>
            <a:pPr eaLnBrk="1" hangingPunct="1"/>
            <a:r>
              <a:rPr lang="zh-CN" altLang="zh-CN" i="1">
                <a:solidFill>
                  <a:srgbClr val="FF0066"/>
                </a:solidFill>
              </a:rPr>
              <a:t>piano</a:t>
            </a:r>
          </a:p>
          <a:p>
            <a:pPr eaLnBrk="1" hangingPunct="1"/>
            <a:r>
              <a:rPr lang="zh-CN" altLang="zh-CN" i="1">
                <a:solidFill>
                  <a:srgbClr val="FF0066"/>
                </a:solidFill>
              </a:rPr>
              <a:t>violin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6578600" y="4149725"/>
            <a:ext cx="20256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i="1">
                <a:solidFill>
                  <a:srgbClr val="FF0066"/>
                </a:solidFill>
              </a:rPr>
              <a:t>fan</a:t>
            </a:r>
          </a:p>
          <a:p>
            <a:pPr eaLnBrk="1" hangingPunct="1"/>
            <a:r>
              <a:rPr lang="zh-CN" altLang="zh-CN" i="1">
                <a:solidFill>
                  <a:srgbClr val="FF0066"/>
                </a:solidFill>
              </a:rPr>
              <a:t>musician</a:t>
            </a:r>
            <a:r>
              <a:rPr lang="zh-CN" altLang="zh-CN"/>
              <a:t> </a:t>
            </a:r>
          </a:p>
        </p:txBody>
      </p:sp>
      <p:sp>
        <p:nvSpPr>
          <p:cNvPr id="48151" name="Oval 25"/>
          <p:cNvSpPr>
            <a:spLocks noChangeArrowheads="1"/>
          </p:cNvSpPr>
          <p:nvPr/>
        </p:nvSpPr>
        <p:spPr bwMode="auto">
          <a:xfrm>
            <a:off x="4356100" y="765175"/>
            <a:ext cx="1008063" cy="533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zh-CN">
                <a:solidFill>
                  <a:srgbClr val="6600CC"/>
                </a:solidFill>
              </a:rPr>
              <a:t>P76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6" grpId="0" autoUpdateAnimBg="0"/>
      <p:bldP spid="36887" grpId="0" autoUpdateAnimBg="0"/>
      <p:bldP spid="3688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06450" y="333375"/>
            <a:ext cx="8086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>
                <a:solidFill>
                  <a:srgbClr val="6600FF"/>
                </a:solidFill>
              </a:rPr>
              <a:t>Complete the conversation with the correct form of the words from the box.</a:t>
            </a:r>
          </a:p>
        </p:txBody>
      </p:sp>
      <p:grpSp>
        <p:nvGrpSpPr>
          <p:cNvPr id="49155" name="Group 3"/>
          <p:cNvGrpSpPr/>
          <p:nvPr/>
        </p:nvGrpSpPr>
        <p:grpSpPr bwMode="auto">
          <a:xfrm>
            <a:off x="157163" y="344488"/>
            <a:ext cx="631825" cy="781050"/>
            <a:chOff x="0" y="0"/>
            <a:chExt cx="400" cy="496"/>
          </a:xfrm>
        </p:grpSpPr>
        <p:sp>
          <p:nvSpPr>
            <p:cNvPr id="37892" name="PubTriangle"/>
            <p:cNvSpPr>
              <a:spLocks noEditPoints="1" noChangeArrowheads="1"/>
            </p:cNvSpPr>
            <p:nvPr/>
          </p:nvSpPr>
          <p:spPr bwMode="auto">
            <a:xfrm rot="1971224">
              <a:off x="0" y="170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 w="9525">
              <a:noFill/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9161" name="Text Box 5"/>
            <p:cNvSpPr txBox="1">
              <a:spLocks noChangeArrowheads="1"/>
            </p:cNvSpPr>
            <p:nvPr/>
          </p:nvSpPr>
          <p:spPr bwMode="auto">
            <a:xfrm>
              <a:off x="33" y="0"/>
              <a:ext cx="3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fontAlgn="b" hangingPunct="1">
                <a:spcBef>
                  <a:spcPct val="50000"/>
                </a:spcBef>
              </a:pPr>
              <a:r>
                <a:rPr lang="zh-CN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4</a:t>
              </a:r>
            </a:p>
          </p:txBody>
        </p:sp>
      </p:grp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7920038" cy="669925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/>
              <a:t>come    give   hear  learn    love   write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50825" y="2852738"/>
            <a:ext cx="8567738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zh-CN" altLang="zh-CN"/>
              <a:t>Lingling: This is beautiful music. Who 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/>
              <a:t>                 wrote it, Betty?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/>
              <a:t>     Betty: Beethoven wrote it. He was a 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/>
              <a:t>                 great musician. I ______ his </a:t>
            </a:r>
          </a:p>
          <a:p>
            <a:pPr algn="l" eaLnBrk="1" hangingPunct="1">
              <a:lnSpc>
                <a:spcPct val="110000"/>
              </a:lnSpc>
            </a:pPr>
            <a:r>
              <a:rPr lang="zh-CN" altLang="zh-CN"/>
              <a:t>                 music.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795963" y="4659313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i="1">
                <a:solidFill>
                  <a:srgbClr val="FF0066"/>
                </a:solidFill>
              </a:rPr>
              <a:t>love</a:t>
            </a:r>
          </a:p>
        </p:txBody>
      </p:sp>
      <p:sp>
        <p:nvSpPr>
          <p:cNvPr id="49159" name="Oval 9"/>
          <p:cNvSpPr>
            <a:spLocks noChangeArrowheads="1"/>
          </p:cNvSpPr>
          <p:nvPr/>
        </p:nvSpPr>
        <p:spPr bwMode="auto">
          <a:xfrm>
            <a:off x="7885113" y="404813"/>
            <a:ext cx="1008062" cy="533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zh-CN">
                <a:solidFill>
                  <a:srgbClr val="6600CC"/>
                </a:solidFill>
              </a:rPr>
              <a:t>P77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79388" y="587375"/>
            <a:ext cx="8661400" cy="5778500"/>
          </a:xfrm>
          <a:prstGeom prst="rect">
            <a:avLst/>
          </a:prstGeom>
          <a:solidFill>
            <a:schemeClr val="bg1">
              <a:alpha val="5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5000"/>
              </a:lnSpc>
            </a:pPr>
            <a:r>
              <a:rPr lang="zh-CN" altLang="zh-CN"/>
              <a:t>Lingling: Me too. Did he live at the same 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                 time as Mozart?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     Betty: Yes, he was born in 1770 and 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                began to _______ music at an 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                early age. He ________ his first 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                piano concert when he was only 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                eight.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Lingling: When did he start to ________ </a:t>
            </a:r>
          </a:p>
          <a:p>
            <a:pPr algn="l" eaLnBrk="1" hangingPunct="1">
              <a:lnSpc>
                <a:spcPct val="115000"/>
              </a:lnSpc>
            </a:pPr>
            <a:r>
              <a:rPr lang="zh-CN" altLang="zh-CN"/>
              <a:t>                 music?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95738" y="2492375"/>
            <a:ext cx="117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i="1">
                <a:solidFill>
                  <a:srgbClr val="FF0066"/>
                </a:solidFill>
              </a:rPr>
              <a:t>learn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003800" y="3141663"/>
            <a:ext cx="104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i="1">
                <a:solidFill>
                  <a:srgbClr val="FF0066"/>
                </a:solidFill>
              </a:rPr>
              <a:t>gave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588125" y="5013325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i="1">
                <a:solidFill>
                  <a:srgbClr val="FF0066"/>
                </a:solidFill>
              </a:rPr>
              <a:t>write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79388" y="463550"/>
            <a:ext cx="8661400" cy="5584825"/>
          </a:xfrm>
          <a:prstGeom prst="rect">
            <a:avLst/>
          </a:prstGeom>
          <a:solidFill>
            <a:schemeClr val="bg1">
              <a:alpha val="5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/>
              <a:t>     Betty: Very early.  His first work _____ </a:t>
            </a:r>
          </a:p>
          <a:p>
            <a:pPr algn="l" eaLnBrk="1" hangingPunct="1"/>
            <a:r>
              <a:rPr lang="zh-CN" altLang="zh-CN"/>
              <a:t>                 out before the age of 12.</a:t>
            </a:r>
          </a:p>
          <a:p>
            <a:pPr algn="l" eaLnBrk="1" hangingPunct="1"/>
            <a:r>
              <a:rPr lang="zh-CN" altLang="zh-CN"/>
              <a:t>Lingling: Was Beethoven famous at that </a:t>
            </a:r>
          </a:p>
          <a:p>
            <a:pPr algn="l" eaLnBrk="1" hangingPunct="1"/>
            <a:r>
              <a:rPr lang="zh-CN" altLang="zh-CN"/>
              <a:t>                 time?</a:t>
            </a:r>
          </a:p>
          <a:p>
            <a:pPr algn="l" eaLnBrk="1" hangingPunct="1"/>
            <a:r>
              <a:rPr lang="zh-CN" altLang="zh-CN"/>
              <a:t>     Betty: Yes. But he began to loose his </a:t>
            </a:r>
          </a:p>
          <a:p>
            <a:pPr algn="l" eaLnBrk="1" hangingPunct="1"/>
            <a:r>
              <a:rPr lang="zh-CN" altLang="zh-CN"/>
              <a:t>                hearing. In the last ten years of </a:t>
            </a:r>
          </a:p>
          <a:p>
            <a:pPr algn="l" eaLnBrk="1" hangingPunct="1"/>
            <a:r>
              <a:rPr lang="zh-CN" altLang="zh-CN"/>
              <a:t>                Beethoven’s life, he _____ nothing.</a:t>
            </a:r>
          </a:p>
          <a:p>
            <a:pPr algn="l" eaLnBrk="1" hangingPunct="1"/>
            <a:r>
              <a:rPr lang="zh-CN" altLang="zh-CN"/>
              <a:t>Lingling: That’s sad!</a:t>
            </a:r>
          </a:p>
          <a:p>
            <a:pPr algn="l" eaLnBrk="1" hangingPunct="1"/>
            <a:r>
              <a:rPr lang="zh-CN" altLang="zh-CN"/>
              <a:t>      Betty: Yes, but he still played the piano. </a:t>
            </a:r>
          </a:p>
          <a:p>
            <a:pPr algn="l" eaLnBrk="1" hangingPunct="1"/>
            <a:r>
              <a:rPr lang="zh-CN" altLang="zh-CN"/>
              <a:t>                 He died when he was 56.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285038" y="484188"/>
            <a:ext cx="117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i="1">
                <a:solidFill>
                  <a:srgbClr val="FF0066"/>
                </a:solidFill>
              </a:rPr>
              <a:t>came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837238" y="3716338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i="1">
                <a:solidFill>
                  <a:srgbClr val="FF0066"/>
                </a:solidFill>
              </a:rPr>
              <a:t>heard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/>
          <p:cNvSpPr>
            <a:spLocks noChangeArrowheads="1" noChangeShapeType="1"/>
          </p:cNvSpPr>
          <p:nvPr/>
        </p:nvSpPr>
        <p:spPr bwMode="auto">
          <a:xfrm>
            <a:off x="827088" y="1484313"/>
            <a:ext cx="3240087" cy="785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kern="10">
                <a:ln w="9525">
                  <a:solidFill>
                    <a:srgbClr val="008080"/>
                  </a:solidFill>
                  <a:rou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Module task:</a:t>
            </a:r>
            <a:endParaRPr lang="zh-CN" altLang="en-US" sz="4800" kern="10">
              <a:ln w="9525">
                <a:solidFill>
                  <a:srgbClr val="008080"/>
                </a:solidFill>
                <a:round/>
              </a:ln>
              <a:solidFill>
                <a:srgbClr val="00CC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47813" y="2852738"/>
            <a:ext cx="51847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800">
                <a:solidFill>
                  <a:srgbClr val="663300"/>
                </a:solidFill>
                <a:latin typeface="Comic Sans MS" panose="030F0702030302020204" pitchFamily="66" charset="0"/>
              </a:rPr>
              <a:t>Talking about Chinese music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1403350" y="2565400"/>
            <a:ext cx="5256213" cy="2232025"/>
          </a:xfrm>
          <a:prstGeom prst="ellipse">
            <a:avLst/>
          </a:prstGeom>
          <a:noFill/>
          <a:ln w="38100" cmpd="dbl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71550" y="3141663"/>
            <a:ext cx="7632700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zh-CN" altLang="zh-CN" i="1">
                <a:solidFill>
                  <a:schemeClr val="accent2"/>
                </a:solidFill>
              </a:rPr>
              <a:t> </a:t>
            </a:r>
            <a:r>
              <a:rPr lang="zh-CN" altLang="zh-CN" i="1">
                <a:solidFill>
                  <a:srgbClr val="FF6600"/>
                </a:solidFill>
              </a:rPr>
              <a:t>Choose</a:t>
            </a:r>
            <a:r>
              <a:rPr lang="zh-CN" altLang="zh-CN" i="1">
                <a:solidFill>
                  <a:schemeClr val="accent2"/>
                </a:solidFill>
              </a:rPr>
              <a:t> one or two types of Chinese </a:t>
            </a:r>
          </a:p>
          <a:p>
            <a:pPr algn="l" eaLnBrk="1" hangingPunct="1">
              <a:lnSpc>
                <a:spcPct val="95000"/>
              </a:lnSpc>
            </a:pPr>
            <a:r>
              <a:rPr lang="zh-CN" altLang="zh-CN" i="1">
                <a:solidFill>
                  <a:schemeClr val="accent2"/>
                </a:solidFill>
              </a:rPr>
              <a:t>   music and </a:t>
            </a:r>
            <a:r>
              <a:rPr lang="zh-CN" altLang="zh-CN" i="1">
                <a:solidFill>
                  <a:srgbClr val="FF6600"/>
                </a:solidFill>
              </a:rPr>
              <a:t>describe</a:t>
            </a:r>
            <a:r>
              <a:rPr lang="zh-CN" altLang="zh-CN" i="1">
                <a:solidFill>
                  <a:schemeClr val="accent2"/>
                </a:solidFill>
              </a:rPr>
              <a:t> them. Use the words from the box.</a:t>
            </a:r>
          </a:p>
          <a:p>
            <a:pPr algn="l" eaLnBrk="1" hangingPunct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zh-CN" altLang="zh-CN" i="1">
                <a:solidFill>
                  <a:schemeClr val="accent2"/>
                </a:solidFill>
              </a:rPr>
              <a:t> Say which types of music you like. </a:t>
            </a:r>
            <a:r>
              <a:rPr lang="zh-CN" altLang="zh-CN" i="1">
                <a:solidFill>
                  <a:srgbClr val="FF6600"/>
                </a:solidFill>
              </a:rPr>
              <a:t>Give your reasons.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258888" y="188913"/>
            <a:ext cx="6861175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5000"/>
              </a:lnSpc>
            </a:pPr>
            <a:r>
              <a:rPr lang="zh-CN" altLang="zh-CN">
                <a:solidFill>
                  <a:srgbClr val="0066FF"/>
                </a:solidFill>
                <a:latin typeface="Comic Sans MS" panose="030F0702030302020204" pitchFamily="66" charset="0"/>
              </a:rPr>
              <a:t>Work in pairs. Talk about one or two types of Chinese music.</a:t>
            </a:r>
          </a:p>
        </p:txBody>
      </p:sp>
      <p:grpSp>
        <p:nvGrpSpPr>
          <p:cNvPr id="53252" name="Group 4"/>
          <p:cNvGrpSpPr/>
          <p:nvPr/>
        </p:nvGrpSpPr>
        <p:grpSpPr bwMode="auto">
          <a:xfrm>
            <a:off x="700088" y="200025"/>
            <a:ext cx="631825" cy="781050"/>
            <a:chOff x="0" y="0"/>
            <a:chExt cx="400" cy="496"/>
          </a:xfrm>
        </p:grpSpPr>
        <p:sp>
          <p:nvSpPr>
            <p:cNvPr id="41989" name="PubTriangle"/>
            <p:cNvSpPr>
              <a:spLocks noEditPoints="1" noChangeArrowheads="1"/>
            </p:cNvSpPr>
            <p:nvPr/>
          </p:nvSpPr>
          <p:spPr bwMode="auto">
            <a:xfrm rot="1971224">
              <a:off x="0" y="170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 w="9525">
              <a:noFill/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3257" name="Text Box 6"/>
            <p:cNvSpPr txBox="1">
              <a:spLocks noChangeArrowheads="1"/>
            </p:cNvSpPr>
            <p:nvPr/>
          </p:nvSpPr>
          <p:spPr bwMode="auto">
            <a:xfrm>
              <a:off x="33" y="0"/>
              <a:ext cx="3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fontAlgn="b" hangingPunct="1">
                <a:spcBef>
                  <a:spcPct val="50000"/>
                </a:spcBef>
              </a:pPr>
              <a:r>
                <a:rPr lang="zh-CN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5</a:t>
              </a:r>
            </a:p>
          </p:txBody>
        </p:sp>
      </p:grp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403350" y="1831975"/>
            <a:ext cx="6264275" cy="1165225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CN" altLang="zh-CN"/>
              <a:t>beautiful     fast     lively</a:t>
            </a:r>
          </a:p>
          <a:p>
            <a:pPr eaLnBrk="1" hangingPunct="1">
              <a:lnSpc>
                <a:spcPct val="95000"/>
              </a:lnSpc>
            </a:pPr>
            <a:r>
              <a:rPr lang="zh-CN" altLang="zh-CN"/>
              <a:t>modern      sad      slow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66725" y="5915025"/>
            <a:ext cx="8208963" cy="609600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400" b="0">
                <a:solidFill>
                  <a:schemeClr val="bg1"/>
                </a:solidFill>
              </a:rPr>
              <a:t>Talk about Chinese music in front of the class.</a:t>
            </a:r>
          </a:p>
        </p:txBody>
      </p:sp>
      <p:sp>
        <p:nvSpPr>
          <p:cNvPr id="53255" name="Oval 9"/>
          <p:cNvSpPr>
            <a:spLocks noChangeArrowheads="1"/>
          </p:cNvSpPr>
          <p:nvPr/>
        </p:nvSpPr>
        <p:spPr bwMode="auto">
          <a:xfrm>
            <a:off x="2916238" y="1239838"/>
            <a:ext cx="1008062" cy="533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zh-CN">
                <a:solidFill>
                  <a:srgbClr val="6600CC"/>
                </a:solidFill>
              </a:rPr>
              <a:t>P77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  <p:bldP spid="41991" grpId="0" animBg="1" autoUpdateAnimBg="0"/>
      <p:bldP spid="41992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/>
          </p:cNvSpPr>
          <p:nvPr/>
        </p:nvSpPr>
        <p:spPr bwMode="auto">
          <a:xfrm>
            <a:off x="2843213" y="692150"/>
            <a:ext cx="2657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kern="10" dirty="0">
                <a:ln w="9525">
                  <a:solidFill>
                    <a:srgbClr val="666699"/>
                  </a:solidFill>
                  <a:round/>
                </a:ln>
                <a:solidFill>
                  <a:srgbClr val="00FFFF"/>
                </a:solidFill>
                <a:latin typeface="Comic Sans MS" panose="030F0702030302020204"/>
              </a:rPr>
              <a:t>Summary</a:t>
            </a:r>
            <a:endParaRPr lang="zh-CN" altLang="en-US" sz="4800" kern="10" dirty="0">
              <a:ln w="9525">
                <a:solidFill>
                  <a:srgbClr val="666699"/>
                </a:solidFill>
                <a:round/>
              </a:ln>
              <a:solidFill>
                <a:srgbClr val="00FFFF"/>
              </a:solidFill>
              <a:latin typeface="Comic Sans MS" panose="030F0702030302020204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280400" cy="4524375"/>
          </a:xfrm>
          <a:prstGeom prst="rect">
            <a:avLst/>
          </a:prstGeom>
          <a:solidFill>
            <a:schemeClr val="bg1">
              <a:alpha val="50195"/>
            </a:schemeClr>
          </a:solidFill>
          <a:ln w="38100" cmpd="dbl">
            <a:solidFill>
              <a:srgbClr val="3399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dirty="0"/>
              <a:t>1. </a:t>
            </a:r>
            <a:r>
              <a:rPr lang="zh-CN" dirty="0">
                <a:solidFill>
                  <a:srgbClr val="FF3300"/>
                </a:solidFill>
              </a:rPr>
              <a:t>选择疑问句</a:t>
            </a:r>
            <a:r>
              <a:rPr lang="zh-CN" dirty="0"/>
              <a:t>：</a:t>
            </a:r>
            <a:r>
              <a:rPr lang="zh-CN" dirty="0">
                <a:solidFill>
                  <a:srgbClr val="0066FF"/>
                </a:solidFill>
              </a:rPr>
              <a:t>由</a:t>
            </a:r>
            <a:r>
              <a:rPr lang="zh-CN" altLang="zh-CN" dirty="0">
                <a:solidFill>
                  <a:srgbClr val="0066FF"/>
                </a:solidFill>
              </a:rPr>
              <a:t>or</a:t>
            </a:r>
            <a:r>
              <a:rPr lang="zh-CN" dirty="0">
                <a:solidFill>
                  <a:srgbClr val="0066FF"/>
                </a:solidFill>
              </a:rPr>
              <a:t>连接</a:t>
            </a:r>
            <a:r>
              <a:rPr lang="zh-CN" dirty="0"/>
              <a:t>两个或两个以上</a:t>
            </a:r>
            <a:r>
              <a:rPr lang="zh-CN" dirty="0">
                <a:solidFill>
                  <a:srgbClr val="0066FF"/>
                </a:solidFill>
              </a:rPr>
              <a:t>并列的内容</a:t>
            </a:r>
          </a:p>
          <a:p>
            <a:pPr algn="l" eaLnBrk="1" hangingPunct="1"/>
            <a:r>
              <a:rPr lang="zh-CN" altLang="zh-CN" dirty="0"/>
              <a:t>2.</a:t>
            </a:r>
            <a:r>
              <a:rPr lang="zh-CN" dirty="0">
                <a:solidFill>
                  <a:srgbClr val="FF3300"/>
                </a:solidFill>
              </a:rPr>
              <a:t>感叹句</a:t>
            </a:r>
            <a:r>
              <a:rPr lang="zh-CN" dirty="0"/>
              <a:t>是表示喜怒哀乐等强烈感情的句子 ，常用句式：</a:t>
            </a:r>
          </a:p>
          <a:p>
            <a:pPr algn="l" eaLnBrk="1" hangingPunct="1"/>
            <a:r>
              <a:rPr lang="zh-CN" altLang="zh-CN" dirty="0">
                <a:solidFill>
                  <a:srgbClr val="FF0066"/>
                </a:solidFill>
                <a:latin typeface="宋体" panose="02010600030101010101" pitchFamily="2" charset="-122"/>
              </a:rPr>
              <a:t>﹡</a:t>
            </a:r>
            <a:r>
              <a:rPr lang="zh-CN" dirty="0"/>
              <a:t>普通陈述句（加强语气）</a:t>
            </a:r>
          </a:p>
          <a:p>
            <a:pPr algn="l" eaLnBrk="1" hangingPunct="1"/>
            <a:r>
              <a:rPr lang="zh-CN" altLang="zh-CN" dirty="0">
                <a:solidFill>
                  <a:srgbClr val="FF0066"/>
                </a:solidFill>
                <a:latin typeface="宋体" panose="02010600030101010101" pitchFamily="2" charset="-122"/>
              </a:rPr>
              <a:t>﹡</a:t>
            </a:r>
            <a:r>
              <a:rPr lang="zh-CN" altLang="zh-CN" dirty="0">
                <a:solidFill>
                  <a:srgbClr val="0066FF"/>
                </a:solidFill>
              </a:rPr>
              <a:t>What + (a / an) + </a:t>
            </a:r>
            <a:r>
              <a:rPr lang="zh-CN" dirty="0">
                <a:solidFill>
                  <a:srgbClr val="0066FF"/>
                </a:solidFill>
              </a:rPr>
              <a:t>形容词</a:t>
            </a:r>
            <a:r>
              <a:rPr lang="zh-CN" altLang="zh-CN" dirty="0">
                <a:solidFill>
                  <a:srgbClr val="0066FF"/>
                </a:solidFill>
              </a:rPr>
              <a:t>+ </a:t>
            </a:r>
            <a:r>
              <a:rPr lang="zh-CN" dirty="0">
                <a:solidFill>
                  <a:srgbClr val="0066FF"/>
                </a:solidFill>
              </a:rPr>
              <a:t>名词</a:t>
            </a:r>
            <a:r>
              <a:rPr lang="zh-CN" altLang="zh-CN" dirty="0">
                <a:solidFill>
                  <a:srgbClr val="0066FF"/>
                </a:solidFill>
              </a:rPr>
              <a:t>+ (</a:t>
            </a:r>
            <a:r>
              <a:rPr lang="zh-CN" dirty="0">
                <a:solidFill>
                  <a:srgbClr val="0066FF"/>
                </a:solidFill>
              </a:rPr>
              <a:t>主语</a:t>
            </a:r>
            <a:r>
              <a:rPr lang="zh-CN" altLang="zh-CN" dirty="0">
                <a:solidFill>
                  <a:srgbClr val="0066FF"/>
                </a:solidFill>
              </a:rPr>
              <a:t>+ </a:t>
            </a:r>
            <a:r>
              <a:rPr lang="zh-CN" dirty="0">
                <a:solidFill>
                  <a:srgbClr val="0066FF"/>
                </a:solidFill>
              </a:rPr>
              <a:t>谓语</a:t>
            </a:r>
            <a:r>
              <a:rPr lang="zh-CN" altLang="zh-CN" dirty="0">
                <a:solidFill>
                  <a:srgbClr val="0066FF"/>
                </a:solidFill>
              </a:rPr>
              <a:t>)</a:t>
            </a:r>
            <a:r>
              <a:rPr lang="zh-CN" dirty="0">
                <a:solidFill>
                  <a:srgbClr val="0066FF"/>
                </a:solidFill>
              </a:rPr>
              <a:t>！</a:t>
            </a:r>
            <a:r>
              <a:rPr lang="zh-CN" dirty="0"/>
              <a:t> </a:t>
            </a:r>
          </a:p>
          <a:p>
            <a:pPr algn="l" eaLnBrk="1" hangingPunct="1"/>
            <a:r>
              <a:rPr lang="zh-CN" altLang="zh-CN" dirty="0">
                <a:solidFill>
                  <a:srgbClr val="FF0066"/>
                </a:solidFill>
                <a:latin typeface="宋体" panose="02010600030101010101" pitchFamily="2" charset="-122"/>
              </a:rPr>
              <a:t>﹡</a:t>
            </a:r>
            <a:r>
              <a:rPr lang="zh-CN" altLang="zh-CN" dirty="0">
                <a:solidFill>
                  <a:srgbClr val="0066FF"/>
                </a:solidFill>
              </a:rPr>
              <a:t>How + </a:t>
            </a:r>
            <a:r>
              <a:rPr lang="zh-CN" dirty="0">
                <a:solidFill>
                  <a:srgbClr val="0066FF"/>
                </a:solidFill>
              </a:rPr>
              <a:t>形容词 </a:t>
            </a:r>
            <a:r>
              <a:rPr lang="zh-CN" altLang="zh-CN" dirty="0">
                <a:solidFill>
                  <a:srgbClr val="0066FF"/>
                </a:solidFill>
              </a:rPr>
              <a:t>/ </a:t>
            </a:r>
            <a:r>
              <a:rPr lang="zh-CN" dirty="0">
                <a:solidFill>
                  <a:srgbClr val="0066FF"/>
                </a:solidFill>
              </a:rPr>
              <a:t>副词</a:t>
            </a:r>
            <a:r>
              <a:rPr lang="zh-CN" altLang="zh-CN" dirty="0">
                <a:solidFill>
                  <a:srgbClr val="0066FF"/>
                </a:solidFill>
              </a:rPr>
              <a:t>+ (</a:t>
            </a:r>
            <a:r>
              <a:rPr lang="zh-CN" dirty="0">
                <a:solidFill>
                  <a:srgbClr val="0066FF"/>
                </a:solidFill>
              </a:rPr>
              <a:t>主语</a:t>
            </a:r>
            <a:r>
              <a:rPr lang="zh-CN" altLang="zh-CN" dirty="0">
                <a:solidFill>
                  <a:srgbClr val="0066FF"/>
                </a:solidFill>
              </a:rPr>
              <a:t>+ </a:t>
            </a:r>
            <a:r>
              <a:rPr lang="zh-CN" dirty="0">
                <a:solidFill>
                  <a:srgbClr val="0066FF"/>
                </a:solidFill>
              </a:rPr>
              <a:t>谓语</a:t>
            </a:r>
            <a:r>
              <a:rPr lang="zh-CN" altLang="zh-CN" dirty="0">
                <a:solidFill>
                  <a:srgbClr val="0066FF"/>
                </a:solidFill>
              </a:rPr>
              <a:t>)</a:t>
            </a:r>
            <a:r>
              <a:rPr lang="zh-CN" dirty="0">
                <a:solidFill>
                  <a:srgbClr val="0066FF"/>
                </a:solidFill>
              </a:rPr>
              <a:t>！</a:t>
            </a:r>
            <a:r>
              <a:rPr lang="zh-CN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1" grpId="0" build="p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qui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37433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4213" y="1228725"/>
            <a:ext cx="777557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  <a:spcBef>
                <a:spcPct val="25000"/>
              </a:spcBef>
            </a:pPr>
            <a:r>
              <a:rPr lang="zh-CN" altLang="zh-CN" dirty="0"/>
              <a:t>6. Is it by the father </a:t>
            </a:r>
            <a:r>
              <a:rPr lang="zh-CN" altLang="zh-CN" dirty="0">
                <a:solidFill>
                  <a:srgbClr val="FF0066"/>
                </a:solidFill>
              </a:rPr>
              <a:t>or</a:t>
            </a:r>
            <a:r>
              <a:rPr lang="zh-CN" altLang="zh-CN" dirty="0"/>
              <a:t> the son?</a:t>
            </a:r>
          </a:p>
          <a:p>
            <a:pPr algn="l" eaLnBrk="1" hangingPunct="1">
              <a:lnSpc>
                <a:spcPct val="130000"/>
              </a:lnSpc>
              <a:spcBef>
                <a:spcPct val="25000"/>
              </a:spcBef>
            </a:pPr>
            <a:r>
              <a:rPr lang="zh-CN" altLang="zh-CN" dirty="0"/>
              <a:t>7. </a:t>
            </a:r>
            <a:r>
              <a:rPr lang="zh-CN" altLang="zh-CN" dirty="0">
                <a:solidFill>
                  <a:srgbClr val="FF0066"/>
                </a:solidFill>
              </a:rPr>
              <a:t>What nice weather!</a:t>
            </a:r>
          </a:p>
          <a:p>
            <a:pPr algn="l" eaLnBrk="1" hangingPunct="1">
              <a:lnSpc>
                <a:spcPct val="130000"/>
              </a:lnSpc>
              <a:spcBef>
                <a:spcPct val="25000"/>
              </a:spcBef>
            </a:pPr>
            <a:r>
              <a:rPr lang="zh-CN" altLang="zh-CN" dirty="0"/>
              <a:t>8. Shall we go home </a:t>
            </a:r>
            <a:r>
              <a:rPr lang="zh-CN" altLang="zh-CN" dirty="0">
                <a:solidFill>
                  <a:srgbClr val="FF0066"/>
                </a:solidFill>
              </a:rPr>
              <a:t>or</a:t>
            </a:r>
            <a:r>
              <a:rPr lang="zh-CN" altLang="zh-CN" dirty="0"/>
              <a:t> stay here?</a:t>
            </a:r>
          </a:p>
          <a:p>
            <a:pPr algn="l" eaLnBrk="1" hangingPunct="1">
              <a:lnSpc>
                <a:spcPct val="130000"/>
              </a:lnSpc>
              <a:spcBef>
                <a:spcPct val="25000"/>
              </a:spcBef>
            </a:pPr>
            <a:r>
              <a:rPr lang="zh-CN" altLang="zh-CN" dirty="0"/>
              <a:t>9. </a:t>
            </a:r>
            <a:r>
              <a:rPr lang="zh-CN" altLang="zh-CN" dirty="0">
                <a:solidFill>
                  <a:srgbClr val="FF0066"/>
                </a:solidFill>
              </a:rPr>
              <a:t>Now I understand!</a:t>
            </a:r>
          </a:p>
          <a:p>
            <a:pPr algn="l" eaLnBrk="1" hangingPunct="1">
              <a:lnSpc>
                <a:spcPct val="130000"/>
              </a:lnSpc>
              <a:spcBef>
                <a:spcPct val="25000"/>
              </a:spcBef>
            </a:pPr>
            <a:r>
              <a:rPr lang="zh-CN" altLang="zh-CN" dirty="0"/>
              <a:t>10. </a:t>
            </a:r>
            <a:r>
              <a:rPr lang="zh-CN" altLang="zh-CN" dirty="0">
                <a:solidFill>
                  <a:srgbClr val="FF0066"/>
                </a:solidFill>
              </a:rPr>
              <a:t>How carefully she is writing!</a:t>
            </a:r>
          </a:p>
        </p:txBody>
      </p:sp>
    </p:spTree>
  </p:cSld>
  <p:clrMapOvr>
    <a:masterClrMapping/>
  </p:clrMapOvr>
  <p:transition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971550" y="2278063"/>
            <a:ext cx="6985000" cy="1223962"/>
          </a:xfrm>
          <a:prstGeom prst="roundRect">
            <a:avLst>
              <a:gd name="adj" fmla="val 16667"/>
            </a:avLst>
          </a:prstGeom>
          <a:solidFill>
            <a:srgbClr val="CCFFFF">
              <a:alpha val="50980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8064500" cy="5032375"/>
          </a:xfrm>
          <a:prstGeom prst="rect">
            <a:avLst/>
          </a:prstGeom>
          <a:solidFill>
            <a:schemeClr val="bg1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>
                <a:solidFill>
                  <a:srgbClr val="6600CC"/>
                </a:solidFill>
              </a:rPr>
              <a:t>Ⅰ. </a:t>
            </a:r>
            <a:r>
              <a:rPr lang="zh-CN" dirty="0">
                <a:solidFill>
                  <a:srgbClr val="6600CC"/>
                </a:solidFill>
              </a:rPr>
              <a:t>用方框中所给单词或短语完成下列句子。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sad      at the age of      hearing    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took place      wrote</a:t>
            </a:r>
          </a:p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1. The girl started to play the piano ____________ four. </a:t>
            </a:r>
          </a:p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2. Her father’s words made her feel very _________.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95288" y="4078288"/>
            <a:ext cx="287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/>
              <a:t> </a:t>
            </a:r>
            <a:r>
              <a:rPr lang="zh-CN" altLang="zh-CN" i="1">
                <a:solidFill>
                  <a:srgbClr val="FF0066"/>
                </a:solidFill>
              </a:rPr>
              <a:t>at the age of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546225" y="538003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  sad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68313" y="1000125"/>
            <a:ext cx="76327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3. —His _________ isn’t good. Please talk to him loudly.  </a:t>
            </a:r>
          </a:p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   —I see.  </a:t>
            </a:r>
          </a:p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4. The old story _________ in a small village many years ago. </a:t>
            </a:r>
          </a:p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5. My father _________ two pieces of music last week.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376488" y="962025"/>
            <a:ext cx="2195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hearing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63938" y="2879725"/>
            <a:ext cx="25923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 took place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48038" y="4097338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wrote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93700" y="757238"/>
            <a:ext cx="8281988" cy="5335587"/>
          </a:xfrm>
          <a:prstGeom prst="rect">
            <a:avLst/>
          </a:prstGeom>
          <a:solidFill>
            <a:schemeClr val="bg1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>
                <a:solidFill>
                  <a:srgbClr val="6600CC"/>
                </a:solidFill>
              </a:rPr>
              <a:t>Ⅱ. </a:t>
            </a:r>
            <a:r>
              <a:rPr lang="zh-CN" dirty="0">
                <a:solidFill>
                  <a:srgbClr val="6600CC"/>
                </a:solidFill>
              </a:rPr>
              <a:t>根据要求改写句子。</a:t>
            </a:r>
          </a:p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1. Betty enjoys fast music. (</a:t>
            </a:r>
            <a:r>
              <a:rPr lang="zh-CN" dirty="0"/>
              <a:t>用</a:t>
            </a:r>
            <a:r>
              <a:rPr lang="zh-CN" altLang="zh-CN" dirty="0"/>
              <a:t>slow music</a:t>
            </a:r>
            <a:r>
              <a:rPr lang="zh-CN" dirty="0"/>
              <a:t>改为选择疑问句</a:t>
            </a:r>
            <a:r>
              <a:rPr lang="zh-CN" altLang="zh-CN" dirty="0"/>
              <a:t>)</a:t>
            </a:r>
          </a:p>
          <a:p>
            <a:pPr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zh-CN" altLang="zh-CN" dirty="0"/>
              <a:t>  _________ Betty _________ fast music ________ slow music? </a:t>
            </a:r>
          </a:p>
          <a:p>
            <a:pPr algn="l" eaLnBrk="1" hangingPunct="1"/>
            <a:r>
              <a:rPr lang="zh-CN" altLang="zh-CN" dirty="0"/>
              <a:t>2. His sister is a beautiful girl. (</a:t>
            </a:r>
            <a:r>
              <a:rPr lang="zh-CN" dirty="0"/>
              <a:t>改为感叹句</a:t>
            </a:r>
            <a:r>
              <a:rPr lang="zh-CN" altLang="zh-CN" dirty="0"/>
              <a:t>)</a:t>
            </a:r>
          </a:p>
          <a:p>
            <a:pPr algn="l" eaLnBrk="1" hangingPunct="1"/>
            <a:r>
              <a:rPr lang="zh-CN" altLang="zh-CN" dirty="0"/>
              <a:t>  ________ _______ ________ girl his sister is!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23963" y="2630488"/>
            <a:ext cx="5219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Does                   enjoy</a:t>
            </a:r>
            <a:r>
              <a:rPr lang="zh-CN" altLang="zh-CN"/>
              <a:t> </a:t>
            </a:r>
            <a:endParaRPr lang="zh-CN" altLang="zh-CN" i="1">
              <a:solidFill>
                <a:srgbClr val="FF0066"/>
              </a:solidFill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23963" y="3206750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or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42988" y="4862513"/>
            <a:ext cx="5761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What         a         beautiful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497888" cy="4573587"/>
          </a:xfrm>
          <a:prstGeom prst="rect">
            <a:avLst/>
          </a:prstGeom>
          <a:solidFill>
            <a:schemeClr val="bg1">
              <a:alpha val="5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spcBef>
                <a:spcPct val="15000"/>
              </a:spcBef>
            </a:pPr>
            <a:r>
              <a:rPr lang="zh-CN" altLang="zh-CN" dirty="0"/>
              <a:t>3. The meat is very delicious. (</a:t>
            </a:r>
            <a:r>
              <a:rPr lang="zh-CN" dirty="0"/>
              <a:t>改为感叹句</a:t>
            </a:r>
            <a:r>
              <a:rPr lang="zh-CN" altLang="zh-CN" dirty="0"/>
              <a:t>)</a:t>
            </a:r>
          </a:p>
          <a:p>
            <a:pPr algn="l" eaLnBrk="1" hangingPunct="1">
              <a:lnSpc>
                <a:spcPct val="110000"/>
              </a:lnSpc>
              <a:spcBef>
                <a:spcPct val="15000"/>
              </a:spcBef>
            </a:pPr>
            <a:r>
              <a:rPr lang="zh-CN" altLang="zh-CN" dirty="0"/>
              <a:t>  ________ ________ meat it is! </a:t>
            </a:r>
          </a:p>
          <a:p>
            <a:pPr algn="l" eaLnBrk="1" hangingPunct="1">
              <a:lnSpc>
                <a:spcPct val="110000"/>
              </a:lnSpc>
              <a:spcBef>
                <a:spcPct val="15000"/>
              </a:spcBef>
            </a:pPr>
            <a:r>
              <a:rPr lang="zh-CN" altLang="zh-CN" dirty="0"/>
              <a:t>4. Peter can play the violin. Peter can play the piano. (</a:t>
            </a:r>
            <a:r>
              <a:rPr lang="zh-CN" dirty="0"/>
              <a:t>用</a:t>
            </a:r>
            <a:r>
              <a:rPr lang="zh-CN" altLang="zh-CN" dirty="0"/>
              <a:t>both…and…</a:t>
            </a:r>
            <a:r>
              <a:rPr lang="zh-CN" dirty="0"/>
              <a:t>连接两个句子</a:t>
            </a:r>
            <a:r>
              <a:rPr lang="zh-CN" altLang="zh-CN" dirty="0"/>
              <a:t>)</a:t>
            </a:r>
          </a:p>
          <a:p>
            <a:pPr algn="l" eaLnBrk="1" hangingPunct="1">
              <a:lnSpc>
                <a:spcPct val="110000"/>
              </a:lnSpc>
              <a:spcBef>
                <a:spcPct val="15000"/>
              </a:spcBef>
            </a:pPr>
            <a:r>
              <a:rPr lang="zh-CN" altLang="zh-CN" dirty="0"/>
              <a:t>  ____________________________________________________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55650" y="1773238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What      delicious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39750" y="4292600"/>
            <a:ext cx="8064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Peter can play both the violin and the piano.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424862" cy="5584825"/>
          </a:xfrm>
          <a:prstGeom prst="rect">
            <a:avLst/>
          </a:prstGeom>
          <a:solidFill>
            <a:schemeClr val="bg1">
              <a:alpha val="4784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dirty="0">
                <a:solidFill>
                  <a:srgbClr val="6600CC"/>
                </a:solidFill>
              </a:rPr>
              <a:t>Ⅲ. </a:t>
            </a:r>
            <a:r>
              <a:rPr lang="zh-CN" dirty="0">
                <a:solidFill>
                  <a:srgbClr val="6600CC"/>
                </a:solidFill>
              </a:rPr>
              <a:t>从方框中选择恰当的句子完成对话。</a:t>
            </a:r>
          </a:p>
          <a:p>
            <a:pPr algn="l" eaLnBrk="1" hangingPunct="1"/>
            <a:r>
              <a:rPr lang="zh-CN" altLang="zh-CN" dirty="0">
                <a:solidFill>
                  <a:srgbClr val="FF6600"/>
                </a:solidFill>
              </a:rPr>
              <a:t>A:</a:t>
            </a:r>
            <a:r>
              <a:rPr lang="zh-CN" altLang="zh-CN" dirty="0"/>
              <a:t> Good morning, Jack! What did you </a:t>
            </a:r>
          </a:p>
          <a:p>
            <a:pPr algn="l" eaLnBrk="1" hangingPunct="1"/>
            <a:r>
              <a:rPr lang="zh-CN" altLang="zh-CN" dirty="0"/>
              <a:t>     do last night? </a:t>
            </a:r>
          </a:p>
          <a:p>
            <a:pPr algn="l" eaLnBrk="1" hangingPunct="1"/>
            <a:r>
              <a:rPr lang="zh-CN" altLang="zh-CN" dirty="0">
                <a:solidFill>
                  <a:srgbClr val="3333FF"/>
                </a:solidFill>
              </a:rPr>
              <a:t>B:</a:t>
            </a:r>
            <a:r>
              <a:rPr lang="zh-CN" altLang="zh-CN" dirty="0"/>
              <a:t> (1)</a:t>
            </a:r>
            <a:r>
              <a:rPr lang="zh-CN" altLang="zh-CN" u="sng" dirty="0"/>
              <a:t>________</a:t>
            </a:r>
            <a:r>
              <a:rPr lang="zh-CN" altLang="zh-CN" dirty="0"/>
              <a:t> </a:t>
            </a:r>
          </a:p>
          <a:p>
            <a:pPr algn="l" eaLnBrk="1" hangingPunct="1"/>
            <a:r>
              <a:rPr lang="zh-CN" altLang="zh-CN" dirty="0">
                <a:solidFill>
                  <a:srgbClr val="FF6600"/>
                </a:solidFill>
              </a:rPr>
              <a:t>A:</a:t>
            </a:r>
            <a:r>
              <a:rPr lang="zh-CN" altLang="zh-CN" dirty="0"/>
              <a:t> What music do you like best? </a:t>
            </a:r>
          </a:p>
          <a:p>
            <a:pPr algn="l" eaLnBrk="1" hangingPunct="1"/>
            <a:r>
              <a:rPr lang="zh-CN" altLang="zh-CN" dirty="0">
                <a:solidFill>
                  <a:srgbClr val="3333FF"/>
                </a:solidFill>
              </a:rPr>
              <a:t>B:</a:t>
            </a:r>
            <a:r>
              <a:rPr lang="zh-CN" altLang="zh-CN" dirty="0"/>
              <a:t> Rock music, </a:t>
            </a:r>
            <a:r>
              <a:rPr lang="zh-CN" altLang="zh-CN" i="1" dirty="0"/>
              <a:t>especially</a:t>
            </a:r>
            <a:r>
              <a:rPr lang="zh-CN" altLang="zh-CN" dirty="0"/>
              <a:t> (</a:t>
            </a:r>
            <a:r>
              <a:rPr lang="zh-CN" dirty="0"/>
              <a:t>尤其是</a:t>
            </a:r>
            <a:r>
              <a:rPr lang="zh-CN" altLang="zh-CN" dirty="0"/>
              <a:t>) </a:t>
            </a:r>
          </a:p>
          <a:p>
            <a:pPr algn="l" eaLnBrk="1" hangingPunct="1"/>
            <a:r>
              <a:rPr lang="zh-CN" altLang="zh-CN" dirty="0"/>
              <a:t>     Chinese rock music. </a:t>
            </a:r>
          </a:p>
          <a:p>
            <a:pPr algn="l" eaLnBrk="1" hangingPunct="1"/>
            <a:r>
              <a:rPr lang="zh-CN" altLang="zh-CN" dirty="0">
                <a:solidFill>
                  <a:srgbClr val="FF6600"/>
                </a:solidFill>
              </a:rPr>
              <a:t>A:</a:t>
            </a:r>
            <a:r>
              <a:rPr lang="zh-CN" altLang="zh-CN" dirty="0"/>
              <a:t> Really? (2)</a:t>
            </a:r>
            <a:r>
              <a:rPr lang="zh-CN" altLang="zh-CN" u="sng" dirty="0"/>
              <a:t>________</a:t>
            </a:r>
            <a:r>
              <a:rPr lang="zh-CN" altLang="zh-CN" dirty="0"/>
              <a:t> You aren’t </a:t>
            </a:r>
          </a:p>
          <a:p>
            <a:pPr algn="l" eaLnBrk="1" hangingPunct="1"/>
            <a:r>
              <a:rPr lang="zh-CN" altLang="zh-CN" dirty="0"/>
              <a:t>     Chinese, you are from a Western </a:t>
            </a:r>
          </a:p>
          <a:p>
            <a:pPr algn="l" eaLnBrk="1" hangingPunct="1"/>
            <a:r>
              <a:rPr lang="zh-CN" altLang="zh-CN" dirty="0"/>
              <a:t>     country.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979613" y="2133600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>
                <a:solidFill>
                  <a:srgbClr val="FF0066"/>
                </a:solidFill>
              </a:rPr>
              <a:t>C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635375" y="4371975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>
                <a:solidFill>
                  <a:srgbClr val="FF0066"/>
                </a:solidFill>
              </a:rPr>
              <a:t>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95288" y="692150"/>
            <a:ext cx="8208962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>
                <a:solidFill>
                  <a:srgbClr val="3333FF"/>
                </a:solidFill>
              </a:rPr>
              <a:t>B:</a:t>
            </a:r>
            <a:r>
              <a:rPr lang="zh-CN" altLang="zh-CN"/>
              <a:t> Yes, I like Western music, but I like </a:t>
            </a:r>
          </a:p>
          <a:p>
            <a:pPr algn="l" eaLnBrk="1" hangingPunct="1"/>
            <a:r>
              <a:rPr lang="zh-CN" altLang="zh-CN"/>
              <a:t>     Chinese rock music more. </a:t>
            </a:r>
          </a:p>
          <a:p>
            <a:pPr algn="l" eaLnBrk="1" hangingPunct="1"/>
            <a:r>
              <a:rPr lang="zh-CN" altLang="zh-CN">
                <a:solidFill>
                  <a:srgbClr val="FF6600"/>
                </a:solidFill>
              </a:rPr>
              <a:t>A:</a:t>
            </a:r>
            <a:r>
              <a:rPr lang="zh-CN" altLang="zh-CN"/>
              <a:t> (3)</a:t>
            </a:r>
            <a:r>
              <a:rPr lang="zh-CN" altLang="zh-CN" u="sng"/>
              <a:t>________ </a:t>
            </a:r>
            <a:r>
              <a:rPr lang="zh-CN" altLang="zh-CN"/>
              <a:t> </a:t>
            </a:r>
          </a:p>
          <a:p>
            <a:pPr algn="l" eaLnBrk="1" hangingPunct="1"/>
            <a:r>
              <a:rPr lang="zh-CN" altLang="zh-CN">
                <a:solidFill>
                  <a:srgbClr val="3333FF"/>
                </a:solidFill>
              </a:rPr>
              <a:t>B:</a:t>
            </a:r>
            <a:r>
              <a:rPr lang="zh-CN" altLang="zh-CN"/>
              <a:t> Cui Jian. (4)</a:t>
            </a:r>
            <a:r>
              <a:rPr lang="zh-CN" altLang="zh-CN" u="sng"/>
              <a:t>________</a:t>
            </a:r>
            <a:endParaRPr lang="zh-CN" altLang="zh-CN"/>
          </a:p>
          <a:p>
            <a:pPr algn="l" eaLnBrk="1" hangingPunct="1"/>
            <a:r>
              <a:rPr lang="zh-CN" altLang="zh-CN">
                <a:solidFill>
                  <a:srgbClr val="FF6600"/>
                </a:solidFill>
              </a:rPr>
              <a:t>A:</a:t>
            </a:r>
            <a:r>
              <a:rPr lang="zh-CN" altLang="zh-CN"/>
              <a:t> You’re right! His rock music makes </a:t>
            </a:r>
          </a:p>
          <a:p>
            <a:pPr algn="l" eaLnBrk="1" hangingPunct="1"/>
            <a:r>
              <a:rPr lang="zh-CN" altLang="zh-CN"/>
              <a:t>     people excited. </a:t>
            </a:r>
          </a:p>
          <a:p>
            <a:pPr algn="l" eaLnBrk="1" hangingPunct="1"/>
            <a:r>
              <a:rPr lang="zh-CN" altLang="zh-CN">
                <a:solidFill>
                  <a:srgbClr val="3333FF"/>
                </a:solidFill>
              </a:rPr>
              <a:t>B:</a:t>
            </a:r>
            <a:r>
              <a:rPr lang="zh-CN" altLang="zh-CN"/>
              <a:t> Yes. Tomorrow is Sunday. What </a:t>
            </a:r>
          </a:p>
          <a:p>
            <a:pPr algn="l" eaLnBrk="1" hangingPunct="1"/>
            <a:r>
              <a:rPr lang="zh-CN" altLang="zh-CN"/>
              <a:t>     about listening to his songs together?</a:t>
            </a:r>
          </a:p>
          <a:p>
            <a:pPr algn="l" eaLnBrk="1" hangingPunct="1"/>
            <a:r>
              <a:rPr lang="zh-CN" altLang="zh-CN">
                <a:solidFill>
                  <a:srgbClr val="FF6600"/>
                </a:solidFill>
              </a:rPr>
              <a:t>A:</a:t>
            </a:r>
            <a:r>
              <a:rPr lang="zh-CN" altLang="zh-CN"/>
              <a:t> (5)</a:t>
            </a:r>
            <a:r>
              <a:rPr lang="zh-CN" altLang="zh-CN" u="sng"/>
              <a:t>________</a:t>
            </a:r>
            <a:r>
              <a:rPr lang="zh-CN" altLang="zh-CN"/>
              <a:t>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051050" y="1708150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067175" y="2276475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>
                <a:solidFill>
                  <a:srgbClr val="FF0066"/>
                </a:solidFill>
              </a:rPr>
              <a:t>D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124075" y="5013325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>
                <a:solidFill>
                  <a:srgbClr val="FF0066"/>
                </a:solidFill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684213" y="1192213"/>
            <a:ext cx="7559675" cy="3965575"/>
          </a:xfrm>
          <a:prstGeom prst="rect">
            <a:avLst/>
          </a:prstGeom>
          <a:noFill/>
          <a:ln w="28575">
            <a:solidFill>
              <a:srgbClr val="339966"/>
            </a:solidFill>
            <a:prstDash val="dash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AutoNum type="alphaUcPeriod"/>
            </a:pPr>
            <a:r>
              <a:rPr lang="zh-CN" altLang="zh-CN" dirty="0"/>
              <a:t> Who is your favourite Chinese </a:t>
            </a:r>
          </a:p>
          <a:p>
            <a:pPr algn="l" eaLnBrk="1" hangingPunct="1"/>
            <a:r>
              <a:rPr lang="zh-CN" altLang="zh-CN" dirty="0"/>
              <a:t>     singer? </a:t>
            </a:r>
          </a:p>
          <a:p>
            <a:pPr algn="l" eaLnBrk="1" hangingPunct="1"/>
            <a:r>
              <a:rPr lang="zh-CN" altLang="zh-CN" dirty="0"/>
              <a:t>B. It sounds like a good idea!</a:t>
            </a:r>
          </a:p>
          <a:p>
            <a:pPr algn="l" eaLnBrk="1" hangingPunct="1"/>
            <a:r>
              <a:rPr lang="zh-CN" altLang="zh-CN" dirty="0"/>
              <a:t>C. I listened to music.</a:t>
            </a:r>
          </a:p>
          <a:p>
            <a:pPr algn="l" eaLnBrk="1" hangingPunct="1"/>
            <a:r>
              <a:rPr lang="zh-CN" altLang="zh-CN" dirty="0"/>
              <a:t>D. He is the first man of rock music  </a:t>
            </a:r>
          </a:p>
          <a:p>
            <a:pPr algn="l" eaLnBrk="1" hangingPunct="1"/>
            <a:r>
              <a:rPr lang="zh-CN" altLang="zh-CN" dirty="0"/>
              <a:t>     in China.  </a:t>
            </a:r>
          </a:p>
          <a:p>
            <a:pPr algn="l" eaLnBrk="1" hangingPunct="1"/>
            <a:r>
              <a:rPr lang="zh-CN" altLang="zh-CN" dirty="0"/>
              <a:t>E. I don’t believe it! </a:t>
            </a:r>
          </a:p>
        </p:txBody>
      </p:sp>
    </p:spTree>
  </p:cSld>
  <p:clrMapOvr>
    <a:masterClrMapping/>
  </p:clrMapOvr>
  <p:transition>
    <p:rand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619250" y="1655763"/>
            <a:ext cx="4751388" cy="1196975"/>
          </a:xfrm>
          <a:prstGeom prst="rect">
            <a:avLst/>
          </a:prstGeom>
          <a:solidFill>
            <a:srgbClr val="CCFFFF"/>
          </a:solidFill>
          <a:ln w="38100" cmpd="dbl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7000" dirty="0">
                <a:solidFill>
                  <a:srgbClr val="6600CC"/>
                </a:solidFill>
              </a:rPr>
              <a:t>Homework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55650" y="3213100"/>
            <a:ext cx="61928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4000" dirty="0">
                <a:solidFill>
                  <a:schemeClr val="accent2"/>
                </a:solidFill>
              </a:rPr>
              <a:t>   </a:t>
            </a:r>
            <a:r>
              <a:rPr lang="zh-CN" altLang="zh-CN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Write ten sentences using the patterns you learned today</a:t>
            </a:r>
            <a:r>
              <a:rPr lang="zh-CN" altLang="zh-CN" sz="40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  <a:r>
              <a:rPr lang="en-US" altLang="zh-CN" sz="40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endParaRPr lang="zh-CN" altLang="zh-CN" sz="4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55650" y="836613"/>
            <a:ext cx="7200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9750" y="1016000"/>
            <a:ext cx="7848600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5000"/>
              </a:lnSpc>
              <a:spcBef>
                <a:spcPct val="15000"/>
              </a:spcBef>
              <a:buFont typeface="Arial" panose="020B0604020202020204" pitchFamily="34" charset="0"/>
              <a:buAutoNum type="arabicPeriod"/>
            </a:pPr>
            <a:r>
              <a:rPr lang="zh-CN" altLang="zh-CN"/>
              <a:t> ______ a beautiful city!</a:t>
            </a:r>
          </a:p>
          <a:p>
            <a:pPr algn="l" eaLnBrk="1" hangingPunct="1">
              <a:lnSpc>
                <a:spcPct val="115000"/>
              </a:lnSpc>
              <a:spcBef>
                <a:spcPct val="15000"/>
              </a:spcBef>
              <a:buFont typeface="Arial" panose="020B0604020202020204" pitchFamily="34" charset="0"/>
              <a:buAutoNum type="arabicPeriod"/>
            </a:pPr>
            <a:r>
              <a:rPr lang="zh-CN" altLang="zh-CN"/>
              <a:t> Do you like traditional Western music _____ pop music?</a:t>
            </a:r>
          </a:p>
          <a:p>
            <a:pPr algn="l" eaLnBrk="1" hangingPunct="1">
              <a:lnSpc>
                <a:spcPct val="115000"/>
              </a:lnSpc>
              <a:spcBef>
                <a:spcPct val="15000"/>
              </a:spcBef>
              <a:buFont typeface="Arial" panose="020B0604020202020204" pitchFamily="34" charset="0"/>
              <a:buAutoNum type="arabicPeriod"/>
            </a:pPr>
            <a:r>
              <a:rPr lang="zh-CN" altLang="zh-CN"/>
              <a:t> Is this by Strauss _____ Mozart?</a:t>
            </a:r>
          </a:p>
          <a:p>
            <a:pPr algn="l" eaLnBrk="1" hangingPunct="1">
              <a:lnSpc>
                <a:spcPct val="115000"/>
              </a:lnSpc>
              <a:spcBef>
                <a:spcPct val="15000"/>
              </a:spcBef>
              <a:buFont typeface="Arial" panose="020B0604020202020204" pitchFamily="34" charset="0"/>
              <a:buAutoNum type="arabicPeriod"/>
            </a:pPr>
            <a:r>
              <a:rPr lang="zh-CN" altLang="zh-CN"/>
              <a:t> ______ ____ (Listen to) those drums!</a:t>
            </a:r>
          </a:p>
          <a:p>
            <a:pPr algn="l" eaLnBrk="1" hangingPunct="1">
              <a:lnSpc>
                <a:spcPct val="115000"/>
              </a:lnSpc>
              <a:spcBef>
                <a:spcPct val="15000"/>
              </a:spcBef>
            </a:pPr>
            <a:r>
              <a:rPr lang="zh-CN" altLang="zh-CN"/>
              <a:t>5. It’s ______ beautiful!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1052513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What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195513" y="2420938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   or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27538" y="3074988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   or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16013" y="3795713"/>
            <a:ext cx="2735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Listen     to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39975" y="4516438"/>
            <a:ext cx="86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so 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547813" y="1989138"/>
            <a:ext cx="3024187" cy="2592387"/>
          </a:xfrm>
          <a:prstGeom prst="curvedRightArrow">
            <a:avLst>
              <a:gd name="adj1" fmla="val 33287"/>
              <a:gd name="adj2" fmla="val 48231"/>
              <a:gd name="adj3" fmla="val 38869"/>
            </a:avLst>
          </a:prstGeom>
          <a:gradFill rotWithShape="1">
            <a:gsLst>
              <a:gs pos="0">
                <a:schemeClr val="folHlink"/>
              </a:gs>
              <a:gs pos="100000">
                <a:srgbClr val="FF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zh-CN" sz="6600">
                <a:solidFill>
                  <a:srgbClr val="0000FF"/>
                </a:solidFill>
              </a:rPr>
              <a:t>go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1114425" y="1916113"/>
            <a:ext cx="6121400" cy="2952750"/>
          </a:xfrm>
          <a:prstGeom prst="cloudCallout">
            <a:avLst>
              <a:gd name="adj1" fmla="val -52491"/>
              <a:gd name="adj2" fmla="val 75431"/>
            </a:avLst>
          </a:prstGeom>
          <a:gradFill rotWithShape="1">
            <a:gsLst>
              <a:gs pos="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zh-CN" sz="7200">
              <a:solidFill>
                <a:srgbClr val="9900CC"/>
              </a:solidFill>
            </a:endParaRPr>
          </a:p>
          <a:p>
            <a:pPr>
              <a:lnSpc>
                <a:spcPct val="75000"/>
              </a:lnSpc>
            </a:pPr>
            <a:r>
              <a:rPr lang="zh-CN" altLang="zh-CN" sz="7200">
                <a:solidFill>
                  <a:srgbClr val="9900CC"/>
                </a:solidFill>
              </a:rPr>
              <a:t> Ready?</a:t>
            </a:r>
          </a:p>
        </p:txBody>
      </p:sp>
      <p:pic>
        <p:nvPicPr>
          <p:cNvPr id="9227" name="Picture 11" descr="Guessing game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2203450"/>
            <a:ext cx="22304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 autoUpdateAnimBg="0"/>
      <p:bldP spid="922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775575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5000"/>
              </a:lnSpc>
              <a:spcBef>
                <a:spcPct val="25000"/>
              </a:spcBef>
            </a:pPr>
            <a:r>
              <a:rPr lang="zh-CN" altLang="zh-CN"/>
              <a:t>6. Is it by the father ____ the son?</a:t>
            </a:r>
          </a:p>
          <a:p>
            <a:pPr algn="l" eaLnBrk="1" hangingPunct="1">
              <a:lnSpc>
                <a:spcPct val="115000"/>
              </a:lnSpc>
              <a:spcBef>
                <a:spcPct val="25000"/>
              </a:spcBef>
            </a:pPr>
            <a:r>
              <a:rPr lang="zh-CN" altLang="zh-CN"/>
              <a:t>7. _____ nice weather!</a:t>
            </a:r>
          </a:p>
          <a:p>
            <a:pPr algn="l" eaLnBrk="1" hangingPunct="1">
              <a:lnSpc>
                <a:spcPct val="115000"/>
              </a:lnSpc>
              <a:spcBef>
                <a:spcPct val="25000"/>
              </a:spcBef>
            </a:pPr>
            <a:r>
              <a:rPr lang="zh-CN" altLang="zh-CN"/>
              <a:t>8. Shall we go home _____ stay here?</a:t>
            </a:r>
          </a:p>
          <a:p>
            <a:pPr algn="l" eaLnBrk="1" hangingPunct="1">
              <a:lnSpc>
                <a:spcPct val="115000"/>
              </a:lnSpc>
              <a:spcBef>
                <a:spcPct val="25000"/>
              </a:spcBef>
            </a:pPr>
            <a:r>
              <a:rPr lang="zh-CN" altLang="zh-CN"/>
              <a:t>9. Now I __________ (understand)!</a:t>
            </a:r>
          </a:p>
          <a:p>
            <a:pPr algn="l" eaLnBrk="1" hangingPunct="1">
              <a:lnSpc>
                <a:spcPct val="115000"/>
              </a:lnSpc>
              <a:spcBef>
                <a:spcPct val="25000"/>
              </a:spcBef>
            </a:pPr>
            <a:r>
              <a:rPr lang="zh-CN" altLang="zh-CN"/>
              <a:t>10. _____ carefully she is writing!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859338" y="1058863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or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16013" y="185102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What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03800" y="2636838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or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484438" y="3429000"/>
            <a:ext cx="2519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 dirty="0">
                <a:solidFill>
                  <a:srgbClr val="FF0066"/>
                </a:solidFill>
              </a:rPr>
              <a:t>understand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403350" y="414972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i="1">
                <a:solidFill>
                  <a:srgbClr val="FF0066"/>
                </a:solidFill>
              </a:rPr>
              <a:t>How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/>
          </p:cNvSpPr>
          <p:nvPr/>
        </p:nvSpPr>
        <p:spPr bwMode="auto">
          <a:xfrm>
            <a:off x="1979613" y="1412875"/>
            <a:ext cx="3600450" cy="1346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6600" kern="10" spc="-6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Grammar</a:t>
            </a:r>
            <a:endParaRPr lang="zh-CN" altLang="en-US" sz="6600" kern="10" spc="-6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563938" y="3068638"/>
            <a:ext cx="46085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5000"/>
              </a:spcBef>
              <a:buFont typeface="Arial" panose="020B0604020202020204" pitchFamily="34" charset="0"/>
              <a:buAutoNum type="arabicPeriod"/>
            </a:pPr>
            <a:r>
              <a:rPr lang="zh-CN" sz="44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选择疑问句</a:t>
            </a:r>
          </a:p>
          <a:p>
            <a:pPr algn="l" eaLnBrk="1" hangingPunct="1">
              <a:spcBef>
                <a:spcPct val="25000"/>
              </a:spcBef>
              <a:buFont typeface="Arial" panose="020B0604020202020204" pitchFamily="34" charset="0"/>
              <a:buAutoNum type="arabicPeriod"/>
            </a:pPr>
            <a:r>
              <a:rPr lang="zh-CN" sz="44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感叹句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87450" y="4962525"/>
            <a:ext cx="738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zh-CN"/>
              <a:t>--- Is the yellow ruler short or long ? </a:t>
            </a:r>
          </a:p>
          <a:p>
            <a:pPr algn="l"/>
            <a:r>
              <a:rPr lang="zh-CN" altLang="zh-CN"/>
              <a:t>--- It’s ______.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700338" y="5465763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zh-CN">
                <a:solidFill>
                  <a:srgbClr val="0000CC"/>
                </a:solidFill>
              </a:rPr>
              <a:t>long</a:t>
            </a:r>
          </a:p>
        </p:txBody>
      </p:sp>
      <p:pic>
        <p:nvPicPr>
          <p:cNvPr id="23556" name="Picture 4" descr="89b1OOOPICb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1268413"/>
            <a:ext cx="55451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200802212138455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3141663"/>
            <a:ext cx="72009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3850" y="188913"/>
            <a:ext cx="2478088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选择疑问句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116013" y="4365625"/>
            <a:ext cx="7129462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/>
              <a:t>--- Is your house near the school or the shop? </a:t>
            </a:r>
          </a:p>
          <a:p>
            <a:pPr algn="l">
              <a:lnSpc>
                <a:spcPct val="130000"/>
              </a:lnSpc>
            </a:pPr>
            <a:r>
              <a:rPr lang="en-US" altLang="zh-CN"/>
              <a:t>--- It’s near the ______.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410075" y="5876925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>
                <a:solidFill>
                  <a:srgbClr val="0000CC"/>
                </a:solidFill>
              </a:rPr>
              <a:t>shop</a:t>
            </a:r>
          </a:p>
        </p:txBody>
      </p:sp>
      <p:pic>
        <p:nvPicPr>
          <p:cNvPr id="24580" name="Picture 4" descr="20081215730775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332740"/>
            <a:ext cx="3497263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24300" y="260350"/>
            <a:ext cx="1177925" cy="57943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>
                <a:solidFill>
                  <a:srgbClr val="CC0000"/>
                </a:solidFill>
              </a:rPr>
              <a:t>house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716463" y="2060575"/>
            <a:ext cx="1268412" cy="57943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>
                <a:solidFill>
                  <a:srgbClr val="CC0000"/>
                </a:solidFill>
              </a:rPr>
              <a:t>school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484438" y="2925763"/>
            <a:ext cx="996950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>
                <a:solidFill>
                  <a:srgbClr val="CC0000"/>
                </a:solidFill>
              </a:rPr>
              <a:t>shop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5364163" y="2420938"/>
            <a:ext cx="0" cy="17287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484438" y="1773238"/>
            <a:ext cx="287337" cy="14398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3995738" y="693738"/>
            <a:ext cx="360362" cy="9350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2068</Words>
  <Application>Microsoft Office PowerPoint</Application>
  <PresentationFormat>全屏显示(4:3)</PresentationFormat>
  <Paragraphs>291</Paragraphs>
  <Slides>47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8" baseType="lpstr">
      <vt:lpstr>黑体</vt:lpstr>
      <vt:lpstr>华文细黑</vt:lpstr>
      <vt:lpstr>楷体_GB2312</vt:lpstr>
      <vt:lpstr>宋体</vt:lpstr>
      <vt:lpstr>微软雅黑</vt:lpstr>
      <vt:lpstr>Arial</vt:lpstr>
      <vt:lpstr>Arial Black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第一PPT模板网-WWW.1PPT.COM</Manager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4</cp:revision>
  <dcterms:created xsi:type="dcterms:W3CDTF">2006-07-21T10:04:00Z</dcterms:created>
  <dcterms:modified xsi:type="dcterms:W3CDTF">2023-01-17T00:49:55Z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CCEB64F89DEA497A8068E679DEFAE7BA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