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6" r:id="rId2"/>
    <p:sldId id="262" r:id="rId3"/>
    <p:sldId id="287" r:id="rId4"/>
    <p:sldId id="291" r:id="rId5"/>
    <p:sldId id="292" r:id="rId6"/>
    <p:sldId id="293" r:id="rId7"/>
    <p:sldId id="294" r:id="rId8"/>
    <p:sldId id="295" r:id="rId9"/>
    <p:sldId id="297" r:id="rId10"/>
    <p:sldId id="299" r:id="rId11"/>
    <p:sldId id="301" r:id="rId12"/>
    <p:sldId id="302" r:id="rId13"/>
    <p:sldId id="303" r:id="rId14"/>
    <p:sldId id="311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B27AFCB0-FDE0-43ED-89C6-29D69F72371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1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6CC4FAD-EEDD-498B-9794-2CF68577C1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43" y="475893"/>
            <a:ext cx="1326491" cy="142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60" y="5723362"/>
            <a:ext cx="823721" cy="88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/>
          <a:stretch>
            <a:fillRect/>
          </a:stretch>
        </p:blipFill>
        <p:spPr bwMode="auto">
          <a:xfrm>
            <a:off x="1" y="4276711"/>
            <a:ext cx="594107" cy="1498825"/>
          </a:xfrm>
          <a:custGeom>
            <a:avLst/>
            <a:gdLst>
              <a:gd name="connsiteX0" fmla="*/ 0 w 594107"/>
              <a:gd name="connsiteY0" fmla="*/ 0 h 1498825"/>
              <a:gd name="connsiteX1" fmla="*/ 594107 w 594107"/>
              <a:gd name="connsiteY1" fmla="*/ 0 h 1498825"/>
              <a:gd name="connsiteX2" fmla="*/ 594107 w 594107"/>
              <a:gd name="connsiteY2" fmla="*/ 1498825 h 1498825"/>
              <a:gd name="connsiteX3" fmla="*/ 0 w 594107"/>
              <a:gd name="connsiteY3" fmla="*/ 1498825 h 14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107" h="1498825">
                <a:moveTo>
                  <a:pt x="0" y="0"/>
                </a:moveTo>
                <a:lnTo>
                  <a:pt x="594107" y="0"/>
                </a:lnTo>
                <a:lnTo>
                  <a:pt x="594107" y="1498825"/>
                </a:lnTo>
                <a:lnTo>
                  <a:pt x="0" y="14988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25" y="5876722"/>
            <a:ext cx="559688" cy="59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74"/>
          <a:stretch>
            <a:fillRect/>
          </a:stretch>
        </p:blipFill>
        <p:spPr bwMode="auto">
          <a:xfrm>
            <a:off x="8602069" y="5192133"/>
            <a:ext cx="563732" cy="1367598"/>
          </a:xfrm>
          <a:custGeom>
            <a:avLst/>
            <a:gdLst>
              <a:gd name="connsiteX0" fmla="*/ 0 w 563732"/>
              <a:gd name="connsiteY0" fmla="*/ 0 h 1367598"/>
              <a:gd name="connsiteX1" fmla="*/ 563732 w 563732"/>
              <a:gd name="connsiteY1" fmla="*/ 0 h 1367598"/>
              <a:gd name="connsiteX2" fmla="*/ 563732 w 563732"/>
              <a:gd name="connsiteY2" fmla="*/ 1367598 h 1367598"/>
              <a:gd name="connsiteX3" fmla="*/ 0 w 563732"/>
              <a:gd name="connsiteY3" fmla="*/ 1367598 h 13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32" h="1367598">
                <a:moveTo>
                  <a:pt x="0" y="0"/>
                </a:moveTo>
                <a:lnTo>
                  <a:pt x="563732" y="0"/>
                </a:lnTo>
                <a:lnTo>
                  <a:pt x="563732" y="1367598"/>
                </a:lnTo>
                <a:lnTo>
                  <a:pt x="0" y="136759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00"/>
          <a:stretch>
            <a:fillRect/>
          </a:stretch>
        </p:blipFill>
        <p:spPr bwMode="auto">
          <a:xfrm>
            <a:off x="8317482" y="2575513"/>
            <a:ext cx="842648" cy="1418192"/>
          </a:xfrm>
          <a:custGeom>
            <a:avLst/>
            <a:gdLst>
              <a:gd name="connsiteX0" fmla="*/ 0 w 842648"/>
              <a:gd name="connsiteY0" fmla="*/ 0 h 1418192"/>
              <a:gd name="connsiteX1" fmla="*/ 842648 w 842648"/>
              <a:gd name="connsiteY1" fmla="*/ 0 h 1418192"/>
              <a:gd name="connsiteX2" fmla="*/ 842648 w 842648"/>
              <a:gd name="connsiteY2" fmla="*/ 1418192 h 1418192"/>
              <a:gd name="connsiteX3" fmla="*/ 0 w 842648"/>
              <a:gd name="connsiteY3" fmla="*/ 1418192 h 14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48" h="1418192">
                <a:moveTo>
                  <a:pt x="0" y="0"/>
                </a:moveTo>
                <a:lnTo>
                  <a:pt x="842648" y="0"/>
                </a:lnTo>
                <a:lnTo>
                  <a:pt x="842648" y="1418192"/>
                </a:lnTo>
                <a:lnTo>
                  <a:pt x="0" y="141819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98" y="627673"/>
            <a:ext cx="1120956" cy="106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1" y="1343884"/>
            <a:ext cx="498027" cy="47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93" y="4991340"/>
            <a:ext cx="1122538" cy="10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8304" y="365125"/>
            <a:ext cx="1207046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63630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E548389C-2920-450D-BB04-1B387F91B32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945165DD-56C3-4721-8AEA-502845B46C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460432" y="6160001"/>
            <a:ext cx="494372" cy="494372"/>
            <a:chOff x="6704250" y="3107164"/>
            <a:chExt cx="1800000" cy="1800000"/>
          </a:xfrm>
          <a:blipFill>
            <a:blip r:embed="rId3"/>
            <a:stretch>
              <a:fillRect/>
            </a:stretch>
          </a:blipFill>
        </p:grpSpPr>
        <p:sp>
          <p:nvSpPr>
            <p:cNvPr id="37" name="右箭头 36"/>
            <p:cNvSpPr/>
            <p:nvPr/>
          </p:nvSpPr>
          <p:spPr>
            <a:xfrm>
              <a:off x="7225440" y="3641190"/>
              <a:ext cx="836511" cy="73194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同心圆 37"/>
            <p:cNvSpPr/>
            <p:nvPr/>
          </p:nvSpPr>
          <p:spPr>
            <a:xfrm>
              <a:off x="6704250" y="3107164"/>
              <a:ext cx="1800000" cy="1800000"/>
            </a:xfrm>
            <a:prstGeom prst="donut">
              <a:avLst>
                <a:gd name="adj" fmla="val 124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1052736"/>
            <a:ext cx="7886700" cy="504008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DB5056DA-592F-4CDF-A196-09304232C84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6812F2F1-E827-4A2E-83F7-F80470AFCC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18" y="935336"/>
            <a:ext cx="4343364" cy="465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72953" y="3519661"/>
            <a:ext cx="3519227" cy="989459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BFCE8E80-D918-406E-A66A-A4C92A395E2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ACCDAB37-9922-470B-98BF-430677E7E5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9622" y="620688"/>
            <a:ext cx="7345728" cy="107000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69622" y="1825625"/>
            <a:ext cx="7345728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14BE774A-820B-4420-8C1E-5FFCE448ED0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34567053-E42F-4838-924D-F34489B145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18" y="935336"/>
            <a:ext cx="4343364" cy="465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72953" y="3519661"/>
            <a:ext cx="3519227" cy="989459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BFCE8E80-D918-406E-A66A-A4C92A395E2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ACCDAB37-9922-470B-98BF-430677E7E5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1610" y="548680"/>
            <a:ext cx="7453740" cy="114200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1610" y="1825625"/>
            <a:ext cx="3726414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96036" y="1825625"/>
            <a:ext cx="3619314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21F3E87-49BB-4D51-B8E7-C67AD57701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5A625736-6D78-4C94-99F3-EE1BA56D31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72816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36912"/>
            <a:ext cx="3868340" cy="3552751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72816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36912"/>
            <a:ext cx="3887391" cy="3552751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4881D01D-0F20-478D-9F48-B8A8B3C400C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F5AD05F-668C-49FE-A00D-4E85C29BAD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43" y="475893"/>
            <a:ext cx="1326491" cy="142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58" y="1335978"/>
            <a:ext cx="4695686" cy="443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60" y="5723362"/>
            <a:ext cx="823721" cy="88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/>
          <a:stretch>
            <a:fillRect/>
          </a:stretch>
        </p:blipFill>
        <p:spPr bwMode="auto">
          <a:xfrm>
            <a:off x="1" y="4276711"/>
            <a:ext cx="594107" cy="1498825"/>
          </a:xfrm>
          <a:custGeom>
            <a:avLst/>
            <a:gdLst>
              <a:gd name="connsiteX0" fmla="*/ 0 w 594107"/>
              <a:gd name="connsiteY0" fmla="*/ 0 h 1498825"/>
              <a:gd name="connsiteX1" fmla="*/ 594107 w 594107"/>
              <a:gd name="connsiteY1" fmla="*/ 0 h 1498825"/>
              <a:gd name="connsiteX2" fmla="*/ 594107 w 594107"/>
              <a:gd name="connsiteY2" fmla="*/ 1498825 h 1498825"/>
              <a:gd name="connsiteX3" fmla="*/ 0 w 594107"/>
              <a:gd name="connsiteY3" fmla="*/ 1498825 h 14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107" h="1498825">
                <a:moveTo>
                  <a:pt x="0" y="0"/>
                </a:moveTo>
                <a:lnTo>
                  <a:pt x="594107" y="0"/>
                </a:lnTo>
                <a:lnTo>
                  <a:pt x="594107" y="1498825"/>
                </a:lnTo>
                <a:lnTo>
                  <a:pt x="0" y="14988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25" y="5876722"/>
            <a:ext cx="559688" cy="59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矩形 53"/>
          <p:cNvSpPr/>
          <p:nvPr/>
        </p:nvSpPr>
        <p:spPr>
          <a:xfrm>
            <a:off x="2634085" y="1756554"/>
            <a:ext cx="4055642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800" b="1" dirty="0" smtClean="0">
                <a:blipFill>
                  <a:blip r:embed="rId7"/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2018</a:t>
            </a:r>
            <a:endParaRPr lang="zh-CN" altLang="en-US" sz="9800" b="1" dirty="0">
              <a:blipFill>
                <a:blip r:embed="rId7"/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74"/>
          <a:stretch>
            <a:fillRect/>
          </a:stretch>
        </p:blipFill>
        <p:spPr bwMode="auto">
          <a:xfrm>
            <a:off x="8602069" y="5192133"/>
            <a:ext cx="563732" cy="1367598"/>
          </a:xfrm>
          <a:custGeom>
            <a:avLst/>
            <a:gdLst>
              <a:gd name="connsiteX0" fmla="*/ 0 w 563732"/>
              <a:gd name="connsiteY0" fmla="*/ 0 h 1367598"/>
              <a:gd name="connsiteX1" fmla="*/ 563732 w 563732"/>
              <a:gd name="connsiteY1" fmla="*/ 0 h 1367598"/>
              <a:gd name="connsiteX2" fmla="*/ 563732 w 563732"/>
              <a:gd name="connsiteY2" fmla="*/ 1367598 h 1367598"/>
              <a:gd name="connsiteX3" fmla="*/ 0 w 563732"/>
              <a:gd name="connsiteY3" fmla="*/ 1367598 h 13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32" h="1367598">
                <a:moveTo>
                  <a:pt x="0" y="0"/>
                </a:moveTo>
                <a:lnTo>
                  <a:pt x="563732" y="0"/>
                </a:lnTo>
                <a:lnTo>
                  <a:pt x="563732" y="1367598"/>
                </a:lnTo>
                <a:lnTo>
                  <a:pt x="0" y="136759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00"/>
          <a:stretch>
            <a:fillRect/>
          </a:stretch>
        </p:blipFill>
        <p:spPr bwMode="auto">
          <a:xfrm>
            <a:off x="8317482" y="2575513"/>
            <a:ext cx="842648" cy="1418192"/>
          </a:xfrm>
          <a:custGeom>
            <a:avLst/>
            <a:gdLst>
              <a:gd name="connsiteX0" fmla="*/ 0 w 842648"/>
              <a:gd name="connsiteY0" fmla="*/ 0 h 1418192"/>
              <a:gd name="connsiteX1" fmla="*/ 842648 w 842648"/>
              <a:gd name="connsiteY1" fmla="*/ 0 h 1418192"/>
              <a:gd name="connsiteX2" fmla="*/ 842648 w 842648"/>
              <a:gd name="connsiteY2" fmla="*/ 1418192 h 1418192"/>
              <a:gd name="connsiteX3" fmla="*/ 0 w 842648"/>
              <a:gd name="connsiteY3" fmla="*/ 1418192 h 14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48" h="1418192">
                <a:moveTo>
                  <a:pt x="0" y="0"/>
                </a:moveTo>
                <a:lnTo>
                  <a:pt x="842648" y="0"/>
                </a:lnTo>
                <a:lnTo>
                  <a:pt x="842648" y="1418192"/>
                </a:lnTo>
                <a:lnTo>
                  <a:pt x="0" y="141819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98" y="627673"/>
            <a:ext cx="1120956" cy="106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1" y="1343884"/>
            <a:ext cx="498027" cy="47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93" y="4991340"/>
            <a:ext cx="1122538" cy="10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标题 1"/>
          <p:cNvSpPr>
            <a:spLocks noGrp="1"/>
          </p:cNvSpPr>
          <p:nvPr>
            <p:ph type="ctrTitle" hasCustomPrompt="1"/>
          </p:nvPr>
        </p:nvSpPr>
        <p:spPr>
          <a:xfrm>
            <a:off x="1435219" y="3290391"/>
            <a:ext cx="6273562" cy="1023937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35219" y="4355604"/>
            <a:ext cx="6273562" cy="801589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30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B29DACFE-4726-42BD-8431-CC6AAC7795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1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DB4755F8-221C-4AF8-83B0-75E5812744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D3517D33-BB90-4CF8-8970-3D18C2A525A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03CFEE13-4930-4634-A312-EE365503CE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460432" y="6160001"/>
            <a:ext cx="494372" cy="494372"/>
            <a:chOff x="6704250" y="3107164"/>
            <a:chExt cx="1800000" cy="1800000"/>
          </a:xfrm>
          <a:blipFill>
            <a:blip r:embed="rId3"/>
            <a:stretch>
              <a:fillRect/>
            </a:stretch>
          </a:blipFill>
        </p:grpSpPr>
        <p:sp>
          <p:nvSpPr>
            <p:cNvPr id="36" name="右箭头 35"/>
            <p:cNvSpPr/>
            <p:nvPr/>
          </p:nvSpPr>
          <p:spPr>
            <a:xfrm>
              <a:off x="7225440" y="3641190"/>
              <a:ext cx="836511" cy="73194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同心圆 36"/>
            <p:cNvSpPr/>
            <p:nvPr/>
          </p:nvSpPr>
          <p:spPr>
            <a:xfrm>
              <a:off x="6704250" y="3107164"/>
              <a:ext cx="1800000" cy="1800000"/>
            </a:xfrm>
            <a:prstGeom prst="donut">
              <a:avLst>
                <a:gd name="adj" fmla="val 124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955503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4014391" y="977728"/>
            <a:ext cx="4478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555703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1560D1C5-262C-431C-915E-A2A0E49F222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10A8865-8D99-4CC1-96F4-845160157A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D24B1B-26B3-4284-A19B-07D94C801C0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59D47E-EB5D-4821-A545-CAC2041851F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18269" y="1640875"/>
            <a:ext cx="7107460" cy="25545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Unit </a:t>
            </a:r>
            <a:r>
              <a:rPr lang="zh-CN" altLang="en-US" sz="4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7</a:t>
            </a:r>
            <a:endParaRPr lang="en-US" altLang="zh-CN" sz="4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Teenagers </a:t>
            </a: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should be allowed to </a:t>
            </a:r>
          </a:p>
          <a:p>
            <a:pPr algn="ctr"/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choose their own clothes.</a:t>
            </a:r>
          </a:p>
          <a:p>
            <a:pPr algn="ctr"/>
            <a:r>
              <a:rPr lang="zh-CN" altLang="en-US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Section A  (第</a:t>
            </a:r>
            <a:r>
              <a:rPr lang="en-US" altLang="zh-CN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2</a:t>
            </a:r>
            <a:r>
              <a:rPr lang="zh-CN" altLang="en-US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课时)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66166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52379" y="712946"/>
            <a:ext cx="6399371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2400" b="1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5.back的用法</a:t>
            </a:r>
          </a:p>
          <a:p>
            <a:pPr>
              <a:lnSpc>
                <a:spcPct val="150000"/>
              </a:lnSpc>
            </a:pPr>
            <a:r>
              <a:rPr sz="2400" i="1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adv.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向后，回复</a:t>
            </a:r>
            <a:endParaRPr sz="2400" dirty="0">
              <a:solidFill>
                <a:srgbClr val="7030A0"/>
              </a:solidFill>
              <a:latin typeface="Times New Roman" panose="02020603050405020304" charset="0"/>
              <a:ea typeface="方正书宋_GBK" charset="0"/>
              <a:cs typeface="方正书宋_GBK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sz="2400" i="1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n.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背</a:t>
            </a:r>
            <a:endParaRPr sz="2400" dirty="0">
              <a:solidFill>
                <a:srgbClr val="7030A0"/>
              </a:solidFill>
              <a:latin typeface="Times New Roman" panose="02020603050405020304" charset="0"/>
              <a:ea typeface="方正书宋_GBK" charset="0"/>
              <a:cs typeface="方正书宋_GBK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e.g.: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He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hits back. </a:t>
            </a:r>
          </a:p>
          <a:p>
            <a:pPr>
              <a:lnSpc>
                <a:spcPct val="150000"/>
              </a:lnSpc>
            </a:pPr>
            <a:r>
              <a:rPr sz="2400" b="1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【</a:t>
            </a:r>
            <a:r>
              <a:rPr sz="2400" b="1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拓展】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由back组成的短语：turn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back转身；think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back回想；talk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back顶嘴；shout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back回叫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/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对着叫喊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sz="2400" b="1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6.regret </a:t>
            </a:r>
            <a:r>
              <a:rPr sz="2400" b="1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后悔，遗憾</a:t>
            </a:r>
            <a:endParaRPr sz="2400" b="1" dirty="0">
              <a:solidFill>
                <a:srgbClr val="7030A0"/>
              </a:solidFill>
              <a:latin typeface="Times New Roman" panose="02020603050405020304" charset="0"/>
              <a:ea typeface="方正书宋_GBK" charset="0"/>
              <a:cs typeface="方正书宋_GBK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regret doing 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sth.对做过的事情感到后悔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/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遗憾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e.g.: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I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regret taking my mother’s money.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14705" y="2127885"/>
            <a:ext cx="696341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2400" b="1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一、根据汉语提示完成下列句子</a:t>
            </a:r>
            <a:r>
              <a:rPr sz="2400" b="1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。（</a:t>
            </a:r>
            <a:r>
              <a:rPr sz="2400" b="1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词数不限</a:t>
            </a:r>
            <a:r>
              <a:rPr sz="2400" b="1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）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1.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I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often ____________ (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回想到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) my childhood(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童年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).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2.He wasn’t allowed ____________ (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举起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) the baby.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3.____________ (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确保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) you will be back before 6:00 p.m.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4.It’s impolite ____________ (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顶嘴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) to your parents.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5.You ____________ (</a:t>
            </a:r>
            <a:r>
              <a:rPr lang="zh-CN"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不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被允许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) to be late for school.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01520" y="2801620"/>
            <a:ext cx="1873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think back to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72815" y="3333750"/>
            <a:ext cx="1935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to lift up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78255" y="3895725"/>
            <a:ext cx="1471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Make sure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42870" y="4986655"/>
            <a:ext cx="1941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to talk back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52245" y="5539740"/>
            <a:ext cx="2423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are not allowed</a:t>
            </a:r>
          </a:p>
        </p:txBody>
      </p:sp>
      <p:sp>
        <p:nvSpPr>
          <p:cNvPr id="12" name="矩形 11"/>
          <p:cNvSpPr/>
          <p:nvPr/>
        </p:nvSpPr>
        <p:spPr>
          <a:xfrm>
            <a:off x="2532698" y="601345"/>
            <a:ext cx="346519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bliqueBottomLeft"/>
              <a:lightRig rig="threePt" dir="t"/>
            </a:scene3d>
            <a:sp3d extrusionH="323850" contourW="12700">
              <a:extrusionClr>
                <a:srgbClr val="EB6A70"/>
              </a:extrusionClr>
              <a:contourClr>
                <a:srgbClr val="B1A2BA"/>
              </a:contourClr>
            </a:sp3d>
          </a:bodyPr>
          <a:lstStyle/>
          <a:p>
            <a:pPr algn="ctr"/>
            <a:r>
              <a:rPr lang="en-US" altLang="zh-CN" sz="7200" b="1" dirty="0">
                <a:ln w="0">
                  <a:solidFill>
                    <a:srgbClr val="8E69B8"/>
                  </a:solidFill>
                  <a:prstDash val="solid"/>
                </a:ln>
                <a:blipFill>
                  <a:blip r:embed="rId3">
                    <a:alphaModFix amt="99000"/>
                  </a:blip>
                  <a:tile tx="139700" ty="0" sx="59000" sy="42000" flip="none" algn="b"/>
                </a:blipFill>
                <a:effectLst>
                  <a:innerShdw dist="25400" dir="13500000">
                    <a:srgbClr val="9166B8">
                      <a:alpha val="100000"/>
                    </a:srgbClr>
                  </a:innerShdw>
                </a:effectLst>
                <a:latin typeface="Times New Roman" panose="02020603050405020304" charset="0"/>
              </a:rPr>
              <a:t>Exercise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38651" y="1003935"/>
            <a:ext cx="8043863" cy="45231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 algn="l">
              <a:lnSpc>
                <a:spcPct val="150000"/>
              </a:lnSpc>
            </a:pPr>
            <a:r>
              <a:rPr lang="zh-CN" altLang="en-US" sz="2400" b="1" u="none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二、用所给单词的正确形式填空。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zh-CN" sz="2400" u="none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1.He regrets ___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  <a:sym typeface="+mn-ea"/>
              </a:rPr>
              <a:t>___</a:t>
            </a:r>
            <a:r>
              <a:rPr lang="en-US" altLang="zh-CN" sz="2400" u="none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__ (hurt) his mother when he talked back yesterday.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zh-CN" sz="2400" u="none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2.The two-year-old child fell and hurt ___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  <a:sym typeface="+mn-ea"/>
              </a:rPr>
              <a:t>_</a:t>
            </a:r>
            <a:r>
              <a:rPr lang="en-US" altLang="zh-CN" sz="2400" u="none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_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  <a:sym typeface="+mn-ea"/>
              </a:rPr>
              <a:t>__</a:t>
            </a:r>
            <a:r>
              <a:rPr lang="en-US" altLang="zh-CN" sz="2400" u="none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__ (him).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zh-CN" sz="2400" u="none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3.He thinks he shouldn</a:t>
            </a:r>
            <a:r>
              <a:rPr lang="en-US" altLang="zh-CN" sz="2400" u="none" dirty="0">
                <a:solidFill>
                  <a:srgbClr val="7030A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zh-CN" sz="2400" u="none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t __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  <a:sym typeface="+mn-ea"/>
              </a:rPr>
              <a:t>___</a:t>
            </a:r>
            <a:r>
              <a:rPr lang="en-US" altLang="zh-CN" sz="2400" u="none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___(tell) what to do.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zh-CN" sz="2400" u="none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4.The boy had a dream about __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  <a:sym typeface="+mn-ea"/>
              </a:rPr>
              <a:t>_</a:t>
            </a:r>
            <a:r>
              <a:rPr lang="en-US" altLang="zh-CN" sz="2400" u="none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_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  <a:sym typeface="+mn-ea"/>
              </a:rPr>
              <a:t>__</a:t>
            </a:r>
            <a:r>
              <a:rPr lang="en-US" altLang="zh-CN" sz="2400" u="none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__ (hug) his mother last night.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zh-CN" sz="2400" u="none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5.After ___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  <a:sym typeface="+mn-ea"/>
              </a:rPr>
              <a:t>___</a:t>
            </a:r>
            <a:r>
              <a:rPr lang="en-US" altLang="zh-CN" sz="2400" u="none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__ (eat) ice-</a:t>
            </a:r>
            <a:r>
              <a:rPr lang="en-US" altLang="zh-CN" sz="2400" u="none" dirty="0" err="1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cream,he</a:t>
            </a:r>
            <a:r>
              <a:rPr lang="en-US" altLang="zh-CN" sz="2400" u="none" dirty="0">
                <a:solidFill>
                  <a:srgbClr val="7030A0"/>
                </a:solidFill>
                <a:latin typeface="Times New Roman" panose="02020603050405020304" charset="0"/>
                <a:ea typeface="方正黑体_GBK" charset="0"/>
                <a:cs typeface="方正黑体_GBK" charset="0"/>
              </a:rPr>
              <a:t> began to cough.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97906" y="1683068"/>
            <a:ext cx="130397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hurting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21325" y="2794000"/>
            <a:ext cx="1149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himself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25875" y="3358515"/>
            <a:ext cx="122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be told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20553" y="3875881"/>
            <a:ext cx="123015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hugging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62760" y="4974590"/>
            <a:ext cx="1065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eating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25245" y="2580005"/>
            <a:ext cx="6961505" cy="20300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algn="l">
              <a:lnSpc>
                <a:spcPct val="150000"/>
              </a:lnSpc>
              <a:buNone/>
            </a:pP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charset="0"/>
              </a:rPr>
              <a:t>1.Learn and remember the new words and useful phrases by heart.</a:t>
            </a:r>
          </a:p>
          <a:p>
            <a:pPr marL="0" algn="l">
              <a:lnSpc>
                <a:spcPct val="150000"/>
              </a:lnSpc>
              <a:buNone/>
            </a:pP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charset="0"/>
              </a:rPr>
              <a:t>2.Retell the text according to the key words.</a:t>
            </a:r>
          </a:p>
        </p:txBody>
      </p:sp>
      <p:sp>
        <p:nvSpPr>
          <p:cNvPr id="6" name="矩形 5"/>
          <p:cNvSpPr/>
          <p:nvPr/>
        </p:nvSpPr>
        <p:spPr>
          <a:xfrm>
            <a:off x="2143125" y="1042035"/>
            <a:ext cx="4857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ln w="25400">
                  <a:gradFill>
                    <a:gsLst>
                      <a:gs pos="31000">
                        <a:srgbClr val="6D6E85"/>
                      </a:gs>
                      <a:gs pos="66000">
                        <a:srgbClr val="A2C6FF"/>
                      </a:gs>
                      <a:gs pos="45000">
                        <a:srgbClr val="97B8F2"/>
                      </a:gs>
                      <a:gs pos="11000">
                        <a:srgbClr val="ED7D31">
                          <a:lumMod val="20000"/>
                          <a:lumOff val="80000"/>
                        </a:srgbClr>
                      </a:gs>
                      <a:gs pos="100000">
                        <a:srgbClr val="7E6760"/>
                      </a:gs>
                      <a:gs pos="91000">
                        <a:schemeClr val="bg1">
                          <a:lumMod val="50000"/>
                        </a:schemeClr>
                      </a:gs>
                      <a:gs pos="56000">
                        <a:srgbClr val="455C85"/>
                      </a:gs>
                      <a:gs pos="81000">
                        <a:srgbClr val="F8D8CF"/>
                      </a:gs>
                    </a:gsLst>
                  </a:gradFill>
                </a:ln>
                <a:blipFill>
                  <a:blip r:embed="rId3"/>
                  <a:tile sx="100000" sy="100000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7238" y="1300163"/>
            <a:ext cx="8229600" cy="760095"/>
          </a:xfrm>
        </p:spPr>
        <p:txBody>
          <a:bodyPr/>
          <a:lstStyle/>
          <a:p>
            <a:r>
              <a:rPr lang="en-US" altLang="zh-CN" sz="285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 </a:t>
            </a:r>
            <a:endParaRPr lang="en-US" altLang="zh-CN" sz="285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00213" y="2726531"/>
            <a:ext cx="56045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charset="0"/>
              </a:rPr>
              <a:t>Thank you</a:t>
            </a:r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charset="0"/>
              </a:rPr>
              <a:t>！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292316" y="1072515"/>
            <a:ext cx="4721066" cy="584835"/>
          </a:xfrm>
        </p:spPr>
        <p:txBody>
          <a:bodyPr>
            <a:normAutofit/>
          </a:bodyPr>
          <a:lstStyle/>
          <a:p>
            <a:pPr algn="l"/>
            <a:r>
              <a:rPr lang="en-US" altLang="zh-CN" sz="285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charset="0"/>
              </a:rPr>
              <a:t>Warming up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768" y="1736408"/>
            <a:ext cx="4342924" cy="325707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0015" y="1882630"/>
            <a:ext cx="4496753" cy="1318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100" dirty="0">
                <a:solidFill>
                  <a:srgbClr val="B416BA"/>
                </a:solidFill>
                <a:latin typeface="Times New Roman" panose="02020603050405020304" charset="0"/>
              </a:rPr>
              <a:t>1.What do you think of your mom?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100" dirty="0">
                <a:solidFill>
                  <a:srgbClr val="B416BA"/>
                </a:solidFill>
                <a:latin typeface="Times New Roman" panose="02020603050405020304" charset="0"/>
              </a:rPr>
              <a:t>2.What's your mom like in your eyes?</a:t>
            </a:r>
          </a:p>
          <a:p>
            <a:endParaRPr lang="en-US" altLang="zh-CN" sz="2100" dirty="0">
              <a:solidFill>
                <a:srgbClr val="B416BA"/>
              </a:solidFill>
              <a:latin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2923" y="2287429"/>
            <a:ext cx="8586788" cy="40925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 algn="ctr">
              <a:lnSpc>
                <a:spcPct val="130000"/>
              </a:lnSpc>
            </a:pPr>
            <a:r>
              <a:rPr lang="en-US" altLang="zh-CN" sz="2000" b="1" u="none">
                <a:solidFill>
                  <a:srgbClr val="7030A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Mom Knows Best </a:t>
            </a:r>
          </a:p>
          <a:p>
            <a:pPr marL="0" indent="0" algn="l">
              <a:lnSpc>
                <a:spcPct val="130000"/>
              </a:lnSpc>
            </a:pPr>
            <a:r>
              <a:rPr lang="en-US" altLang="zh-CN" sz="2000" b="0" u="none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</a:rPr>
              <a:t>When I was a tiny baby crying all night, my mom sang to me and stayed by my side. </a:t>
            </a:r>
          </a:p>
          <a:p>
            <a:pPr marL="0" indent="0" algn="l">
              <a:lnSpc>
                <a:spcPct val="130000"/>
              </a:lnSpc>
            </a:pPr>
            <a:r>
              <a:rPr lang="en-US" altLang="zh-CN" sz="2000" b="0" u="none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</a:rPr>
              <a:t>When I was tired and hungry, she gave me food and warm arms to sleep in. </a:t>
            </a:r>
          </a:p>
          <a:p>
            <a:pPr marL="0" indent="0" algn="l">
              <a:lnSpc>
                <a:spcPct val="130000"/>
              </a:lnSpc>
            </a:pPr>
            <a:r>
              <a:rPr lang="en-US" altLang="zh-CN" sz="2000" b="0" u="none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</a:rPr>
              <a:t>When I was two running through the field, she made sure I was safe and kept me from danger.</a:t>
            </a:r>
          </a:p>
          <a:p>
            <a:pPr marL="0" indent="0" algn="l">
              <a:lnSpc>
                <a:spcPct val="130000"/>
              </a:lnSpc>
            </a:pPr>
            <a:r>
              <a:rPr lang="en-US" altLang="zh-CN" sz="2000" b="0" u="none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</a:rPr>
              <a:t>When I fell and hurt myself, she gave me a hug and lifted me up.</a:t>
            </a:r>
          </a:p>
          <a:p>
            <a:pPr marL="0" indent="0" algn="l">
              <a:lnSpc>
                <a:spcPct val="130000"/>
              </a:lnSpc>
            </a:pPr>
            <a:endParaRPr lang="en-US" altLang="zh-CN" sz="2000" b="0" u="none">
              <a:solidFill>
                <a:srgbClr val="7030A0"/>
              </a:solidFill>
              <a:latin typeface="Times New Roman" panose="02020603050405020304" charset="0"/>
              <a:ea typeface="Times New Roman Italic" charset="0"/>
              <a:cs typeface="Times New Roman Italic" charset="0"/>
            </a:endParaRPr>
          </a:p>
          <a:p>
            <a:pPr marL="0" indent="0" algn="l">
              <a:lnSpc>
                <a:spcPct val="130000"/>
              </a:lnSpc>
            </a:pPr>
            <a:r>
              <a:rPr lang="en-US" altLang="zh-CN" sz="2000" b="0" u="none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</a:rPr>
              <a:t>When I was seven coughing badly, she said no ice-cream for me. </a:t>
            </a:r>
          </a:p>
          <a:p>
            <a:pPr marL="0" indent="0" algn="l">
              <a:lnSpc>
                <a:spcPct val="130000"/>
              </a:lnSpc>
            </a:pPr>
            <a:r>
              <a:rPr lang="en-US" altLang="zh-CN" sz="2000" b="0" u="none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</a:rPr>
              <a:t>But I talked back loudly, “I should be allowed to eat some! Give it to me now!”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365885" y="809625"/>
            <a:ext cx="73050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E123ED"/>
                </a:solidFill>
                <a:latin typeface="Times New Roman" panose="02020603050405020304" charset="0"/>
              </a:rPr>
              <a:t>Read the poem aloud and discuss what the title means with your partner.</a:t>
            </a:r>
          </a:p>
        </p:txBody>
      </p:sp>
      <p:sp>
        <p:nvSpPr>
          <p:cNvPr id="194" name=" 194"/>
          <p:cNvSpPr/>
          <p:nvPr/>
        </p:nvSpPr>
        <p:spPr>
          <a:xfrm>
            <a:off x="633095" y="849630"/>
            <a:ext cx="732790" cy="506730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3a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4683" y="749459"/>
            <a:ext cx="7874318" cy="584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  <a:sym typeface="+mn-ea"/>
              </a:rPr>
              <a:t>When I was nine watching scary movies, she said it’d give me awful dreams.</a:t>
            </a:r>
          </a:p>
          <a:p>
            <a:pPr algn="l">
              <a:lnSpc>
                <a:spcPct val="115000"/>
              </a:lnSpc>
            </a:pP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  <a:sym typeface="+mn-ea"/>
              </a:rPr>
              <a:t>But I shouted back angrily, “I should be allowed to watch it! I’m not a baby!” </a:t>
            </a:r>
          </a:p>
          <a:p>
            <a:pPr algn="l">
              <a:lnSpc>
                <a:spcPct val="80000"/>
              </a:lnSpc>
            </a:pPr>
            <a:endParaRPr lang="en-US" altLang="zh-CN" sz="2000" dirty="0">
              <a:solidFill>
                <a:srgbClr val="7030A0"/>
              </a:solidFill>
              <a:latin typeface="Times New Roman" panose="02020603050405020304" charset="0"/>
              <a:ea typeface="Times New Roman Italic" charset="0"/>
              <a:cs typeface="Times New Roman Italic" charset="0"/>
              <a:sym typeface="+mn-ea"/>
            </a:endParaRPr>
          </a:p>
          <a:p>
            <a:pPr algn="l">
              <a:lnSpc>
                <a:spcPct val="80000"/>
              </a:lnSpc>
            </a:pP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  <a:sym typeface="+mn-ea"/>
              </a:rPr>
              <a:t>When I was a teen going out with friends, she said, “Please be</a:t>
            </a:r>
          </a:p>
          <a:p>
            <a:pPr algn="l">
              <a:lnSpc>
                <a:spcPct val="115000"/>
              </a:lnSpc>
            </a:pP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  <a:sym typeface="+mn-ea"/>
              </a:rPr>
              <a:t>back by ten!” </a:t>
            </a:r>
          </a:p>
          <a:p>
            <a:pPr algn="l">
              <a:lnSpc>
                <a:spcPct val="115000"/>
              </a:lnSpc>
            </a:pP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  <a:sym typeface="+mn-ea"/>
              </a:rPr>
              <a:t>But I talked back again — “I should not be told what to do! </a:t>
            </a:r>
          </a:p>
          <a:p>
            <a:pPr algn="l">
              <a:lnSpc>
                <a:spcPct val="115000"/>
              </a:lnSpc>
            </a:pP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  <a:sym typeface="+mn-ea"/>
              </a:rPr>
              <a:t>I’m seventeen now!” </a:t>
            </a:r>
          </a:p>
          <a:p>
            <a:pPr algn="l">
              <a:lnSpc>
                <a:spcPct val="115000"/>
              </a:lnSpc>
            </a:pPr>
            <a:endParaRPr lang="en-US" altLang="zh-CN" sz="2000" dirty="0">
              <a:solidFill>
                <a:srgbClr val="7030A0"/>
              </a:solidFill>
              <a:latin typeface="Times New Roman" panose="02020603050405020304" charset="0"/>
              <a:ea typeface="Times New Roman Italic" charset="0"/>
              <a:cs typeface="Times New Roman Italic" charset="0"/>
              <a:sym typeface="+mn-ea"/>
            </a:endParaRPr>
          </a:p>
          <a:p>
            <a:pPr algn="l">
              <a:lnSpc>
                <a:spcPct val="115000"/>
              </a:lnSpc>
            </a:pP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  <a:sym typeface="+mn-ea"/>
              </a:rPr>
              <a:t>Now I’m an adult, thinking back to those times. </a:t>
            </a:r>
          </a:p>
          <a:p>
            <a:pPr algn="l">
              <a:lnSpc>
                <a:spcPct val="115000"/>
              </a:lnSpc>
            </a:pP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  <a:sym typeface="+mn-ea"/>
              </a:rPr>
              <a:t>I coughed for days after eating that ice-cream </a:t>
            </a:r>
          </a:p>
          <a:p>
            <a:pPr algn="l">
              <a:lnSpc>
                <a:spcPct val="115000"/>
              </a:lnSpc>
            </a:pP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  <a:sym typeface="+mn-ea"/>
              </a:rPr>
              <a:t>And had scary dreams after watching that film. </a:t>
            </a:r>
          </a:p>
          <a:p>
            <a:pPr algn="l">
              <a:lnSpc>
                <a:spcPct val="115000"/>
              </a:lnSpc>
            </a:pP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  <a:sym typeface="+mn-ea"/>
              </a:rPr>
              <a:t>I was late for school from staying out past ten. </a:t>
            </a:r>
          </a:p>
          <a:p>
            <a:pPr algn="l">
              <a:lnSpc>
                <a:spcPct val="115000"/>
              </a:lnSpc>
            </a:pP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  <a:sym typeface="+mn-ea"/>
              </a:rPr>
              <a:t>I regret talking back, not listening to Mom. </a:t>
            </a:r>
          </a:p>
          <a:p>
            <a:pPr algn="l">
              <a:lnSpc>
                <a:spcPct val="115000"/>
              </a:lnSpc>
            </a:pP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Times New Roman Italic" charset="0"/>
                <a:cs typeface="Times New Roman Italic" charset="0"/>
                <a:sym typeface="+mn-ea"/>
              </a:rPr>
              <a:t>Mom knows best, and for me she wanted only the best! </a:t>
            </a:r>
            <a:endParaRPr lang="en-US" altLang="zh-CN" sz="2000" b="0" u="none" dirty="0">
              <a:solidFill>
                <a:srgbClr val="7030A0"/>
              </a:solidFill>
              <a:latin typeface="Times New Roman" panose="02020603050405020304" charset="0"/>
              <a:ea typeface="Times New Roman Italic" charset="0"/>
              <a:cs typeface="Times New Roman Italic" charset="0"/>
            </a:endParaRPr>
          </a:p>
          <a:p>
            <a:endParaRPr lang="zh-CN" altLang="en-US" sz="2000" dirty="0">
              <a:latin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631" y="3450114"/>
            <a:ext cx="1992630" cy="2392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8950" y="1767999"/>
            <a:ext cx="77457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7030A0"/>
                </a:solidFill>
                <a:latin typeface="Times New Roman" panose="02020603050405020304" charset="0"/>
              </a:rPr>
              <a:t>1. What did the mom do when the writer was a baby and a small child? 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7030A0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7030A0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7030A0"/>
                </a:solidFill>
                <a:latin typeface="Times New Roman" panose="02020603050405020304" charset="0"/>
              </a:rPr>
              <a:t>2. Why do you think the writer talked back to his mom when he was 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7030A0"/>
                </a:solidFill>
                <a:latin typeface="Times New Roman" panose="02020603050405020304" charset="0"/>
              </a:rPr>
              <a:t>   seven and nine years old? 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7030A0"/>
              </a:solidFill>
              <a:latin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2953" y="2232025"/>
            <a:ext cx="74714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</a:rPr>
              <a:t>She sang to him and stayed by his side. She gave him food and warm arms to sleep in. She made sure he was safe and kept him from danger.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5804" y="4075430"/>
            <a:ext cx="724995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</a:rPr>
              <a:t>Because he thought he was not a baby, and he should be allowed to do those things.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365885" y="849630"/>
            <a:ext cx="730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E123ED"/>
                </a:solidFill>
                <a:latin typeface="Times New Roman" panose="02020603050405020304" charset="0"/>
              </a:rPr>
              <a:t>Read the poem again and answer the questions. </a:t>
            </a:r>
          </a:p>
        </p:txBody>
      </p:sp>
      <p:sp>
        <p:nvSpPr>
          <p:cNvPr id="194" name=" 194"/>
          <p:cNvSpPr/>
          <p:nvPr/>
        </p:nvSpPr>
        <p:spPr>
          <a:xfrm>
            <a:off x="633095" y="849630"/>
            <a:ext cx="732790" cy="506730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3b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3598" y="1842135"/>
            <a:ext cx="802195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3. How did the writer feel when he was a teenager </a:t>
            </a: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and</a:t>
            </a:r>
            <a:r>
              <a:rPr lang="zh-CN" altLang="en-US" sz="20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 his mom 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   </a:t>
            </a: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said</a:t>
            </a:r>
            <a:r>
              <a:rPr lang="zh-CN" altLang="en-US" sz="20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“Please be back by ten”? 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7030A0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4. After reading the whole poem, how do you think the writer feels about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   his mom? </a:t>
            </a:r>
            <a:endParaRPr lang="zh-CN" altLang="en-US" sz="2000" dirty="0">
              <a:latin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3623" y="2842578"/>
            <a:ext cx="485108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</a:rPr>
              <a:t>He felt very angry.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3940" y="4241800"/>
            <a:ext cx="7300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</a:rPr>
              <a:t>His mother is a good mother. She knows best and for him she wanted only the best!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565910" y="1917065"/>
            <a:ext cx="73050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23ED"/>
                </a:solidFill>
                <a:latin typeface="Times New Roman" panose="02020603050405020304" charset="0"/>
              </a:rPr>
              <a:t>Think about a time you did something even though your mom or dad told you not to do it. Share your story with your partner. </a:t>
            </a:r>
          </a:p>
        </p:txBody>
      </p:sp>
      <p:sp>
        <p:nvSpPr>
          <p:cNvPr id="194" name=" 194"/>
          <p:cNvSpPr/>
          <p:nvPr/>
        </p:nvSpPr>
        <p:spPr>
          <a:xfrm>
            <a:off x="833120" y="1957070"/>
            <a:ext cx="732790" cy="506730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3c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16280" y="1744821"/>
            <a:ext cx="7485698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2400" b="1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1.When I was a tiny baby crying...</a:t>
            </a:r>
            <a:r>
              <a:rPr sz="2400" b="1" dirty="0" err="1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当我还是小婴儿在哭叫中</a:t>
            </a:r>
            <a:r>
              <a:rPr sz="2400" b="1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……</a:t>
            </a:r>
            <a:r>
              <a:rPr lang="zh-CN" sz="2400" b="1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（教材第</a:t>
            </a:r>
            <a:r>
              <a:rPr lang="en-US" altLang="zh-CN" sz="2400" b="1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51</a:t>
            </a:r>
            <a:r>
              <a:rPr lang="zh-CN" altLang="en-US" sz="2400" b="1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页</a:t>
            </a:r>
            <a:r>
              <a:rPr lang="zh-CN" sz="2400" b="1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）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    be sb. /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sth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. doing ... 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在做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  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It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 must be a man singing.</a:t>
            </a:r>
          </a:p>
          <a:p>
            <a:pPr>
              <a:lnSpc>
                <a:spcPct val="150000"/>
              </a:lnSpc>
            </a:pPr>
            <a:r>
              <a:rPr sz="2400" b="1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2.make sure </a:t>
            </a:r>
            <a:r>
              <a:rPr sz="2400" b="1" dirty="0" err="1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的用法</a:t>
            </a:r>
            <a:endParaRPr sz="2400" b="1" dirty="0">
              <a:solidFill>
                <a:srgbClr val="7030A0"/>
              </a:solidFill>
              <a:latin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    （1）make sure /be sure to do 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sth.保证做</a:t>
            </a: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    （2）make sure of 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sth.弄清，查明</a:t>
            </a:r>
            <a:endParaRPr sz="2400" dirty="0">
              <a:solidFill>
                <a:srgbClr val="7030A0"/>
              </a:solidFill>
              <a:latin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    （3）be /make sure +that </a:t>
            </a:r>
            <a:r>
              <a:rPr sz="2400" dirty="0" err="1">
                <a:solidFill>
                  <a:srgbClr val="7030A0"/>
                </a:solidFill>
                <a:latin typeface="Times New Roman" panose="02020603050405020304" charset="0"/>
                <a:sym typeface="+mn-ea"/>
              </a:rPr>
              <a:t>从句</a:t>
            </a:r>
            <a:endParaRPr sz="2400" dirty="0">
              <a:solidFill>
                <a:srgbClr val="7030A0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3823" y="534670"/>
            <a:ext cx="56229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Language Points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3480" y="501015"/>
            <a:ext cx="7089775" cy="6092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2000" b="1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3.keep sb./</a:t>
            </a:r>
            <a:r>
              <a:rPr sz="2000" b="1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sth</a:t>
            </a:r>
            <a:r>
              <a:rPr sz="2000" b="1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. away from... 让……</a:t>
            </a:r>
            <a:r>
              <a:rPr sz="2000" b="1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远离</a:t>
            </a:r>
            <a:r>
              <a:rPr sz="2000" b="1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……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e.g.: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You</a:t>
            </a: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must keep away from danger.</a:t>
            </a:r>
          </a:p>
          <a:p>
            <a:pPr>
              <a:lnSpc>
                <a:spcPct val="150000"/>
              </a:lnSpc>
            </a:pPr>
            <a:r>
              <a:rPr sz="2000" b="1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【</a:t>
            </a:r>
            <a:r>
              <a:rPr sz="2000" b="1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拓展】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keep</a:t>
            </a: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up with 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跟上；keep</a:t>
            </a: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in touch 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with和</a:t>
            </a: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……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保持联系；keep</a:t>
            </a: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sb. from doing 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sth.阻止</a:t>
            </a: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……做……；keep (on) doing 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sth.不断做</a:t>
            </a: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sz="2000" b="1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4.hurt的用法</a:t>
            </a:r>
          </a:p>
          <a:p>
            <a:pPr>
              <a:lnSpc>
                <a:spcPct val="150000"/>
              </a:lnSpc>
            </a:pP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   (1) </a:t>
            </a:r>
            <a:r>
              <a:rPr sz="2000" i="1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vt.</a:t>
            </a: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伤害</a:t>
            </a:r>
            <a:endParaRPr sz="2000" dirty="0">
              <a:solidFill>
                <a:srgbClr val="7030A0"/>
              </a:solidFill>
              <a:latin typeface="Times New Roman" panose="02020603050405020304" charset="0"/>
              <a:ea typeface="方正书宋_GBK" charset="0"/>
              <a:cs typeface="方正书宋_GBK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  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e.g.: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I</a:t>
            </a: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hurt my hand when I cooked.</a:t>
            </a:r>
          </a:p>
          <a:p>
            <a:pPr>
              <a:lnSpc>
                <a:spcPct val="150000"/>
              </a:lnSpc>
            </a:pP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   (2) </a:t>
            </a:r>
            <a:r>
              <a:rPr sz="2000" i="1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vi.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疼（不跟宾语</a:t>
            </a: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）</a:t>
            </a:r>
          </a:p>
          <a:p>
            <a:pPr>
              <a:lnSpc>
                <a:spcPct val="150000"/>
              </a:lnSpc>
            </a:pP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  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e.g.: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My</a:t>
            </a: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head hurts.=I have a headache.</a:t>
            </a:r>
          </a:p>
          <a:p>
            <a:pPr>
              <a:lnSpc>
                <a:spcPct val="150000"/>
              </a:lnSpc>
            </a:pP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   (3) </a:t>
            </a:r>
            <a:r>
              <a:rPr sz="2000" i="1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adj.</a:t>
            </a: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受伤的</a:t>
            </a:r>
            <a:endParaRPr sz="2000" dirty="0">
              <a:solidFill>
                <a:srgbClr val="7030A0"/>
              </a:solidFill>
              <a:latin typeface="Times New Roman" panose="02020603050405020304" charset="0"/>
              <a:ea typeface="方正书宋_GBK" charset="0"/>
              <a:cs typeface="方正书宋_GBK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   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一般使用sb</a:t>
            </a: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./sb.’s part be /get 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hurt某人</a:t>
            </a: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/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某人的某个部位受伤</a:t>
            </a:r>
            <a:r>
              <a:rPr lang="zh-CN"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  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e.g.:</a:t>
            </a:r>
            <a:r>
              <a:rPr sz="2000" dirty="0" err="1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My</a:t>
            </a:r>
            <a:r>
              <a:rPr sz="2000" dirty="0">
                <a:solidFill>
                  <a:srgbClr val="7030A0"/>
                </a:solidFill>
                <a:latin typeface="Times New Roman" panose="02020603050405020304" charset="0"/>
                <a:ea typeface="方正书宋_GBK" charset="0"/>
                <a:cs typeface="方正书宋_GBK" charset="0"/>
                <a:sym typeface="+mn-ea"/>
              </a:rPr>
              <a:t> feet are hurt.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43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43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TAG_VERSION" val="1.0"/>
  <p:tag name="KSO_WM_TEMPLATE_THUMBS_INDEX" val="1、5、6、7、8、15、16、23、24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TAG_VERSION" val="1.0"/>
  <p:tag name="KSO_WM_SLIDE_ID" val="basetag20164364_1"/>
  <p:tag name="KSO_WM_SLIDE_INDEX" val="1"/>
  <p:tag name="KSO_WM_SLIDE_ITEM_CNT" val="0"/>
  <p:tag name="KSO_WM_SLIDE_TYPE" val="title"/>
  <p:tag name="KSO_WM_TEMPLATE_THUMBS_INDEX" val="1、5、6、7、8、15、16、23、24"/>
  <p:tag name="KSO_WM_BEAUTIFY_FLAG" val="#wm#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heme/theme1.xml><?xml version="1.0" encoding="utf-8"?>
<a:theme xmlns:a="http://schemas.openxmlformats.org/drawingml/2006/main" name="WWW.2PPT.COM">
  <a:themeElements>
    <a:clrScheme name="--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</Words>
  <Application>Microsoft Office PowerPoint</Application>
  <PresentationFormat>全屏显示(4:3)</PresentationFormat>
  <Paragraphs>105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方正黑体_GBK</vt:lpstr>
      <vt:lpstr>方正书宋_GBK</vt:lpstr>
      <vt:lpstr>黑体</vt:lpstr>
      <vt:lpstr>宋体</vt:lpstr>
      <vt:lpstr>微软雅黑</vt:lpstr>
      <vt:lpstr>Arial</vt:lpstr>
      <vt:lpstr>Calibri</vt:lpstr>
      <vt:lpstr>Comic Sans MS</vt:lpstr>
      <vt:lpstr>Times New Roman</vt:lpstr>
      <vt:lpstr>Times New Roman Italic</vt:lpstr>
      <vt:lpstr>WWW.2PPT.COM</vt:lpstr>
      <vt:lpstr>PowerPoint 演示文稿</vt:lpstr>
      <vt:lpstr>Warming up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2015-05-05T08:02:00Z</dcterms:created>
  <dcterms:modified xsi:type="dcterms:W3CDTF">2023-01-17T00:49:59Z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44939AC935FA4AD78240DE99E25FAB57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