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91" r:id="rId4"/>
    <p:sldId id="258" r:id="rId5"/>
    <p:sldId id="266" r:id="rId6"/>
    <p:sldId id="259" r:id="rId7"/>
    <p:sldId id="276" r:id="rId8"/>
    <p:sldId id="282" r:id="rId9"/>
    <p:sldId id="277" r:id="rId10"/>
    <p:sldId id="278" r:id="rId11"/>
    <p:sldId id="279" r:id="rId12"/>
    <p:sldId id="280" r:id="rId13"/>
    <p:sldId id="281" r:id="rId14"/>
    <p:sldId id="283" r:id="rId15"/>
    <p:sldId id="284" r:id="rId16"/>
    <p:sldId id="260" r:id="rId17"/>
    <p:sldId id="267" r:id="rId18"/>
    <p:sldId id="292" r:id="rId19"/>
    <p:sldId id="289" r:id="rId20"/>
    <p:sldId id="290" r:id="rId21"/>
    <p:sldId id="268" r:id="rId22"/>
    <p:sldId id="269" r:id="rId23"/>
    <p:sldId id="270" r:id="rId24"/>
    <p:sldId id="297" r:id="rId25"/>
    <p:sldId id="298" r:id="rId26"/>
    <p:sldId id="301" r:id="rId27"/>
    <p:sldId id="271" r:id="rId28"/>
    <p:sldId id="295" r:id="rId29"/>
    <p:sldId id="296" r:id="rId30"/>
    <p:sldId id="272" r:id="rId31"/>
    <p:sldId id="309" r:id="rId32"/>
    <p:sldId id="273" r:id="rId33"/>
    <p:sldId id="261" r:id="rId34"/>
    <p:sldId id="262" r:id="rId35"/>
    <p:sldId id="263" r:id="rId36"/>
    <p:sldId id="302" r:id="rId37"/>
    <p:sldId id="303" r:id="rId38"/>
    <p:sldId id="304" r:id="rId39"/>
    <p:sldId id="305" r:id="rId40"/>
    <p:sldId id="306" r:id="rId41"/>
    <p:sldId id="287" r:id="rId42"/>
    <p:sldId id="307" r:id="rId43"/>
    <p:sldId id="308" r:id="rId44"/>
    <p:sldId id="288" r:id="rId4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 snapToGrid="0">
      <p:cViewPr>
        <p:scale>
          <a:sx n="110" d="100"/>
          <a:sy n="110" d="100"/>
        </p:scale>
        <p:origin x="-1644" y="-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A36AB10-6479-4BC7-9490-729013064D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4F157D3-D109-4FDB-BF39-66DB999E220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3CF6910-5AFB-4CFB-9B9E-D23593C7C3A3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6AAD-75B9-4E1B-90C2-410AFDE32E1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9216A-AD7D-487D-A7DF-AD48E8AB68B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41191-7ECD-4A2D-81BA-F402F243AF6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D4E12-834C-404A-8D2B-9FDF7C61E8A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57E0C-E8CD-4C2B-93AE-2CC892850DC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DF7B2-5C48-403C-807F-0FA4649D943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F7DA-2815-4854-8BC3-3E3B562B320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73C474-6557-4D9F-A112-6E4D8050ED1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AA19-5017-4A78-9F86-CEF9695B50C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31F6-FE95-42AA-B354-F3FB9A24F0F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13494-41D1-4687-9E02-7876193CB72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C240C-0D2A-4833-ABA2-B3DED415938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18F60-CE50-43EC-B3EC-B38B580387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96348-4B4E-4529-8012-5249883206E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9A10F-664A-4D6C-8594-080492E4CF1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D8853-98D3-419E-83C2-56FBCA33AD2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4DE47-95D6-47DC-9776-9D8C9E18D4E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F4B9F-BF34-427F-AD8C-5193D01BC90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E1D76-130E-43B4-B9D2-FE952BFD826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9013E-852E-4A66-A1AB-A2B727E470C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F412B-749C-4A0D-984A-176096A9988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fld id="{56762244-20B5-4971-A2C2-F203F5FF3FC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/>
            </a:lvl1pPr>
          </a:lstStyle>
          <a:p>
            <a:fld id="{1618871C-737E-4C39-9227-1BD19CEE6FB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10&#65288;&#23398;&#21333;&#35789;&#65289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957263" y="2319727"/>
            <a:ext cx="7488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副标题 2"/>
          <p:cNvSpPr>
            <a:spLocks noGrp="1"/>
          </p:cNvSpPr>
          <p:nvPr>
            <p:ph type="subTitle" idx="4294967295"/>
          </p:nvPr>
        </p:nvSpPr>
        <p:spPr>
          <a:xfrm>
            <a:off x="1" y="2467275"/>
            <a:ext cx="9143999" cy="665163"/>
          </a:xfrm>
        </p:spPr>
        <p:txBody>
          <a:bodyPr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3" name="矩形 2"/>
          <p:cNvSpPr/>
          <p:nvPr/>
        </p:nvSpPr>
        <p:spPr>
          <a:xfrm>
            <a:off x="957263" y="730700"/>
            <a:ext cx="7488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10</a:t>
            </a:r>
          </a:p>
          <a:p>
            <a:pPr algn="ctr">
              <a:defRPr/>
            </a:pPr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I’d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like some noodles.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19152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15596" y="3232473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1363" y="2522538"/>
            <a:ext cx="5064125" cy="2333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He is _________ at home now.    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他现在还在家里。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It’s _________ dark.             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天已经黑下来了。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41363" y="1397000"/>
            <a:ext cx="79883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It’s time to go home, _________ I haven’t finish the homework.  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该回家了，可是我还没完成作业。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01888" y="719138"/>
            <a:ext cx="3825875" cy="590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still       already      yet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35513" y="1397000"/>
            <a:ext cx="693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yet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00313" y="2603500"/>
            <a:ext cx="7048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still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20888" y="3689350"/>
            <a:ext cx="1252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already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39738" y="757238"/>
            <a:ext cx="79883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 Are there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any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vegetables in the beef noodles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63588" y="1979613"/>
            <a:ext cx="73406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any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意为“一些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；任何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”。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①常用于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否定句或疑问句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中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②可用于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肯定句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中，意为“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任何，无论如何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”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63588" y="1519238"/>
            <a:ext cx="1927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any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some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46138" y="3871913"/>
            <a:ext cx="61849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Any color is OK. 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任何颜色都可以。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41363" y="849313"/>
            <a:ext cx="79025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some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意为“一些”。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①常用于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肯定句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中；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②在表示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请求、希望得到对方肯定回答的问句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中，表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示“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一些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”用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some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③可用于表示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建议、邀请的疑问句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20713" y="857250"/>
            <a:ext cx="81343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Can I have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some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rice, please?     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我能要些米饭吗？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             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（表示请求）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 Do you want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some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water?            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你想喝点水吗？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          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（希望得到对方的肯定回答）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 Would you like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some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apple juice?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你想要些苹果汁吗？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（建议）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9263" y="698500"/>
            <a:ext cx="84439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4.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beef noodles   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牛肉面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</a:p>
          <a:p>
            <a:pPr>
              <a:lnSpc>
                <a:spcPct val="135000"/>
              </a:lnSpc>
              <a:spcBef>
                <a:spcPts val="800"/>
              </a:spcBef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beef noodles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＝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noodles with beef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33425" y="1931988"/>
            <a:ext cx="827246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名词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beef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作定语修饰名词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noodles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noodles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为中心词，常用复数形式。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33425" y="3259138"/>
            <a:ext cx="78755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类似的有：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tomato and egg noodles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西红柿鸡蛋面</a:t>
            </a:r>
          </a:p>
          <a:p>
            <a:pPr>
              <a:lnSpc>
                <a:spcPct val="135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girl student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女学生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apple tree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苹果树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42938" y="684213"/>
            <a:ext cx="77724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拓展：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由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man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和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woman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修饰名词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表明性别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时，变复数时将名词及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man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或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woman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都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变为复数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11275" y="2630488"/>
            <a:ext cx="7315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man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driver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→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men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drivers      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男司机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woman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teacher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→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women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teachers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女教师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1275" y="869950"/>
            <a:ext cx="685323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Listen and check (</a:t>
            </a:r>
            <a:r>
              <a:rPr lang="en-US" altLang="zh-CN" sz="28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√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)  the noodles that the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person orders.      </a:t>
            </a:r>
          </a:p>
        </p:txBody>
      </p:sp>
      <p:grpSp>
        <p:nvGrpSpPr>
          <p:cNvPr id="16387" name="组合 4"/>
          <p:cNvGrpSpPr/>
          <p:nvPr/>
        </p:nvGrpSpPr>
        <p:grpSpPr bwMode="auto">
          <a:xfrm>
            <a:off x="419100" y="87153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6392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933450" y="2490788"/>
            <a:ext cx="7866063" cy="781050"/>
          </a:xfrm>
          <a:prstGeom prst="rect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____ Special 1      ____ Special 2     ____ Special 3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46163" y="2520950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√</a:t>
            </a:r>
            <a:endParaRPr lang="zh-CN" altLang="en-US" sz="3600">
              <a:solidFill>
                <a:srgbClr val="FF0000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4"/>
          <p:cNvGrpSpPr/>
          <p:nvPr/>
        </p:nvGrpSpPr>
        <p:grpSpPr bwMode="auto">
          <a:xfrm>
            <a:off x="458788" y="758825"/>
            <a:ext cx="838200" cy="58420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7414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284288" y="608013"/>
            <a:ext cx="70215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Practice the conversation in 1a with your partner. Then make your own conversations.             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9500" y="1773238"/>
            <a:ext cx="4332288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4913" y="1978025"/>
            <a:ext cx="3579812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879475" y="987425"/>
            <a:ext cx="2009775" cy="900113"/>
          </a:xfrm>
          <a:prstGeom prst="wedgeRoundRectCallout">
            <a:avLst>
              <a:gd name="adj1" fmla="val 51723"/>
              <a:gd name="adj2" fmla="val 70181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What would you like?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054725" y="857250"/>
            <a:ext cx="2762250" cy="1663700"/>
          </a:xfrm>
          <a:prstGeom prst="wedgeRoundRectCallout">
            <a:avLst>
              <a:gd name="adj1" fmla="val -57154"/>
              <a:gd name="adj2" fmla="val 66150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I’m not sure yet. Are there any vegetables in the beef noodles? 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8263" y="3714750"/>
            <a:ext cx="2451100" cy="901700"/>
          </a:xfrm>
          <a:prstGeom prst="wedgeRoundRectCallout">
            <a:avLst>
              <a:gd name="adj1" fmla="val 48554"/>
              <a:gd name="adj2" fmla="val -107863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Yes, there are some tomatoes.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323013" y="3373438"/>
            <a:ext cx="2630487" cy="1004887"/>
          </a:xfrm>
          <a:prstGeom prst="wedgeRoundRectCallout">
            <a:avLst>
              <a:gd name="adj1" fmla="val -64984"/>
              <a:gd name="adj2" fmla="val -12989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OK. I’d like the beef noodles. 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2263" y="2119313"/>
            <a:ext cx="13112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6350" y="2111375"/>
            <a:ext cx="13874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741363" y="1106488"/>
            <a:ext cx="2009775" cy="901700"/>
          </a:xfrm>
          <a:prstGeom prst="wedgeRoundRectCallout">
            <a:avLst>
              <a:gd name="adj1" fmla="val 51723"/>
              <a:gd name="adj2" fmla="val 70181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What would you like?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5365750" y="908050"/>
            <a:ext cx="3338513" cy="1544638"/>
          </a:xfrm>
          <a:prstGeom prst="wedgeRoundRectCallout">
            <a:avLst>
              <a:gd name="adj1" fmla="val -49401"/>
              <a:gd name="adj2" fmla="val 77102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I’m not sure yet. Is there chicken in the noodles?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127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pic>
        <p:nvPicPr>
          <p:cNvPr id="10" name="Picture 2" descr="http://pic.58pic.com/58pic/11/36/56/65N58PIC4m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" y="2136775"/>
            <a:ext cx="5715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77462" y="1228657"/>
            <a:ext cx="71179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宋体" panose="02010600030101010101" pitchFamily="2" charset="-122"/>
              </a:rPr>
              <a:t>What would you like for lunch?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2263" y="2119313"/>
            <a:ext cx="13112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6350" y="2111375"/>
            <a:ext cx="13874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741363" y="968375"/>
            <a:ext cx="2640012" cy="901700"/>
          </a:xfrm>
          <a:prstGeom prst="wedgeRoundRectCallout">
            <a:avLst>
              <a:gd name="adj1" fmla="val 51723"/>
              <a:gd name="adj2" fmla="val 70181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Yes, there is also cabbage in it.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408613" y="1436688"/>
            <a:ext cx="2881312" cy="896937"/>
          </a:xfrm>
          <a:prstGeom prst="wedgeRoundRectCallout">
            <a:avLst>
              <a:gd name="adj1" fmla="val -49401"/>
              <a:gd name="adj2" fmla="val 77102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That sounds good. I’d like it, please.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4"/>
          <p:cNvGrpSpPr/>
          <p:nvPr/>
        </p:nvGrpSpPr>
        <p:grpSpPr bwMode="auto">
          <a:xfrm>
            <a:off x="458788" y="7588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1517" name="TextBox 4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284288" y="623888"/>
            <a:ext cx="70215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Listen and check (</a:t>
            </a:r>
            <a:r>
              <a:rPr lang="en-US" altLang="zh-CN" sz="28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√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) the names of the foods   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you hear.                     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31925" y="1865313"/>
            <a:ext cx="65738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_____ noodles              5. _____ tomatoes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_____ beef                    6. _____ cabbage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_____ mutton               7. _____ potatoes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_____ chicken               8. _____ vegetables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89138" y="1855788"/>
            <a:ext cx="649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√</a:t>
            </a:r>
            <a:endParaRPr lang="zh-CN" altLang="en-US" sz="3600">
              <a:solidFill>
                <a:srgbClr val="FF0000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89138" y="2465388"/>
            <a:ext cx="649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√</a:t>
            </a:r>
            <a:endParaRPr lang="zh-CN" altLang="en-US" sz="3600">
              <a:solidFill>
                <a:srgbClr val="FF0000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403850" y="29654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√</a:t>
            </a:r>
            <a:endParaRPr lang="zh-CN" altLang="en-US" sz="3600">
              <a:solidFill>
                <a:srgbClr val="FF0000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403850" y="2444750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√</a:t>
            </a:r>
            <a:endParaRPr lang="zh-CN" altLang="en-US" sz="3600">
              <a:solidFill>
                <a:srgbClr val="FF0000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434013" y="1854200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√</a:t>
            </a:r>
            <a:endParaRPr lang="zh-CN" altLang="en-US" sz="3600">
              <a:solidFill>
                <a:srgbClr val="FF0000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970088" y="3643313"/>
            <a:ext cx="649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√</a:t>
            </a:r>
            <a:endParaRPr lang="zh-CN" altLang="en-US" sz="3600">
              <a:solidFill>
                <a:srgbClr val="FF0000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138" y="952500"/>
            <a:ext cx="472598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8563" y="649288"/>
            <a:ext cx="6737350" cy="596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Listen again. Complete the sentences. </a:t>
            </a:r>
          </a:p>
        </p:txBody>
      </p:sp>
      <p:grpSp>
        <p:nvGrpSpPr>
          <p:cNvPr id="23555" name="组合 4"/>
          <p:cNvGrpSpPr/>
          <p:nvPr/>
        </p:nvGrpSpPr>
        <p:grpSpPr bwMode="auto">
          <a:xfrm>
            <a:off x="441325" y="6667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3564" name="TextBox 4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8963" y="1520825"/>
            <a:ext cx="83581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Boy: 1. I’d like a ______ bowl of noodles.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2. I’d like ________, _______ and _________ noodles.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1325" y="2994025"/>
            <a:ext cx="82804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Girls: 1. I’d like a _________ bowl.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 I’d like _______ and ________ noodles, please.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973388" y="1574800"/>
            <a:ext cx="12366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large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98775" y="2168525"/>
            <a:ext cx="4908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      potato           cabbage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192463" y="3040063"/>
            <a:ext cx="13462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87688" y="3663950"/>
            <a:ext cx="30114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beef              tomato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autoUpdateAnimBg="0"/>
      <p:bldP spid="10" grpId="0" autoUpdateAnimBg="0"/>
      <p:bldP spid="12" grpId="0" autoUpdateAnimBg="0"/>
      <p:bldP spid="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44132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87"/>
          <p:cNvSpPr>
            <a:spLocks noChangeArrowheads="1"/>
          </p:cNvSpPr>
          <p:nvPr/>
        </p:nvSpPr>
        <p:spPr bwMode="auto">
          <a:xfrm>
            <a:off x="930275" y="587375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57238" y="1177925"/>
            <a:ext cx="57213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What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kind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of noodles would you like?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54100" y="1785938"/>
            <a:ext cx="78168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kind of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意为“什么样的，哪种”。</a:t>
            </a:r>
          </a:p>
          <a:p>
            <a:pPr>
              <a:lnSpc>
                <a:spcPct val="14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kind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可数名词，意为“种，种类”。</a:t>
            </a:r>
          </a:p>
          <a:p>
            <a:pPr>
              <a:lnSpc>
                <a:spcPct val="140000"/>
              </a:lnSpc>
              <a:spcBef>
                <a:spcPts val="900"/>
              </a:spcBef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其常用短语有：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 kind of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一种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all kinds of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各种各样的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different kinds of  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不同种类的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338" y="557213"/>
            <a:ext cx="8729662" cy="431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kind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的常见搭配：</a:t>
            </a:r>
          </a:p>
          <a:p>
            <a:pPr>
              <a:lnSpc>
                <a:spcPct val="130000"/>
              </a:lnSpc>
              <a:defRPr/>
            </a:pP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different kinds of + n.      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不同种</a:t>
            </a:r>
            <a:r>
              <a:rPr lang="zh-CN" altLang="zh-CN" sz="2600" b="1" dirty="0">
                <a:solidFill>
                  <a:srgbClr val="0000FF"/>
                </a:solidFill>
                <a:latin typeface="+mj-ea"/>
                <a:ea typeface="+mj-ea"/>
              </a:rPr>
              <a:t>类的</a:t>
            </a:r>
            <a:r>
              <a:rPr lang="en-US" altLang="zh-CN" sz="2600" b="1" dirty="0">
                <a:solidFill>
                  <a:srgbClr val="0000FF"/>
                </a:solidFill>
                <a:latin typeface="+mj-ea"/>
                <a:ea typeface="+mj-ea"/>
              </a:rPr>
              <a:t>……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作主语时，谓语动词用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复数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There are different kinds of clothes in the shop.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那个店里有不同种类的衣服。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  <a:spcBef>
                <a:spcPts val="500"/>
              </a:spcBef>
              <a:defRPr/>
            </a:pP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a kind of + n.          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一种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作主语时，谓语动词用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单数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a kind of fish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一种鱼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a kind of drink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一种饮料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775" y="757238"/>
            <a:ext cx="8074025" cy="1131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all kinds </a:t>
            </a:r>
            <a:r>
              <a:rPr lang="en-US" altLang="zh-CN" sz="2600" b="1" dirty="0">
                <a:solidFill>
                  <a:srgbClr val="0000FF"/>
                </a:solidFill>
                <a:latin typeface="+mj-lt"/>
                <a:ea typeface="黑体" panose="02010609060101010101" charset="-122"/>
              </a:rPr>
              <a:t>of + n</a:t>
            </a:r>
            <a:r>
              <a:rPr lang="en-US" altLang="zh-CN" sz="2600" b="1" dirty="0">
                <a:solidFill>
                  <a:srgbClr val="0000FF"/>
                </a:solidFill>
                <a:latin typeface="+mj-lt"/>
                <a:ea typeface="+mj-ea"/>
              </a:rPr>
              <a:t>.  </a:t>
            </a:r>
            <a:r>
              <a:rPr lang="zh-CN" altLang="zh-CN" sz="2600" b="1" dirty="0">
                <a:solidFill>
                  <a:srgbClr val="0000FF"/>
                </a:solidFill>
                <a:latin typeface="+mj-lt"/>
                <a:ea typeface="+mj-ea"/>
              </a:rPr>
              <a:t> </a:t>
            </a:r>
            <a:r>
              <a:rPr lang="en-US" altLang="zh-CN" sz="2600" b="1" dirty="0">
                <a:solidFill>
                  <a:srgbClr val="0000FF"/>
                </a:solidFill>
                <a:latin typeface="+mj-lt"/>
                <a:ea typeface="+mj-ea"/>
              </a:rPr>
              <a:t>      </a:t>
            </a:r>
            <a:r>
              <a:rPr lang="zh-CN" altLang="zh-CN" sz="2600" b="1" dirty="0">
                <a:solidFill>
                  <a:srgbClr val="0000FF"/>
                </a:solidFill>
                <a:latin typeface="+mj-ea"/>
                <a:ea typeface="+mj-ea"/>
              </a:rPr>
              <a:t>各种各样</a:t>
            </a:r>
            <a:r>
              <a:rPr lang="zh-CN" altLang="en-US" sz="2600" b="1" dirty="0">
                <a:solidFill>
                  <a:srgbClr val="0000FF"/>
                </a:solidFill>
                <a:latin typeface="+mj-ea"/>
                <a:ea typeface="+mj-ea"/>
              </a:rPr>
              <a:t>的</a:t>
            </a:r>
            <a:r>
              <a:rPr lang="en-US" altLang="zh-CN" sz="2600" b="1" dirty="0">
                <a:solidFill>
                  <a:srgbClr val="0000FF"/>
                </a:solidFill>
                <a:latin typeface="+mj-ea"/>
                <a:ea typeface="+mj-ea"/>
              </a:rPr>
              <a:t>……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+mj-ea"/>
                <a:ea typeface="+mj-ea"/>
              </a:rPr>
              <a:t>     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作主语时，谓语动词用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复数</a:t>
            </a:r>
            <a:r>
              <a:rPr lang="zh-CN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zh-CN" sz="2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2775" y="1911350"/>
            <a:ext cx="83851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kind of 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有点儿；稍微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常用于口语中，后接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形容词或副词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相当于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 little, 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a bit, a little bit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55638" y="3524250"/>
            <a:ext cx="766921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be kind to sb.  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对某人友好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相当于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be friendly to sb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9525" y="644525"/>
            <a:ext cx="713581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Ask and answer questions with your partner. Use the information in 2a. </a:t>
            </a:r>
          </a:p>
        </p:txBody>
      </p:sp>
      <p:grpSp>
        <p:nvGrpSpPr>
          <p:cNvPr id="27651" name="组合 4"/>
          <p:cNvGrpSpPr/>
          <p:nvPr/>
        </p:nvGrpSpPr>
        <p:grpSpPr bwMode="auto">
          <a:xfrm>
            <a:off x="442913" y="77946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7657" name="TextBox 4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0388" y="2257425"/>
            <a:ext cx="131127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4175" y="2257425"/>
            <a:ext cx="13874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446088" y="1887538"/>
            <a:ext cx="2384425" cy="1203325"/>
          </a:xfrm>
          <a:prstGeom prst="wedgeRoundRectCallout">
            <a:avLst>
              <a:gd name="adj1" fmla="val 51723"/>
              <a:gd name="adj2" fmla="val 70181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What kind of</a:t>
            </a:r>
          </a:p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noodles would</a:t>
            </a:r>
          </a:p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you like?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792788" y="1963738"/>
            <a:ext cx="2509837" cy="1050925"/>
          </a:xfrm>
          <a:prstGeom prst="wedgeRoundRectCallout">
            <a:avLst>
              <a:gd name="adj1" fmla="val -49401"/>
              <a:gd name="adj2" fmla="val 77102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I’d like beef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noodles, please.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7375" y="1671638"/>
            <a:ext cx="13112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9575" y="1671638"/>
            <a:ext cx="13874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403225" y="1449388"/>
            <a:ext cx="2624138" cy="1046162"/>
          </a:xfrm>
          <a:prstGeom prst="wedgeRoundRectCallout">
            <a:avLst>
              <a:gd name="adj1" fmla="val 51723"/>
              <a:gd name="adj2" fmla="val 70181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What size would you like?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818188" y="1457325"/>
            <a:ext cx="2921000" cy="1046163"/>
          </a:xfrm>
          <a:prstGeom prst="wedgeRoundRectCallout">
            <a:avLst>
              <a:gd name="adj1" fmla="val -49401"/>
              <a:gd name="adj2" fmla="val 77102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I’d like a medium bowl of noodles.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7375" y="1671638"/>
            <a:ext cx="13112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9575" y="1671638"/>
            <a:ext cx="13874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473075" y="1300163"/>
            <a:ext cx="2382838" cy="1203325"/>
          </a:xfrm>
          <a:prstGeom prst="wedgeRoundRectCallout">
            <a:avLst>
              <a:gd name="adj1" fmla="val 51723"/>
              <a:gd name="adj2" fmla="val 70181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What kind of</a:t>
            </a:r>
          </a:p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noodles would</a:t>
            </a:r>
          </a:p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you like?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708650" y="1181100"/>
            <a:ext cx="3057525" cy="1238250"/>
          </a:xfrm>
          <a:prstGeom prst="wedgeRoundRectCallout">
            <a:avLst>
              <a:gd name="adj1" fmla="val -49401"/>
              <a:gd name="adj2" fmla="val 77102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I’d like chicken, potato and cabbage noodles, please.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syqys.com/imgall/obuwgltxnbqxi43joqxgg3q/pic/000/00m/01j/12k/041/1250642586500-00000m01j12k041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358118" y="2139445"/>
            <a:ext cx="1826508" cy="1545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t019f501072a5e5d2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33152">
            <a:off x="1695877" y="611206"/>
            <a:ext cx="2074931" cy="1383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4" descr="t0166a12ef6335bf6f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73291">
            <a:off x="4765121" y="674300"/>
            <a:ext cx="1993142" cy="1329453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t016110a36587dd59f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34487">
            <a:off x="1225092" y="2791239"/>
            <a:ext cx="2155423" cy="1503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3" descr="t01cc5ff9b2c24a783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CE2D9"/>
              </a:clrFrom>
              <a:clrTo>
                <a:srgbClr val="ECE2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7636">
            <a:off x="5434154" y="2710343"/>
            <a:ext cx="2034708" cy="1498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5088" y="706438"/>
            <a:ext cx="43640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Role-play the conversation.</a:t>
            </a:r>
          </a:p>
        </p:txBody>
      </p:sp>
      <p:grpSp>
        <p:nvGrpSpPr>
          <p:cNvPr id="30723" name="组合 4"/>
          <p:cNvGrpSpPr/>
          <p:nvPr/>
        </p:nvGrpSpPr>
        <p:grpSpPr bwMode="auto">
          <a:xfrm>
            <a:off x="496888" y="676275"/>
            <a:ext cx="838200" cy="584200"/>
            <a:chOff x="449580" y="517058"/>
            <a:chExt cx="838200" cy="584775"/>
          </a:xfrm>
        </p:grpSpPr>
        <p:sp>
          <p:nvSpPr>
            <p:cNvPr id="5" name="椭圆 4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30731" name="TextBox 5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35088" y="1397000"/>
            <a:ext cx="5178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 and answer the questions.</a:t>
            </a:r>
            <a:endParaRPr lang="zh-CN" altLang="en-US" sz="28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14463" y="1958975"/>
            <a:ext cx="57896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What size of beef soup would they like?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14463" y="2486025"/>
            <a:ext cx="5584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They’d like a large bowl of beef soup. 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08125" y="3230563"/>
            <a:ext cx="43703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What others would they like?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508125" y="3783013"/>
            <a:ext cx="69977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They’d like one 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gongbao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chicken and one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 mapo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tuofu with rice.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242" y="830023"/>
            <a:ext cx="8783757" cy="292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Waitress:   Good afternoon. May I take your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order</a:t>
            </a:r>
            <a:r>
              <a:rPr lang="zh-CN" altLang="zh-CN" sz="2400" b="1" dirty="0" smtClean="0">
                <a:latin typeface="+mj-lt"/>
                <a:ea typeface="宋体" panose="02010600030101010101" pitchFamily="2" charset="-122"/>
              </a:rPr>
              <a:t>？</a:t>
            </a:r>
            <a:endParaRPr lang="zh-CN" altLang="zh-CN" sz="2400" b="1" dirty="0">
              <a:latin typeface="+mj-lt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Sally:         Yes. Are there any vegetables in the beef soup?</a:t>
            </a:r>
            <a:endParaRPr lang="zh-CN" altLang="zh-CN" sz="2400" b="1" dirty="0">
              <a:latin typeface="+mj-lt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Waitress:   Yes. There are some tomatoes.</a:t>
            </a:r>
            <a:endParaRPr lang="zh-CN" altLang="zh-CN" sz="2400" b="1" dirty="0">
              <a:latin typeface="+mj-lt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Sally:         OK. We’d like one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bowl </a:t>
            </a: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of beef soup.</a:t>
            </a:r>
            <a:r>
              <a:rPr lang="zh-CN" altLang="zh-CN" sz="2400" b="1" dirty="0">
                <a:latin typeface="+mj-lt"/>
                <a:ea typeface="宋体" panose="02010600030101010101" pitchFamily="2" charset="-122"/>
              </a:rPr>
              <a:t></a:t>
            </a: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 </a:t>
            </a:r>
            <a:endParaRPr lang="zh-CN" altLang="zh-CN" sz="2400" b="1" dirty="0">
              <a:latin typeface="+mj-lt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Waitress:   Sure. What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size </a:t>
            </a: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would you like?</a:t>
            </a:r>
            <a:r>
              <a:rPr lang="zh-CN" altLang="zh-CN" sz="2400" b="1" dirty="0">
                <a:latin typeface="+mj-lt"/>
                <a:ea typeface="宋体" panose="02010600030101010101" pitchFamily="2" charset="-122"/>
              </a:rPr>
              <a:t>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Sally:         Large, please.</a:t>
            </a:r>
            <a:endParaRPr lang="zh-CN" altLang="zh-CN" sz="2400" b="1" dirty="0">
              <a:latin typeface="+mj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2"/>
          <p:cNvSpPr>
            <a:spLocks noChangeArrowheads="1"/>
          </p:cNvSpPr>
          <p:nvPr/>
        </p:nvSpPr>
        <p:spPr bwMode="auto">
          <a:xfrm>
            <a:off x="380252" y="819330"/>
            <a:ext cx="8443912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Tom:         We’d also like </a:t>
            </a:r>
            <a:r>
              <a:rPr lang="en-US" altLang="zh-CN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gongbao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chicken and some </a:t>
            </a:r>
            <a:r>
              <a:rPr lang="en-US" altLang="zh-CN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mapo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tofu with rice.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Waitress:  OK. One large bowl of beef soup, one </a:t>
            </a:r>
            <a:r>
              <a:rPr lang="en-US" altLang="zh-CN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gongbao</a:t>
            </a:r>
            <a:r>
              <a:rPr lang="en-US" altLang="zh-CN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chicken, and one</a:t>
            </a:r>
            <a:r>
              <a:rPr lang="en-US" altLang="zh-CN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mapo</a:t>
            </a:r>
            <a:r>
              <a:rPr lang="en-US" altLang="zh-CN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tofu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rice.</a:t>
            </a:r>
            <a:endParaRPr lang="zh-CN" altLang="zh-CN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Tom:          Yes, that’s right.</a:t>
            </a:r>
            <a:endParaRPr lang="zh-CN" altLang="zh-CN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61088" y="3303588"/>
            <a:ext cx="17557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175" y="3048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87"/>
          <p:cNvSpPr>
            <a:spLocks noChangeArrowheads="1"/>
          </p:cNvSpPr>
          <p:nvPr/>
        </p:nvSpPr>
        <p:spPr bwMode="auto">
          <a:xfrm>
            <a:off x="846138" y="509588"/>
            <a:ext cx="3182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12763" y="1227138"/>
            <a:ext cx="67929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May I take your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order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?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您可以点菜了吗？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15963" y="1919288"/>
            <a:ext cx="79025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本句为餐馆里服务员常用语，用于询问客人现在是否需要点餐。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order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此处作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可数名词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，意为“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点菜，订购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”。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order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也可作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动词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，意为“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点菜；预订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”。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01688" y="1323975"/>
            <a:ext cx="81962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order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作动词时还可意为“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命令，嘱咐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”。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常用结构为：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order sb.to do sth.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“命令某人做某事”。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03250" y="706438"/>
            <a:ext cx="11906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拓展：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01688" y="2765425"/>
            <a:ext cx="83423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 boss orders the workers to finish the work in one week.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老板命令工人们一周内完成这项工作。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450" y="693738"/>
            <a:ext cx="52006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 We’d like one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bowl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of beef soup. 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71525" y="1420813"/>
            <a:ext cx="801846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bowl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为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可数名词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，意为“碗”；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a bowl of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</a:t>
            </a:r>
            <a:r>
              <a:rPr lang="zh-CN" altLang="zh-CN" sz="26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“一碗</a:t>
            </a:r>
            <a:r>
              <a:rPr lang="en-US" altLang="zh-CN" sz="26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……</a:t>
            </a:r>
            <a:r>
              <a:rPr lang="zh-CN" altLang="zh-CN" sz="26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”，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其后通常接不可数名词，也可跟可数名词。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bowl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强调的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容量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而不是数量；表示复数概念时，直接将其变为复数即可。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79413" y="498475"/>
            <a:ext cx="82645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拓展：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“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冠词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数词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量词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+of+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名词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”结构可以表达某物量的多少。 当数词超过“一”时，量词变为相应的复数形式。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120775" y="2305050"/>
            <a:ext cx="69357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There is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 cup of water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 the desk.  </a:t>
            </a:r>
          </a:p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桌子上有一杯水。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 can carry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three boxes of apples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.   </a:t>
            </a:r>
          </a:p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我能搬得动三箱苹果。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57200" y="958850"/>
            <a:ext cx="78501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3.What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size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would you like?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你们要多大碗的？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20713" y="1625600"/>
            <a:ext cx="77724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“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size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…？”是用来询问物体大小、尺寸、规格的常用句型。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09775" y="3087688"/>
            <a:ext cx="62023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size of collar is this shirt?</a:t>
            </a:r>
          </a:p>
          <a:p>
            <a:pPr>
              <a:lnSpc>
                <a:spcPct val="130000"/>
              </a:lnSpc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这件衬衫领子的尺寸是多少啊？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9150" y="3406775"/>
            <a:ext cx="1190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例句：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50950" y="2085975"/>
            <a:ext cx="69262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衣服的尺寸：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S =   small size         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小号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M = medium size     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中号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L =  large size            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大号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34988" y="776288"/>
            <a:ext cx="78930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size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是名词，意为“大小；尺码”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既可表示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物体的大小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，又可表示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服装、鞋帽等的尺码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等。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17525" y="682625"/>
            <a:ext cx="79533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4. We’d also like gongbao chicken and some mapo tofu 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with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rice. 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6463" y="1795463"/>
            <a:ext cx="7996237" cy="557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with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用作介词，意为“同，跟，</a:t>
            </a:r>
            <a:r>
              <a:rPr lang="zh-CN" altLang="zh-CN" sz="2600" b="1" dirty="0">
                <a:solidFill>
                  <a:srgbClr val="0000FF"/>
                </a:solidFill>
                <a:latin typeface="+mj-ea"/>
                <a:ea typeface="+mj-ea"/>
              </a:rPr>
              <a:t>和</a:t>
            </a:r>
            <a:r>
              <a:rPr lang="en-US" altLang="zh-CN" sz="2600" b="1" dirty="0">
                <a:solidFill>
                  <a:srgbClr val="0000FF"/>
                </a:solidFill>
                <a:latin typeface="+mj-ea"/>
                <a:ea typeface="+mj-ea"/>
              </a:rPr>
              <a:t>……</a:t>
            </a:r>
            <a:r>
              <a:rPr lang="zh-CN" altLang="zh-CN" sz="2600" b="1" dirty="0">
                <a:solidFill>
                  <a:srgbClr val="0000FF"/>
                </a:solidFill>
                <a:latin typeface="+mj-ea"/>
                <a:ea typeface="+mj-ea"/>
              </a:rPr>
              <a:t>一起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”。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66788" y="2451100"/>
            <a:ext cx="8021637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Can you go to the cinema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with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me? </a:t>
            </a:r>
          </a:p>
          <a:p>
            <a:pPr>
              <a:lnSpc>
                <a:spcPct val="130000"/>
              </a:lnSpc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你能和我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一起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去看电影吗？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I’d like a hamburger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with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a cup of coke.</a:t>
            </a:r>
          </a:p>
          <a:p>
            <a:pPr>
              <a:lnSpc>
                <a:spcPct val="130000"/>
              </a:lnSpc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我想要一个汉堡包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外加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一杯可乐。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 descr="http://www.syqys.com/imgall/obuwgltxnbqxi43joqxgg3q/pic/000/00m/01j/12k/041/1250642586500-00000m01j12k0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" name="Picture 3" descr="t010abcfef95729a8c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3563" y="2781300"/>
            <a:ext cx="295275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http://caiduoduo.net/images/goods/20111020/ac6eb6226c6a025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0038" y="1009650"/>
            <a:ext cx="23622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 descr="t015a9f07588d88efa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2475" y="877888"/>
            <a:ext cx="24003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t01e88085576d951c1d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775" y="2781300"/>
            <a:ext cx="25574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73100" y="1143000"/>
            <a:ext cx="81343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with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意为“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具有；带有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”。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He lives in a room with two beds.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with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可作状语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,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表示伴随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等。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Miss Li walks into the classroom with a smile on 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her face.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with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意为“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以（手段、材料），用（工具）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”。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We eat with chopsticks.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025" y="620713"/>
            <a:ext cx="315753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拓展：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with 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的用法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62013" y="1900238"/>
            <a:ext cx="792797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+mj-lt"/>
              </a:rPr>
              <a:t>1. —Would you like some beef?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+mj-lt"/>
              </a:rPr>
              <a:t>    —_______.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+mj-lt"/>
              </a:rPr>
              <a:t>    A. Yes, I would               B. No, I wouldn't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+mj-lt"/>
              </a:rPr>
              <a:t>    C. Yes, please                 D. Thanks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78025" y="2451100"/>
            <a:ext cx="635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1988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013" y="1243013"/>
            <a:ext cx="1708150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600" b="1" dirty="0">
                <a:latin typeface="+mj-ea"/>
                <a:ea typeface="+mj-ea"/>
              </a:rPr>
              <a:t>单项选择。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2"/>
          <p:cNvSpPr>
            <a:spLocks noChangeArrowheads="1"/>
          </p:cNvSpPr>
          <p:nvPr/>
        </p:nvSpPr>
        <p:spPr bwMode="auto">
          <a:xfrm>
            <a:off x="715963" y="636588"/>
            <a:ext cx="7134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There are _____ hamburgers in our restaurant.   </a:t>
            </a:r>
          </a:p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Would you like ______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A. some; some              B. some; any</a:t>
            </a:r>
          </a:p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C. any; any                   D. any; some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17813" y="636588"/>
            <a:ext cx="495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012" name="矩形 4"/>
          <p:cNvSpPr>
            <a:spLocks noChangeArrowheads="1"/>
          </p:cNvSpPr>
          <p:nvPr/>
        </p:nvSpPr>
        <p:spPr bwMode="auto">
          <a:xfrm>
            <a:off x="779463" y="2890838"/>
            <a:ext cx="81915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Meimei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is a beautiful girl _____big eyes and dark hair.</a:t>
            </a:r>
            <a:endParaRPr lang="zh-CN" altLang="zh-CN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A. in                                B. on</a:t>
            </a:r>
            <a:endParaRPr lang="zh-CN" altLang="zh-CN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C.at                                 D. with</a:t>
            </a:r>
            <a:endParaRPr lang="zh-CN" altLang="zh-CN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64113" y="2901950"/>
            <a:ext cx="4937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846138" y="962025"/>
            <a:ext cx="78486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_______ bowl of mutton soup would you like?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A big bowl, please.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A. What size                             B. What big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C. How much                           D. How size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28838" y="962025"/>
            <a:ext cx="4937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95338" y="1549400"/>
            <a:ext cx="82359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 smtClean="0">
                <a:latin typeface="+mj-lt"/>
              </a:rPr>
              <a:t>1. She’d like a story book.  (</a:t>
            </a:r>
            <a:r>
              <a:rPr lang="zh-CN" altLang="en-US" sz="2600" b="1" dirty="0" smtClean="0">
                <a:latin typeface="+mj-lt"/>
              </a:rPr>
              <a:t>改为一般疑问句</a:t>
            </a:r>
            <a:r>
              <a:rPr lang="en-US" altLang="zh-CN" sz="2600" b="1" dirty="0" smtClean="0">
                <a:latin typeface="+mj-lt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 smtClean="0">
                <a:latin typeface="+mj-lt"/>
              </a:rPr>
              <a:t>    ______ she ______ a story book?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2600" b="1" dirty="0" smtClean="0">
                <a:latin typeface="+mj-lt"/>
              </a:rPr>
              <a:t>2. Kate would like something to eat.</a:t>
            </a:r>
            <a:r>
              <a:rPr lang="zh-CN" altLang="en-US" sz="2600" b="1" dirty="0" smtClean="0">
                <a:latin typeface="+mj-lt"/>
              </a:rPr>
              <a:t>  </a:t>
            </a:r>
            <a:r>
              <a:rPr lang="en-US" altLang="zh-CN" sz="2600" b="1" dirty="0" smtClean="0">
                <a:latin typeface="+mj-lt"/>
              </a:rPr>
              <a:t>(</a:t>
            </a:r>
            <a:r>
              <a:rPr lang="zh-CN" altLang="en-US" sz="2600" b="1" dirty="0" smtClean="0">
                <a:latin typeface="+mj-lt"/>
              </a:rPr>
              <a:t>改为同义句</a:t>
            </a:r>
            <a:r>
              <a:rPr lang="en-US" altLang="zh-CN" sz="2600" b="1" dirty="0" smtClean="0">
                <a:latin typeface="+mj-lt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 smtClean="0">
                <a:latin typeface="+mj-lt"/>
              </a:rPr>
              <a:t>    </a:t>
            </a:r>
            <a:r>
              <a:rPr lang="zh-CN" altLang="en-US" sz="2600" b="1" dirty="0" smtClean="0">
                <a:latin typeface="+mj-lt"/>
              </a:rPr>
              <a:t>   </a:t>
            </a:r>
            <a:r>
              <a:rPr lang="en-US" altLang="zh-CN" sz="2600" b="1" dirty="0" smtClean="0">
                <a:latin typeface="+mj-lt"/>
              </a:rPr>
              <a:t>Kate ______ something to eat.</a:t>
            </a:r>
            <a:endParaRPr lang="zh-CN" altLang="en-US" sz="2600" b="1" dirty="0" smtClean="0">
              <a:latin typeface="+mj-lt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90625" y="2249488"/>
            <a:ext cx="28463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Would           like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3925" y="3573463"/>
            <a:ext cx="11271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wants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638" y="914400"/>
            <a:ext cx="29337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600" b="1" dirty="0">
                <a:latin typeface="+mj-ea"/>
                <a:ea typeface="+mj-ea"/>
              </a:rPr>
              <a:t>按照要求完成句子。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460875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img02.tooopen.com/downs/images/2010/7/27/sy_201007272054203850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7625" y="1036638"/>
            <a:ext cx="39655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9588" y="522288"/>
            <a:ext cx="288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465138"/>
            <a:ext cx="6018213" cy="652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Match the words with the foods.</a:t>
            </a:r>
          </a:p>
        </p:txBody>
      </p:sp>
      <p:grpSp>
        <p:nvGrpSpPr>
          <p:cNvPr id="6147" name="组合 4"/>
          <p:cNvGrpSpPr/>
          <p:nvPr/>
        </p:nvGrpSpPr>
        <p:grpSpPr bwMode="auto">
          <a:xfrm>
            <a:off x="466725" y="50323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615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5168900" y="1112838"/>
            <a:ext cx="3785319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mutton   _____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beef        _____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noodles  _____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chicken  _____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cabbage  _____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potatoes  _____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tomatoes _____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carrots    _____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191375" y="1550988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304088" y="4400550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h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224713" y="2546350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289800" y="3937000"/>
            <a:ext cx="431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218363" y="2030413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269163" y="2962275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315200" y="3448050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f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242175" y="1047750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pic>
        <p:nvPicPr>
          <p:cNvPr id="615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2813" y="1235075"/>
            <a:ext cx="3617912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381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87"/>
          <p:cNvSpPr>
            <a:spLocks noChangeArrowheads="1"/>
          </p:cNvSpPr>
          <p:nvPr/>
        </p:nvSpPr>
        <p:spPr bwMode="auto">
          <a:xfrm>
            <a:off x="965200" y="5778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04838" y="1406525"/>
            <a:ext cx="72040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What would you like? 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您想要点什么？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65200" y="1979613"/>
            <a:ext cx="753903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这是一个由疑问词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引导的特殊疑问句，用来询问对方想要什么。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22350" y="3733800"/>
            <a:ext cx="75501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would like 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（意愿）愿意；喜欢；想要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，相当于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want,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但比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want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语气委婉。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65200" y="3121025"/>
            <a:ext cx="7807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回答：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I’d like…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或直接说想要的东西。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019425" y="725488"/>
            <a:ext cx="5719763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sth.           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想要某物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 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 do sth.  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想要做某事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sb.to do sth.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想要某人做某事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9438" y="746125"/>
            <a:ext cx="10493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搭配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04900" y="1484313"/>
            <a:ext cx="1741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would like 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722563" y="993775"/>
            <a:ext cx="249237" cy="1473200"/>
          </a:xfrm>
          <a:prstGeom prst="leftBrace">
            <a:avLst>
              <a:gd name="adj1" fmla="val 24139"/>
              <a:gd name="adj2" fmla="val 5117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135063" y="3413125"/>
            <a:ext cx="6851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would like 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没有人称、单复数和时态的变化。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43000" y="3995738"/>
            <a:ext cx="772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want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为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</a:rPr>
              <a:t>实义动词，有人称、单复数和时态的变化。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63575" y="2740025"/>
            <a:ext cx="406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would like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want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的区别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12775" y="657225"/>
            <a:ext cx="5727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I’m not sure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yet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   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我还没确定。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06463" y="1273175"/>
            <a:ext cx="8074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yet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为副词，意为“还；仍然；已经”，一般用于否定句或疑问句中，通常置于句末。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23900" y="2430463"/>
            <a:ext cx="82565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）肯定句中常用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still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表示“还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仍然”，用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already</a:t>
            </a:r>
          </a:p>
          <a:p>
            <a:pPr>
              <a:lnSpc>
                <a:spcPct val="14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表示“已经”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not yet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意为“还没有”，用于省略句中。</a:t>
            </a:r>
          </a:p>
          <a:p>
            <a:pPr>
              <a:lnSpc>
                <a:spcPct val="14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yet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用作并列连词时，意为“然而；可是”。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1818</Words>
  <Application>Microsoft Office PowerPoint</Application>
  <PresentationFormat>全屏显示(16:9)</PresentationFormat>
  <Paragraphs>243</Paragraphs>
  <Slides>44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2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2016-01-14T07:05:00Z</dcterms:created>
  <dcterms:modified xsi:type="dcterms:W3CDTF">2023-01-17T00:50:04Z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F59B4958BCC24925A2C9BE9183FDE755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