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8B96D8D-DD48-49F8-947E-FD36B8452D8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5DAD905-099B-4C97-9558-1516497A568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C755-632D-4C21-9345-1301965E05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B784-AB3A-4854-88BA-91EEF64402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B87C-07E7-4969-B04F-7C8D5A080B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42D8-B9A6-4400-B840-C0CFEE3929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1E62-F6AD-42C8-A870-A098D7FC6A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5E04-A71A-4C21-BB63-4A659AA711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72AA-286E-499F-A8EF-A1B565E8C2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C9A5-CBFF-49A4-833A-4B093EE995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354E-AAD0-4CD8-A3D9-473F473D40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99CE-40EF-4668-9D8C-90A94D5D00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3E93-2CE0-4632-934E-F7EBC72B3F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EBA3-1469-407D-9D25-D715A14F7F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DB09-9DBF-4F4A-98DC-4A60ED5390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CEC6-1518-40EA-9086-9E3A4FAE17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A307-98AB-4071-8A89-500C2A9D30F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FE84-CEAC-445C-A0B2-BE008C7EC9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D3B9-5450-44AF-BDD1-489541CBDD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0F61-D631-4ACE-B63C-5C341EC25B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F5B1-A1A3-4CAD-B08E-A8F5F9E101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961B-CA1C-4400-97A4-06180A8342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8B9BB2-FAF6-49A5-B682-0269D1A2F1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1DB55E-95AC-4FF6-A1BC-4E0C9E7D318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jpeg"/><Relationship Id="rId2" Type="http://schemas.openxmlformats.org/officeDocument/2006/relationships/audio" Target="file:///D:\&#33521;&#35821;&#25945;&#32946;\1&#20844;&#24320;&#35838;\2017&#24180;2&#26376;&#31532;&#20843;&#20876;The%20sun%20is%20shining\new_3l8_m3u1a3.mp3" TargetMode="External"/><Relationship Id="rId1" Type="http://schemas.microsoft.com/office/2007/relationships/media" Target="file:///D:\&#33521;&#35821;&#25945;&#32946;\1&#20844;&#24320;&#35838;\2017&#24180;2&#26376;&#31532;&#20843;&#20876;The%20sun%20is%20shining\new_3l8_m3u1a3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33521;&#35821;&#25945;&#32946;\1&#20844;&#24320;&#35838;\2017&#24180;2&#26376;&#31532;&#20843;&#20876;The%20sun%20is%20shining\shine.mp3" TargetMode="External"/><Relationship Id="rId1" Type="http://schemas.microsoft.com/office/2007/relationships/media" Target="file:///D:\&#33521;&#35821;&#25945;&#32946;\1&#20844;&#24320;&#35838;\2017&#24180;2&#26376;&#31532;&#20843;&#20876;The%20sun%20is%20shining\shine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33521;&#35821;&#25945;&#32946;\1&#20844;&#24320;&#35838;\2017&#24180;2&#26376;&#31532;&#20843;&#20876;The%20sun%20is%20shining\cry.mp3" TargetMode="External"/><Relationship Id="rId1" Type="http://schemas.microsoft.com/office/2007/relationships/media" Target="file:///D:\&#33521;&#35821;&#25945;&#32946;\1&#20844;&#24320;&#35838;\2017&#24180;2&#26376;&#31532;&#20843;&#20876;The%20sun%20is%20shining\cr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2479675" y="1196752"/>
            <a:ext cx="382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Module 3  Unit 1</a:t>
            </a:r>
          </a:p>
        </p:txBody>
      </p:sp>
      <p:sp>
        <p:nvSpPr>
          <p:cNvPr id="6147" name="矩形 1"/>
          <p:cNvSpPr>
            <a:spLocks noChangeArrowheads="1"/>
          </p:cNvSpPr>
          <p:nvPr/>
        </p:nvSpPr>
        <p:spPr bwMode="auto">
          <a:xfrm>
            <a:off x="0" y="248167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The sun is shining. </a:t>
            </a:r>
            <a:r>
              <a:rPr lang="en-US" altLang="zh-CN" sz="60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5892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1" descr="QQ图片20170225191640_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709738"/>
            <a:ext cx="66262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 rot="20400000">
            <a:off x="504507" y="998220"/>
            <a:ext cx="2988945" cy="6432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  <a:cs typeface="+mn-ea"/>
              </a:rPr>
              <a:t>In this photo.</a:t>
            </a:r>
            <a:endParaRPr lang="en-US" altLang="zh-CN" sz="3600" b="1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云形标注 4"/>
          <p:cNvSpPr>
            <a:spLocks noChangeArrowheads="1"/>
          </p:cNvSpPr>
          <p:nvPr/>
        </p:nvSpPr>
        <p:spPr bwMode="auto">
          <a:xfrm>
            <a:off x="4084638" y="654050"/>
            <a:ext cx="4911725" cy="1055688"/>
          </a:xfrm>
          <a:prstGeom prst="cloudCallout">
            <a:avLst>
              <a:gd name="adj1" fmla="val -26759"/>
              <a:gd name="adj2" fmla="val 87523"/>
            </a:avLst>
          </a:prstGeom>
          <a:gradFill rotWithShape="1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 w="15875">
            <a:solidFill>
              <a:srgbClr val="C00000"/>
            </a:solidFill>
            <a:round/>
          </a:ln>
        </p:spPr>
        <p:txBody>
          <a:bodyPr/>
          <a:lstStyle/>
          <a:p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The birds are flying away.</a:t>
            </a:r>
          </a:p>
          <a:p>
            <a:endParaRPr lang="en-US" altLang="en-US" sz="2400" b="1">
              <a:solidFill>
                <a:srgbClr val="0000FF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3584575" y="5324475"/>
            <a:ext cx="5170488" cy="987425"/>
          </a:xfrm>
          <a:prstGeom prst="cloudCallout">
            <a:avLst>
              <a:gd name="adj1" fmla="val 14537"/>
              <a:gd name="adj2" fmla="val -109000"/>
            </a:avLst>
          </a:prstGeom>
          <a:solidFill>
            <a:srgbClr val="FFB8B8"/>
          </a:solidFill>
          <a:ln w="15875">
            <a:solidFill>
              <a:srgbClr val="C00000"/>
            </a:solidFill>
            <a:round/>
          </a:ln>
        </p:spPr>
        <p:txBody>
          <a:bodyPr/>
          <a:lstStyle/>
          <a:p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It's starting to rain.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402217841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9588" y="2060575"/>
            <a:ext cx="3333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2"/>
          <p:cNvSpPr txBox="1">
            <a:spLocks noChangeArrowheads="1"/>
          </p:cNvSpPr>
          <p:nvPr/>
        </p:nvSpPr>
        <p:spPr bwMode="auto">
          <a:xfrm>
            <a:off x="2794000" y="4751388"/>
            <a:ext cx="10826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fly 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291138" y="4800600"/>
            <a:ext cx="1203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Comic Sans MS" panose="030F0702030302020204" pitchFamily="66" charset="0"/>
              </a:rPr>
              <a:t>飞走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32200" y="4762500"/>
            <a:ext cx="13763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away</a:t>
            </a:r>
            <a:endParaRPr lang="zh-CN" altLang="en-US" sz="400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72 -0.227428 C -0.135576 -0.230792 -0.216598 -0.233035 -0.239034 -0.250601 C -0.261470 -0.268165 -0.219201 -0.283737 -0.221521 -0.315255 C -0.223842 -0.346773 -0.228555 -0.389130 -0.250709 -0.408189 C -0.272864 -0.427250 -0.318088 -0.388133 -0.332365 -0.410806 C -0.346642 -0.433479 -0.319564 -0.486174 -0.322166 -0.521804 C -0.324769 -0.557432 -0.334967 -0.569889 -0.345446 -0.588950 C -0.355926 -0.608011 -0.367038 -0.607511 -0.374634 -0.617353 C -0.382230 -0.627195 -0.379557 -0.641646 -0.383355 -0.638034 C -0.387153 -0.634420 -0.381315 -0.600784 -0.393553 -0.599289 C -0.405791 -0.597795 -0.435260 -0.624080 -0.444614 -0.630310 C -0.453968 -0.636538 -0.440816 -0.629810 -0.440254 -0.630310 C -0.439691 -0.630807 -0.439621 -0.629687 -0.441660 -0.632801 C -0.443700 -0.635915 -0.449888 -0.645259 -0.450452 -0.645756 C -0.451015 -0.646256 -0.445951 -0.637783 -0.444614 -0.635417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 descr="QQ图片20170225191717_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8463" y="1311275"/>
            <a:ext cx="5757862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 rot="20400000">
            <a:off x="177482" y="778510"/>
            <a:ext cx="2988945" cy="6432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  <a:cs typeface="+mn-ea"/>
              </a:rPr>
              <a:t>In this photo.</a:t>
            </a:r>
            <a:endParaRPr lang="en-US" altLang="zh-CN" sz="3600" b="1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7412" name="文本框 2"/>
          <p:cNvSpPr txBox="1">
            <a:spLocks noChangeArrowheads="1"/>
          </p:cNvSpPr>
          <p:nvPr/>
        </p:nvSpPr>
        <p:spPr bwMode="auto">
          <a:xfrm>
            <a:off x="1641475" y="5802313"/>
            <a:ext cx="57848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The ducks are eating our sandwiches.</a:t>
            </a:r>
          </a:p>
        </p:txBody>
      </p:sp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>
            <a:off x="60325" y="465138"/>
            <a:ext cx="1822450" cy="50006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Practice</a:t>
            </a:r>
          </a:p>
        </p:txBody>
      </p:sp>
      <p:pic>
        <p:nvPicPr>
          <p:cNvPr id="3" name="图片 3" descr="m3u1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9675" y="5043488"/>
            <a:ext cx="39687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4" descr="m3u1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5043488"/>
            <a:ext cx="438943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 descr="m3u1-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59325" y="1763713"/>
            <a:ext cx="422910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 descr="m3u1-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1749425"/>
            <a:ext cx="41338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new_3l8_m3u1a3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42975"/>
            <a:ext cx="3286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276790" y="782320"/>
            <a:ext cx="4590415" cy="981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  <a:cs typeface="+mn-ea"/>
              </a:rPr>
              <a:t>look and say.</a:t>
            </a:r>
            <a:endParaRPr lang="en-US" altLang="zh-CN" sz="54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4097 0.146389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4167 0.156019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8" grpId="1"/>
      <p:bldP spid="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62550" y="4330698"/>
            <a:ext cx="2256149" cy="2202179"/>
          </a:xfrm>
          <a:prstGeom prst="ellipse">
            <a:avLst/>
          </a:prstGeom>
        </p:spPr>
      </p:pic>
      <p:pic>
        <p:nvPicPr>
          <p:cNvPr id="19459" name="图片 4" descr="m3u1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7550" y="4273550"/>
            <a:ext cx="24812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48425" y="1925319"/>
            <a:ext cx="2399024" cy="2271396"/>
          </a:xfrm>
          <a:prstGeom prst="ellipse">
            <a:avLst/>
          </a:prstGeom>
        </p:spPr>
      </p:pic>
      <p:pic>
        <p:nvPicPr>
          <p:cNvPr id="19461" name="图片 6" descr="m3u1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5225" y="1189038"/>
            <a:ext cx="2328863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49626" y="1880869"/>
            <a:ext cx="2277110" cy="2315846"/>
          </a:xfrm>
          <a:prstGeom prst="ellipse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92860" y="408937"/>
            <a:ext cx="3813810" cy="7658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  <a:cs typeface="+mn-ea"/>
              </a:rPr>
              <a:t>Let's practise.</a:t>
            </a:r>
            <a:endParaRPr lang="zh-CN" altLang="en-US" sz="44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464" name="文本框 10"/>
          <p:cNvSpPr txBox="1">
            <a:spLocks noChangeArrowheads="1"/>
          </p:cNvSpPr>
          <p:nvPr/>
        </p:nvSpPr>
        <p:spPr bwMode="auto">
          <a:xfrm>
            <a:off x="4987925" y="731838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描述图片。</a:t>
            </a:r>
          </a:p>
        </p:txBody>
      </p:sp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90700" y="4129088"/>
            <a:ext cx="2208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In this photo,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97276" y="1367155"/>
            <a:ext cx="2277110" cy="2315842"/>
          </a:xfrm>
          <a:prstGeom prst="ellipse">
            <a:avLst/>
          </a:prstGeom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38313" y="4906963"/>
            <a:ext cx="5953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ducks are swimming on the pond.</a:t>
            </a:r>
            <a:endParaRPr lang="zh-CN" altLang="en-US" sz="280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11600" y="4129088"/>
            <a:ext cx="2098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it's raining. </a:t>
            </a:r>
            <a:endParaRPr lang="zh-CN" altLang="en-US" sz="280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59424" y="4376419"/>
            <a:ext cx="2145029" cy="2093596"/>
          </a:xfrm>
          <a:prstGeom prst="ellipse">
            <a:avLst/>
          </a:prstGeom>
        </p:spPr>
      </p:pic>
      <p:pic>
        <p:nvPicPr>
          <p:cNvPr id="21507" name="图片 4" descr="m3u1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9525" y="4257675"/>
            <a:ext cx="23685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692775" y="1480185"/>
            <a:ext cx="2355209" cy="2230118"/>
          </a:xfrm>
          <a:prstGeom prst="ellipse">
            <a:avLst/>
          </a:prstGeom>
        </p:spPr>
      </p:pic>
      <p:pic>
        <p:nvPicPr>
          <p:cNvPr id="21509" name="图片 6" descr="m3u1-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44600" y="1522413"/>
            <a:ext cx="2162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077594" y="408937"/>
            <a:ext cx="3813810" cy="7658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  <a:cs typeface="+mn-ea"/>
              </a:rPr>
              <a:t>Let's practise.</a:t>
            </a:r>
            <a:endParaRPr lang="zh-CN" altLang="en-US" sz="44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3558" name="文本框 1"/>
          <p:cNvSpPr txBox="1">
            <a:spLocks noChangeArrowheads="1"/>
          </p:cNvSpPr>
          <p:nvPr/>
        </p:nvSpPr>
        <p:spPr bwMode="auto">
          <a:xfrm>
            <a:off x="2959100" y="3830638"/>
            <a:ext cx="26003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In this photo,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8" grpId="1"/>
      <p:bldP spid="2355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 descr="t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388" y="154305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" descr="timg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25" y="4202113"/>
            <a:ext cx="2349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9" descr="timg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225" y="1574800"/>
            <a:ext cx="21859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0" descr="u=424775954,421586899&amp;fm=23&amp;gp=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1574800"/>
            <a:ext cx="18367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4770" y="504825"/>
            <a:ext cx="3866515" cy="762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noProof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ea"/>
              </a:rPr>
              <a:t>Look and say.</a:t>
            </a:r>
            <a:endParaRPr lang="en-US" altLang="zh-CN" sz="4400" b="1" noProof="1">
              <a:ln w="50800" cmpd="thickThin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2535" name="图片 1" descr="Screenshot_2017-02-28-16-39-57-5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763" y="4084638"/>
            <a:ext cx="16891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" descr="Screenshot_2017-02-28-16-40-31-1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4675" y="1265238"/>
            <a:ext cx="16700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3" descr="Screenshot_2017-02-28-16-41-01-0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3125" y="1385888"/>
            <a:ext cx="177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4" descr="Screenshot_2017-02-28-16-41-32-2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1950" y="4352925"/>
            <a:ext cx="21971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5" descr="tim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7863" y="4238625"/>
            <a:ext cx="222408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>
          <a:xfrm>
            <a:off x="6551613" y="5527675"/>
            <a:ext cx="350837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7" name="椭圆 16"/>
          <p:cNvSpPr/>
          <p:nvPr/>
        </p:nvSpPr>
        <p:spPr>
          <a:xfrm>
            <a:off x="4397375" y="5435600"/>
            <a:ext cx="349250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8" name="椭圆 17"/>
          <p:cNvSpPr/>
          <p:nvPr/>
        </p:nvSpPr>
        <p:spPr>
          <a:xfrm>
            <a:off x="2112963" y="5435600"/>
            <a:ext cx="349250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9" name="椭圆 18"/>
          <p:cNvSpPr/>
          <p:nvPr/>
        </p:nvSpPr>
        <p:spPr>
          <a:xfrm>
            <a:off x="84138" y="5435600"/>
            <a:ext cx="350837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0" name="椭圆 19"/>
          <p:cNvSpPr/>
          <p:nvPr/>
        </p:nvSpPr>
        <p:spPr>
          <a:xfrm>
            <a:off x="7651750" y="3089275"/>
            <a:ext cx="349250" cy="41592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椭圆 20"/>
          <p:cNvSpPr/>
          <p:nvPr/>
        </p:nvSpPr>
        <p:spPr>
          <a:xfrm>
            <a:off x="6099175" y="3000375"/>
            <a:ext cx="349250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" name="椭圆 21"/>
          <p:cNvSpPr/>
          <p:nvPr/>
        </p:nvSpPr>
        <p:spPr>
          <a:xfrm>
            <a:off x="4684713" y="3000375"/>
            <a:ext cx="350837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3" name="椭圆 22"/>
          <p:cNvSpPr/>
          <p:nvPr/>
        </p:nvSpPr>
        <p:spPr>
          <a:xfrm>
            <a:off x="2874963" y="3000375"/>
            <a:ext cx="349250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4" name="椭圆 23"/>
          <p:cNvSpPr/>
          <p:nvPr/>
        </p:nvSpPr>
        <p:spPr>
          <a:xfrm>
            <a:off x="403225" y="3000375"/>
            <a:ext cx="350838" cy="414338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95220" y="923925"/>
            <a:ext cx="4353560" cy="119443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noProof="1">
                <a:blipFill>
                  <a:blip r:embed="rId2"/>
                  <a:tile tx="-57150" ty="355600" algn="ctr"/>
                </a:blipFill>
                <a:effectLst>
                  <a:outerShdw blurRad="60007" dist="310007" dir="7680000" sy="30000" kx="1300200" algn="ctr" rotWithShape="0">
                    <a:srgbClr val="5B9BD5">
                      <a:alpha val="32000"/>
                      <a:lumMod val="50000"/>
                    </a:srgb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  <a:cs typeface="+mn-ea"/>
              </a:rPr>
              <a:t>Summary</a:t>
            </a:r>
            <a:endParaRPr lang="en-US" altLang="zh-CN" sz="7200" b="1" noProof="1">
              <a:blipFill>
                <a:blip r:embed="rId2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alpha val="32000"/>
                    <a:lumMod val="5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3556" name="文本框 2"/>
          <p:cNvSpPr txBox="1">
            <a:spLocks noChangeArrowheads="1"/>
          </p:cNvSpPr>
          <p:nvPr/>
        </p:nvSpPr>
        <p:spPr bwMode="auto">
          <a:xfrm>
            <a:off x="1647825" y="2892425"/>
            <a:ext cx="5848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What have you learnt?</a:t>
            </a:r>
          </a:p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你学到了什么？</a:t>
            </a:r>
          </a:p>
        </p:txBody>
      </p:sp>
      <p:sp>
        <p:nvSpPr>
          <p:cNvPr id="5" name="流程图: 终止 4"/>
          <p:cNvSpPr/>
          <p:nvPr/>
        </p:nvSpPr>
        <p:spPr>
          <a:xfrm>
            <a:off x="74613" y="498475"/>
            <a:ext cx="1862137" cy="49847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Summary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>
            <a:off x="74613" y="498475"/>
            <a:ext cx="1862137" cy="49847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Summary</a:t>
            </a:r>
          </a:p>
        </p:txBody>
      </p:sp>
      <p:sp>
        <p:nvSpPr>
          <p:cNvPr id="4" name="矩形 3"/>
          <p:cNvSpPr/>
          <p:nvPr/>
        </p:nvSpPr>
        <p:spPr>
          <a:xfrm>
            <a:off x="392428" y="996950"/>
            <a:ext cx="8359141" cy="1280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+mn-ea"/>
              </a:rPr>
              <a:t>What have you learnt?</a:t>
            </a:r>
            <a:endParaRPr lang="en-US" altLang="zh-CN" sz="54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+mn-ea"/>
              </a:rPr>
              <a:t>你学到了什么？</a:t>
            </a:r>
            <a:endParaRPr lang="zh-CN" altLang="en-US" sz="24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24038" y="2620963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</a:rPr>
              <a:t>现在进行时：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581275" y="4176713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句型</a:t>
            </a:r>
            <a:r>
              <a:rPr lang="en-US" altLang="zh-CN" sz="2400" b="1" dirty="0"/>
              <a:t>: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546350" y="34528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</a:rPr>
              <a:t>单词：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562350" y="3514725"/>
            <a:ext cx="447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shine, cry, fly away, just, everyone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562350" y="4760913"/>
            <a:ext cx="38227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sun is shining.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62350" y="4238625"/>
            <a:ext cx="3822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am sending you some photos.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562350" y="5308600"/>
            <a:ext cx="382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birds are singing in the tree.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648075" y="2713038"/>
            <a:ext cx="2066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主语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be +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动词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>
            <a:off x="0" y="454025"/>
            <a:ext cx="2032000" cy="49847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Warm up</a:t>
            </a:r>
          </a:p>
        </p:txBody>
      </p:sp>
      <p:pic>
        <p:nvPicPr>
          <p:cNvPr id="7171" name="图片 1" descr="QQ图片201702271216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038" y="1189038"/>
            <a:ext cx="365125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" descr="QQ图片201702271217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814763"/>
            <a:ext cx="36623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53000" y="1579563"/>
            <a:ext cx="2498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Comic Sans MS" panose="030F0702030302020204" pitchFamily="66" charset="0"/>
                <a:ea typeface="MS PGothic" panose="020B0600070205080204" pitchFamily="34" charset="-128"/>
              </a:rPr>
              <a:t>It is sunny.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953000" y="2549525"/>
            <a:ext cx="38703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Comic Sans MS" panose="030F0702030302020204" pitchFamily="66" charset="0"/>
                <a:ea typeface="MS PGothic" panose="020B0600070205080204" pitchFamily="34" charset="-128"/>
              </a:rPr>
              <a:t>The sun is shining.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08050" y="4724400"/>
            <a:ext cx="131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shine </a:t>
            </a:r>
          </a:p>
        </p:txBody>
      </p:sp>
      <p:pic>
        <p:nvPicPr>
          <p:cNvPr id="7" name="shine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9879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17650" y="5514975"/>
            <a:ext cx="2474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（太阳）发光，照耀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2" grpId="0"/>
      <p:bldP spid="6" grpId="0"/>
      <p:bldP spid="6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>
            <a:off x="74613" y="498475"/>
            <a:ext cx="3313112" cy="49847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Emotional education</a:t>
            </a:r>
          </a:p>
        </p:txBody>
      </p:sp>
      <p:sp>
        <p:nvSpPr>
          <p:cNvPr id="25604" name="文本框 1"/>
          <p:cNvSpPr txBox="1">
            <a:spLocks noChangeArrowheads="1"/>
          </p:cNvSpPr>
          <p:nvPr/>
        </p:nvSpPr>
        <p:spPr bwMode="auto">
          <a:xfrm>
            <a:off x="1385888" y="1793875"/>
            <a:ext cx="57308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World is full of beauty. </a:t>
            </a:r>
          </a:p>
        </p:txBody>
      </p:sp>
      <p:sp>
        <p:nvSpPr>
          <p:cNvPr id="25605" name="文本框 2"/>
          <p:cNvSpPr txBox="1">
            <a:spLocks noChangeArrowheads="1"/>
          </p:cNvSpPr>
          <p:nvPr/>
        </p:nvSpPr>
        <p:spPr bwMode="auto">
          <a:xfrm>
            <a:off x="1385888" y="2954338"/>
            <a:ext cx="63420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Be good at finding beauty.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27651"/>
          <p:cNvSpPr txBox="1">
            <a:spLocks noChangeArrowheads="1"/>
          </p:cNvSpPr>
          <p:nvPr/>
        </p:nvSpPr>
        <p:spPr bwMode="auto">
          <a:xfrm>
            <a:off x="636530" y="2204864"/>
            <a:ext cx="8255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33CC"/>
                </a:solidFill>
                <a:latin typeface="Century Gothic" panose="020B0502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Read the </a:t>
            </a:r>
            <a:r>
              <a:rPr lang="en-US" altLang="zh-CN" sz="2800" b="1" dirty="0">
                <a:solidFill>
                  <a:srgbClr val="0033CC"/>
                </a:solidFill>
                <a:latin typeface="Century Gothic" panose="020B0502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text</a:t>
            </a:r>
            <a:r>
              <a:rPr lang="zh-CN" altLang="en-US" sz="2800" b="1" dirty="0">
                <a:solidFill>
                  <a:srgbClr val="0033CC"/>
                </a:solidFill>
                <a:latin typeface="Century Gothic" panose="020B0502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0033CC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solidFill>
                  <a:srgbClr val="0033CC"/>
                </a:solidFill>
                <a:latin typeface="Century Gothic" panose="020B0502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Introduce the photos in the book to your friends or parents.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solidFill>
                  <a:srgbClr val="0033CC"/>
                </a:solidFill>
                <a:latin typeface="Century Gothic" panose="020B0502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Find some photos, and try to introduce them in English</a:t>
            </a:r>
            <a:r>
              <a:rPr lang="zh-CN" altLang="en-US" sz="2800" b="1" dirty="0">
                <a:solidFill>
                  <a:srgbClr val="0033CC"/>
                </a:solidFill>
                <a:latin typeface="Century Gothic" panose="020B0502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683568" y="1252719"/>
            <a:ext cx="2088232" cy="49847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 descr="QQ图片201702252139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" y="1306513"/>
            <a:ext cx="35369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" descr="QQ图片20170225214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9988" y="1306513"/>
            <a:ext cx="35369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3"/>
          <p:cNvSpPr txBox="1">
            <a:spLocks noChangeArrowheads="1"/>
          </p:cNvSpPr>
          <p:nvPr/>
        </p:nvSpPr>
        <p:spPr bwMode="auto">
          <a:xfrm>
            <a:off x="847725" y="5243513"/>
            <a:ext cx="2889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bird is flying.</a:t>
            </a:r>
          </a:p>
        </p:txBody>
      </p:sp>
      <p:sp>
        <p:nvSpPr>
          <p:cNvPr id="7172" name="文本框 4"/>
          <p:cNvSpPr txBox="1">
            <a:spLocks noChangeArrowheads="1"/>
          </p:cNvSpPr>
          <p:nvPr/>
        </p:nvSpPr>
        <p:spPr bwMode="auto">
          <a:xfrm>
            <a:off x="5522913" y="5243513"/>
            <a:ext cx="2890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dog is crying.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70227165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8313" y="1341438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QQ图片2017022716534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8313" y="3208338"/>
            <a:ext cx="22574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698750" y="2127250"/>
            <a:ext cx="692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  <a:ea typeface="MS PGothic" panose="020B0600070205080204" pitchFamily="34" charset="-128"/>
              </a:rPr>
              <a:t>fly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978150" y="2136775"/>
            <a:ext cx="412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MS PGothic" panose="020B0600070205080204" pitchFamily="34" charset="-128"/>
              </a:rPr>
              <a:t>y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424113" y="3340100"/>
            <a:ext cx="139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  <a:ea typeface="MS PGothic" panose="020B0600070205080204" pitchFamily="34" charset="-128"/>
              </a:rPr>
              <a:t>cream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424113" y="3340100"/>
            <a:ext cx="588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cr</a:t>
            </a:r>
          </a:p>
        </p:txBody>
      </p:sp>
      <p:pic>
        <p:nvPicPr>
          <p:cNvPr id="15" name="cry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157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6944 -0.174815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4630" y="344169"/>
            <a:ext cx="4810760" cy="119443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  <a:cs typeface="+mn-ea"/>
              </a:rPr>
              <a:t>Let's learn.</a:t>
            </a:r>
            <a:endParaRPr lang="en-US" altLang="zh-CN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244" name="文本框 2"/>
          <p:cNvSpPr txBox="1">
            <a:spLocks noChangeArrowheads="1"/>
          </p:cNvSpPr>
          <p:nvPr/>
        </p:nvSpPr>
        <p:spPr bwMode="auto">
          <a:xfrm>
            <a:off x="1285875" y="2909888"/>
            <a:ext cx="3397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宋体" panose="02010600030101010101" pitchFamily="2" charset="-122"/>
              </a:rPr>
              <a:t>The bird is flying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.</a:t>
            </a:r>
            <a:r>
              <a:rPr lang="en-US" altLang="zh-CN" sz="3200" dirty="0">
                <a:solidFill>
                  <a:srgbClr val="0000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1285875" y="3892550"/>
            <a:ext cx="3397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宋体" panose="02010600030101010101" pitchFamily="2" charset="-122"/>
              </a:rPr>
              <a:t>The dog is crying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.</a:t>
            </a:r>
            <a:r>
              <a:rPr lang="en-US" altLang="zh-CN" sz="3200" dirty="0">
                <a:solidFill>
                  <a:srgbClr val="0000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0246" name="文本框 2"/>
          <p:cNvSpPr txBox="1">
            <a:spLocks noChangeArrowheads="1"/>
          </p:cNvSpPr>
          <p:nvPr/>
        </p:nvSpPr>
        <p:spPr bwMode="auto">
          <a:xfrm>
            <a:off x="1285875" y="2052638"/>
            <a:ext cx="68183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宋体" panose="02010600030101010101" pitchFamily="2" charset="-122"/>
              </a:rPr>
              <a:t>The sun is shining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.</a:t>
            </a:r>
            <a:r>
              <a:rPr lang="en-US" altLang="zh-CN" sz="3200" dirty="0">
                <a:solidFill>
                  <a:srgbClr val="0000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84200" y="5097463"/>
            <a:ext cx="661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现在进行时：表示现在或当前正在进行的动作。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01775" y="5668963"/>
            <a:ext cx="384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构成：主语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+ be +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动词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3354388" y="3451225"/>
            <a:ext cx="1071562" cy="0"/>
          </a:xfrm>
          <a:prstGeom prst="line">
            <a:avLst/>
          </a:prstGeom>
          <a:noFill/>
          <a:ln w="349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3260725" y="2600325"/>
            <a:ext cx="1292225" cy="0"/>
          </a:xfrm>
          <a:prstGeom prst="line">
            <a:avLst/>
          </a:prstGeom>
          <a:noFill/>
          <a:ln w="349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260725" y="4433888"/>
            <a:ext cx="1292225" cy="0"/>
          </a:xfrm>
          <a:prstGeom prst="line">
            <a:avLst/>
          </a:prstGeom>
          <a:noFill/>
          <a:ln w="3492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927350" y="2995613"/>
            <a:ext cx="427038" cy="455612"/>
          </a:xfrm>
          <a:prstGeom prst="ellipse">
            <a:avLst/>
          </a:prstGeom>
          <a:noFill/>
          <a:ln w="31750">
            <a:solidFill>
              <a:srgbClr val="C00000">
                <a:alpha val="98822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2757488" y="2174875"/>
            <a:ext cx="454025" cy="425450"/>
          </a:xfrm>
          <a:prstGeom prst="ellipse">
            <a:avLst/>
          </a:prstGeom>
          <a:noFill/>
          <a:ln w="31750">
            <a:solidFill>
              <a:srgbClr val="C00000">
                <a:alpha val="98822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2806700" y="3967163"/>
            <a:ext cx="454025" cy="466725"/>
          </a:xfrm>
          <a:prstGeom prst="ellipse">
            <a:avLst/>
          </a:prstGeom>
          <a:noFill/>
          <a:ln w="31750">
            <a:solidFill>
              <a:srgbClr val="C00000">
                <a:alpha val="98822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6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6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2" grpId="2"/>
      <p:bldP spid="42" grpId="3"/>
      <p:bldP spid="42" grpId="4"/>
      <p:bldP spid="42" grpId="5"/>
      <p:bldP spid="42" grpId="6"/>
      <p:bldP spid="42" grpId="7"/>
      <p:bldP spid="42" grpId="8"/>
      <p:bldP spid="42" grpId="9"/>
      <p:bldP spid="42" grpId="10"/>
      <p:bldP spid="42" grpId="11"/>
      <p:bldP spid="42" grpId="12"/>
      <p:bldP spid="42" grpId="13"/>
      <p:bldP spid="42" grpId="14"/>
      <p:bldP spid="42" grpId="15"/>
      <p:bldP spid="42" grpId="16"/>
      <p:bldP spid="42" grpId="17"/>
      <p:bldP spid="42" grpId="18"/>
      <p:bldP spid="42" grpId="19"/>
      <p:bldP spid="42" grpId="20"/>
      <p:bldP spid="42" grpId="21"/>
      <p:bldP spid="42" grpId="22"/>
      <p:bldP spid="42" grpId="23"/>
      <p:bldP spid="42" grpId="24"/>
      <p:bldP spid="42" grpId="25"/>
      <p:bldP spid="42" grpId="26"/>
      <p:bldP spid="42" grpId="27"/>
      <p:bldP spid="42" grpId="28"/>
      <p:bldP spid="42" grpId="29"/>
      <p:bldP spid="42" grpId="30"/>
      <p:bldP spid="42" grpId="31"/>
      <p:bldP spid="42" grpId="32"/>
      <p:bldP spid="42" grpId="33"/>
      <p:bldP spid="42" grpId="34"/>
      <p:bldP spid="42" grpId="35"/>
      <p:bldP spid="42" grpId="36"/>
      <p:bldP spid="42" grpId="37"/>
      <p:bldP spid="42" grpId="38"/>
      <p:bldP spid="42" grpId="39"/>
      <p:bldP spid="42" grpId="40"/>
      <p:bldP spid="42" grpId="41"/>
      <p:bldP spid="42" grpId="42"/>
      <p:bldP spid="42" grpId="43"/>
      <p:bldP spid="42" grpId="44"/>
      <p:bldP spid="42" grpId="45"/>
      <p:bldP spid="42" grpId="46"/>
      <p:bldP spid="42" grpId="47"/>
      <p:bldP spid="42" grpId="48"/>
      <p:bldP spid="42" grpId="49"/>
      <p:bldP spid="42" grpId="50"/>
      <p:bldP spid="42" grpId="51"/>
      <p:bldP spid="42" grpId="52"/>
      <p:bldP spid="42" grpId="53"/>
      <p:bldP spid="42" grpId="54"/>
      <p:bldP spid="42" grpId="55"/>
      <p:bldP spid="42" grpId="56"/>
      <p:bldP spid="42" grpId="57"/>
      <p:bldP spid="42" grpId="58"/>
      <p:bldP spid="42" grpId="59"/>
      <p:bldP spid="42" grpId="60"/>
      <p:bldP spid="42" grpId="61"/>
      <p:bldP spid="42" grpId="62"/>
      <p:bldP spid="42" grpId="63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5" grpId="12"/>
      <p:bldP spid="5" grpId="13"/>
      <p:bldP spid="5" grpId="14"/>
      <p:bldP spid="5" grpId="15"/>
      <p:bldP spid="5" grpId="16"/>
      <p:bldP spid="5" grpId="17"/>
      <p:bldP spid="5" grpId="18"/>
      <p:bldP spid="5" grpId="19"/>
      <p:bldP spid="5" grpId="20"/>
      <p:bldP spid="5" grpId="21"/>
      <p:bldP spid="5" grpId="22"/>
      <p:bldP spid="5" grpId="23"/>
      <p:bldP spid="5" grpId="24"/>
      <p:bldP spid="5" grpId="25"/>
      <p:bldP spid="5" grpId="26"/>
      <p:bldP spid="5" grpId="27"/>
      <p:bldP spid="5" grpId="28"/>
      <p:bldP spid="5" grpId="29"/>
      <p:bldP spid="5" grpId="30"/>
      <p:bldP spid="5" grpId="31"/>
      <p:bldP spid="5" grpId="32"/>
      <p:bldP spid="5" grpId="33"/>
      <p:bldP spid="5" grpId="34"/>
      <p:bldP spid="5" grpId="35"/>
      <p:bldP spid="5" grpId="36"/>
      <p:bldP spid="5" grpId="37"/>
      <p:bldP spid="5" grpId="38"/>
      <p:bldP spid="5" grpId="39"/>
      <p:bldP spid="5" grpId="40"/>
      <p:bldP spid="5" grpId="41"/>
      <p:bldP spid="5" grpId="42"/>
      <p:bldP spid="5" grpId="43"/>
      <p:bldP spid="5" grpId="44"/>
      <p:bldP spid="5" grpId="45"/>
      <p:bldP spid="5" grpId="46"/>
      <p:bldP spid="5" grpId="47"/>
      <p:bldP spid="5" grpId="48"/>
      <p:bldP spid="5" grpId="49"/>
      <p:bldP spid="5" grpId="50"/>
      <p:bldP spid="5" grpId="51"/>
      <p:bldP spid="5" grpId="52"/>
      <p:bldP spid="5" grpId="53"/>
      <p:bldP spid="5" grpId="54"/>
      <p:bldP spid="5" grpId="55"/>
      <p:bldP spid="5" grpId="56"/>
      <p:bldP spid="5" grpId="57"/>
      <p:bldP spid="5" grpId="58"/>
      <p:bldP spid="5" grpId="59"/>
      <p:bldP spid="5" grpId="60"/>
      <p:bldP spid="5" grpId="61"/>
      <p:bldP spid="5" grpId="62"/>
      <p:bldP spid="5" grpId="63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Q图片20170225221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1431925"/>
            <a:ext cx="85566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2" descr="QQ图片201702252218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0675" y="3205163"/>
            <a:ext cx="1573213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23938" y="708025"/>
            <a:ext cx="673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Daming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is writing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a letter to Lingling.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>
            <a:off x="74613" y="498475"/>
            <a:ext cx="2033587" cy="49847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Presentation</a:t>
            </a:r>
          </a:p>
        </p:txBody>
      </p:sp>
      <p:sp>
        <p:nvSpPr>
          <p:cNvPr id="12292" name="文本框 2"/>
          <p:cNvSpPr txBox="1">
            <a:spLocks noChangeArrowheads="1"/>
          </p:cNvSpPr>
          <p:nvPr/>
        </p:nvSpPr>
        <p:spPr bwMode="auto">
          <a:xfrm>
            <a:off x="2195513" y="498475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Listen and answer.</a:t>
            </a:r>
          </a:p>
        </p:txBody>
      </p:sp>
      <p:sp>
        <p:nvSpPr>
          <p:cNvPr id="12293" name="文本框 1"/>
          <p:cNvSpPr txBox="1">
            <a:spLocks noChangeArrowheads="1"/>
          </p:cNvSpPr>
          <p:nvPr/>
        </p:nvSpPr>
        <p:spPr bwMode="auto">
          <a:xfrm>
            <a:off x="1262063" y="2046288"/>
            <a:ext cx="686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1. Did Daming have a interesting day?</a:t>
            </a:r>
          </a:p>
        </p:txBody>
      </p:sp>
      <p:sp>
        <p:nvSpPr>
          <p:cNvPr id="12294" name="文本框 3"/>
          <p:cNvSpPr txBox="1">
            <a:spLocks noChangeArrowheads="1"/>
          </p:cNvSpPr>
          <p:nvPr/>
        </p:nvSpPr>
        <p:spPr bwMode="auto">
          <a:xfrm>
            <a:off x="1338263" y="3641725"/>
            <a:ext cx="4230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2. What is he sending?</a:t>
            </a:r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444500" y="5080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Listen and answer.</a:t>
            </a:r>
          </a:p>
        </p:txBody>
      </p:sp>
      <p:sp>
        <p:nvSpPr>
          <p:cNvPr id="13316" name="文本框 1"/>
          <p:cNvSpPr txBox="1">
            <a:spLocks noChangeArrowheads="1"/>
          </p:cNvSpPr>
          <p:nvPr/>
        </p:nvSpPr>
        <p:spPr bwMode="auto">
          <a:xfrm>
            <a:off x="1262063" y="1819275"/>
            <a:ext cx="686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1. Did Daming have a interesting day?</a:t>
            </a:r>
          </a:p>
        </p:txBody>
      </p:sp>
      <p:sp>
        <p:nvSpPr>
          <p:cNvPr id="13317" name="文本框 3"/>
          <p:cNvSpPr txBox="1">
            <a:spLocks noChangeArrowheads="1"/>
          </p:cNvSpPr>
          <p:nvPr/>
        </p:nvSpPr>
        <p:spPr bwMode="auto">
          <a:xfrm>
            <a:off x="1338263" y="3414713"/>
            <a:ext cx="4230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2. What is he sending?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84350" y="2617788"/>
            <a:ext cx="2319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Yes, he did.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84350" y="4090988"/>
            <a:ext cx="48847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He is sending some photos.</a:t>
            </a:r>
          </a:p>
        </p:txBody>
      </p:sp>
      <p:pic>
        <p:nvPicPr>
          <p:cNvPr id="3" name="图片 2" descr="QQ图片20170225191505_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0463" y="4813300"/>
            <a:ext cx="2120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QQ图片20170225191640_看图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29025" y="4814888"/>
            <a:ext cx="23431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QQ图片20170225191717_看图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3488" y="4813300"/>
            <a:ext cx="19907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1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4339" name="图片 2" descr="QQ图片20170225191505_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5775" y="1454150"/>
            <a:ext cx="6237288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 rot="20400000">
            <a:off x="648016" y="926465"/>
            <a:ext cx="2988945" cy="6432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  <a:cs typeface="+mn-ea"/>
              </a:rPr>
              <a:t>In this photo.</a:t>
            </a:r>
            <a:endParaRPr lang="en-US" altLang="zh-CN" sz="3600" b="1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椭圆形标注 7"/>
          <p:cNvSpPr>
            <a:spLocks noChangeArrowheads="1"/>
          </p:cNvSpPr>
          <p:nvPr/>
        </p:nvSpPr>
        <p:spPr bwMode="auto">
          <a:xfrm>
            <a:off x="5073650" y="434975"/>
            <a:ext cx="3997325" cy="769938"/>
          </a:xfrm>
          <a:prstGeom prst="wedgeEllipseCallout">
            <a:avLst>
              <a:gd name="adj1" fmla="val -26745"/>
              <a:gd name="adj2" fmla="val 131847"/>
            </a:avLst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15875">
            <a:solidFill>
              <a:srgbClr val="FF0000"/>
            </a:solidFill>
            <a:round/>
          </a:ln>
        </p:spPr>
        <p:txBody>
          <a:bodyPr/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The sun is shining.</a:t>
            </a:r>
            <a:endParaRPr lang="en-US" altLang="en-US" sz="240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5563" y="2743200"/>
            <a:ext cx="3476625" cy="917575"/>
          </a:xfrm>
          <a:prstGeom prst="wedgeEllipseCallout">
            <a:avLst>
              <a:gd name="adj1" fmla="val 30446"/>
              <a:gd name="adj2" fmla="val -113191"/>
            </a:avLst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noProof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ea"/>
                <a:sym typeface="+mn-ea"/>
              </a:rPr>
              <a:t>The birds are singing in the tree.</a:t>
            </a:r>
            <a:endParaRPr lang="en-US" altLang="en-US" sz="2000" noProof="1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6345238" y="3660775"/>
            <a:ext cx="2887662" cy="820738"/>
          </a:xfrm>
          <a:prstGeom prst="wedgeEllipseCallout">
            <a:avLst>
              <a:gd name="adj1" fmla="val -44548"/>
              <a:gd name="adj2" fmla="val -67182"/>
            </a:avLst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noProof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ea"/>
                <a:sym typeface="+mn-ea"/>
              </a:rPr>
              <a:t>We are looking at some ducks.</a:t>
            </a:r>
            <a:endParaRPr lang="en-US" altLang="en-US" sz="2000" noProof="1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椭圆形标注 10"/>
          <p:cNvSpPr>
            <a:spLocks noChangeArrowheads="1"/>
          </p:cNvSpPr>
          <p:nvPr/>
        </p:nvSpPr>
        <p:spPr bwMode="auto">
          <a:xfrm>
            <a:off x="4060825" y="5689600"/>
            <a:ext cx="4497388" cy="919163"/>
          </a:xfrm>
          <a:prstGeom prst="wedgeEllipseCallout">
            <a:avLst>
              <a:gd name="adj1" fmla="val -19597"/>
              <a:gd name="adj2" fmla="val -119083"/>
            </a:avLst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solidFill>
              <a:srgbClr val="E41908"/>
            </a:solidFill>
            <a:round/>
          </a:ln>
        </p:spPr>
        <p:txBody>
          <a:bodyPr/>
          <a:lstStyle/>
          <a:p>
            <a:r>
              <a:rPr lang="en-US" altLang="en-US" sz="20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They look hungry.</a:t>
            </a:r>
          </a:p>
          <a:p>
            <a:r>
              <a:rPr lang="en-US" altLang="en-US" sz="2000" b="1">
                <a:solidFill>
                  <a:srgbClr val="0000FF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The ducks are swimming.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全屏显示(4:3)</PresentationFormat>
  <Paragraphs>85</Paragraphs>
  <Slides>21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MS PGothic</vt:lpstr>
      <vt:lpstr>华文楷体</vt:lpstr>
      <vt:lpstr>楷体</vt:lpstr>
      <vt:lpstr>宋体</vt:lpstr>
      <vt:lpstr>微软雅黑</vt:lpstr>
      <vt:lpstr>Arial</vt:lpstr>
      <vt:lpstr>Calibri</vt:lpstr>
      <vt:lpstr>Century Gothic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2017-12-03T13:50:00Z</dcterms:created>
  <dcterms:modified xsi:type="dcterms:W3CDTF">2023-01-17T00:50:21Z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9355F1CEAB5345969580AADB87544D88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