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90" r:id="rId2"/>
    <p:sldId id="469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85" r:id="rId19"/>
    <p:sldId id="486" r:id="rId20"/>
    <p:sldId id="487" r:id="rId21"/>
    <p:sldId id="488" r:id="rId22"/>
    <p:sldId id="489" r:id="rId2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 autoAdjust="0"/>
  </p:normalViewPr>
  <p:slideViewPr>
    <p:cSldViewPr snapToObjects="1"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997D014-5799-4FD3-A5F1-7E6E71DCF8E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391D8DA-9D80-45AA-BB61-5068A7B4D4F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4B0FA13-EFCB-4FB4-8982-81F7925BE8CD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F34662A-AC08-4DB1-BA13-037B6A756975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B5F5FE4-F9E8-440F-9DFA-63E36EDEE617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27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27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7112DC3-5AA5-4C68-9F69-6FE90723C2F5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48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48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0AE6C5E-26B0-4707-BBDF-56B46C9519B3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68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68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F53807E-A76D-4FCA-B2B9-C2D7ED1A72C6}" type="slidenum">
              <a:rPr lang="zh-CN"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89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89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FAD2799-F40C-4C26-A650-13EA3586C1A6}" type="slidenum">
              <a:rPr lang="zh-CN"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096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09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5EABD3C-580E-49E0-B0E1-E55BC2AC35B5}" type="slidenum">
              <a:rPr lang="zh-CN"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301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30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4A802F4-38DC-4326-B9D6-27739B1AA8B0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505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505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99AEEAF-D020-46A5-852E-963D7CDF2A8A}" type="slidenum">
              <a:rPr lang="zh-CN" altLang="en-US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710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71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D277F37-A461-45F6-9D81-350B36F5FA52}" type="slidenum">
              <a:rPr lang="zh-CN" altLang="en-US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BC3BA6E-15AC-4360-88F2-B922AF839ABF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915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915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F0F2CC8-F561-44FF-929A-4251D546BC3B}" type="slidenum">
              <a:rPr lang="zh-CN" altLang="en-US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120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12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19C9EE7-6B39-4333-831F-372BB0D854C4}" type="slidenum">
              <a:rPr lang="zh-CN" altLang="en-US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D80CCF5-1BDA-4D3C-9358-265B1C232506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BFCCD63-6733-49A2-B539-F0CE69759AF2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4BE3DF5-9BAD-45AF-8925-DE4A3AF4D677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850714A-7BB6-4704-A3D7-B81668A57825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F3B4536-51A8-4BD2-9C9D-782B30FF63D7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CE263D4-9350-402D-AE3A-117244767BE1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FD64990-C924-4F81-9D4F-46F0C17A2D48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22B34-A295-4998-A7F1-8C83999D708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D1E9F-D47C-4475-9968-47FFFCF696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2FB9E-2628-49EF-B76C-7D367B23E8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FF97B48F-475B-4157-BD5C-DD11704638B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9E763-FC7B-47AF-9F6B-CACABD2ABC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B611E-E4F4-4427-8A2D-A5FAD0CEA5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09462D49-020C-4277-88D6-0E7A01D972FE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A115D218-6C6F-4C43-8173-AA171E241AFE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YR3-4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565" y="539204"/>
            <a:ext cx="2102644" cy="246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2543434" y="1275606"/>
            <a:ext cx="6444271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6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3600" b="1" kern="100" dirty="0" smtClean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6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600" kern="100" dirty="0" smtClean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600" b="1" dirty="0" smtClean="0">
                <a:latin typeface="+mn-lt"/>
                <a:ea typeface="+mn-ea"/>
                <a:cs typeface="+mn-ea"/>
                <a:sym typeface="+mn-lt"/>
              </a:rPr>
              <a:t>Morals </a:t>
            </a:r>
            <a:r>
              <a:rPr lang="en-US" altLang="zh-CN" sz="3600" b="1" dirty="0">
                <a:latin typeface="+mn-lt"/>
                <a:ea typeface="+mn-ea"/>
                <a:cs typeface="+mn-ea"/>
                <a:sym typeface="+mn-lt"/>
              </a:rPr>
              <a:t>and </a:t>
            </a:r>
            <a:r>
              <a:rPr lang="en-US" altLang="zh-CN" sz="3600" b="1" dirty="0" smtClean="0">
                <a:latin typeface="+mn-lt"/>
                <a:ea typeface="+mn-ea"/>
                <a:cs typeface="+mn-ea"/>
                <a:sym typeface="+mn-lt"/>
              </a:rPr>
              <a:t>Virtues</a:t>
            </a:r>
            <a:endParaRPr lang="en-US" altLang="zh-CN" sz="36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371517" y="3003798"/>
            <a:ext cx="8428435" cy="55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400" b="1" kern="100" dirty="0">
                <a:latin typeface="+mn-lt"/>
                <a:ea typeface="+mn-ea"/>
                <a:cs typeface="+mn-ea"/>
                <a:sym typeface="+mn-lt"/>
              </a:rPr>
              <a:t>Section Ⅵ</a:t>
            </a:r>
            <a:r>
              <a:rPr lang="zh-CN" altLang="zh-CN" sz="2400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400" b="1" kern="100" dirty="0">
                <a:latin typeface="+mn-lt"/>
                <a:ea typeface="+mn-ea"/>
                <a:cs typeface="+mn-ea"/>
                <a:sym typeface="+mn-lt"/>
              </a:rPr>
              <a:t>The Rest Parts of the Unit</a:t>
            </a:r>
            <a:r>
              <a:rPr lang="en-US" altLang="zh-CN" sz="2400" kern="100" dirty="0">
                <a:latin typeface="+mn-lt"/>
                <a:ea typeface="+mn-ea"/>
                <a:cs typeface="+mn-ea"/>
                <a:sym typeface="+mn-lt"/>
              </a:rPr>
              <a:t>(P</a:t>
            </a:r>
            <a:r>
              <a:rPr lang="en-US" altLang="zh-CN" sz="2400" kern="100" baseline="-25000" dirty="0">
                <a:latin typeface="+mn-lt"/>
                <a:ea typeface="+mn-ea"/>
                <a:cs typeface="+mn-ea"/>
                <a:sym typeface="+mn-lt"/>
              </a:rPr>
              <a:t>20</a:t>
            </a:r>
            <a:r>
              <a:rPr lang="zh-CN" altLang="zh-CN" sz="2400" kern="100" baseline="-25000" dirty="0">
                <a:latin typeface="+mn-lt"/>
                <a:ea typeface="+mn-ea"/>
                <a:cs typeface="+mn-ea"/>
                <a:sym typeface="+mn-lt"/>
              </a:rPr>
              <a:t>～</a:t>
            </a:r>
            <a:r>
              <a:rPr lang="en-US" altLang="zh-CN" sz="2400" kern="100" baseline="-25000" dirty="0">
                <a:latin typeface="+mn-lt"/>
                <a:ea typeface="+mn-ea"/>
                <a:cs typeface="+mn-ea"/>
                <a:sym typeface="+mn-lt"/>
              </a:rPr>
              <a:t>24</a:t>
            </a:r>
            <a:r>
              <a:rPr lang="en-US" altLang="zh-CN" sz="2400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900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1"/>
          <p:cNvSpPr>
            <a:spLocks noChangeArrowheads="1"/>
          </p:cNvSpPr>
          <p:nvPr/>
        </p:nvSpPr>
        <p:spPr bwMode="auto">
          <a:xfrm>
            <a:off x="375047" y="819150"/>
            <a:ext cx="8180784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词块积累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trip over these roots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被那些树根绊倒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trip and fall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绊倒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副词填空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①The hard math problem tripped  __________ most of the students.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②I was so unlucky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today.I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tripped  ____________ a stone.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86213" y="2463404"/>
            <a:ext cx="4286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up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100513" y="2927748"/>
            <a:ext cx="62594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over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3.harm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.&amp;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损害；伤害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harmful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adj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有害的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harmless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adj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无害的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579" name="矩形 11"/>
          <p:cNvSpPr>
            <a:spLocks noChangeArrowheads="1"/>
          </p:cNvSpPr>
          <p:nvPr/>
        </p:nvSpPr>
        <p:spPr bwMode="auto">
          <a:xfrm>
            <a:off x="413147" y="1113235"/>
            <a:ext cx="8428434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Is there no one in this village who feels any responsibility to keep their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neighbours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from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harm?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教材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kern="100" baseline="-25000" dirty="0">
                <a:latin typeface="+mn-lt"/>
                <a:ea typeface="+mn-ea"/>
                <a:cs typeface="+mn-ea"/>
                <a:sym typeface="+mn-lt"/>
              </a:rPr>
              <a:t>20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这个村子里难道没有人觉得有责任不让邻居受到伤害吗？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harm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①Keep away from such things as you think will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do you harm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远离你认为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的这样的事情。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There is no harm in saying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sorry to her first.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 does no harm to say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sorry to her first.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对她先说对不起也无害。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56160" y="2809876"/>
            <a:ext cx="129266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对你有伤害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1"/>
          <p:cNvSpPr>
            <a:spLocks noChangeArrowheads="1"/>
          </p:cNvSpPr>
          <p:nvPr/>
        </p:nvSpPr>
        <p:spPr bwMode="auto">
          <a:xfrm>
            <a:off x="414338" y="840581"/>
            <a:ext cx="8261747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③do harm ____________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do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harm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对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造成伤害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④There is no harm ____________ (one’s) doing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It does no harm (for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 ____________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某人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做某事并无害处。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32385" y="1307307"/>
            <a:ext cx="3706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09913" y="1718073"/>
            <a:ext cx="34208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33438" y="2116932"/>
            <a:ext cx="73449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do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413147" y="681037"/>
            <a:ext cx="8099822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　</a:t>
            </a:r>
            <a:endParaRPr lang="zh-CN" altLang="zh-CN" sz="8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单句语法填空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同义句转换</a:t>
            </a:r>
            <a:endParaRPr lang="zh-CN" altLang="zh-CN" sz="8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①What should be done to punish people who do harm  ____________ the animals?</a:t>
            </a:r>
            <a:endParaRPr lang="zh-CN" altLang="zh-CN" sz="8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②They killed the  ____________(harm) old man in cold blood.</a:t>
            </a:r>
            <a:endParaRPr lang="zh-CN" altLang="zh-CN" sz="8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③Drinking too much  ________________________ our health.</a:t>
            </a:r>
            <a:endParaRPr lang="zh-CN" altLang="zh-CN" sz="8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→Drinking too much  ________________________ our health.</a:t>
            </a:r>
            <a:endParaRPr lang="zh-CN" altLang="zh-CN" sz="8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喝酒太多对我们的身体有害。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36469" y="1545432"/>
            <a:ext cx="3706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57438" y="1955007"/>
            <a:ext cx="112069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harmless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88494" y="2387204"/>
            <a:ext cx="161730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does harm 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21831" y="2787254"/>
            <a:ext cx="153554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is harmful 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1"/>
          <p:cNvSpPr>
            <a:spLocks noChangeArrowheads="1"/>
          </p:cNvSpPr>
          <p:nvPr/>
        </p:nvSpPr>
        <p:spPr bwMode="auto">
          <a:xfrm>
            <a:off x="251222" y="465535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4.a great deal 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of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许多；大量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651" name="矩形 11"/>
          <p:cNvSpPr>
            <a:spLocks noChangeArrowheads="1"/>
          </p:cNvSpPr>
          <p:nvPr/>
        </p:nvSpPr>
        <p:spPr bwMode="auto">
          <a:xfrm>
            <a:off x="413147" y="897732"/>
            <a:ext cx="8428434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After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 great deal of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effort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she finally succeeded in moving it to the side of the street.(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教材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kern="100" baseline="-25000" dirty="0">
                <a:latin typeface="+mn-lt"/>
                <a:ea typeface="+mn-ea"/>
                <a:cs typeface="+mn-ea"/>
                <a:sym typeface="+mn-lt"/>
              </a:rPr>
              <a:t>20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经过很大的努力，她终于成功地把它搬到了街道的一边。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 great deal (of)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①I think he sang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 great deal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better than I.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我认为他唱得比我好多了。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 great deal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has been studied and this is the best way.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经过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研究后，这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被认为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是最好的办法。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 great deal of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their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work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is unfinished.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他们的大部分工作还没有完成。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77541" y="3413523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大量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1"/>
          <p:cNvSpPr>
            <a:spLocks noChangeArrowheads="1"/>
          </p:cNvSpPr>
          <p:nvPr/>
        </p:nvSpPr>
        <p:spPr bwMode="auto">
          <a:xfrm>
            <a:off x="415528" y="963217"/>
            <a:ext cx="8099822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④a great/good deal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，用作副词短语时，可用于修饰形容词、副词比较级来加强程度，也可以用来修饰动词作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⑤a great deal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用作名词短语时，意为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大量，许多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作主语或者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⑥a great/good deal of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许多的，大量的，只能修饰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648076" y="1815704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状语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104460" y="2235994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宾语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38763" y="2657476"/>
            <a:ext cx="129266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不可数名词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矩形 11"/>
          <p:cNvSpPr>
            <a:spLocks noChangeArrowheads="1"/>
          </p:cNvSpPr>
          <p:nvPr/>
        </p:nvSpPr>
        <p:spPr bwMode="auto">
          <a:xfrm>
            <a:off x="375047" y="627460"/>
            <a:ext cx="8180784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词块积累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laugh a great deal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笑了很久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convey a great deal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传达许多信息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write a great deal of poetry 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创作大量的诗歌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补全句子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①I also had friends who gave me  ____________________________.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我还有些朋友给了我很多鼓励。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②She is ______________________ today than she was yesterday.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她今天身体比昨天好多了。</a:t>
            </a:r>
          </a:p>
        </p:txBody>
      </p:sp>
      <p:sp>
        <p:nvSpPr>
          <p:cNvPr id="3" name="矩形 2"/>
          <p:cNvSpPr/>
          <p:nvPr/>
        </p:nvSpPr>
        <p:spPr>
          <a:xfrm>
            <a:off x="3708797" y="2733676"/>
            <a:ext cx="356437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 great deal of encouragement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01391" y="3543301"/>
            <a:ext cx="218995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 great deal better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11"/>
          <p:cNvSpPr>
            <a:spLocks noChangeArrowheads="1"/>
          </p:cNvSpPr>
          <p:nvPr/>
        </p:nvSpPr>
        <p:spPr bwMode="auto">
          <a:xfrm>
            <a:off x="251222" y="465535"/>
            <a:ext cx="8428434" cy="851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If not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surely must find the owner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for he will certainly miss it.(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教材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kern="100" baseline="-25000" dirty="0">
                <a:latin typeface="+mn-lt"/>
                <a:ea typeface="+mn-ea"/>
                <a:cs typeface="+mn-ea"/>
                <a:sym typeface="+mn-lt"/>
              </a:rPr>
              <a:t>20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723" name="矩形 11"/>
          <p:cNvSpPr>
            <a:spLocks noChangeArrowheads="1"/>
          </p:cNvSpPr>
          <p:nvPr/>
        </p:nvSpPr>
        <p:spPr bwMode="auto">
          <a:xfrm>
            <a:off x="413147" y="877491"/>
            <a:ext cx="8428434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如果不是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你的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，我们一定要找到失主，因为他一定会发现它遗失的。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【句式解读】　句中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if not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if this gold doesn’t belong to you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的省略形式，表示否定意义。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【用法总结】　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if not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如果不这样的话，不然，表示否定意义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if so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如果这样的话，表示肯定意义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if any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如果有的话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if ever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如果有过或发生过的话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if necessary/possible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如果有必要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可能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11"/>
          <p:cNvSpPr>
            <a:spLocks noChangeArrowheads="1"/>
          </p:cNvSpPr>
          <p:nvPr/>
        </p:nvSpPr>
        <p:spPr bwMode="auto">
          <a:xfrm>
            <a:off x="388144" y="1046560"/>
            <a:ext cx="8180785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①Are you ready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？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If so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let’s set off at once.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你准备好了吗？如果准备好了，我们立刻出发。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She wants to go with us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if possible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可能的话，她想跟我们一起去。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③My mother seldom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if ever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goes to the cinema.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我母亲难得看场电影。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1"/>
          <p:cNvSpPr>
            <a:spLocks noChangeArrowheads="1"/>
          </p:cNvSpPr>
          <p:nvPr/>
        </p:nvSpPr>
        <p:spPr bwMode="auto">
          <a:xfrm>
            <a:off x="388144" y="627460"/>
            <a:ext cx="8180785" cy="375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补全句子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①I think there’s a bullet train at midday.________________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you will have to wait till 2 o’clock in the afternoon.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我想正午会有一辆动车。要是没有，你只好等到下午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点了。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②Wash it in water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pick out the small particles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___________.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用清水冲洗它，如果有的话，把小颗粒拣出来。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③They think she may try to phone.________________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someone must stay here.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他们认为她可能来电话，要是这样的话，就得有人守在这儿。</a:t>
            </a:r>
          </a:p>
        </p:txBody>
      </p:sp>
      <p:sp>
        <p:nvSpPr>
          <p:cNvPr id="3" name="矩形 2"/>
          <p:cNvSpPr/>
          <p:nvPr/>
        </p:nvSpPr>
        <p:spPr>
          <a:xfrm>
            <a:off x="4629150" y="1113235"/>
            <a:ext cx="73161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If not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06616" y="2333626"/>
            <a:ext cx="7412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if any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01729" y="3153967"/>
            <a:ext cx="60978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If so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矩形 11"/>
          <p:cNvSpPr>
            <a:spLocks noChangeArrowheads="1"/>
          </p:cNvSpPr>
          <p:nvPr/>
        </p:nvSpPr>
        <p:spPr bwMode="auto">
          <a:xfrm>
            <a:off x="251223" y="1924050"/>
            <a:ext cx="8512969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单词语境记忆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根据英汉提示写出单词的适当形式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219" name="Picture 6" descr="课时基础过关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4" y="1221582"/>
            <a:ext cx="8599885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291704" y="2313385"/>
            <a:ext cx="8512969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1.The robbers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装扮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themselves as security guards.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2.There was a fire in our street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but no one was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伤害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3.We need a foreign policy that is more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灵活的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4.He was ill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and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因此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could not come.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5.As soon as he entered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sensed a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紧张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in the air.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71663" y="2356248"/>
            <a:ext cx="119167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disguised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101828" y="2765823"/>
            <a:ext cx="99245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harmed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01729" y="3198019"/>
            <a:ext cx="92878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flexible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03860" y="3598069"/>
            <a:ext cx="115948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therefore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199335" y="4007644"/>
            <a:ext cx="95571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tension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11"/>
          <p:cNvSpPr>
            <a:spLocks noChangeArrowheads="1"/>
          </p:cNvSpPr>
          <p:nvPr/>
        </p:nvSpPr>
        <p:spPr bwMode="auto">
          <a:xfrm>
            <a:off x="251222" y="465535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6.therefore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adv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因此；所以；因而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795" name="矩形 11"/>
          <p:cNvSpPr>
            <a:spLocks noChangeArrowheads="1"/>
          </p:cNvSpPr>
          <p:nvPr/>
        </p:nvSpPr>
        <p:spPr bwMode="auto">
          <a:xfrm>
            <a:off x="423862" y="897731"/>
            <a:ext cx="8345091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...and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therefore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public would continue to receive good health services.(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教材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kern="100" baseline="-25000" dirty="0">
                <a:latin typeface="+mn-lt"/>
                <a:ea typeface="+mn-ea"/>
                <a:cs typeface="+mn-ea"/>
                <a:sym typeface="+mn-lt"/>
              </a:rPr>
              <a:t>22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因此，公众将继续得到良好的卫生服务。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therefore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Therefore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it is our wish that these people could be happy and enjoy high welfare standards.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因此，我们希望这些人会幸福，享受高标准的福利待遇。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Everything works out well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and therefore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we are sure that the experiment will be completed on time.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一切进行得很顺利。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，我们确信实验能按时完成。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44403" y="3824288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因此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11"/>
          <p:cNvSpPr>
            <a:spLocks noChangeArrowheads="1"/>
          </p:cNvSpPr>
          <p:nvPr/>
        </p:nvSpPr>
        <p:spPr bwMode="auto">
          <a:xfrm>
            <a:off x="359569" y="764382"/>
            <a:ext cx="8261747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③therefore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词，当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therefore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在整句中时，它一般不放句末，放在句首后要有逗号。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④当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therefore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用在分句中时，即一个句子一部分表示原因一部分表示结果。若第二个分句前是逗号或无符号，则要注意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therefore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是副词，和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不一样，要保持句子完整，应用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41935" y="1201342"/>
            <a:ext cx="36933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副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01391" y="2872979"/>
            <a:ext cx="16467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and therefore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1"/>
          <p:cNvSpPr>
            <a:spLocks noChangeArrowheads="1"/>
          </p:cNvSpPr>
          <p:nvPr/>
        </p:nvSpPr>
        <p:spPr bwMode="auto">
          <a:xfrm>
            <a:off x="388144" y="846535"/>
            <a:ext cx="8180785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补全句子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①She was caught cheating in the exam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________________ she was punished by her teacher.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她考试作弊受到了老师的惩罚。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②He  ____________ gives millions of </a:t>
            </a:r>
            <a:r>
              <a:rPr lang="en-US" altLang="zh-CN" dirty="0" err="1">
                <a:latin typeface="+mn-lt"/>
                <a:ea typeface="+mn-ea"/>
                <a:cs typeface="+mn-ea"/>
                <a:sym typeface="+mn-lt"/>
              </a:rPr>
              <a:t>yuan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to equip others for their research in agriculture.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于是他拿出几百万元帮助其他人进行农业科学研究。</a:t>
            </a:r>
          </a:p>
        </p:txBody>
      </p:sp>
      <p:sp>
        <p:nvSpPr>
          <p:cNvPr id="3" name="矩形 2"/>
          <p:cNvSpPr/>
          <p:nvPr/>
        </p:nvSpPr>
        <p:spPr>
          <a:xfrm>
            <a:off x="5652120" y="1297605"/>
            <a:ext cx="16467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and therefore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31119" y="2551510"/>
            <a:ext cx="115948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therefore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短语语境填空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根据汉语提示写出适当的短语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219" name="矩形 11"/>
          <p:cNvSpPr>
            <a:spLocks noChangeArrowheads="1"/>
          </p:cNvSpPr>
          <p:nvPr/>
        </p:nvSpPr>
        <p:spPr bwMode="auto">
          <a:xfrm>
            <a:off x="302419" y="1113235"/>
            <a:ext cx="8428435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1.Mind you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don’t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被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绊倒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these roots; they’re difficult to see under all these leaves.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2.Shocked by the sad news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she broke out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流着泪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3.It is likely that he will give up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绝望中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4.Exercising the body does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大量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to improve one’s health.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36057" y="1145382"/>
            <a:ext cx="107798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trip over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895851" y="1977629"/>
            <a:ext cx="95256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tears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00476" y="2387204"/>
            <a:ext cx="121886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despair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21831" y="2787254"/>
            <a:ext cx="145129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 great deal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Ⅲ.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句式语境仿写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43" name="矩形 11"/>
          <p:cNvSpPr>
            <a:spLocks noChangeArrowheads="1"/>
          </p:cNvSpPr>
          <p:nvPr/>
        </p:nvSpPr>
        <p:spPr bwMode="auto">
          <a:xfrm>
            <a:off x="302419" y="1113235"/>
            <a:ext cx="8428435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If not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surely must find the owner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for he will certainly miss it.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如果不是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你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，我们一定要找到失主，因为他一定会发现它遗失的。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仿写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只要你在使用电器设备，你便可以把它开着，如果不用就把它关掉！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It is OK to leave an electrical appliance on so long as you are using it—___________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turn it off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！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235429" y="2387204"/>
            <a:ext cx="72519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if not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1"/>
          <p:cNvSpPr>
            <a:spLocks noChangeArrowheads="1"/>
          </p:cNvSpPr>
          <p:nvPr/>
        </p:nvSpPr>
        <p:spPr bwMode="auto">
          <a:xfrm>
            <a:off x="251222" y="897732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语境串记多义词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339" name="矩形 11"/>
          <p:cNvSpPr>
            <a:spLocks noChangeArrowheads="1"/>
          </p:cNvSpPr>
          <p:nvPr/>
        </p:nvSpPr>
        <p:spPr bwMode="auto">
          <a:xfrm>
            <a:off x="305991" y="1329929"/>
            <a:ext cx="8428434" cy="2097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1.She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disguised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herself as a man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but she couldn’t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disguise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her voice.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她假扮成男人，但改不了声音。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2.Take away the complaint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“I have been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harmed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 and the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harm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is taken away.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丢开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我受到了伤害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的抱怨，这伤害也就消失了。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5363" name="Picture 5" descr="记单词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75485" y="594122"/>
            <a:ext cx="47267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矩形 2"/>
          <p:cNvSpPr>
            <a:spLocks noChangeArrowheads="1"/>
          </p:cNvSpPr>
          <p:nvPr/>
        </p:nvSpPr>
        <p:spPr bwMode="auto">
          <a:xfrm>
            <a:off x="4281518" y="477441"/>
            <a:ext cx="83099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tabLst>
                <a:tab pos="2025015" algn="l"/>
              </a:tabLst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记单词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"/>
          <p:cNvSpPr>
            <a:spLocks noChangeArrowheads="1"/>
          </p:cNvSpPr>
          <p:nvPr/>
        </p:nvSpPr>
        <p:spPr bwMode="auto">
          <a:xfrm>
            <a:off x="330994" y="681038"/>
            <a:ext cx="8180785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合成词一族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67" name="矩形 11"/>
          <p:cNvSpPr>
            <a:spLocks noChangeArrowheads="1"/>
          </p:cNvSpPr>
          <p:nvPr/>
        </p:nvSpPr>
        <p:spPr bwMode="auto">
          <a:xfrm>
            <a:off x="410766" y="1113234"/>
            <a:ext cx="8428434" cy="85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come→income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fore→therefore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adv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.)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197644" y="2085975"/>
            <a:ext cx="8428435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句型公式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401241" y="2518173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tabLst>
                <a:tab pos="2025015" algn="l"/>
              </a:tabLs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if not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如果不这样的话，不然，表示否定意义；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if so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如果这样的话，表示肯定意义。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1"/>
          <p:cNvSpPr>
            <a:spLocks noChangeArrowheads="1"/>
          </p:cNvSpPr>
          <p:nvPr/>
        </p:nvSpPr>
        <p:spPr bwMode="auto">
          <a:xfrm>
            <a:off x="251222" y="1113235"/>
            <a:ext cx="8428434" cy="4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disguise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装扮；假扮；掩盖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伪装；化装用具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483" name="矩形 11"/>
          <p:cNvSpPr>
            <a:spLocks noChangeArrowheads="1"/>
          </p:cNvSpPr>
          <p:nvPr/>
        </p:nvSpPr>
        <p:spPr bwMode="auto">
          <a:xfrm>
            <a:off x="413147" y="1545431"/>
            <a:ext cx="8428434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Early one morning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king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disguised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himself and went to a local village.(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教材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kern="100" baseline="-25000" dirty="0">
                <a:latin typeface="+mn-lt"/>
                <a:ea typeface="+mn-ea"/>
                <a:cs typeface="+mn-ea"/>
                <a:sym typeface="+mn-lt"/>
              </a:rPr>
              <a:t>20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一天清晨，国王乔装打扮去了当地的一个村庄。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disguise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①The star travelled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 disguise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这个明星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出游。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disguised himself as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girl.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他装扮成一个女孩。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9459" name="Picture 5" descr="课时要点突破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" y="519113"/>
            <a:ext cx="8559404" cy="54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656160" y="3251598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化装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11"/>
          <p:cNvSpPr>
            <a:spLocks noChangeArrowheads="1"/>
          </p:cNvSpPr>
          <p:nvPr/>
        </p:nvSpPr>
        <p:spPr bwMode="auto">
          <a:xfrm>
            <a:off x="354807" y="454819"/>
            <a:ext cx="8180785" cy="422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③____________ disguise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伪装，化装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④disguise oneself ____________ 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装扮成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词块积累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speak without disguise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毫不掩饰地说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see through his disguise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看穿他的伪装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disguise a fact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隐瞒事实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①He went among the drug dealers  ____________ disguise.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②He disguises himself  ____________ a soldier.</a:t>
            </a: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15616" y="897732"/>
            <a:ext cx="34208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75335" y="1329929"/>
            <a:ext cx="37414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00525" y="3792142"/>
            <a:ext cx="34208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13485" y="4192192"/>
            <a:ext cx="37414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1"/>
          <p:cNvSpPr>
            <a:spLocks noChangeArrowheads="1"/>
          </p:cNvSpPr>
          <p:nvPr/>
        </p:nvSpPr>
        <p:spPr bwMode="auto">
          <a:xfrm>
            <a:off x="251222" y="573882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2.trip over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被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绊倒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63" name="矩形 11"/>
          <p:cNvSpPr>
            <a:spLocks noChangeArrowheads="1"/>
          </p:cNvSpPr>
          <p:nvPr/>
        </p:nvSpPr>
        <p:spPr bwMode="auto">
          <a:xfrm>
            <a:off x="403622" y="1006079"/>
            <a:ext cx="8428434" cy="375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One woman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tripped over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the stone and her water pot went crashing to the ground.(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教材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baseline="-25000" dirty="0">
                <a:latin typeface="+mn-lt"/>
                <a:ea typeface="+mn-ea"/>
                <a:cs typeface="+mn-ea"/>
                <a:sym typeface="+mn-lt"/>
              </a:rPr>
              <a:t>20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一位妇女被石头绊倒，她的水壶哗啦一声掉在地上。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①He started running to catch the bus but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tripped over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a stone and fell down.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他开始跑着赶公交车，但被一块石头绊倒了。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短语记牢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记牢下列短语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trip up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绊倒；跌倒；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使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犯错误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②Jim was running well until he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tripped up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and fell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losing the race.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比赛中吉姆一直跑得很好，可后来跌倒在地，输了比赛。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r1bv2let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1050</Words>
  <Application>Microsoft Office PowerPoint</Application>
  <PresentationFormat>全屏显示(16:9)</PresentationFormat>
  <Paragraphs>196</Paragraphs>
  <Slides>22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2023-01-17T00:50:31Z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AEE0B9EC0DB347498FBDEFDC1CA8BF97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