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8" r:id="rId3"/>
    <p:sldId id="310" r:id="rId4"/>
    <p:sldId id="306" r:id="rId5"/>
    <p:sldId id="307" r:id="rId6"/>
    <p:sldId id="280" r:id="rId7"/>
    <p:sldId id="296" r:id="rId8"/>
    <p:sldId id="309" r:id="rId9"/>
    <p:sldId id="287" r:id="rId10"/>
    <p:sldId id="288" r:id="rId11"/>
    <p:sldId id="298" r:id="rId12"/>
    <p:sldId id="289" r:id="rId13"/>
    <p:sldId id="304" r:id="rId14"/>
    <p:sldId id="305" r:id="rId15"/>
    <p:sldId id="290" r:id="rId16"/>
    <p:sldId id="271" r:id="rId17"/>
    <p:sldId id="272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57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731992"/>
            <a:ext cx="9144000" cy="41150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41176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512" y="9298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四边形、五边形和六边形的初步认识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9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2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34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33.emf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二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年级  上册</a:t>
                </a:r>
                <a:endParaRPr kumimoji="1"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863592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863592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169325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169325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169325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530032"/>
            <a:ext cx="9144000" cy="80791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认识多边形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8" y="4457280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3096125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624893" y="3076268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793068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793068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3076268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矩形 23"/>
          <p:cNvSpPr/>
          <p:nvPr/>
        </p:nvSpPr>
        <p:spPr>
          <a:xfrm>
            <a:off x="1475656" y="507476"/>
            <a:ext cx="3745256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平行四边形的初步认识</a:t>
            </a:r>
            <a:endParaRPr lang="zh-CN" altLang="en-US" sz="28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 bwMode="auto">
          <a:xfrm>
            <a:off x="1" y="424168"/>
            <a:ext cx="13859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矩形 22"/>
          <p:cNvSpPr/>
          <p:nvPr/>
        </p:nvSpPr>
        <p:spPr>
          <a:xfrm>
            <a:off x="3074248" y="445728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987576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4256682" y="4587975"/>
            <a:ext cx="3195638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endParaRPr lang="zh-CN" altLang="en-US" sz="22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611560" y="1566647"/>
            <a:ext cx="504056" cy="420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971600" y="1563640"/>
            <a:ext cx="7416824" cy="72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钉子板上围出的各是什么图形？你能围出四边形、五   边形和六边形吗？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" name="图片 21" descr="1－1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63688" y="2283719"/>
            <a:ext cx="5257800" cy="2211705"/>
          </a:xfrm>
          <a:prstGeom prst="rect">
            <a:avLst/>
          </a:prstGeom>
        </p:spPr>
      </p:pic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1979712" y="4484485"/>
            <a:ext cx="1080120" cy="360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四边形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3563888" y="4484485"/>
            <a:ext cx="1080120" cy="360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五边形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5436096" y="4484485"/>
            <a:ext cx="1080120" cy="360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六边形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987576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539552" y="1563638"/>
            <a:ext cx="8064896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数数下面的图形各有几条边，照样子写一写，再填表。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 descr="1－14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1436" y="1995686"/>
            <a:ext cx="7234238" cy="1913572"/>
          </a:xfrm>
          <a:prstGeom prst="rect">
            <a:avLst/>
          </a:prstGeom>
        </p:spPr>
      </p:pic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2555776" y="2181686"/>
            <a:ext cx="43204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5940152" y="2253694"/>
            <a:ext cx="43204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4283968" y="2225701"/>
            <a:ext cx="43204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2555776" y="3189798"/>
            <a:ext cx="43204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7380312" y="2181686"/>
            <a:ext cx="43204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5940152" y="3189798"/>
            <a:ext cx="360040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4283968" y="3189798"/>
            <a:ext cx="43204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7380312" y="3180467"/>
            <a:ext cx="360040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979712" y="4011910"/>
            <a:ext cx="432048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979712" y="4372260"/>
            <a:ext cx="432048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979712" y="4732610"/>
            <a:ext cx="432048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419872" y="4011912"/>
            <a:ext cx="0" cy="72070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860032" y="4011912"/>
            <a:ext cx="0" cy="72070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2051720" y="3993638"/>
            <a:ext cx="1368152" cy="360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四边形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3419872" y="3993638"/>
            <a:ext cx="1440160" cy="360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五边形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4860032" y="3993638"/>
            <a:ext cx="1440160" cy="360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六边形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1979712" y="4362619"/>
            <a:ext cx="1440160" cy="360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3419872" y="4362619"/>
            <a:ext cx="1440160" cy="360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4860032" y="4362619"/>
            <a:ext cx="1440160" cy="360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2339752" y="4343957"/>
            <a:ext cx="43204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3779912" y="4343957"/>
            <a:ext cx="43204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5220072" y="4343957"/>
            <a:ext cx="43204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8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987576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539552" y="1707656"/>
            <a:ext cx="1368152" cy="420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1475656" y="1707655"/>
            <a:ext cx="6984776" cy="72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你能把一张四边形纸剪成两个三角形吗？剪成一个三角形和一个四边形呢？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564874"/>
            <a:ext cx="1592580" cy="13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5588" y="2564874"/>
            <a:ext cx="1737360" cy="13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2564874"/>
            <a:ext cx="1737360" cy="13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0300" y="2450574"/>
            <a:ext cx="1592580" cy="141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直接连接符 31"/>
          <p:cNvCxnSpPr/>
          <p:nvPr/>
        </p:nvCxnSpPr>
        <p:spPr>
          <a:xfrm flipV="1">
            <a:off x="1547664" y="2658782"/>
            <a:ext cx="861144" cy="113710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1542260" y="2944243"/>
            <a:ext cx="1433819" cy="84907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 flipV="1">
            <a:off x="2405856" y="2655848"/>
            <a:ext cx="0" cy="11340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987576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852080" y="2516199"/>
            <a:ext cx="1440000" cy="1440000"/>
          </a:xfrm>
          <a:prstGeom prst="rect">
            <a:avLst/>
          </a:prstGeom>
          <a:solidFill>
            <a:srgbClr val="41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835856" y="2516199"/>
            <a:ext cx="1440000" cy="1440000"/>
          </a:xfrm>
          <a:prstGeom prst="rect">
            <a:avLst/>
          </a:prstGeom>
          <a:solidFill>
            <a:srgbClr val="41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直角三角形 26"/>
          <p:cNvSpPr/>
          <p:nvPr/>
        </p:nvSpPr>
        <p:spPr>
          <a:xfrm flipH="1" flipV="1">
            <a:off x="1835856" y="2516199"/>
            <a:ext cx="1440000" cy="1440000"/>
          </a:xfrm>
          <a:prstGeom prst="rtTriangle">
            <a:avLst/>
          </a:prstGeom>
          <a:solidFill>
            <a:srgbClr val="A2E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611560" y="1626704"/>
            <a:ext cx="1368152" cy="420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1691680" y="1601301"/>
            <a:ext cx="6120680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在一张正方形纸上剪下一个三角形，剩下的部分是什么图形？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3890060" y="4011290"/>
            <a:ext cx="1368152" cy="360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四边形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5915213" y="4011290"/>
            <a:ext cx="1368152" cy="360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五边形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1861097" y="4011290"/>
            <a:ext cx="1368152" cy="360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三角形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1835856" y="2516199"/>
            <a:ext cx="1440000" cy="144000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5868304" y="2520471"/>
            <a:ext cx="1440000" cy="1440000"/>
          </a:xfrm>
          <a:prstGeom prst="rect">
            <a:avLst/>
          </a:prstGeom>
          <a:solidFill>
            <a:srgbClr val="41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852084" y="2516199"/>
            <a:ext cx="1439509" cy="72000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直角三角形 36"/>
          <p:cNvSpPr/>
          <p:nvPr/>
        </p:nvSpPr>
        <p:spPr>
          <a:xfrm flipH="1" flipV="1">
            <a:off x="3852080" y="2516199"/>
            <a:ext cx="1440000" cy="702000"/>
          </a:xfrm>
          <a:prstGeom prst="rtTriangle">
            <a:avLst/>
          </a:prstGeom>
          <a:solidFill>
            <a:srgbClr val="A2E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1835860" y="2516199"/>
            <a:ext cx="1439509" cy="144000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直角三角形 38"/>
          <p:cNvSpPr/>
          <p:nvPr/>
        </p:nvSpPr>
        <p:spPr>
          <a:xfrm flipH="1" flipV="1">
            <a:off x="6588304" y="2520471"/>
            <a:ext cx="720000" cy="702000"/>
          </a:xfrm>
          <a:prstGeom prst="rtTriangle">
            <a:avLst/>
          </a:prstGeom>
          <a:solidFill>
            <a:srgbClr val="A2E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0" name="直接连接符 39"/>
          <p:cNvCxnSpPr>
            <a:stCxn id="34" idx="0"/>
          </p:cNvCxnSpPr>
          <p:nvPr/>
        </p:nvCxnSpPr>
        <p:spPr>
          <a:xfrm>
            <a:off x="6588308" y="2520471"/>
            <a:ext cx="719349" cy="72000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835696" y="3959851"/>
            <a:ext cx="144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3852571" y="3959851"/>
            <a:ext cx="144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5868144" y="3959851"/>
            <a:ext cx="144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rot="5400000">
            <a:off x="1112912" y="3245832"/>
            <a:ext cx="144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rot="5400000">
            <a:off x="3131920" y="3248318"/>
            <a:ext cx="144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rot="5400000">
            <a:off x="5151592" y="3245746"/>
            <a:ext cx="144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rot="5400000">
            <a:off x="4930840" y="3594458"/>
            <a:ext cx="72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rot="5400000">
            <a:off x="6949685" y="3604629"/>
            <a:ext cx="72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rot="10800000">
            <a:off x="5863000" y="2526829"/>
            <a:ext cx="72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/>
      <p:bldP spid="29" grpId="0"/>
      <p:bldP spid="30" grpId="0"/>
      <p:bldP spid="31" grpId="0"/>
      <p:bldP spid="32" grpId="0"/>
      <p:bldP spid="34" grpId="0" animBg="1"/>
      <p:bldP spid="37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987576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539552" y="1563639"/>
            <a:ext cx="6912198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把同一类的图形用线连起来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1378652" y="2258629"/>
            <a:ext cx="1080120" cy="375146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3038347" y="3903742"/>
            <a:ext cx="1080120" cy="375146"/>
          </a:xfrm>
          <a:prstGeom prst="triangle">
            <a:avLst>
              <a:gd name="adj" fmla="val 10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梯形 6"/>
          <p:cNvSpPr/>
          <p:nvPr/>
        </p:nvSpPr>
        <p:spPr>
          <a:xfrm>
            <a:off x="4790463" y="2086162"/>
            <a:ext cx="792088" cy="720080"/>
          </a:xfrm>
          <a:prstGeom prst="trapezoi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梯形 15"/>
          <p:cNvSpPr/>
          <p:nvPr/>
        </p:nvSpPr>
        <p:spPr>
          <a:xfrm>
            <a:off x="6395514" y="3748358"/>
            <a:ext cx="1080120" cy="604515"/>
          </a:xfrm>
          <a:prstGeom prst="trapezoid">
            <a:avLst>
              <a:gd name="adj" fmla="val 5965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正五边形 7"/>
          <p:cNvSpPr/>
          <p:nvPr/>
        </p:nvSpPr>
        <p:spPr>
          <a:xfrm>
            <a:off x="6395514" y="2086165"/>
            <a:ext cx="768773" cy="720080"/>
          </a:xfrm>
          <a:prstGeom prst="pent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正五边形 16"/>
          <p:cNvSpPr/>
          <p:nvPr/>
        </p:nvSpPr>
        <p:spPr>
          <a:xfrm rot="225894">
            <a:off x="1287791" y="3812544"/>
            <a:ext cx="1329097" cy="557543"/>
          </a:xfrm>
          <a:prstGeom prst="pent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>
            <a:off x="3067315" y="2043047"/>
            <a:ext cx="932741" cy="806313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六边形 19"/>
          <p:cNvSpPr/>
          <p:nvPr/>
        </p:nvSpPr>
        <p:spPr>
          <a:xfrm rot="1335202">
            <a:off x="4868528" y="3625730"/>
            <a:ext cx="932741" cy="806313"/>
          </a:xfrm>
          <a:prstGeom prst="hexagon">
            <a:avLst>
              <a:gd name="adj" fmla="val 35549"/>
              <a:gd name="vf" fmla="val 11547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2051724" y="2643758"/>
            <a:ext cx="1481961" cy="1395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923932" y="2643759"/>
            <a:ext cx="1049913" cy="10717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538315" y="2849361"/>
            <a:ext cx="1049913" cy="10185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endCxn id="8" idx="2"/>
          </p:cNvCxnSpPr>
          <p:nvPr/>
        </p:nvCxnSpPr>
        <p:spPr>
          <a:xfrm flipV="1">
            <a:off x="2195740" y="2806243"/>
            <a:ext cx="4346601" cy="1061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  <p:bldP spid="12" grpId="0" animBg="1"/>
      <p:bldP spid="7" grpId="0" animBg="1"/>
      <p:bldP spid="16" grpId="0" animBg="1"/>
      <p:bldP spid="8" grpId="0" animBg="1"/>
      <p:bldP spid="17" grpId="0" animBg="1"/>
      <p:bldP spid="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987576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8764" y="1503602"/>
            <a:ext cx="1047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6167" y="1503601"/>
            <a:ext cx="1181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49" y="2286358"/>
            <a:ext cx="12954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2195" y="2042341"/>
            <a:ext cx="10953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780881" y="1584942"/>
            <a:ext cx="504056" cy="420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1166322" y="1587808"/>
            <a:ext cx="3960440" cy="717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在右边的图形中，你能找出几个四边形？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7" name="图片 36" descr="1－15.pn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9437" y="1512934"/>
            <a:ext cx="1983581" cy="1756886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8764" y="1518062"/>
            <a:ext cx="1047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49" y="2268830"/>
            <a:ext cx="12954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6167" y="1518062"/>
            <a:ext cx="1181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555" y="2035650"/>
            <a:ext cx="10953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4790" y="1518062"/>
            <a:ext cx="18192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0771" y="2042341"/>
            <a:ext cx="20002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7430" y="1491632"/>
            <a:ext cx="18192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0102" y="2051672"/>
            <a:ext cx="20002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53" y="1503601"/>
            <a:ext cx="13049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8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2663" y="1515572"/>
            <a:ext cx="13049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9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5502" y="1512932"/>
            <a:ext cx="13049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2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4833" y="1510292"/>
            <a:ext cx="13049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3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080" y="1503602"/>
            <a:ext cx="20002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4499996" y="77155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9</a:t>
            </a:r>
            <a:r>
              <a:rPr lang="zh-CN" altLang="en-US" dirty="0" smtClean="0">
                <a:solidFill>
                  <a:srgbClr val="FF0000"/>
                </a:solidFill>
              </a:rPr>
              <a:t>个。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697E-6 L -0.51511 0.178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75147E-6 L -0.49184 0.1892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19574E-6 L -0.28351 0.02809 " pathEditMode="relative" ptsTypes="AA">
                                      <p:cBhvr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4137E-6 L -0.25955 0.0129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0235E-6 L -0.51181 0.3853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0" y="1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4137E-6 L -0.29635 0.25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31553E-7 L -0.07535 0.3408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6.39086E-7 L -0.05868 0.330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1923680"/>
            <a:ext cx="597666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我们认识了四边形、五边形和六边形。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2" y="2499744"/>
            <a:ext cx="6624736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有三条边的图形是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三角形，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有四条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边的图形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是四边形，有五条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边的图形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是五边形，有六条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边的图形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是六边形。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2149606" y="1673247"/>
            <a:ext cx="4608512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从补充习题中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73189" y="2139236"/>
            <a:ext cx="1002253" cy="1379205"/>
          </a:xfrm>
          <a:prstGeom prst="rect">
            <a:avLst/>
          </a:prstGeom>
        </p:spPr>
      </p:pic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2915816" y="2737559"/>
            <a:ext cx="3374422" cy="890473"/>
          </a:xfrm>
          <a:prstGeom prst="wedgeRoundRectCallout">
            <a:avLst>
              <a:gd name="adj1" fmla="val 57968"/>
              <a:gd name="adj2" fmla="val -31367"/>
              <a:gd name="adj3" fmla="val 16667"/>
            </a:avLst>
          </a:prstGeom>
          <a:solidFill>
            <a:srgbClr val="C3EAB8"/>
          </a:solidFill>
          <a:ln w="9525">
            <a:solidFill>
              <a:srgbClr val="68A828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我认识长方形、正方形、三角形和圆形。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AutoShape 12"/>
          <p:cNvSpPr>
            <a:spLocks noChangeArrowheads="1"/>
          </p:cNvSpPr>
          <p:nvPr/>
        </p:nvSpPr>
        <p:spPr bwMode="auto">
          <a:xfrm rot="10800000" flipV="1">
            <a:off x="1979712" y="1386371"/>
            <a:ext cx="3240360" cy="481211"/>
          </a:xfrm>
          <a:prstGeom prst="wedgeRoundRectCallout">
            <a:avLst>
              <a:gd name="adj1" fmla="val 42639"/>
              <a:gd name="adj2" fmla="val 89012"/>
              <a:gd name="adj3" fmla="val 16667"/>
            </a:avLst>
          </a:prstGeom>
          <a:solidFill>
            <a:srgbClr val="FDD3F4"/>
          </a:solidFill>
          <a:ln w="9525">
            <a:solidFill>
              <a:srgbClr val="FF0066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你已经认识了哪些图形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48268" y="2029643"/>
            <a:ext cx="622259" cy="1598389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67" y="3707077"/>
            <a:ext cx="1276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3624" y="3673574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729433"/>
            <a:ext cx="666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椭圆 1"/>
          <p:cNvSpPr/>
          <p:nvPr/>
        </p:nvSpPr>
        <p:spPr>
          <a:xfrm>
            <a:off x="6084172" y="3723880"/>
            <a:ext cx="743177" cy="7431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0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73189" y="2139236"/>
            <a:ext cx="1002253" cy="1379205"/>
          </a:xfrm>
          <a:prstGeom prst="rect">
            <a:avLst/>
          </a:prstGeom>
        </p:spPr>
      </p:pic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2915816" y="2737559"/>
            <a:ext cx="3374422" cy="890473"/>
          </a:xfrm>
          <a:prstGeom prst="wedgeRoundRectCallout">
            <a:avLst>
              <a:gd name="adj1" fmla="val 57968"/>
              <a:gd name="adj2" fmla="val -31367"/>
              <a:gd name="adj3" fmla="val 16667"/>
            </a:avLst>
          </a:prstGeom>
          <a:solidFill>
            <a:srgbClr val="C3EAB8"/>
          </a:solidFill>
          <a:ln w="9525">
            <a:solidFill>
              <a:srgbClr val="68A828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长方形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正方形都有四条边，三角形有三条边。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AutoShape 12"/>
          <p:cNvSpPr>
            <a:spLocks noChangeArrowheads="1"/>
          </p:cNvSpPr>
          <p:nvPr/>
        </p:nvSpPr>
        <p:spPr bwMode="auto">
          <a:xfrm rot="10800000" flipV="1">
            <a:off x="1968716" y="1386370"/>
            <a:ext cx="3240360" cy="897350"/>
          </a:xfrm>
          <a:prstGeom prst="wedgeRoundRectCallout">
            <a:avLst>
              <a:gd name="adj1" fmla="val 57405"/>
              <a:gd name="adj2" fmla="val 33322"/>
              <a:gd name="adj3" fmla="val 16667"/>
            </a:avLst>
          </a:prstGeom>
          <a:solidFill>
            <a:srgbClr val="FDD3F4"/>
          </a:solidFill>
          <a:ln w="9525">
            <a:solidFill>
              <a:srgbClr val="FF0066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长方形有几条边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，正方形呢？三角形呢？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48268" y="2029643"/>
            <a:ext cx="622259" cy="1598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4067944" y="4371951"/>
            <a:ext cx="3195638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endParaRPr lang="zh-CN" altLang="en-US" sz="22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  <a:sym typeface="宋体" panose="02010600030101010101" pitchFamily="2" charset="-122"/>
            </a:endParaRPr>
          </a:p>
        </p:txBody>
      </p:sp>
      <p:grpSp>
        <p:nvGrpSpPr>
          <p:cNvPr id="150" name="组合 149"/>
          <p:cNvGrpSpPr/>
          <p:nvPr/>
        </p:nvGrpSpPr>
        <p:grpSpPr>
          <a:xfrm>
            <a:off x="323528" y="1151641"/>
            <a:ext cx="360000" cy="380282"/>
            <a:chOff x="719592" y="1018103"/>
            <a:chExt cx="360000" cy="380282"/>
          </a:xfrm>
        </p:grpSpPr>
        <p:pic>
          <p:nvPicPr>
            <p:cNvPr id="151" name="Picture 6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2" name="TextBox 161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163" name="标题 3"/>
          <p:cNvSpPr>
            <a:spLocks noGrp="1" noChangeArrowheads="1"/>
          </p:cNvSpPr>
          <p:nvPr/>
        </p:nvSpPr>
        <p:spPr bwMode="auto">
          <a:xfrm>
            <a:off x="827584" y="1059582"/>
            <a:ext cx="6984776" cy="7697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下面是我国古代建筑上一种常见的窗格图案。你能从中找出边数相同的图形吗？在图中描一描。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4" name="图片 163" descr="1-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31644" y="1779664"/>
            <a:ext cx="5512319" cy="2978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4616722" y="3458232"/>
            <a:ext cx="3195638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endParaRPr lang="zh-CN" altLang="en-US" sz="22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  <a:sym typeface="宋体" panose="02010600030101010101" pitchFamily="2" charset="-122"/>
            </a:endParaRPr>
          </a:p>
        </p:txBody>
      </p:sp>
      <p:grpSp>
        <p:nvGrpSpPr>
          <p:cNvPr id="150" name="组合 149"/>
          <p:cNvGrpSpPr/>
          <p:nvPr/>
        </p:nvGrpSpPr>
        <p:grpSpPr>
          <a:xfrm>
            <a:off x="323528" y="1151641"/>
            <a:ext cx="360000" cy="380282"/>
            <a:chOff x="719592" y="1018103"/>
            <a:chExt cx="360000" cy="380282"/>
          </a:xfrm>
        </p:grpSpPr>
        <p:pic>
          <p:nvPicPr>
            <p:cNvPr id="151" name="Picture 6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2" name="TextBox 161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64" name="图片 163" descr="1-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80422" y="987574"/>
            <a:ext cx="5512319" cy="2978132"/>
          </a:xfrm>
          <a:prstGeom prst="rect">
            <a:avLst/>
          </a:prstGeom>
        </p:spPr>
      </p:pic>
      <p:pic>
        <p:nvPicPr>
          <p:cNvPr id="165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4474" y="1563638"/>
            <a:ext cx="857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0498" y="2813670"/>
            <a:ext cx="666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4514" y="2715767"/>
            <a:ext cx="7810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5496" y="2164442"/>
            <a:ext cx="9239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7515" y="1122259"/>
            <a:ext cx="828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4794" y="2283718"/>
            <a:ext cx="6858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" name="AutoShape 12"/>
          <p:cNvSpPr>
            <a:spLocks noChangeArrowheads="1"/>
          </p:cNvSpPr>
          <p:nvPr/>
        </p:nvSpPr>
        <p:spPr bwMode="auto">
          <a:xfrm rot="10800000" flipV="1">
            <a:off x="7392737" y="2229626"/>
            <a:ext cx="1427739" cy="1062204"/>
          </a:xfrm>
          <a:prstGeom prst="wedgeRoundRectCallout">
            <a:avLst>
              <a:gd name="adj1" fmla="val 11947"/>
              <a:gd name="adj2" fmla="val 65719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我找出的图形都有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条边。</a:t>
            </a:r>
          </a:p>
        </p:txBody>
      </p:sp>
      <p:sp>
        <p:nvSpPr>
          <p:cNvPr id="180" name="AutoShape 12"/>
          <p:cNvSpPr>
            <a:spLocks noChangeArrowheads="1"/>
          </p:cNvSpPr>
          <p:nvPr/>
        </p:nvSpPr>
        <p:spPr bwMode="auto">
          <a:xfrm rot="10800000" flipV="1">
            <a:off x="2699793" y="4011911"/>
            <a:ext cx="1899494" cy="709263"/>
          </a:xfrm>
          <a:prstGeom prst="wedgeRoundRectCallout">
            <a:avLst>
              <a:gd name="adj1" fmla="val -62029"/>
              <a:gd name="adj2" fmla="val -466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我找出的图形都有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条边。</a:t>
            </a:r>
          </a:p>
        </p:txBody>
      </p:sp>
      <p:sp>
        <p:nvSpPr>
          <p:cNvPr id="181" name="标题 3"/>
          <p:cNvSpPr>
            <a:spLocks noGrp="1" noChangeArrowheads="1"/>
          </p:cNvSpPr>
          <p:nvPr/>
        </p:nvSpPr>
        <p:spPr bwMode="auto">
          <a:xfrm>
            <a:off x="2744514" y="3939622"/>
            <a:ext cx="5040560" cy="5822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endParaRPr lang="zh-CN" altLang="en-US" sz="22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6" name="AutoShape 12"/>
          <p:cNvSpPr>
            <a:spLocks noChangeArrowheads="1"/>
          </p:cNvSpPr>
          <p:nvPr/>
        </p:nvSpPr>
        <p:spPr bwMode="auto">
          <a:xfrm rot="10800000" flipH="1" flipV="1">
            <a:off x="172359" y="2412089"/>
            <a:ext cx="1735344" cy="1095765"/>
          </a:xfrm>
          <a:prstGeom prst="wedgeRoundRectCallout">
            <a:avLst>
              <a:gd name="adj1" fmla="val 16308"/>
              <a:gd name="adj2" fmla="val 656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我找出的图形都有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条边，是三角形。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80" grpId="0" animBg="1"/>
      <p:bldP spid="1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组合 181"/>
          <p:cNvGrpSpPr/>
          <p:nvPr/>
        </p:nvGrpSpPr>
        <p:grpSpPr>
          <a:xfrm>
            <a:off x="686502" y="2643760"/>
            <a:ext cx="7485898" cy="1800200"/>
            <a:chOff x="251520" y="555526"/>
            <a:chExt cx="6480720" cy="576064"/>
          </a:xfrm>
        </p:grpSpPr>
        <p:sp>
          <p:nvSpPr>
            <p:cNvPr id="183" name="矩形 182"/>
            <p:cNvSpPr/>
            <p:nvPr/>
          </p:nvSpPr>
          <p:spPr>
            <a:xfrm>
              <a:off x="251520" y="555526"/>
              <a:ext cx="6480720" cy="576064"/>
            </a:xfrm>
            <a:prstGeom prst="rect">
              <a:avLst/>
            </a:prstGeom>
            <a:solidFill>
              <a:srgbClr val="FDD3E2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4" name="直接连接符 183"/>
            <p:cNvCxnSpPr/>
            <p:nvPr/>
          </p:nvCxnSpPr>
          <p:spPr>
            <a:xfrm>
              <a:off x="2411760" y="555526"/>
              <a:ext cx="0" cy="576064"/>
            </a:xfrm>
            <a:prstGeom prst="line">
              <a:avLst/>
            </a:prstGeom>
            <a:solidFill>
              <a:srgbClr val="FDD3E2"/>
            </a:solidFill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>
            <a:xfrm>
              <a:off x="4573673" y="555526"/>
              <a:ext cx="0" cy="576064"/>
            </a:xfrm>
            <a:prstGeom prst="line">
              <a:avLst/>
            </a:prstGeom>
            <a:solidFill>
              <a:srgbClr val="FDD3E2"/>
            </a:solidFill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4067944" y="3458232"/>
            <a:ext cx="3195638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endParaRPr lang="zh-CN" altLang="en-US" sz="22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  <a:sym typeface="宋体" panose="02010600030101010101" pitchFamily="2" charset="-122"/>
            </a:endParaRPr>
          </a:p>
        </p:txBody>
      </p:sp>
      <p:grpSp>
        <p:nvGrpSpPr>
          <p:cNvPr id="150" name="组合 149"/>
          <p:cNvGrpSpPr/>
          <p:nvPr/>
        </p:nvGrpSpPr>
        <p:grpSpPr>
          <a:xfrm>
            <a:off x="323528" y="1151641"/>
            <a:ext cx="360000" cy="380282"/>
            <a:chOff x="719592" y="1018103"/>
            <a:chExt cx="360000" cy="380282"/>
          </a:xfrm>
        </p:grpSpPr>
        <p:pic>
          <p:nvPicPr>
            <p:cNvPr id="151" name="Picture 6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2" name="TextBox 161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6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4590" y="3815308"/>
            <a:ext cx="857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994" y="3651870"/>
            <a:ext cx="666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4966" y="3723878"/>
            <a:ext cx="7810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4023" y="3653384"/>
            <a:ext cx="9239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1641" y="3651870"/>
            <a:ext cx="828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8408" y="3651872"/>
            <a:ext cx="6858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" name="图片 191" descr="1-1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555780" y="712865"/>
            <a:ext cx="3307391" cy="1786879"/>
          </a:xfrm>
          <a:prstGeom prst="rect">
            <a:avLst/>
          </a:prstGeom>
        </p:spPr>
      </p:pic>
      <p:pic>
        <p:nvPicPr>
          <p:cNvPr id="193" name="Picture 4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8210" y="1058501"/>
            <a:ext cx="514350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" name="Picture 6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1808520"/>
            <a:ext cx="400050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" name="Picture 8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4234" y="1749779"/>
            <a:ext cx="468630" cy="38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" name="Picture 10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6826" y="1418984"/>
            <a:ext cx="554355" cy="47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" name="Picture 11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0032" y="793674"/>
            <a:ext cx="49720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" name="Picture 12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6401" y="1490549"/>
            <a:ext cx="411480" cy="46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" name="AutoShape 12"/>
          <p:cNvSpPr>
            <a:spLocks noChangeArrowheads="1"/>
          </p:cNvSpPr>
          <p:nvPr/>
        </p:nvSpPr>
        <p:spPr bwMode="auto">
          <a:xfrm rot="10800000" flipV="1">
            <a:off x="5824883" y="2755917"/>
            <a:ext cx="2131492" cy="751939"/>
          </a:xfrm>
          <a:prstGeom prst="wedgeRoundRectCallout">
            <a:avLst>
              <a:gd name="adj1" fmla="val 11947"/>
              <a:gd name="adj2" fmla="val 65719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我找出的图形都有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条边。</a:t>
            </a:r>
          </a:p>
        </p:txBody>
      </p:sp>
      <p:sp>
        <p:nvSpPr>
          <p:cNvPr id="200" name="AutoShape 12"/>
          <p:cNvSpPr>
            <a:spLocks noChangeArrowheads="1"/>
          </p:cNvSpPr>
          <p:nvPr/>
        </p:nvSpPr>
        <p:spPr bwMode="auto">
          <a:xfrm rot="10800000" flipV="1">
            <a:off x="3320578" y="2758304"/>
            <a:ext cx="1899494" cy="709263"/>
          </a:xfrm>
          <a:prstGeom prst="wedgeRoundRectCallout">
            <a:avLst>
              <a:gd name="adj1" fmla="val -29563"/>
              <a:gd name="adj2" fmla="val 6279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我找出的图形都有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条边。</a:t>
            </a:r>
          </a:p>
        </p:txBody>
      </p:sp>
      <p:sp>
        <p:nvSpPr>
          <p:cNvPr id="201" name="AutoShape 12"/>
          <p:cNvSpPr>
            <a:spLocks noChangeArrowheads="1"/>
          </p:cNvSpPr>
          <p:nvPr/>
        </p:nvSpPr>
        <p:spPr bwMode="auto">
          <a:xfrm rot="10800000" flipH="1" flipV="1">
            <a:off x="795158" y="2720137"/>
            <a:ext cx="2336682" cy="859724"/>
          </a:xfrm>
          <a:prstGeom prst="wedgeRoundRectCallout">
            <a:avLst>
              <a:gd name="adj1" fmla="val 16308"/>
              <a:gd name="adj2" fmla="val 656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我找出的图形都有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条边，是三角形。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7"/>
          <p:cNvGrpSpPr/>
          <p:nvPr/>
        </p:nvGrpSpPr>
        <p:grpSpPr>
          <a:xfrm>
            <a:off x="345232" y="1111348"/>
            <a:ext cx="360000" cy="380282"/>
            <a:chOff x="719592" y="1018103"/>
            <a:chExt cx="360000" cy="380282"/>
          </a:xfrm>
        </p:grpSpPr>
        <p:pic>
          <p:nvPicPr>
            <p:cNvPr id="14" name="Picture 6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16" name="AutoShape 12"/>
          <p:cNvSpPr>
            <a:spLocks noChangeArrowheads="1"/>
          </p:cNvSpPr>
          <p:nvPr/>
        </p:nvSpPr>
        <p:spPr bwMode="auto">
          <a:xfrm flipH="1">
            <a:off x="2145432" y="2901159"/>
            <a:ext cx="4442792" cy="606697"/>
          </a:xfrm>
          <a:prstGeom prst="wedgeRoundRectCallout">
            <a:avLst>
              <a:gd name="adj1" fmla="val 55933"/>
              <a:gd name="adj2" fmla="val 12857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长方形和正方形都是几边形？</a:t>
            </a: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1043608" y="1301490"/>
            <a:ext cx="2520280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像这样有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条边的图形是四边形。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6192" y="737817"/>
            <a:ext cx="1385888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8" y="894409"/>
            <a:ext cx="117157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873374"/>
            <a:ext cx="1276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7536" y="1945382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2458772" y="3834330"/>
            <a:ext cx="4223164" cy="681636"/>
          </a:xfrm>
          <a:prstGeom prst="wedgeRoundRectCallout">
            <a:avLst>
              <a:gd name="adj1" fmla="val 55537"/>
              <a:gd name="adj2" fmla="val 5042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长方形和正方形都是四边形。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45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37339" y="2788728"/>
            <a:ext cx="902464" cy="1241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7"/>
          <p:cNvGrpSpPr/>
          <p:nvPr/>
        </p:nvGrpSpPr>
        <p:grpSpPr>
          <a:xfrm>
            <a:off x="345232" y="1111348"/>
            <a:ext cx="360000" cy="380282"/>
            <a:chOff x="719592" y="1018103"/>
            <a:chExt cx="360000" cy="380282"/>
          </a:xfrm>
        </p:grpSpPr>
        <p:pic>
          <p:nvPicPr>
            <p:cNvPr id="14" name="Picture 6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16" name="AutoShape 12"/>
          <p:cNvSpPr>
            <a:spLocks noChangeArrowheads="1"/>
          </p:cNvSpPr>
          <p:nvPr/>
        </p:nvSpPr>
        <p:spPr bwMode="auto">
          <a:xfrm flipH="1">
            <a:off x="1738993" y="1105034"/>
            <a:ext cx="5712317" cy="606697"/>
          </a:xfrm>
          <a:prstGeom prst="wedgeRoundRectCallout">
            <a:avLst>
              <a:gd name="adj1" fmla="val 54816"/>
              <a:gd name="adj2" fmla="val 49660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下面的图形各有几条边？是几边形呢？</a:t>
            </a:r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4644008" y="2139702"/>
            <a:ext cx="2663282" cy="985938"/>
          </a:xfrm>
          <a:prstGeom prst="wedgeRoundRectCallout">
            <a:avLst>
              <a:gd name="adj1" fmla="val 55537"/>
              <a:gd name="adj2" fmla="val 5042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/>
          <a:lstStyle/>
          <a:p>
            <a:pPr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这两个图形各有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条边，是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五边形。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45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3568" y="1603947"/>
            <a:ext cx="1086806" cy="1495558"/>
          </a:xfrm>
          <a:prstGeom prst="rect">
            <a:avLst/>
          </a:prstGeom>
        </p:spPr>
      </p:pic>
      <p:pic>
        <p:nvPicPr>
          <p:cNvPr id="17" name="图片 16" descr="QQ截图2016062015495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32" y="1995688"/>
            <a:ext cx="2016223" cy="973991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3363839"/>
            <a:ext cx="1077278" cy="10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363839"/>
            <a:ext cx="1188720" cy="10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4644008" y="3386012"/>
            <a:ext cx="2663282" cy="985938"/>
          </a:xfrm>
          <a:prstGeom prst="wedgeRoundRectCallout">
            <a:avLst>
              <a:gd name="adj1" fmla="val 55537"/>
              <a:gd name="adj2" fmla="val 5042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/>
          <a:lstStyle/>
          <a:p>
            <a:pPr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这两个图形各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边，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六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边形。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5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915568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755576" y="1563638"/>
            <a:ext cx="6624736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在四边形下面的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里画“  ”。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00128" y="1623448"/>
            <a:ext cx="324000" cy="28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图片 45" descr="1－1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99592" y="2067696"/>
            <a:ext cx="7536656" cy="1071563"/>
          </a:xfrm>
          <a:prstGeom prst="rect">
            <a:avLst/>
          </a:prstGeom>
        </p:spPr>
      </p:pic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1115616" y="3291830"/>
            <a:ext cx="115212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3275856" y="3291830"/>
            <a:ext cx="115212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5364088" y="3291830"/>
            <a:ext cx="115212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7236296" y="3219822"/>
            <a:ext cx="115212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3291832"/>
            <a:ext cx="324000" cy="28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363838"/>
            <a:ext cx="324000" cy="28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363838"/>
            <a:ext cx="324000" cy="28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Office PowerPoint</Application>
  <PresentationFormat>全屏显示(16:9)</PresentationFormat>
  <Paragraphs>98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黑体</vt:lpstr>
      <vt:lpstr>华文楷体</vt:lpstr>
      <vt:lpstr>楷体</vt:lpstr>
      <vt:lpstr>楷体_GB2312</vt:lpstr>
      <vt:lpstr>宋体</vt:lpstr>
      <vt:lpstr>微软雅黑</vt:lpstr>
      <vt:lpstr>幼圆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2023-01-17T00:50:51Z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63CE4B4C008A489D92FB0F6ABCECDCF1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