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7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62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POSans R" panose="02010600030101010101" charset="-122"/>
      <p:regular r:id="rId25"/>
    </p:embeddedFont>
    <p:embeddedFont>
      <p:font typeface="Roboto Regular" pitchFamily="2" charset="0"/>
      <p:regular r:id="rId26"/>
    </p:embeddedFont>
    <p:embeddedFont>
      <p:font typeface="Roboto Bold" pitchFamily="2" charset="0"/>
      <p:bold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317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  <p15:guide id="7" pos="4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1872" y="684"/>
      </p:cViewPr>
      <p:guideLst>
        <p:guide pos="416"/>
        <p:guide pos="7265"/>
        <p:guide orient="horz" pos="600"/>
        <p:guide orient="horz" pos="3317"/>
        <p:guide orient="horz" pos="3928"/>
        <p:guide orient="horz" pos="3864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170-234A-45A9-BA18-EB5F9F29970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140062" y="2421461"/>
            <a:ext cx="59118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登鹳雀楼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二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1306568" y="2189007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2" name="矩形 12"/>
          <p:cNvSpPr>
            <a:spLocks noChangeArrowheads="1"/>
          </p:cNvSpPr>
          <p:nvPr/>
        </p:nvSpPr>
        <p:spPr bwMode="auto">
          <a:xfrm>
            <a:off x="1456408" y="2174113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雀</a:t>
            </a:r>
          </a:p>
        </p:txBody>
      </p:sp>
      <p:graphicFrame>
        <p:nvGraphicFramePr>
          <p:cNvPr id="6" name="Group 18"/>
          <p:cNvGraphicFramePr>
            <a:graphicFrameLocks noGrp="1"/>
          </p:cNvGraphicFramePr>
          <p:nvPr/>
        </p:nvGraphicFramePr>
        <p:xfrm>
          <a:off x="3822596" y="2183755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4" name="矩形 12"/>
          <p:cNvSpPr>
            <a:spLocks noChangeArrowheads="1"/>
          </p:cNvSpPr>
          <p:nvPr/>
        </p:nvSpPr>
        <p:spPr bwMode="auto">
          <a:xfrm>
            <a:off x="3974202" y="2198042"/>
            <a:ext cx="1357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楼</a:t>
            </a:r>
          </a:p>
        </p:txBody>
      </p:sp>
      <p:graphicFrame>
        <p:nvGraphicFramePr>
          <p:cNvPr id="8" name="Group 30"/>
          <p:cNvGraphicFramePr>
            <a:graphicFrameLocks noGrp="1"/>
          </p:cNvGraphicFramePr>
          <p:nvPr/>
        </p:nvGraphicFramePr>
        <p:xfrm>
          <a:off x="6335208" y="2174113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96" name="矩形 12"/>
          <p:cNvSpPr>
            <a:spLocks noChangeArrowheads="1"/>
          </p:cNvSpPr>
          <p:nvPr/>
        </p:nvSpPr>
        <p:spPr bwMode="auto">
          <a:xfrm>
            <a:off x="6510626" y="2174113"/>
            <a:ext cx="1357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</a:t>
            </a:r>
          </a:p>
        </p:txBody>
      </p:sp>
      <p:graphicFrame>
        <p:nvGraphicFramePr>
          <p:cNvPr id="10" name="Group 42"/>
          <p:cNvGraphicFramePr>
            <a:graphicFrameLocks noGrp="1"/>
          </p:cNvGraphicFramePr>
          <p:nvPr/>
        </p:nvGraphicFramePr>
        <p:xfrm>
          <a:off x="8781946" y="2162324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08" name="矩形 12"/>
          <p:cNvSpPr>
            <a:spLocks noChangeArrowheads="1"/>
          </p:cNvSpPr>
          <p:nvPr/>
        </p:nvSpPr>
        <p:spPr bwMode="auto">
          <a:xfrm>
            <a:off x="8958951" y="2126605"/>
            <a:ext cx="1357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入</a:t>
            </a:r>
          </a:p>
        </p:txBody>
      </p:sp>
      <p:graphicFrame>
        <p:nvGraphicFramePr>
          <p:cNvPr id="12" name="Group 54"/>
          <p:cNvGraphicFramePr>
            <a:graphicFrameLocks noGrp="1"/>
          </p:cNvGraphicFramePr>
          <p:nvPr/>
        </p:nvGraphicFramePr>
        <p:xfrm>
          <a:off x="1313553" y="4346091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20" name="矩形 12"/>
          <p:cNvSpPr>
            <a:spLocks noChangeArrowheads="1"/>
          </p:cNvSpPr>
          <p:nvPr/>
        </p:nvSpPr>
        <p:spPr bwMode="auto">
          <a:xfrm>
            <a:off x="1465160" y="4322161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欲</a:t>
            </a:r>
          </a:p>
        </p:txBody>
      </p:sp>
      <p:graphicFrame>
        <p:nvGraphicFramePr>
          <p:cNvPr id="14" name="Group 66"/>
          <p:cNvGraphicFramePr>
            <a:graphicFrameLocks noGrp="1"/>
          </p:cNvGraphicFramePr>
          <p:nvPr/>
        </p:nvGraphicFramePr>
        <p:xfrm>
          <a:off x="8781946" y="4388953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32" name="矩形 12"/>
          <p:cNvSpPr>
            <a:spLocks noChangeArrowheads="1"/>
          </p:cNvSpPr>
          <p:nvPr/>
        </p:nvSpPr>
        <p:spPr bwMode="auto">
          <a:xfrm>
            <a:off x="8954984" y="4317516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穷</a:t>
            </a:r>
          </a:p>
        </p:txBody>
      </p:sp>
      <p:graphicFrame>
        <p:nvGraphicFramePr>
          <p:cNvPr id="16" name="Group 130"/>
          <p:cNvGraphicFramePr>
            <a:graphicFrameLocks noGrp="1"/>
          </p:cNvGraphicFramePr>
          <p:nvPr/>
        </p:nvGraphicFramePr>
        <p:xfrm>
          <a:off x="3822596" y="4317516"/>
          <a:ext cx="1655762" cy="1498600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44" name="矩形 12"/>
          <p:cNvSpPr>
            <a:spLocks noChangeArrowheads="1"/>
          </p:cNvSpPr>
          <p:nvPr/>
        </p:nvSpPr>
        <p:spPr bwMode="auto">
          <a:xfrm>
            <a:off x="3971821" y="4288941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目</a:t>
            </a:r>
          </a:p>
        </p:txBody>
      </p:sp>
      <p:graphicFrame>
        <p:nvGraphicFramePr>
          <p:cNvPr id="18" name="Group 131"/>
          <p:cNvGraphicFramePr>
            <a:graphicFrameLocks noGrp="1"/>
          </p:cNvGraphicFramePr>
          <p:nvPr/>
        </p:nvGraphicFramePr>
        <p:xfrm>
          <a:off x="6328466" y="4379311"/>
          <a:ext cx="1728787" cy="14986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56" name="矩形 12"/>
          <p:cNvSpPr>
            <a:spLocks noChangeArrowheads="1"/>
          </p:cNvSpPr>
          <p:nvPr/>
        </p:nvSpPr>
        <p:spPr bwMode="auto">
          <a:xfrm>
            <a:off x="6518966" y="4307874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更</a:t>
            </a:r>
          </a:p>
        </p:txBody>
      </p:sp>
      <p:sp>
        <p:nvSpPr>
          <p:cNvPr id="15458" name="Text Box 7"/>
          <p:cNvSpPr txBox="1">
            <a:spLocks noChangeArrowheads="1"/>
          </p:cNvSpPr>
          <p:nvPr/>
        </p:nvSpPr>
        <p:spPr bwMode="auto">
          <a:xfrm>
            <a:off x="478631" y="1301441"/>
            <a:ext cx="868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注意生字的每一笔在田字格里的位置。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84" grpId="0"/>
      <p:bldP spid="15396" grpId="0"/>
      <p:bldP spid="15408" grpId="0"/>
      <p:bldP spid="15420" grpId="0"/>
      <p:bldP spid="15432" grpId="0"/>
      <p:bldP spid="15444" grpId="0"/>
      <p:bldP spid="154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053464" y="1681686"/>
            <a:ext cx="41767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9580" marR="0" lvl="0" indent="-44958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登上鹳雀楼，诗人看到了什么?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3465" y="2183747"/>
            <a:ext cx="4176713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远处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太阳</a:t>
            </a:r>
            <a:r>
              <a:rPr kumimoji="0" lang="zh-CN" altLang="zh-CN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楼下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黄河</a:t>
            </a:r>
            <a:r>
              <a:rPr kumimoji="0" lang="zh-CN" altLang="zh-CN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423" y="2853683"/>
            <a:ext cx="3897977" cy="259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诗歌讲解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643669" y="1439802"/>
            <a:ext cx="82867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白       日       依       山       尽，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43669" y="2503945"/>
            <a:ext cx="2305050" cy="647700"/>
          </a:xfrm>
          <a:prstGeom prst="wedgeRectCallout">
            <a:avLst>
              <a:gd name="adj1" fmla="val -12615"/>
              <a:gd name="adj2" fmla="val -10863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傍晚的太阳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023062" y="2503945"/>
            <a:ext cx="1079500" cy="647700"/>
          </a:xfrm>
          <a:prstGeom prst="wedgeRectCallout">
            <a:avLst>
              <a:gd name="adj1" fmla="val -16999"/>
              <a:gd name="adj2" fmla="val -95602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靠着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102562" y="2500373"/>
            <a:ext cx="1655762" cy="647700"/>
          </a:xfrm>
          <a:prstGeom prst="wedgeRectCallout">
            <a:avLst>
              <a:gd name="adj1" fmla="val -15074"/>
              <a:gd name="adj2" fmla="val -1138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中条山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931289" y="2515081"/>
            <a:ext cx="2305050" cy="647700"/>
          </a:xfrm>
          <a:prstGeom prst="wedgeRectCallout">
            <a:avLst>
              <a:gd name="adj1" fmla="val -52259"/>
              <a:gd name="adj2" fmla="val -134486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落下去了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3669" y="3528952"/>
            <a:ext cx="82867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黄       河       入       海       流。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43669" y="4970402"/>
            <a:ext cx="2305050" cy="647700"/>
          </a:xfrm>
          <a:prstGeom prst="wedgeRectCallout">
            <a:avLst>
              <a:gd name="adj1" fmla="val 10137"/>
              <a:gd name="adj2" fmla="val -158065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滔滔黄河水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023062" y="5008993"/>
            <a:ext cx="2881312" cy="647700"/>
          </a:xfrm>
          <a:prstGeom prst="wedgeRectCallout">
            <a:avLst>
              <a:gd name="adj1" fmla="val 533"/>
              <a:gd name="adj2" fmla="val -1570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滚滚流入大海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115820" y="4790220"/>
            <a:ext cx="4417142" cy="1008063"/>
          </a:xfrm>
          <a:prstGeom prst="wedgeRectCallout">
            <a:avLst>
              <a:gd name="adj1" fmla="val -39380"/>
              <a:gd name="adj2" fmla="val -85866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调整顺序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——“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入海流”就是“流入海”。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诗歌讲解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871160" y="1870575"/>
            <a:ext cx="82867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欲       穷       千      里       目，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42886" y="2881567"/>
            <a:ext cx="1079500" cy="647700"/>
          </a:xfrm>
          <a:prstGeom prst="wedgeRectCallout">
            <a:avLst>
              <a:gd name="adj1" fmla="val -18007"/>
              <a:gd name="adj2" fmla="val -139070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想要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096852" y="2881567"/>
            <a:ext cx="1152525" cy="647700"/>
          </a:xfrm>
          <a:prstGeom prst="wedgeRectCallout">
            <a:avLst>
              <a:gd name="adj1" fmla="val 129815"/>
              <a:gd name="adj2" fmla="val -113236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看到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2886" y="3905743"/>
            <a:ext cx="82867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更       上       一       层       楼。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872747" y="4885615"/>
            <a:ext cx="1368425" cy="647700"/>
          </a:xfrm>
          <a:prstGeom prst="wedgeRectCallout">
            <a:avLst>
              <a:gd name="adj1" fmla="val -33062"/>
              <a:gd name="adj2" fmla="val -238732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就要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241172" y="4885641"/>
            <a:ext cx="2881313" cy="647700"/>
          </a:xfrm>
          <a:prstGeom prst="wedgeRectCallout">
            <a:avLst>
              <a:gd name="adj1" fmla="val -83277"/>
              <a:gd name="adj2" fmla="val -214241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再登上一层楼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969869" y="2881567"/>
            <a:ext cx="1079500" cy="647700"/>
          </a:xfrm>
          <a:prstGeom prst="wedgeRectCallout">
            <a:avLst>
              <a:gd name="adj1" fmla="val -22579"/>
              <a:gd name="adj2" fmla="val -117481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全部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440123" y="2876515"/>
            <a:ext cx="5008821" cy="539750"/>
          </a:xfrm>
          <a:prstGeom prst="wedgeRectCallout">
            <a:avLst>
              <a:gd name="adj1" fmla="val -58185"/>
              <a:gd name="adj2" fmla="val -75000"/>
            </a:avLst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想要看到千里之外的全部景色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7525740" y="1699601"/>
            <a:ext cx="2436813" cy="679450"/>
          </a:xfrm>
          <a:prstGeom prst="wedgeRectCallout">
            <a:avLst>
              <a:gd name="adj1" fmla="val 6883"/>
              <a:gd name="adj2" fmla="val 113073"/>
            </a:avLst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添加变通顺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490910" y="4357967"/>
            <a:ext cx="5042278" cy="1055296"/>
          </a:xfrm>
          <a:prstGeom prst="wedgeRectCallout">
            <a:avLst>
              <a:gd name="adj1" fmla="val -47280"/>
              <a:gd name="adj2" fmla="val -126671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调整顺序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——“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千里 目”就是“目千里”。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诗歌讲解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360" y="1557123"/>
            <a:ext cx="5161280" cy="39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朗读诗歌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7473" y="1953109"/>
            <a:ext cx="5046663" cy="26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站得高，看得远。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高瞻远瞩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不断学习，与时俱进。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海纳百川，有容乃大。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37473" y="4560554"/>
            <a:ext cx="2597150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坐井观天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鼠目寸光</a:t>
            </a:r>
          </a:p>
        </p:txBody>
      </p:sp>
      <p:pic>
        <p:nvPicPr>
          <p:cNvPr id="20484" name="Picture 3" descr="鹳雀楼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6863" y="2466817"/>
            <a:ext cx="4436962" cy="332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诗歌总结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8"/>
          <p:cNvSpPr>
            <a:spLocks noChangeArrowheads="1"/>
          </p:cNvSpPr>
          <p:nvPr/>
        </p:nvSpPr>
        <p:spPr bwMode="auto">
          <a:xfrm>
            <a:off x="549868" y="1472469"/>
            <a:ext cx="7198810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、背诵古诗；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、书写本课生字一字一词，听写。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294" y="2556225"/>
            <a:ext cx="4300742" cy="321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作业布置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二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13440" y="1253637"/>
            <a:ext cx="464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鹳雀楼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2187" y="1641715"/>
            <a:ext cx="6785770" cy="54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旧址在山西省的永济县。因为经常有一种形状像鹤的鹳鸟停留在上面，所以叫做鹳雀楼。楼一共三层，在楼上可以望见雄伟的中条山和浩浩荡荡的黄河，是当地的名胜。唐代有位著名的诗人叫做王之涣，他登上这座鹳雀楼后感慨万分，写下了千古传诵的诗章：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76516" y="5506863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《登鹳雀楼》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6"/>
          <a:stretch>
            <a:fillRect/>
          </a:stretch>
        </p:blipFill>
        <p:spPr bwMode="auto">
          <a:xfrm>
            <a:off x="7849406" y="1364168"/>
            <a:ext cx="2870078" cy="45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诗歌导入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8"/>
          <p:cNvSpPr>
            <a:spLocks noChangeArrowheads="1"/>
          </p:cNvSpPr>
          <p:nvPr/>
        </p:nvSpPr>
        <p:spPr bwMode="auto">
          <a:xfrm>
            <a:off x="660400" y="1516760"/>
            <a:ext cx="6642100" cy="39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王之涣，字季凌，生于668年，卒于742年，王之涣少有侠气，去官之后，漫游黄河南北，强自克制，功于文学，十年后名声大振。在李白、杜甫还不出的时候，王之涣、王昌龄、高适已经名躁一时。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王之涣存世诗现在只有六首，他的作品，以边塞诗见长，诗境广阔，激人奋进。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904" y="2139742"/>
            <a:ext cx="3911489" cy="29336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791" y="1880373"/>
            <a:ext cx="4620322" cy="35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诗歌范读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9311" y="2257057"/>
            <a:ext cx="30447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白日：傍晚的太阳。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依：靠着，倚靠着。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尽：尽头，完了。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  <p:sp>
        <p:nvSpPr>
          <p:cNvPr id="2" name="矩形 1"/>
          <p:cNvSpPr/>
          <p:nvPr/>
        </p:nvSpPr>
        <p:spPr>
          <a:xfrm>
            <a:off x="5824835" y="2263283"/>
            <a:ext cx="4665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欲：想要。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穷：穷尽，全部。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千里目：目千里，看到千里之外。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剪去对角的矩形 15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52732" y="1881996"/>
            <a:ext cx="175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dēng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52732" y="2560082"/>
            <a:ext cx="489109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登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73182" y="259488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生字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973182" y="1907883"/>
            <a:ext cx="1871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拼音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973182" y="3281887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973182" y="3968889"/>
            <a:ext cx="1296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字义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973182" y="4655892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52732" y="3299722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上下结构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52732" y="3977808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(人)由低处到高处(多指步行)。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52732" y="4655892"/>
            <a:ext cx="5902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登山   登陆    登高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60795" y="2287109"/>
            <a:ext cx="2592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癶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+豆</a:t>
            </a:r>
          </a:p>
        </p:txBody>
      </p:sp>
      <p:sp>
        <p:nvSpPr>
          <p:cNvPr id="15" name="矩形 1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剪去对角的矩形 16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82911" y="1990034"/>
            <a:ext cx="1944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guàn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22471" y="268526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鹳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82641" y="3275278"/>
            <a:ext cx="216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左右结构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27162" y="3988098"/>
            <a:ext cx="4623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像白鹤，嘴长</a:t>
            </a:r>
            <a:r>
              <a: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直，顶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不红。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27162" y="4725620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白鹳   鹳雀  </a:t>
            </a:r>
          </a:p>
        </p:txBody>
      </p:sp>
      <p:grpSp>
        <p:nvGrpSpPr>
          <p:cNvPr id="12295" name="Group 9"/>
          <p:cNvGrpSpPr/>
          <p:nvPr/>
        </p:nvGrpSpPr>
        <p:grpSpPr bwMode="auto">
          <a:xfrm>
            <a:off x="4011248" y="1990725"/>
            <a:ext cx="1871663" cy="3124200"/>
            <a:chOff x="438" y="300"/>
            <a:chExt cx="1179" cy="1968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438" y="300"/>
              <a:ext cx="11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拼音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438" y="71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</a:t>
              </a:r>
            </a:p>
          </p:txBody>
        </p:sp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438" y="1139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结构</a:t>
              </a:r>
            </a:p>
          </p:txBody>
        </p:sp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438" y="1558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字义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auto">
            <a:xfrm>
              <a:off x="438" y="1977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组词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862260" y="303069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315" name="Group 3"/>
          <p:cNvGrpSpPr/>
          <p:nvPr/>
        </p:nvGrpSpPr>
        <p:grpSpPr bwMode="auto">
          <a:xfrm>
            <a:off x="3539497" y="2052498"/>
            <a:ext cx="1871663" cy="3063875"/>
            <a:chOff x="453" y="300"/>
            <a:chExt cx="1179" cy="1930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453" y="300"/>
              <a:ext cx="11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拼音</a:t>
              </a: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53" y="710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53" y="1119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结构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53" y="152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字义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53" y="1939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组词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41851" y="2049678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què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41851" y="2700861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雀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41851" y="3352044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上下结构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841851" y="4003227"/>
            <a:ext cx="597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体形较小的鸟类。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841851" y="4654411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麻雀   山雀  孔雀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751044" y="2700860"/>
            <a:ext cx="62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→小+隹(“隹”指短尾的鸟。)</a:t>
            </a:r>
          </a:p>
        </p:txBody>
      </p:sp>
      <p:sp>
        <p:nvSpPr>
          <p:cNvPr id="17" name="矩形 1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210599" y="3071969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39" name="Group 3"/>
          <p:cNvGrpSpPr/>
          <p:nvPr/>
        </p:nvGrpSpPr>
        <p:grpSpPr bwMode="auto">
          <a:xfrm>
            <a:off x="3102149" y="2033447"/>
            <a:ext cx="1871663" cy="2940050"/>
            <a:chOff x="331" y="300"/>
            <a:chExt cx="1179" cy="1852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31" y="300"/>
              <a:ext cx="11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拼音</a:t>
              </a: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331" y="690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31" y="1081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结构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31" y="1471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字义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31" y="1861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组词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502721" y="2035414"/>
            <a:ext cx="108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yī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02721" y="2654444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02721" y="3273474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左右结构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02721" y="3892504"/>
            <a:ext cx="597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靠着。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502721" y="4511535"/>
            <a:ext cx="640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依靠   依照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186933" y="2652572"/>
            <a:ext cx="5724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→亻+衣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(人要依靠衣服遮羞取暖)</a:t>
            </a:r>
          </a:p>
        </p:txBody>
      </p:sp>
      <p:sp>
        <p:nvSpPr>
          <p:cNvPr id="17" name="矩形 1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 build="p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宽屏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思源宋体 CN Heavy</vt:lpstr>
      <vt:lpstr>Calibri</vt:lpstr>
      <vt:lpstr>OPPOSans R</vt:lpstr>
      <vt:lpstr>思源黑体 CN Regular</vt:lpstr>
      <vt:lpstr>Roboto Regular</vt:lpstr>
      <vt:lpstr>Arial</vt:lpstr>
      <vt:lpstr>宋体</vt:lpstr>
      <vt:lpstr>思源黑体 CN Medium</vt:lpstr>
      <vt:lpstr>Roboto Bold</vt:lpstr>
      <vt:lpstr>思源宋体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2020-10-19T02:43:00Z</dcterms:created>
  <dcterms:modified xsi:type="dcterms:W3CDTF">2023-01-14T00:14:57Z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01435816FBE44E739190A4ACA4E52A62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