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14" r:id="rId2"/>
    <p:sldId id="863" r:id="rId3"/>
    <p:sldId id="831" r:id="rId4"/>
    <p:sldId id="862" r:id="rId5"/>
    <p:sldId id="876" r:id="rId6"/>
    <p:sldId id="851" r:id="rId7"/>
    <p:sldId id="848" r:id="rId8"/>
    <p:sldId id="841" r:id="rId9"/>
    <p:sldId id="864" r:id="rId10"/>
    <p:sldId id="850" r:id="rId11"/>
    <p:sldId id="813" r:id="rId12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11518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5945" algn="l" defTabSz="11518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51890" algn="l" defTabSz="11518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27835" algn="l" defTabSz="11518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304415" algn="l" defTabSz="11518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18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56305" algn="l" defTabSz="11518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4032250" algn="l" defTabSz="11518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608195" algn="l" defTabSz="115189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EC92D"/>
    <a:srgbClr val="71D955"/>
    <a:srgbClr val="F9B310"/>
    <a:srgbClr val="0E8BD6"/>
    <a:srgbClr val="F50401"/>
    <a:srgbClr val="BA421E"/>
    <a:srgbClr val="0A0106"/>
    <a:srgbClr val="D4631E"/>
    <a:srgbClr val="E17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1579" autoAdjust="0"/>
  </p:normalViewPr>
  <p:slideViewPr>
    <p:cSldViewPr>
      <p:cViewPr>
        <p:scale>
          <a:sx n="100" d="100"/>
          <a:sy n="100" d="100"/>
        </p:scale>
        <p:origin x="-204" y="-264"/>
      </p:cViewPr>
      <p:guideLst>
        <p:guide orient="horz" pos="2161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4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89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783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441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30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250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195" algn="l" defTabSz="11518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FCDE9-9BE6-44D1-AB35-C200395F5D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B3A9-9639-441F-850D-88426105CCF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55C7-3E48-4D2F-89A9-AE115C70F0A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9958-3152-40FF-ACF4-763F7A52189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5" y="4406904"/>
            <a:ext cx="77724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11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23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28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4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551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863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17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486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1402-64DE-4BFA-901F-CC456B6A0E8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1DA5-1597-409D-B776-645B61218D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1165" indent="0">
              <a:buNone/>
              <a:defRPr sz="1900" b="1"/>
            </a:lvl2pPr>
            <a:lvl3pPr marL="862330" indent="0">
              <a:buNone/>
              <a:defRPr sz="1700" b="1"/>
            </a:lvl3pPr>
            <a:lvl4pPr marL="1292860" indent="0">
              <a:buNone/>
              <a:defRPr sz="1500" b="1"/>
            </a:lvl4pPr>
            <a:lvl5pPr marL="1724025" indent="0">
              <a:buNone/>
              <a:defRPr sz="1500" b="1"/>
            </a:lvl5pPr>
            <a:lvl6pPr marL="2155190" indent="0">
              <a:buNone/>
              <a:defRPr sz="1500" b="1"/>
            </a:lvl6pPr>
            <a:lvl7pPr marL="2586355" indent="0">
              <a:buNone/>
              <a:defRPr sz="1500" b="1"/>
            </a:lvl7pPr>
            <a:lvl8pPr marL="3017520" indent="0">
              <a:buNone/>
              <a:defRPr sz="1500" b="1"/>
            </a:lvl8pPr>
            <a:lvl9pPr marL="344868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1165" indent="0">
              <a:buNone/>
              <a:defRPr sz="1900" b="1"/>
            </a:lvl2pPr>
            <a:lvl3pPr marL="862330" indent="0">
              <a:buNone/>
              <a:defRPr sz="1700" b="1"/>
            </a:lvl3pPr>
            <a:lvl4pPr marL="1292860" indent="0">
              <a:buNone/>
              <a:defRPr sz="1500" b="1"/>
            </a:lvl4pPr>
            <a:lvl5pPr marL="1724025" indent="0">
              <a:buNone/>
              <a:defRPr sz="1500" b="1"/>
            </a:lvl5pPr>
            <a:lvl6pPr marL="2155190" indent="0">
              <a:buNone/>
              <a:defRPr sz="1500" b="1"/>
            </a:lvl6pPr>
            <a:lvl7pPr marL="2586355" indent="0">
              <a:buNone/>
              <a:defRPr sz="1500" b="1"/>
            </a:lvl7pPr>
            <a:lvl8pPr marL="3017520" indent="0">
              <a:buNone/>
              <a:defRPr sz="1500" b="1"/>
            </a:lvl8pPr>
            <a:lvl9pPr marL="3448685" indent="0">
              <a:buNone/>
              <a:defRPr sz="15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3FBF-8F8B-48D1-A94F-BC67D3BAEDA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2BCD-6634-4915-B124-8E91625FF5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7F8D-83E5-412A-81A5-D0578366CC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2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5"/>
            <a:ext cx="5111751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2" cy="4691064"/>
          </a:xfrm>
        </p:spPr>
        <p:txBody>
          <a:bodyPr/>
          <a:lstStyle>
            <a:lvl1pPr marL="0" indent="0">
              <a:buNone/>
              <a:defRPr sz="1300"/>
            </a:lvl1pPr>
            <a:lvl2pPr marL="431165" indent="0">
              <a:buNone/>
              <a:defRPr sz="1200"/>
            </a:lvl2pPr>
            <a:lvl3pPr marL="862330" indent="0">
              <a:buNone/>
              <a:defRPr sz="900"/>
            </a:lvl3pPr>
            <a:lvl4pPr marL="1292860" indent="0">
              <a:buNone/>
              <a:defRPr sz="800"/>
            </a:lvl4pPr>
            <a:lvl5pPr marL="1724025" indent="0">
              <a:buNone/>
              <a:defRPr sz="800"/>
            </a:lvl5pPr>
            <a:lvl6pPr marL="2155190" indent="0">
              <a:buNone/>
              <a:defRPr sz="800"/>
            </a:lvl6pPr>
            <a:lvl7pPr marL="2586355" indent="0">
              <a:buNone/>
              <a:defRPr sz="800"/>
            </a:lvl7pPr>
            <a:lvl8pPr marL="3017520" indent="0">
              <a:buNone/>
              <a:defRPr sz="800"/>
            </a:lvl8pPr>
            <a:lvl9pPr marL="344868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B333A-4BA5-4158-B49A-4E2BDD34BF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1165" indent="0">
              <a:buNone/>
              <a:defRPr sz="2700"/>
            </a:lvl2pPr>
            <a:lvl3pPr marL="862330" indent="0">
              <a:buNone/>
              <a:defRPr sz="2200"/>
            </a:lvl3pPr>
            <a:lvl4pPr marL="1292860" indent="0">
              <a:buNone/>
              <a:defRPr sz="1900"/>
            </a:lvl4pPr>
            <a:lvl5pPr marL="1724025" indent="0">
              <a:buNone/>
              <a:defRPr sz="1900"/>
            </a:lvl5pPr>
            <a:lvl6pPr marL="2155190" indent="0">
              <a:buNone/>
              <a:defRPr sz="1900"/>
            </a:lvl6pPr>
            <a:lvl7pPr marL="2586355" indent="0">
              <a:buNone/>
              <a:defRPr sz="1900"/>
            </a:lvl7pPr>
            <a:lvl8pPr marL="3017520" indent="0">
              <a:buNone/>
              <a:defRPr sz="1900"/>
            </a:lvl8pPr>
            <a:lvl9pPr marL="3448685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31165" indent="0">
              <a:buNone/>
              <a:defRPr sz="1200"/>
            </a:lvl2pPr>
            <a:lvl3pPr marL="862330" indent="0">
              <a:buNone/>
              <a:defRPr sz="900"/>
            </a:lvl3pPr>
            <a:lvl4pPr marL="1292860" indent="0">
              <a:buNone/>
              <a:defRPr sz="800"/>
            </a:lvl4pPr>
            <a:lvl5pPr marL="1724025" indent="0">
              <a:buNone/>
              <a:defRPr sz="800"/>
            </a:lvl5pPr>
            <a:lvl6pPr marL="2155190" indent="0">
              <a:buNone/>
              <a:defRPr sz="800"/>
            </a:lvl6pPr>
            <a:lvl7pPr marL="2586355" indent="0">
              <a:buNone/>
              <a:defRPr sz="800"/>
            </a:lvl7pPr>
            <a:lvl8pPr marL="3017520" indent="0">
              <a:buNone/>
              <a:defRPr sz="800"/>
            </a:lvl8pPr>
            <a:lvl9pPr marL="344868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6965-FF0E-4559-B962-9EDC35BF520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1" y="27464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15210" tIns="57605" rIns="115210" bIns="57605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1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15210" tIns="57605" rIns="115210" bIns="57605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6"/>
          </a:xfrm>
          <a:prstGeom prst="rect">
            <a:avLst/>
          </a:prstGeom>
        </p:spPr>
        <p:txBody>
          <a:bodyPr vert="horz" lIns="115210" tIns="57605" rIns="115210" bIns="576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6"/>
          </a:xfrm>
          <a:prstGeom prst="rect">
            <a:avLst/>
          </a:prstGeom>
        </p:spPr>
        <p:txBody>
          <a:bodyPr vert="horz" lIns="115210" tIns="57605" rIns="115210" bIns="576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6"/>
          </a:xfrm>
          <a:prstGeom prst="rect">
            <a:avLst/>
          </a:prstGeom>
        </p:spPr>
        <p:txBody>
          <a:bodyPr vert="horz" lIns="115210" tIns="57605" rIns="115210" bIns="576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30FCAA2-B715-4026-A5EF-FA9DAA008B4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3116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86233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29286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72402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23215" indent="-32321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0405" indent="-2692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595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25" indent="-2152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1090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1620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785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3950" indent="-215265" algn="l" defTabSz="86233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16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33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86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402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519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635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520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8685" algn="l" defTabSz="8623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1638491"/>
            <a:ext cx="9144000" cy="22148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5210" tIns="57605" rIns="115210" bIns="57605">
            <a:spAutoFit/>
          </a:bodyPr>
          <a:lstStyle/>
          <a:p>
            <a:pPr algn="ctr" defTabSz="8623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3  Writing</a:t>
            </a:r>
            <a:r>
              <a:rPr lang="zh-CN" alt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</a:t>
            </a:r>
          </a:p>
          <a:p>
            <a:pPr algn="ctr" defTabSz="8623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5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8623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Lesson 18  Little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Zeke Sends an Email</a:t>
            </a:r>
            <a:endParaRPr lang="zh-CN" altLang="en-US" sz="40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表格 103"/>
          <p:cNvGraphicFramePr>
            <a:graphicFrameLocks noGrp="1"/>
          </p:cNvGraphicFramePr>
          <p:nvPr/>
        </p:nvGraphicFramePr>
        <p:xfrm>
          <a:off x="736054" y="2177134"/>
          <a:ext cx="7851510" cy="37191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0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内容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学生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altLang="en-US" sz="2800" b="1" dirty="0"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2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积极发言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2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乐于合作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黑体" panose="02010609060101010101" charset="-122"/>
                          <a:ea typeface="黑体" panose="02010609060101010101" charset="-122"/>
                        </a:rPr>
                        <a:t>完成情况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7910" y="816410"/>
            <a:ext cx="2548769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/>
          <p:nvPr/>
        </p:nvSpPr>
        <p:spPr>
          <a:xfrm>
            <a:off x="2771800" y="598695"/>
            <a:ext cx="3168135" cy="598718"/>
          </a:xfrm>
          <a:prstGeom prst="rect">
            <a:avLst/>
          </a:prstGeom>
        </p:spPr>
        <p:txBody>
          <a:bodyPr lIns="115210" tIns="57605" rIns="115210" bIns="57605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Homework 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02589" y="1959418"/>
            <a:ext cx="2954714" cy="2122729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10" tIns="57605" rIns="115210" bIns="57605"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934860" y="1959418"/>
            <a:ext cx="2691478" cy="2124563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10" tIns="57605" rIns="115210" bIns="57605"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1123453" y="4306812"/>
            <a:ext cx="3162063" cy="1186145"/>
          </a:xfrm>
          <a:prstGeom prst="rect">
            <a:avLst/>
          </a:prstGeom>
          <a:noFill/>
        </p:spPr>
        <p:txBody>
          <a:bodyPr lIns="115210" tIns="57605" rIns="115210" bIns="57605" anchor="ctr">
            <a:no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用英语给自己的家人写一封电子邮件</a:t>
            </a:r>
          </a:p>
        </p:txBody>
      </p:sp>
      <p:sp>
        <p:nvSpPr>
          <p:cNvPr id="42" name="文本框 11"/>
          <p:cNvSpPr txBox="1"/>
          <p:nvPr>
            <p:custDataLst>
              <p:tags r:id="rId2"/>
            </p:custDataLst>
          </p:nvPr>
        </p:nvSpPr>
        <p:spPr>
          <a:xfrm>
            <a:off x="5042257" y="4416538"/>
            <a:ext cx="2234091" cy="979722"/>
          </a:xfrm>
          <a:prstGeom prst="rect">
            <a:avLst/>
          </a:prstGeom>
          <a:noFill/>
        </p:spPr>
        <p:txBody>
          <a:bodyPr lIns="115210" tIns="57605" rIns="115210" bIns="57605" anchor="ctr">
            <a:no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总结常用句式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/>
          <p:nvPr/>
        </p:nvSpPr>
        <p:spPr>
          <a:xfrm>
            <a:off x="1150750" y="1360700"/>
            <a:ext cx="2341129" cy="544290"/>
          </a:xfrm>
          <a:prstGeom prst="rect">
            <a:avLst/>
          </a:prstGeom>
        </p:spPr>
        <p:txBody>
          <a:bodyPr lIns="115210" tIns="57605" rIns="115210" bIns="57605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Greeting </a:t>
            </a: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1" y="625542"/>
            <a:ext cx="0" cy="7193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 rot="16200000" flipH="1">
            <a:off x="2332201" y="3957585"/>
            <a:ext cx="4572035" cy="2"/>
          </a:xfrm>
          <a:prstGeom prst="line">
            <a:avLst/>
          </a:prstGeom>
          <a:ln w="127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0"/>
          <p:cNvSpPr/>
          <p:nvPr/>
        </p:nvSpPr>
        <p:spPr>
          <a:xfrm>
            <a:off x="4930177" y="2372883"/>
            <a:ext cx="4021297" cy="2270771"/>
          </a:xfrm>
          <a:prstGeom prst="rect">
            <a:avLst/>
          </a:prstGeom>
        </p:spPr>
        <p:txBody>
          <a:bodyPr wrap="square" lIns="115210" tIns="57605" rIns="115210" bIns="57605">
            <a:spAutoFit/>
          </a:bodyPr>
          <a:lstStyle/>
          <a:p>
            <a:pPr marL="360045" indent="-360045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Would you like to write an email to your friend?</a:t>
            </a:r>
          </a:p>
          <a:p>
            <a:pPr marL="360045" indent="-36004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do you want to write?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2128" y="2492896"/>
            <a:ext cx="3901440" cy="296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965050" y="489837"/>
            <a:ext cx="2934067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4441" y="0"/>
            <a:ext cx="9168441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840572" y="1233413"/>
            <a:ext cx="6897663" cy="5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/>
          <a:p>
            <a:r>
              <a:rPr lang="en-US" altLang="zh-CN" sz="3000" b="1" dirty="0">
                <a:solidFill>
                  <a:srgbClr val="080808"/>
                </a:solidFill>
                <a:latin typeface="Times New Roman" panose="02020603050405020304" pitchFamily="18" charset="0"/>
                <a:ea typeface="汉仪黛玉体简" panose="0201060400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Little Zeke Sends an Email</a:t>
            </a:r>
            <a:endParaRPr lang="zh-CN" altLang="en-US" sz="3000" b="1" dirty="0">
              <a:solidFill>
                <a:srgbClr val="080808"/>
              </a:solidFill>
              <a:latin typeface="Times New Roman" panose="02020603050405020304" pitchFamily="18" charset="0"/>
              <a:ea typeface="汉仪黛玉体简" panose="02010604000101010101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1026" name="Picture 2" descr="C:\Users\Administrator\Desktop\QQ截图201812101606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6458" y="1924973"/>
            <a:ext cx="3344045" cy="4158343"/>
          </a:xfrm>
          <a:prstGeom prst="rect">
            <a:avLst/>
          </a:prstGeom>
          <a:noFill/>
        </p:spPr>
      </p:pic>
      <p:pic>
        <p:nvPicPr>
          <p:cNvPr id="1027" name="Picture 3" descr="C:\Users\Administrator\Desktop\QQ截图20181210160539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62331" y="1924973"/>
            <a:ext cx="3269170" cy="41696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65050" y="489837"/>
            <a:ext cx="2934067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2"/>
          <p:cNvCxnSpPr/>
          <p:nvPr/>
        </p:nvCxnSpPr>
        <p:spPr>
          <a:xfrm>
            <a:off x="8456791" y="625542"/>
            <a:ext cx="0" cy="71932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41"/>
          <p:cNvSpPr>
            <a:spLocks noChangeArrowheads="1"/>
          </p:cNvSpPr>
          <p:nvPr/>
        </p:nvSpPr>
        <p:spPr bwMode="auto">
          <a:xfrm>
            <a:off x="1227955" y="1618513"/>
            <a:ext cx="385764" cy="5127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86407" tIns="43203" rIns="86407" bIns="43203" numCol="1" anchor="t" anchorCtr="0" compatLnSpc="1"/>
          <a:lstStyle/>
          <a:p>
            <a:endParaRPr lang="zh-CN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42"/>
          <p:cNvSpPr>
            <a:spLocks noChangeArrowheads="1"/>
          </p:cNvSpPr>
          <p:nvPr/>
        </p:nvSpPr>
        <p:spPr bwMode="auto">
          <a:xfrm>
            <a:off x="1227955" y="2551189"/>
            <a:ext cx="384572" cy="4898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86407" tIns="43203" rIns="86407" bIns="43203" numCol="1" anchor="t" anchorCtr="0" compatLnSpc="1"/>
          <a:lstStyle/>
          <a:p>
            <a:endParaRPr lang="zh-CN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43"/>
          <p:cNvSpPr>
            <a:spLocks noChangeArrowheads="1"/>
          </p:cNvSpPr>
          <p:nvPr/>
        </p:nvSpPr>
        <p:spPr bwMode="auto">
          <a:xfrm>
            <a:off x="1227955" y="3429000"/>
            <a:ext cx="384572" cy="51276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86407" tIns="43203" rIns="86407" bIns="43203" numCol="1" anchor="t" anchorCtr="0" compatLnSpc="1"/>
          <a:lstStyle/>
          <a:p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71"/>
          <p:cNvSpPr>
            <a:spLocks noChangeArrowheads="1"/>
          </p:cNvSpPr>
          <p:nvPr/>
        </p:nvSpPr>
        <p:spPr bwMode="auto">
          <a:xfrm>
            <a:off x="1750462" y="1618513"/>
            <a:ext cx="4363131" cy="51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398" tIns="43200" rIns="86398" bIns="432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方正兰亭黑_GBK" panose="02000000000000000000" pitchFamily="2" charset="-122"/>
              </a:rPr>
              <a:t>Do you like writing emails?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方正兰亭黑_GBK" panose="02000000000000000000" pitchFamily="2" charset="-122"/>
            </a:endParaRPr>
          </a:p>
        </p:txBody>
      </p:sp>
      <p:sp>
        <p:nvSpPr>
          <p:cNvPr id="35" name="矩形 75"/>
          <p:cNvSpPr>
            <a:spLocks noChangeArrowheads="1"/>
          </p:cNvSpPr>
          <p:nvPr/>
        </p:nvSpPr>
        <p:spPr bwMode="auto">
          <a:xfrm>
            <a:off x="1750462" y="2606052"/>
            <a:ext cx="4087414" cy="51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398" tIns="43200" rIns="86398" bIns="432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方正兰亭黑_GBK" panose="02000000000000000000" pitchFamily="2" charset="-122"/>
              </a:rPr>
              <a:t>What do you often write?</a:t>
            </a:r>
            <a:endParaRPr 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方正兰亭黑_GBK" panose="02000000000000000000" pitchFamily="2" charset="-122"/>
            </a:endParaRPr>
          </a:p>
        </p:txBody>
      </p:sp>
      <p:sp>
        <p:nvSpPr>
          <p:cNvPr id="37" name="矩形 77"/>
          <p:cNvSpPr>
            <a:spLocks noChangeArrowheads="1"/>
          </p:cNvSpPr>
          <p:nvPr/>
        </p:nvSpPr>
        <p:spPr bwMode="auto">
          <a:xfrm>
            <a:off x="1802713" y="3483863"/>
            <a:ext cx="4553887" cy="51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398" tIns="43200" rIns="86398" bIns="432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方正兰亭黑_GBK" panose="02000000000000000000" pitchFamily="2" charset="-122"/>
              </a:rPr>
              <a:t>Who do you write emails to?</a:t>
            </a:r>
            <a:endParaRPr lang="en-US" b="1" dirty="0">
              <a:solidFill>
                <a:schemeClr val="bg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方正兰亭黑_GBK" panose="02000000000000000000" pitchFamily="2" charset="-122"/>
            </a:endParaRP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1358101" y="489836"/>
            <a:ext cx="6613804" cy="7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汉仪黛玉体简" panose="0201060400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Leading in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黛玉体简" panose="02010604000101010101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69"/>
          <p:cNvSpPr>
            <a:spLocks noChangeArrowheads="1"/>
          </p:cNvSpPr>
          <p:nvPr/>
        </p:nvSpPr>
        <p:spPr bwMode="auto">
          <a:xfrm>
            <a:off x="4364652" y="1741702"/>
            <a:ext cx="4411339" cy="61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我们用什么写电子邮件？</a:t>
            </a:r>
            <a:endParaRPr lang="en-US" altLang="zh-CN" sz="32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32" name="矩形 70"/>
          <p:cNvSpPr>
            <a:spLocks noChangeArrowheads="1"/>
          </p:cNvSpPr>
          <p:nvPr/>
        </p:nvSpPr>
        <p:spPr bwMode="auto">
          <a:xfrm>
            <a:off x="4416489" y="2503708"/>
            <a:ext cx="4359502" cy="54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can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use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computer.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3" name="Group 18"/>
          <p:cNvGrpSpPr/>
          <p:nvPr/>
        </p:nvGrpSpPr>
        <p:grpSpPr bwMode="auto">
          <a:xfrm>
            <a:off x="3690770" y="1687274"/>
            <a:ext cx="396875" cy="609842"/>
            <a:chOff x="0" y="0"/>
            <a:chExt cx="396000" cy="631097"/>
          </a:xfrm>
        </p:grpSpPr>
        <p:sp>
          <p:nvSpPr>
            <p:cNvPr id="34" name="矩形 9"/>
            <p:cNvSpPr>
              <a:spLocks noChangeArrowheads="1"/>
            </p:cNvSpPr>
            <p:nvPr/>
          </p:nvSpPr>
          <p:spPr bwMode="auto">
            <a:xfrm>
              <a:off x="0" y="0"/>
              <a:ext cx="396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 sz="30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35" name="TextBox 11"/>
            <p:cNvSpPr>
              <a:spLocks noChangeArrowheads="1"/>
            </p:cNvSpPr>
            <p:nvPr/>
          </p:nvSpPr>
          <p:spPr bwMode="auto">
            <a:xfrm>
              <a:off x="41676" y="56326"/>
              <a:ext cx="300831" cy="57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0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1</a:t>
              </a:r>
              <a:endPara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69" name="矩形 69"/>
          <p:cNvSpPr>
            <a:spLocks noChangeArrowheads="1"/>
          </p:cNvSpPr>
          <p:nvPr/>
        </p:nvSpPr>
        <p:spPr bwMode="auto">
          <a:xfrm>
            <a:off x="4416489" y="3265713"/>
            <a:ext cx="4359502" cy="60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我们必须填写地址吗？</a:t>
            </a:r>
            <a:endParaRPr lang="en-US" altLang="zh-CN" sz="3200" b="1" dirty="0"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70" name="矩形 70"/>
          <p:cNvSpPr>
            <a:spLocks noChangeArrowheads="1"/>
          </p:cNvSpPr>
          <p:nvPr/>
        </p:nvSpPr>
        <p:spPr bwMode="auto">
          <a:xfrm>
            <a:off x="4520163" y="3973289"/>
            <a:ext cx="4411339" cy="54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No, we needn’t.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6" name="Group 18"/>
          <p:cNvGrpSpPr/>
          <p:nvPr/>
        </p:nvGrpSpPr>
        <p:grpSpPr bwMode="auto">
          <a:xfrm>
            <a:off x="3717611" y="3265713"/>
            <a:ext cx="396875" cy="618823"/>
            <a:chOff x="0" y="0"/>
            <a:chExt cx="396000" cy="545730"/>
          </a:xfrm>
        </p:grpSpPr>
        <p:sp>
          <p:nvSpPr>
            <p:cNvPr id="67" name="矩形 9"/>
            <p:cNvSpPr>
              <a:spLocks noChangeArrowheads="1"/>
            </p:cNvSpPr>
            <p:nvPr/>
          </p:nvSpPr>
          <p:spPr bwMode="auto">
            <a:xfrm>
              <a:off x="0" y="0"/>
              <a:ext cx="396000" cy="48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 sz="30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68" name="TextBox 11"/>
            <p:cNvSpPr>
              <a:spLocks noChangeArrowheads="1"/>
            </p:cNvSpPr>
            <p:nvPr/>
          </p:nvSpPr>
          <p:spPr bwMode="auto">
            <a:xfrm>
              <a:off x="7674" y="57168"/>
              <a:ext cx="376195" cy="48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0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2</a:t>
              </a:r>
              <a:endPara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76" name="矩形 69"/>
          <p:cNvSpPr>
            <a:spLocks noChangeArrowheads="1"/>
          </p:cNvSpPr>
          <p:nvPr/>
        </p:nvSpPr>
        <p:spPr bwMode="auto">
          <a:xfrm>
            <a:off x="4520162" y="4735294"/>
            <a:ext cx="4623837" cy="110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2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邮件的正文需要写很长吗？</a:t>
            </a:r>
            <a:endParaRPr lang="en-US" altLang="zh-CN" sz="3200" b="1" dirty="0">
              <a:solidFill>
                <a:schemeClr val="bg2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77" name="矩形 70"/>
          <p:cNvSpPr>
            <a:spLocks noChangeArrowheads="1"/>
          </p:cNvSpPr>
          <p:nvPr/>
        </p:nvSpPr>
        <p:spPr bwMode="auto">
          <a:xfrm>
            <a:off x="4561328" y="5684787"/>
            <a:ext cx="2284358" cy="54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No, it isn’t.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3" name="Group 18"/>
          <p:cNvGrpSpPr/>
          <p:nvPr/>
        </p:nvGrpSpPr>
        <p:grpSpPr bwMode="auto">
          <a:xfrm>
            <a:off x="3794444" y="4789724"/>
            <a:ext cx="396875" cy="609840"/>
            <a:chOff x="0" y="102618"/>
            <a:chExt cx="396000" cy="574881"/>
          </a:xfrm>
        </p:grpSpPr>
        <p:sp>
          <p:nvSpPr>
            <p:cNvPr id="74" name="矩形 9"/>
            <p:cNvSpPr>
              <a:spLocks noChangeArrowheads="1"/>
            </p:cNvSpPr>
            <p:nvPr/>
          </p:nvSpPr>
          <p:spPr bwMode="auto">
            <a:xfrm>
              <a:off x="0" y="102618"/>
              <a:ext cx="396000" cy="47338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 sz="30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75" name="TextBox 11"/>
            <p:cNvSpPr>
              <a:spLocks noChangeArrowheads="1"/>
            </p:cNvSpPr>
            <p:nvPr/>
          </p:nvSpPr>
          <p:spPr bwMode="auto">
            <a:xfrm>
              <a:off x="41676" y="153926"/>
              <a:ext cx="300831" cy="523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0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3</a:t>
              </a:r>
              <a:endPara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952" y="1897778"/>
            <a:ext cx="2860440" cy="3051136"/>
          </a:xfrm>
          <a:prstGeom prst="rect">
            <a:avLst/>
          </a:prstGeom>
        </p:spPr>
      </p:pic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1254426" y="326550"/>
            <a:ext cx="6613804" cy="7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汉仪黛玉体简" panose="0201060400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Presentation 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黛玉体简" panose="02010604000101010101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0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4"/>
          <p:cNvGrpSpPr/>
          <p:nvPr/>
        </p:nvGrpSpPr>
        <p:grpSpPr>
          <a:xfrm>
            <a:off x="3683737" y="2331736"/>
            <a:ext cx="5453315" cy="670899"/>
            <a:chOff x="5104210" y="2020999"/>
            <a:chExt cx="6581696" cy="670899"/>
          </a:xfrm>
        </p:grpSpPr>
        <p:sp>
          <p:nvSpPr>
            <p:cNvPr id="107" name="燕尾形 18"/>
            <p:cNvSpPr/>
            <p:nvPr/>
          </p:nvSpPr>
          <p:spPr>
            <a:xfrm rot="10800000">
              <a:off x="5104210" y="2020999"/>
              <a:ext cx="6581696" cy="670899"/>
            </a:xfrm>
            <a:prstGeom prst="chevron">
              <a:avLst>
                <a:gd name="adj" fmla="val 67746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Box 94"/>
            <p:cNvSpPr txBox="1"/>
            <p:nvPr/>
          </p:nvSpPr>
          <p:spPr>
            <a:xfrm>
              <a:off x="5501126" y="2110227"/>
              <a:ext cx="6033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What does Jenny write in her email?</a:t>
              </a:r>
              <a:endPara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Group 17"/>
          <p:cNvGrpSpPr/>
          <p:nvPr/>
        </p:nvGrpSpPr>
        <p:grpSpPr>
          <a:xfrm>
            <a:off x="3788240" y="3813043"/>
            <a:ext cx="3204738" cy="670899"/>
            <a:chOff x="5416366" y="5458639"/>
            <a:chExt cx="4272984" cy="670899"/>
          </a:xfrm>
        </p:grpSpPr>
        <p:sp>
          <p:nvSpPr>
            <p:cNvPr id="113" name="燕尾形 23"/>
            <p:cNvSpPr/>
            <p:nvPr/>
          </p:nvSpPr>
          <p:spPr>
            <a:xfrm rot="10800000">
              <a:off x="5416366" y="5458639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00"/>
            <p:cNvSpPr txBox="1"/>
            <p:nvPr/>
          </p:nvSpPr>
          <p:spPr>
            <a:xfrm>
              <a:off x="5829279" y="5602780"/>
              <a:ext cx="2838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She writes…</a:t>
              </a:r>
              <a:endPara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657" y="1421049"/>
            <a:ext cx="3399081" cy="4625068"/>
          </a:xfrm>
          <a:prstGeom prst="rect">
            <a:avLst/>
          </a:prstGeom>
        </p:spPr>
      </p:pic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1254426" y="326550"/>
            <a:ext cx="6613804" cy="73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汉仪黛玉体简" panose="0201060400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Presentation 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黛玉体简" panose="02010604000101010101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/>
          <p:nvPr/>
        </p:nvSpPr>
        <p:spPr>
          <a:xfrm>
            <a:off x="684217" y="1360700"/>
            <a:ext cx="5933221" cy="544290"/>
          </a:xfrm>
          <a:prstGeom prst="rect">
            <a:avLst/>
          </a:prstGeom>
        </p:spPr>
        <p:txBody>
          <a:bodyPr lIns="115210" tIns="57605" rIns="115210" bIns="57605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Talk and complete the chart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419956" y="2581196"/>
            <a:ext cx="1567619" cy="4287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7899" y="2604244"/>
            <a:ext cx="1248760" cy="4244527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772797" y="2068276"/>
            <a:ext cx="1188000" cy="1584000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10" tIns="57605" rIns="115210" bIns="5760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898118" y="2068276"/>
            <a:ext cx="1188000" cy="1584000"/>
          </a:xfrm>
          <a:prstGeom prst="ellipse">
            <a:avLst/>
          </a:prstGeom>
          <a:blipFill>
            <a:blip r:embed="rId8" cstate="email"/>
            <a:stretch>
              <a:fillRect/>
            </a:stretch>
          </a:blip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10" tIns="57605" rIns="115210" bIns="57605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23439" y="2013847"/>
            <a:ext cx="1188000" cy="1584000"/>
          </a:xfrm>
          <a:prstGeom prst="ellipse">
            <a:avLst/>
          </a:prstGeom>
          <a:blipFill dpi="0" rotWithShape="1">
            <a:blip r:embed="rId9" cstate="email"/>
            <a:srcRect/>
            <a:stretch>
              <a:fillRect/>
            </a:stretch>
          </a:blip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10" tIns="57605" rIns="115210" bIns="57605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50752" y="3973289"/>
          <a:ext cx="6815645" cy="122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8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 to write to</a:t>
                      </a:r>
                      <a:endParaRPr lang="zh-CN" altLang="en-US" sz="2400" b="1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write </a:t>
                      </a:r>
                      <a:endParaRPr lang="zh-CN" altLang="en-US" sz="2400" b="1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to hope</a:t>
                      </a:r>
                      <a:endParaRPr lang="zh-CN" altLang="en-US" sz="2400" b="1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45"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821368" y="4646546"/>
            <a:ext cx="1670512" cy="531833"/>
          </a:xfrm>
          <a:prstGeom prst="rect">
            <a:avLst/>
          </a:prstGeom>
          <a:noFill/>
        </p:spPr>
        <p:txBody>
          <a:bodyPr wrap="square" lIns="115210" tIns="57605" rIns="115210" bIns="57605" rtlCol="0">
            <a:spAutoFit/>
          </a:bodyPr>
          <a:lstStyle/>
          <a:p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friend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3806" y="4646546"/>
            <a:ext cx="1404297" cy="531833"/>
          </a:xfrm>
          <a:prstGeom prst="rect">
            <a:avLst/>
          </a:prstGeom>
          <a:noFill/>
        </p:spPr>
        <p:txBody>
          <a:bodyPr wrap="square" lIns="115210" tIns="57605" rIns="115210" bIns="57605" rtlCol="0">
            <a:spAutoFit/>
          </a:bodyPr>
          <a:lstStyle/>
          <a:p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life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86246" y="4646546"/>
            <a:ext cx="1426114" cy="531833"/>
          </a:xfrm>
          <a:prstGeom prst="rect">
            <a:avLst/>
          </a:prstGeom>
          <a:noFill/>
        </p:spPr>
        <p:txBody>
          <a:bodyPr wrap="square" lIns="115210" tIns="57605" rIns="115210" bIns="57605" rtlCol="0">
            <a:spAutoFit/>
          </a:bodyPr>
          <a:lstStyle/>
          <a:p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1996939" y="206084"/>
            <a:ext cx="6535339" cy="7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汉仪黛玉体简" panose="0201060400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Consolidation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黛玉体简" panose="0201060400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and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汉仪黛玉体简" panose="0201060400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extension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黛玉体简" panose="02010604000101010101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/>
          <p:nvPr/>
        </p:nvSpPr>
        <p:spPr>
          <a:xfrm>
            <a:off x="533838" y="1495250"/>
            <a:ext cx="6272289" cy="598718"/>
          </a:xfrm>
          <a:prstGeom prst="rect">
            <a:avLst/>
          </a:prstGeom>
        </p:spPr>
        <p:txBody>
          <a:bodyPr lIns="115210" tIns="57605" rIns="115210" bIns="57605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0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You can use the following sentences: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46281" y="2122705"/>
            <a:ext cx="5080035" cy="389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/>
          <a:p>
            <a:pPr marL="215900" indent="-215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7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Who do you often write an email to?</a:t>
            </a:r>
          </a:p>
          <a:p>
            <a:pPr marL="215900" indent="-215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7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To…</a:t>
            </a:r>
            <a:endParaRPr lang="en-US" altLang="zh-CN" sz="27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15900" indent="-215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7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do you often write in your email?</a:t>
            </a:r>
          </a:p>
          <a:p>
            <a:pPr marL="215900" indent="-215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7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 often write…</a:t>
            </a:r>
          </a:p>
          <a:p>
            <a:pPr marL="215900" indent="-215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7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3" y="2372885"/>
            <a:ext cx="2995706" cy="2471269"/>
          </a:xfrm>
          <a:prstGeom prst="rect">
            <a:avLst/>
          </a:prstGeom>
        </p:spPr>
      </p:pic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1996940" y="206084"/>
            <a:ext cx="6607508" cy="7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0" tIns="57605" rIns="115210" bIns="57605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汉仪黛玉体简" panose="0201060400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Consolidation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汉仪黛玉体简" panose="0201060400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and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汉仪黛玉体简" panose="0201060400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extension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汉仪黛玉体简" panose="02010604000101010101" pitchFamily="2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 txBox="1"/>
          <p:nvPr/>
        </p:nvSpPr>
        <p:spPr>
          <a:xfrm>
            <a:off x="425032" y="1251842"/>
            <a:ext cx="2073484" cy="598718"/>
          </a:xfrm>
          <a:prstGeom prst="rect">
            <a:avLst/>
          </a:prstGeom>
        </p:spPr>
        <p:txBody>
          <a:bodyPr lIns="115210" tIns="57605" rIns="115210" bIns="57605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重点句</a:t>
            </a:r>
            <a:r>
              <a:rPr lang="zh-CN" altLang="en-US" sz="3000" b="1" dirty="0" smtClean="0">
                <a:latin typeface="黑体" panose="02010609060101010101" charset="-122"/>
                <a:ea typeface="黑体" panose="02010609060101010101" charset="-122"/>
              </a:rPr>
              <a:t>型：</a:t>
            </a:r>
            <a:endParaRPr lang="en-US" altLang="zh-CN" sz="3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7" name="Straight Connector 12"/>
          <p:cNvCxnSpPr/>
          <p:nvPr/>
        </p:nvCxnSpPr>
        <p:spPr>
          <a:xfrm>
            <a:off x="8456791" y="625542"/>
            <a:ext cx="0" cy="7193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476869" y="2013850"/>
            <a:ext cx="2183044" cy="653148"/>
            <a:chOff x="5048726" y="2396762"/>
            <a:chExt cx="1281956" cy="284205"/>
          </a:xfrm>
          <a:solidFill>
            <a:srgbClr val="007FDE"/>
          </a:solidFill>
        </p:grpSpPr>
        <p:sp>
          <p:nvSpPr>
            <p:cNvPr id="35" name="圆角矩形 34"/>
            <p:cNvSpPr/>
            <p:nvPr/>
          </p:nvSpPr>
          <p:spPr>
            <a:xfrm>
              <a:off x="5048726" y="2396762"/>
              <a:ext cx="923013" cy="28420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235">
                <a:defRPr/>
              </a:pPr>
              <a:endParaRPr lang="zh-CN" altLang="en-US" sz="27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168"/>
            <p:cNvSpPr txBox="1"/>
            <p:nvPr/>
          </p:nvSpPr>
          <p:spPr>
            <a:xfrm>
              <a:off x="5086379" y="2423770"/>
              <a:ext cx="1244303" cy="218177"/>
            </a:xfrm>
            <a:prstGeom prst="rect">
              <a:avLst/>
            </a:prstGeom>
            <a:noFill/>
          </p:spPr>
          <p:txBody>
            <a:bodyPr wrap="square" lIns="68573" tIns="34286" rIns="68573" bIns="34286">
              <a:spAutoFit/>
            </a:bodyPr>
            <a:lstStyle/>
            <a:p>
              <a:pPr defTabSz="864235">
                <a:defRPr/>
              </a:pP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send…to</a:t>
              </a:r>
              <a:endPara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25033" y="2915853"/>
            <a:ext cx="2833631" cy="839721"/>
            <a:chOff x="5043867" y="3230247"/>
            <a:chExt cx="1400023" cy="447017"/>
          </a:xfrm>
          <a:solidFill>
            <a:srgbClr val="FF6600"/>
          </a:solidFill>
        </p:grpSpPr>
        <p:sp>
          <p:nvSpPr>
            <p:cNvPr id="38" name="圆角矩形 37"/>
            <p:cNvSpPr/>
            <p:nvPr/>
          </p:nvSpPr>
          <p:spPr>
            <a:xfrm>
              <a:off x="5048726" y="3230247"/>
              <a:ext cx="1275708" cy="44701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235">
                <a:defRPr/>
              </a:pPr>
              <a:endParaRPr lang="zh-CN" altLang="en-US" sz="27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69"/>
            <p:cNvSpPr txBox="1"/>
            <p:nvPr/>
          </p:nvSpPr>
          <p:spPr>
            <a:xfrm>
              <a:off x="5043867" y="3337549"/>
              <a:ext cx="1400023" cy="233470"/>
            </a:xfrm>
            <a:prstGeom prst="rect">
              <a:avLst/>
            </a:prstGeom>
            <a:noFill/>
          </p:spPr>
          <p:txBody>
            <a:bodyPr wrap="square" lIns="68573" tIns="34286" rIns="68573" bIns="34286">
              <a:spAutoFit/>
            </a:bodyPr>
            <a:lstStyle/>
            <a:p>
              <a:pPr defTabSz="864235">
                <a:defRPr/>
              </a:pPr>
              <a:r>
                <a:rPr lang="en-US" altLang="zh-CN" sz="24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have </a:t>
              </a:r>
              <a:r>
                <a:rPr lang="en-US" altLang="zh-CN" sz="24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 great time</a:t>
              </a:r>
              <a:endPara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5033" y="5061869"/>
            <a:ext cx="2021646" cy="777257"/>
            <a:chOff x="5048726" y="5005906"/>
            <a:chExt cx="1424202" cy="447017"/>
          </a:xfrm>
          <a:solidFill>
            <a:srgbClr val="FF6600"/>
          </a:solidFill>
        </p:grpSpPr>
        <p:sp>
          <p:nvSpPr>
            <p:cNvPr id="44" name="圆角矩形 43"/>
            <p:cNvSpPr/>
            <p:nvPr/>
          </p:nvSpPr>
          <p:spPr>
            <a:xfrm>
              <a:off x="5048726" y="5005906"/>
              <a:ext cx="1205094" cy="447017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235">
                <a:defRPr/>
              </a:pPr>
              <a:endParaRPr lang="zh-CN" altLang="en-US" sz="27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171"/>
            <p:cNvSpPr txBox="1"/>
            <p:nvPr/>
          </p:nvSpPr>
          <p:spPr>
            <a:xfrm>
              <a:off x="5076309" y="5087738"/>
              <a:ext cx="1396619" cy="252233"/>
            </a:xfrm>
            <a:prstGeom prst="rect">
              <a:avLst/>
            </a:prstGeom>
            <a:noFill/>
          </p:spPr>
          <p:txBody>
            <a:bodyPr wrap="square" lIns="68573" tIns="34286" rIns="68573" bIns="34286">
              <a:spAutoFit/>
            </a:bodyPr>
            <a:lstStyle/>
            <a:p>
              <a:pPr defTabSz="864235">
                <a:defRPr/>
              </a:pPr>
              <a:r>
                <a:rPr lang="en-US" altLang="zh-CN" sz="24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thank…for</a:t>
              </a:r>
              <a:endPara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燕尾形 45"/>
          <p:cNvSpPr/>
          <p:nvPr/>
        </p:nvSpPr>
        <p:spPr>
          <a:xfrm rot="5400000">
            <a:off x="5362996" y="1454425"/>
            <a:ext cx="378155" cy="24050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10" tIns="57605" rIns="115210" bIns="57605" anchor="ctr"/>
          <a:lstStyle/>
          <a:p>
            <a:pPr algn="ctr" defTabSz="864235">
              <a:defRPr/>
            </a:pPr>
            <a:endParaRPr lang="zh-CN" altLang="en-US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燕尾形 46"/>
          <p:cNvSpPr/>
          <p:nvPr/>
        </p:nvSpPr>
        <p:spPr>
          <a:xfrm rot="5400000">
            <a:off x="7848600" y="4209667"/>
            <a:ext cx="375396" cy="240506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10" tIns="57605" rIns="115210" bIns="57605" anchor="ctr"/>
          <a:lstStyle/>
          <a:p>
            <a:pPr algn="ctr" defTabSz="864235">
              <a:defRPr/>
            </a:pPr>
            <a:endParaRPr lang="zh-CN" altLang="en-US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4136576"/>
            <a:ext cx="2513507" cy="925292"/>
            <a:chOff x="4235650" y="3077583"/>
            <a:chExt cx="4876921" cy="1192230"/>
          </a:xfrm>
        </p:grpSpPr>
        <p:grpSp>
          <p:nvGrpSpPr>
            <p:cNvPr id="40" name="组合 39"/>
            <p:cNvGrpSpPr/>
            <p:nvPr/>
          </p:nvGrpSpPr>
          <p:grpSpPr>
            <a:xfrm>
              <a:off x="5060335" y="3147712"/>
              <a:ext cx="4052236" cy="771443"/>
              <a:chOff x="6034987" y="4163111"/>
              <a:chExt cx="1267691" cy="591565"/>
            </a:xfrm>
            <a:solidFill>
              <a:srgbClr val="007FDE"/>
            </a:solidFill>
          </p:grpSpPr>
          <p:sp>
            <p:nvSpPr>
              <p:cNvPr id="41" name="圆角矩形 40"/>
              <p:cNvSpPr/>
              <p:nvPr/>
            </p:nvSpPr>
            <p:spPr>
              <a:xfrm>
                <a:off x="6034987" y="4163111"/>
                <a:ext cx="1015974" cy="591565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4235">
                  <a:defRPr/>
                </a:pPr>
                <a:endParaRPr lang="zh-CN" altLang="en-US" sz="27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170"/>
              <p:cNvSpPr txBox="1"/>
              <p:nvPr/>
            </p:nvSpPr>
            <p:spPr>
              <a:xfrm>
                <a:off x="6058375" y="4229756"/>
                <a:ext cx="1244303" cy="433334"/>
              </a:xfrm>
              <a:prstGeom prst="rect">
                <a:avLst/>
              </a:prstGeom>
              <a:noFill/>
            </p:spPr>
            <p:txBody>
              <a:bodyPr lIns="68573" tIns="34286" rIns="68573" bIns="34286">
                <a:spAutoFit/>
              </a:bodyPr>
              <a:lstStyle/>
              <a:p>
                <a:pPr defTabSz="864235">
                  <a:defRPr/>
                </a:pPr>
                <a:r>
                  <a:rPr lang="en-US" altLang="zh-CN" sz="2400" b="1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have lunch</a:t>
                </a:r>
                <a:endParaRPr lang="zh-CN" altLang="en-US" sz="24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燕尾形 47"/>
            <p:cNvSpPr/>
            <p:nvPr/>
          </p:nvSpPr>
          <p:spPr>
            <a:xfrm rot="5400000">
              <a:off x="5943321" y="3098104"/>
              <a:ext cx="281547" cy="240506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235">
                <a:defRPr/>
              </a:pPr>
              <a:endParaRPr lang="zh-CN" altLang="en-US" sz="27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燕尾形 48"/>
            <p:cNvSpPr/>
            <p:nvPr/>
          </p:nvSpPr>
          <p:spPr>
            <a:xfrm rot="5400000">
              <a:off x="4215129" y="4008787"/>
              <a:ext cx="281547" cy="240506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64235">
                <a:defRPr/>
              </a:pPr>
              <a:endParaRPr lang="zh-CN" altLang="en-US" sz="27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13212" y="598695"/>
            <a:ext cx="2963947" cy="692493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Summing up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0562" y="2013848"/>
            <a:ext cx="6375009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send this letter to your teacher?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7909" y="3047999"/>
            <a:ext cx="5286634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had a great time in London.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4027" y="4245435"/>
            <a:ext cx="5421350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usually have lunch at twelve.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38724" y="5184625"/>
            <a:ext cx="4093935" cy="507827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help. 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儿童教育ppt模板"/>
  <p:tag name="KSO_WM_DOC_GUID" val="{1ca63177-4fb7-45b6-adc0-676fd8000ef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13182123"/>
  <p:tag name="MH_LIBRARY" val="GRAPHIC"/>
  <p:tag name="MH_ORDER" val="文本框 1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全屏显示(4:3)</PresentationFormat>
  <Paragraphs>73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方正兰亭黑_GBK</vt:lpstr>
      <vt:lpstr>汉仪黛玉体简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2014-06-06T07:22:00Z</dcterms:created>
  <dcterms:modified xsi:type="dcterms:W3CDTF">2023-01-17T00:51:05Z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4118095900E04F1EA2541E56757B3B25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