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6" r:id="rId2"/>
    <p:sldId id="257" r:id="rId3"/>
    <p:sldId id="274" r:id="rId4"/>
    <p:sldId id="288" r:id="rId5"/>
    <p:sldId id="289" r:id="rId6"/>
    <p:sldId id="275" r:id="rId7"/>
    <p:sldId id="291" r:id="rId8"/>
    <p:sldId id="292" r:id="rId9"/>
    <p:sldId id="290" r:id="rId10"/>
    <p:sldId id="260" r:id="rId11"/>
    <p:sldId id="293" r:id="rId12"/>
    <p:sldId id="295" r:id="rId13"/>
    <p:sldId id="296" r:id="rId14"/>
    <p:sldId id="298" r:id="rId15"/>
    <p:sldId id="294" r:id="rId16"/>
    <p:sldId id="297" r:id="rId17"/>
    <p:sldId id="299" r:id="rId18"/>
    <p:sldId id="300" r:id="rId19"/>
    <p:sldId id="301" r:id="rId20"/>
    <p:sldId id="304" r:id="rId21"/>
    <p:sldId id="303" r:id="rId22"/>
    <p:sldId id="305" r:id="rId23"/>
    <p:sldId id="312" r:id="rId24"/>
    <p:sldId id="315" r:id="rId25"/>
    <p:sldId id="306" r:id="rId26"/>
    <p:sldId id="307" r:id="rId27"/>
    <p:sldId id="308" r:id="rId28"/>
    <p:sldId id="309" r:id="rId29"/>
    <p:sldId id="310" r:id="rId30"/>
    <p:sldId id="311" r:id="rId31"/>
    <p:sldId id="314" r:id="rId3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9900"/>
    <a:srgbClr val="006600"/>
    <a:srgbClr val="990000"/>
    <a:srgbClr val="993300"/>
    <a:srgbClr val="00800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/>
    <p:restoredTop sz="94557"/>
  </p:normalViewPr>
  <p:slideViewPr>
    <p:cSldViewPr showGuides="1"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8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 smtClean="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en-US" altLang="zh-CN" sz="1200" dirty="0"/>
          </a:p>
        </p:txBody>
      </p:sp>
      <p:sp>
        <p:nvSpPr>
          <p:cNvPr id="481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GI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9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png"/><Relationship Id="rId11" Type="http://schemas.openxmlformats.org/officeDocument/2006/relationships/image" Target="../media/image36.wmf"/><Relationship Id="rId5" Type="http://schemas.openxmlformats.org/officeDocument/2006/relationships/audio" Target="../media/audio3.wav"/><Relationship Id="rId10" Type="http://schemas.openxmlformats.org/officeDocument/2006/relationships/oleObject" Target="../embeddings/oleObject16.bin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12" Type="http://schemas.openxmlformats.org/officeDocument/2006/relationships/image" Target="../media/image45.GI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audio" Target="../media/audio5.wav"/><Relationship Id="rId11" Type="http://schemas.openxmlformats.org/officeDocument/2006/relationships/image" Target="../media/image44.GIF"/><Relationship Id="rId5" Type="http://schemas.openxmlformats.org/officeDocument/2006/relationships/audio" Target="../media/audio4.wav"/><Relationship Id="rId10" Type="http://schemas.openxmlformats.org/officeDocument/2006/relationships/image" Target="../media/image41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GIF"/><Relationship Id="rId3" Type="http://schemas.openxmlformats.org/officeDocument/2006/relationships/audio" Target="../media/audio2.wav"/><Relationship Id="rId7" Type="http://schemas.openxmlformats.org/officeDocument/2006/relationships/image" Target="../media/image4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slide" Target="slide9.xml"/><Relationship Id="rId7" Type="http://schemas.openxmlformats.org/officeDocument/2006/relationships/image" Target="../media/image4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image" Target="../media/image52.GIF"/><Relationship Id="rId4" Type="http://schemas.openxmlformats.org/officeDocument/2006/relationships/slide" Target="slide8.xml"/><Relationship Id="rId9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slide" Target="slide9.xml"/><Relationship Id="rId7" Type="http://schemas.openxmlformats.org/officeDocument/2006/relationships/image" Target="../media/image49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10" Type="http://schemas.openxmlformats.org/officeDocument/2006/relationships/image" Target="../media/image52.GIF"/><Relationship Id="rId4" Type="http://schemas.openxmlformats.org/officeDocument/2006/relationships/slide" Target="slide8.xml"/><Relationship Id="rId9" Type="http://schemas.openxmlformats.org/officeDocument/2006/relationships/image" Target="../media/image51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&#20999;&#27604;&#33832;.MP3" TargetMode="External"/><Relationship Id="rId7" Type="http://schemas.openxmlformats.org/officeDocument/2006/relationships/image" Target="../media/image12.png"/><Relationship Id="rId12" Type="http://schemas.openxmlformats.org/officeDocument/2006/relationships/oleObject" Target="../embeddings/oleObject3.bin"/><Relationship Id="rId2" Type="http://schemas.microsoft.com/office/2007/relationships/media" Target="&#20999;&#27604;&#33832;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10" Type="http://schemas.openxmlformats.org/officeDocument/2006/relationships/image" Target="../media/image14.wmf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1.png"/><Relationship Id="rId10" Type="http://schemas.openxmlformats.org/officeDocument/2006/relationships/image" Target="../media/image19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R50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MIQ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5556250"/>
            <a:ext cx="1143000" cy="1062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WordArt 5"/>
          <p:cNvSpPr>
            <a:spLocks noTextEdit="1"/>
          </p:cNvSpPr>
          <p:nvPr/>
        </p:nvSpPr>
        <p:spPr>
          <a:xfrm>
            <a:off x="2484438" y="1557338"/>
            <a:ext cx="5183187" cy="2162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认识分数</a:t>
            </a:r>
          </a:p>
        </p:txBody>
      </p:sp>
      <p:sp>
        <p:nvSpPr>
          <p:cNvPr id="7" name="矩形 6"/>
          <p:cNvSpPr/>
          <p:nvPr/>
        </p:nvSpPr>
        <p:spPr>
          <a:xfrm>
            <a:off x="3982136" y="47244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 descr="背景蜘蛛网副本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 Box 3"/>
          <p:cNvSpPr txBox="1"/>
          <p:nvPr/>
        </p:nvSpPr>
        <p:spPr>
          <a:xfrm>
            <a:off x="1403350" y="476250"/>
            <a:ext cx="63373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006699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分数各部分的名称和读、写法</a:t>
            </a:r>
            <a:r>
              <a:rPr lang="zh-CN" altLang="en-US" dirty="0">
                <a:solidFill>
                  <a:srgbClr val="006699"/>
                </a:solidFill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692275" y="1196975"/>
          <a:ext cx="1711325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4" imgW="152400" imgH="393700" progId="Equation.3">
                  <p:embed/>
                </p:oleObj>
              </mc:Choice>
              <mc:Fallback>
                <p:oleObj r:id="rId4" imgW="152400" imgH="393700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92275" y="1196975"/>
                        <a:ext cx="1711325" cy="3024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3059113" y="1700213"/>
            <a:ext cx="28082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</a:rPr>
              <a:t>分子</a:t>
            </a:r>
          </a:p>
        </p:txBody>
      </p:sp>
      <p:sp>
        <p:nvSpPr>
          <p:cNvPr id="12294" name="Text Box 6"/>
          <p:cNvSpPr txBox="1"/>
          <p:nvPr/>
        </p:nvSpPr>
        <p:spPr>
          <a:xfrm>
            <a:off x="3132138" y="2492375"/>
            <a:ext cx="20875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</a:rPr>
              <a:t>分数线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3132138" y="3284538"/>
            <a:ext cx="26638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latin typeface="宋体" panose="02010600030101010101" pitchFamily="2" charset="-122"/>
              </a:rPr>
              <a:t>……</a:t>
            </a:r>
            <a:r>
              <a:rPr lang="zh-CN" altLang="en-US" sz="2800" b="1" dirty="0">
                <a:latin typeface="Arial" panose="020B0604020202020204" pitchFamily="34" charset="0"/>
              </a:rPr>
              <a:t>分母</a:t>
            </a:r>
          </a:p>
        </p:txBody>
      </p:sp>
      <p:sp>
        <p:nvSpPr>
          <p:cNvPr id="12296" name="Rectangle 8"/>
          <p:cNvSpPr/>
          <p:nvPr/>
        </p:nvSpPr>
        <p:spPr>
          <a:xfrm>
            <a:off x="2700338" y="4365625"/>
            <a:ext cx="3457575" cy="5794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zh-CN" altLang="en-US" sz="3200" b="1" dirty="0">
                <a:solidFill>
                  <a:srgbClr val="990000"/>
                </a:solidFill>
                <a:latin typeface="Arial" panose="020B0604020202020204" pitchFamily="34" charset="0"/>
              </a:rPr>
              <a:t>读作：二分之一。</a:t>
            </a:r>
          </a:p>
        </p:txBody>
      </p:sp>
      <p:sp>
        <p:nvSpPr>
          <p:cNvPr id="12297" name="Rectangle 9"/>
          <p:cNvSpPr/>
          <p:nvPr/>
        </p:nvSpPr>
        <p:spPr>
          <a:xfrm>
            <a:off x="595313" y="5229225"/>
            <a:ext cx="85486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r>
              <a:rPr lang="zh-CN" altLang="en-US" sz="3200" b="1" dirty="0">
                <a:solidFill>
                  <a:srgbClr val="990000"/>
                </a:solidFill>
                <a:latin typeface="宋体" panose="02010600030101010101" pitchFamily="2" charset="-122"/>
              </a:rPr>
              <a:t>写法：先写分数线，再写分母，最后写分子。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2298" name="Text Box 10"/>
          <p:cNvSpPr txBox="1"/>
          <p:nvPr/>
        </p:nvSpPr>
        <p:spPr>
          <a:xfrm>
            <a:off x="5148263" y="3284538"/>
            <a:ext cx="3168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（平均分的份数）</a:t>
            </a:r>
          </a:p>
        </p:txBody>
      </p:sp>
      <p:sp>
        <p:nvSpPr>
          <p:cNvPr id="12299" name="Text Box 11"/>
          <p:cNvSpPr txBox="1"/>
          <p:nvPr/>
        </p:nvSpPr>
        <p:spPr>
          <a:xfrm>
            <a:off x="5003800" y="2492375"/>
            <a:ext cx="38163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（把一个整体</a:t>
            </a:r>
            <a:r>
              <a:rPr lang="zh-CN" altLang="en-US" sz="2800" b="1" dirty="0">
                <a:solidFill>
                  <a:srgbClr val="990000"/>
                </a:solidFill>
                <a:latin typeface="Arial" panose="020B0604020202020204" pitchFamily="34" charset="0"/>
              </a:rPr>
              <a:t>平均分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）</a:t>
            </a:r>
          </a:p>
        </p:txBody>
      </p:sp>
      <p:sp>
        <p:nvSpPr>
          <p:cNvPr id="12300" name="Text Box 12"/>
          <p:cNvSpPr txBox="1"/>
          <p:nvPr/>
        </p:nvSpPr>
        <p:spPr>
          <a:xfrm>
            <a:off x="5148263" y="1700213"/>
            <a:ext cx="2592387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（取的份数）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2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1692275" y="2205038"/>
            <a:ext cx="6335713" cy="1944687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楷体_GB2312"/>
                <a:ea typeface="楷体_GB2312"/>
                <a:cs typeface="+mn-cs"/>
              </a:rPr>
              <a:t>我来当裁判</a:t>
            </a:r>
            <a:r>
              <a:rPr kumimoji="0" lang="en-US" altLang="zh-CN" sz="3600" b="0" i="0" u="none" strike="noStrike" kern="10" cap="none" spc="0" normalizeH="0" baseline="0" noProof="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楷体_GB2312"/>
                <a:ea typeface="楷体_GB2312"/>
                <a:cs typeface="+mn-cs"/>
              </a:rPr>
              <a:t>!!</a:t>
            </a:r>
            <a:endParaRPr kumimoji="0" lang="zh-CN" altLang="en-US" sz="3600" b="0" i="0" u="none" strike="noStrike" kern="10" cap="none" spc="0" normalizeH="0" baseline="0" noProof="0">
              <a:ln w="12700">
                <a:solidFill>
                  <a:srgbClr val="EAEAEA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楷体_GB2312"/>
              <a:ea typeface="楷体_GB2312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/>
          <p:nvPr/>
        </p:nvSpPr>
        <p:spPr>
          <a:xfrm>
            <a:off x="684213" y="692150"/>
            <a:ext cx="72723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用下面的分数表示阴影部分对吗？</a:t>
            </a:r>
          </a:p>
        </p:txBody>
      </p:sp>
      <p:graphicFrame>
        <p:nvGraphicFramePr>
          <p:cNvPr id="25603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1557338"/>
          <a:ext cx="2735263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3" imgW="1528445" imgH="1070610" progId="Flash.Movie">
                  <p:embed/>
                </p:oleObj>
              </mc:Choice>
              <mc:Fallback>
                <p:oleObj r:id="rId3" imgW="1528445" imgH="1070610" progId="Flash.Movie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276600" y="1557338"/>
                        <a:ext cx="2735263" cy="15732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4284663" y="3573463"/>
          <a:ext cx="719137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5" imgW="152400" imgH="393700" progId="Equation.3">
                  <p:embed/>
                </p:oleObj>
              </mc:Choice>
              <mc:Fallback>
                <p:oleObj r:id="rId5" imgW="152400" imgH="3937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4284663" y="3573463"/>
                        <a:ext cx="719137" cy="11858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Rectangle 11"/>
          <p:cNvSpPr/>
          <p:nvPr/>
        </p:nvSpPr>
        <p:spPr>
          <a:xfrm>
            <a:off x="4932363" y="3860800"/>
            <a:ext cx="15843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</a:rPr>
              <a:t>（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r>
              <a:rPr lang="zh-CN" altLang="en-US" sz="3200" b="1" dirty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/>
          <p:nvPr/>
        </p:nvSpPr>
        <p:spPr>
          <a:xfrm>
            <a:off x="684213" y="692150"/>
            <a:ext cx="691197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用下面的分数表示阴影部分对吗？</a:t>
            </a:r>
          </a:p>
        </p:txBody>
      </p:sp>
      <p:grpSp>
        <p:nvGrpSpPr>
          <p:cNvPr id="26627" name="Group 13"/>
          <p:cNvGrpSpPr/>
          <p:nvPr/>
        </p:nvGrpSpPr>
        <p:grpSpPr>
          <a:xfrm>
            <a:off x="3059113" y="2060575"/>
            <a:ext cx="2438400" cy="2286000"/>
            <a:chOff x="912" y="2400"/>
            <a:chExt cx="1536" cy="1440"/>
          </a:xfrm>
        </p:grpSpPr>
        <p:sp>
          <p:nvSpPr>
            <p:cNvPr id="26630" name="AutoShape 14"/>
            <p:cNvSpPr/>
            <p:nvPr/>
          </p:nvSpPr>
          <p:spPr>
            <a:xfrm>
              <a:off x="912" y="2400"/>
              <a:ext cx="1536" cy="14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31" name="AutoShape 15"/>
            <p:cNvSpPr/>
            <p:nvPr/>
          </p:nvSpPr>
          <p:spPr>
            <a:xfrm>
              <a:off x="1680" y="2400"/>
              <a:ext cx="768" cy="1440"/>
            </a:xfrm>
            <a:prstGeom prst="rtTriangle">
              <a:avLst/>
            </a:prstGeom>
            <a:solidFill>
              <a:srgbClr val="FF66CC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endParaRPr lang="zh-CN" altLang="zh-CN" sz="1600" dirty="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</p:grpSp>
      <p:graphicFrame>
        <p:nvGraphicFramePr>
          <p:cNvPr id="26628" name="Object 16"/>
          <p:cNvGraphicFramePr>
            <a:graphicFrameLocks noGrp="1" noChangeAspect="1"/>
          </p:cNvGraphicFramePr>
          <p:nvPr>
            <p:ph/>
          </p:nvPr>
        </p:nvGraphicFramePr>
        <p:xfrm>
          <a:off x="3419475" y="4581525"/>
          <a:ext cx="5762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r:id="rId3" imgW="152400" imgH="393700" progId="Equation.3">
                  <p:embed/>
                </p:oleObj>
              </mc:Choice>
              <mc:Fallback>
                <p:oleObj r:id="rId3" imgW="152400" imgH="3937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419475" y="4581525"/>
                        <a:ext cx="576263" cy="10795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2" name="Rectangle 18"/>
          <p:cNvSpPr/>
          <p:nvPr/>
        </p:nvSpPr>
        <p:spPr>
          <a:xfrm>
            <a:off x="4356100" y="4768850"/>
            <a:ext cx="20875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（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r>
              <a:rPr lang="zh-CN" altLang="en-US" sz="3200" b="1" dirty="0">
                <a:latin typeface="Arial" panose="020B0604020202020204" pitchFamily="34" charset="0"/>
              </a:rPr>
              <a:t>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3276600" y="1700213"/>
          <a:ext cx="2447925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3" imgW="1354455" imgH="1354455" progId="Flash.Movie">
                  <p:embed/>
                </p:oleObj>
              </mc:Choice>
              <mc:Fallback>
                <p:oleObj r:id="rId3" imgW="1354455" imgH="1354455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276600" y="1700213"/>
                        <a:ext cx="2447925" cy="18732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7"/>
          <p:cNvSpPr/>
          <p:nvPr/>
        </p:nvSpPr>
        <p:spPr>
          <a:xfrm>
            <a:off x="395288" y="549275"/>
            <a:ext cx="7416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用下面的分数表示阴影部分对吗？</a:t>
            </a:r>
          </a:p>
        </p:txBody>
      </p:sp>
      <p:graphicFrame>
        <p:nvGraphicFramePr>
          <p:cNvPr id="27652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3635375" y="4365625"/>
          <a:ext cx="720725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r:id="rId5" imgW="152400" imgH="393700" progId="Equation.3">
                  <p:embed/>
                </p:oleObj>
              </mc:Choice>
              <mc:Fallback>
                <p:oleObj r:id="rId5" imgW="152400" imgH="393700" progId="Equation.3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3635375" y="4365625"/>
                        <a:ext cx="720725" cy="9699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Rectangle 11"/>
          <p:cNvSpPr/>
          <p:nvPr/>
        </p:nvSpPr>
        <p:spPr>
          <a:xfrm>
            <a:off x="4500563" y="4479925"/>
            <a:ext cx="187166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（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r>
              <a:rPr lang="en-US" altLang="zh-CN" sz="3200" b="1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/>
          <p:nvPr/>
        </p:nvSpPr>
        <p:spPr>
          <a:xfrm>
            <a:off x="1908175" y="765175"/>
            <a:ext cx="5256213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用下面的分数表示涂色部分对吗？</a:t>
            </a:r>
          </a:p>
        </p:txBody>
      </p:sp>
      <p:graphicFrame>
        <p:nvGraphicFramePr>
          <p:cNvPr id="28675" name="Object 5"/>
          <p:cNvGraphicFramePr>
            <a:graphicFrameLocks noGrp="1" noChangeAspect="1"/>
          </p:cNvGraphicFramePr>
          <p:nvPr>
            <p:ph/>
          </p:nvPr>
        </p:nvGraphicFramePr>
        <p:xfrm>
          <a:off x="3419475" y="2276475"/>
          <a:ext cx="18097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r:id="rId3" imgW="1455420" imgH="1455420" progId="Flash.Movie">
                  <p:embed/>
                </p:oleObj>
              </mc:Choice>
              <mc:Fallback>
                <p:oleObj r:id="rId3" imgW="1455420" imgH="1455420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419475" y="2276475"/>
                        <a:ext cx="1809750" cy="17494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676" name="Group 8"/>
          <p:cNvGrpSpPr/>
          <p:nvPr/>
        </p:nvGrpSpPr>
        <p:grpSpPr>
          <a:xfrm>
            <a:off x="3962400" y="4724400"/>
            <a:ext cx="447675" cy="971550"/>
            <a:chOff x="1010" y="2931"/>
            <a:chExt cx="282" cy="612"/>
          </a:xfrm>
        </p:grpSpPr>
        <p:sp>
          <p:nvSpPr>
            <p:cNvPr id="28678" name="Text Box 9"/>
            <p:cNvSpPr txBox="1"/>
            <p:nvPr/>
          </p:nvSpPr>
          <p:spPr>
            <a:xfrm>
              <a:off x="1020" y="2931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_GB2312" pitchFamily="49" charset="-122"/>
                  <a:ea typeface="楷体_GB2312" pitchFamily="49" charset="-122"/>
                </a:rPr>
                <a:t>3</a:t>
              </a:r>
            </a:p>
          </p:txBody>
        </p:sp>
        <p:sp>
          <p:nvSpPr>
            <p:cNvPr id="28679" name="Text Box 10"/>
            <p:cNvSpPr txBox="1"/>
            <p:nvPr/>
          </p:nvSpPr>
          <p:spPr>
            <a:xfrm>
              <a:off x="1020" y="3255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8680" name="Line 11"/>
            <p:cNvSpPr/>
            <p:nvPr/>
          </p:nvSpPr>
          <p:spPr>
            <a:xfrm>
              <a:off x="1010" y="3239"/>
              <a:ext cx="273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7116" name="Text Box 12"/>
          <p:cNvSpPr txBox="1"/>
          <p:nvPr/>
        </p:nvSpPr>
        <p:spPr>
          <a:xfrm>
            <a:off x="4427538" y="4868863"/>
            <a:ext cx="16573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（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r>
              <a:rPr lang="en-US" altLang="zh-CN" sz="3200" b="1" dirty="0">
                <a:latin typeface="Arial" panose="020B0604020202020204" pitchFamily="34" charset="0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未命名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2205038"/>
            <a:ext cx="3455987" cy="2592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Rectangle 5"/>
          <p:cNvSpPr/>
          <p:nvPr/>
        </p:nvSpPr>
        <p:spPr>
          <a:xfrm>
            <a:off x="611188" y="692150"/>
            <a:ext cx="6303962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用下面的分数表示阴影部分对吗？</a:t>
            </a:r>
          </a:p>
        </p:txBody>
      </p:sp>
      <p:grpSp>
        <p:nvGrpSpPr>
          <p:cNvPr id="29700" name="Group 6"/>
          <p:cNvGrpSpPr/>
          <p:nvPr/>
        </p:nvGrpSpPr>
        <p:grpSpPr>
          <a:xfrm>
            <a:off x="3995738" y="5013325"/>
            <a:ext cx="447675" cy="971550"/>
            <a:chOff x="1010" y="2931"/>
            <a:chExt cx="282" cy="612"/>
          </a:xfrm>
        </p:grpSpPr>
        <p:sp>
          <p:nvSpPr>
            <p:cNvPr id="29702" name="Text Box 7"/>
            <p:cNvSpPr txBox="1"/>
            <p:nvPr/>
          </p:nvSpPr>
          <p:spPr>
            <a:xfrm>
              <a:off x="1020" y="2931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楷体_GB2312" pitchFamily="49" charset="-122"/>
                  <a:ea typeface="楷体_GB2312" pitchFamily="49" charset="-122"/>
                </a:rPr>
                <a:t>1</a:t>
              </a:r>
            </a:p>
          </p:txBody>
        </p:sp>
        <p:sp>
          <p:nvSpPr>
            <p:cNvPr id="29703" name="Text Box 8"/>
            <p:cNvSpPr txBox="1"/>
            <p:nvPr/>
          </p:nvSpPr>
          <p:spPr>
            <a:xfrm>
              <a:off x="1020" y="3255"/>
              <a:ext cx="27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9704" name="Line 9"/>
            <p:cNvSpPr/>
            <p:nvPr/>
          </p:nvSpPr>
          <p:spPr>
            <a:xfrm>
              <a:off x="1010" y="3239"/>
              <a:ext cx="273" cy="0"/>
            </a:xfrm>
            <a:prstGeom prst="line">
              <a:avLst/>
            </a:prstGeom>
            <a:ln w="222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4282" name="Rectangle 10"/>
          <p:cNvSpPr/>
          <p:nvPr/>
        </p:nvSpPr>
        <p:spPr>
          <a:xfrm>
            <a:off x="5076825" y="5157788"/>
            <a:ext cx="17462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（  </a:t>
            </a: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√</a:t>
            </a:r>
            <a:r>
              <a:rPr lang="zh-CN" altLang="en-US" sz="3200" b="1" dirty="0">
                <a:latin typeface="Arial" panose="020B0604020202020204" pitchFamily="34" charset="0"/>
              </a:rPr>
              <a:t> 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/>
          <p:nvPr/>
        </p:nvSpPr>
        <p:spPr>
          <a:xfrm>
            <a:off x="900113" y="549275"/>
            <a:ext cx="6551612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用下面的分数表示阴影部分对吗？</a:t>
            </a:r>
          </a:p>
        </p:txBody>
      </p:sp>
      <p:grpSp>
        <p:nvGrpSpPr>
          <p:cNvPr id="30723" name="组合 7"/>
          <p:cNvGrpSpPr/>
          <p:nvPr/>
        </p:nvGrpSpPr>
        <p:grpSpPr>
          <a:xfrm>
            <a:off x="2857500" y="1284288"/>
            <a:ext cx="3357563" cy="3359150"/>
            <a:chOff x="2857488" y="1571612"/>
            <a:chExt cx="3357586" cy="3358380"/>
          </a:xfrm>
        </p:grpSpPr>
        <p:sp>
          <p:nvSpPr>
            <p:cNvPr id="2" name="菱形 1"/>
            <p:cNvSpPr/>
            <p:nvPr/>
          </p:nvSpPr>
          <p:spPr>
            <a:xfrm>
              <a:off x="2857488" y="1571612"/>
              <a:ext cx="3357586" cy="3356792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4" name="直接连接符 3"/>
            <p:cNvCxnSpPr>
              <a:stCxn id="2" idx="1"/>
              <a:endCxn id="2" idx="3"/>
            </p:cNvCxnSpPr>
            <p:nvPr/>
          </p:nvCxnSpPr>
          <p:spPr>
            <a:xfrm rot="10800000" flipH="1">
              <a:off x="2857488" y="3250802"/>
              <a:ext cx="3357586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2" idx="0"/>
              <a:endCxn id="2" idx="2"/>
            </p:cNvCxnSpPr>
            <p:nvPr/>
          </p:nvCxnSpPr>
          <p:spPr>
            <a:xfrm rot="16200000" flipH="1">
              <a:off x="2857884" y="3250802"/>
              <a:ext cx="3356793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6"/>
            <p:cNvSpPr/>
            <p:nvPr/>
          </p:nvSpPr>
          <p:spPr>
            <a:xfrm>
              <a:off x="2878126" y="3252389"/>
              <a:ext cx="1663711" cy="1664906"/>
            </a:xfrm>
            <a:custGeom>
              <a:avLst/>
              <a:gdLst>
                <a:gd name="connsiteX0" fmla="*/ 0 w 1663909"/>
                <a:gd name="connsiteY0" fmla="*/ 0 h 1663908"/>
                <a:gd name="connsiteX1" fmla="*/ 1663909 w 1663909"/>
                <a:gd name="connsiteY1" fmla="*/ 0 h 1663908"/>
                <a:gd name="connsiteX2" fmla="*/ 1663909 w 1663909"/>
                <a:gd name="connsiteY2" fmla="*/ 1663908 h 1663908"/>
                <a:gd name="connsiteX3" fmla="*/ 0 w 1663909"/>
                <a:gd name="connsiteY3" fmla="*/ 0 h 1663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3909" h="1663908">
                  <a:moveTo>
                    <a:pt x="0" y="0"/>
                  </a:moveTo>
                  <a:lnTo>
                    <a:pt x="1663909" y="0"/>
                  </a:lnTo>
                  <a:lnTo>
                    <a:pt x="1663909" y="16639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aphicFrame>
        <p:nvGraphicFramePr>
          <p:cNvPr id="30724" name="Object 18"/>
          <p:cNvGraphicFramePr>
            <a:graphicFrameLocks noGrp="1" noChangeAspect="1"/>
          </p:cNvGraphicFramePr>
          <p:nvPr>
            <p:ph/>
          </p:nvPr>
        </p:nvGraphicFramePr>
        <p:xfrm>
          <a:off x="3708400" y="4941888"/>
          <a:ext cx="49847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3" imgW="139700" imgH="393700" progId="Equation.3">
                  <p:embed/>
                </p:oleObj>
              </mc:Choice>
              <mc:Fallback>
                <p:oleObj r:id="rId3" imgW="139700" imgH="3937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708400" y="4941888"/>
                        <a:ext cx="498475" cy="11144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8" name="Rectangle 20"/>
          <p:cNvSpPr/>
          <p:nvPr/>
        </p:nvSpPr>
        <p:spPr>
          <a:xfrm>
            <a:off x="4356100" y="5127625"/>
            <a:ext cx="20161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（ 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</a:rPr>
              <a:t>×</a:t>
            </a:r>
            <a:r>
              <a:rPr lang="en-US" altLang="zh-CN" sz="3200" b="1" dirty="0">
                <a:latin typeface="Arial" panose="020B0604020202020204" pitchFamily="34" charset="0"/>
              </a:rPr>
              <a:t> </a:t>
            </a:r>
            <a:r>
              <a:rPr lang="zh-CN" altLang="en-US" sz="3200" b="1" dirty="0">
                <a:latin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GG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0375" y="-458787"/>
            <a:ext cx="10874375" cy="74755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0422" name="Group 6"/>
          <p:cNvGrpSpPr/>
          <p:nvPr/>
        </p:nvGrpSpPr>
        <p:grpSpPr>
          <a:xfrm>
            <a:off x="0" y="2565400"/>
            <a:ext cx="6264275" cy="2571750"/>
            <a:chOff x="567" y="1716"/>
            <a:chExt cx="3946" cy="1620"/>
          </a:xfrm>
        </p:grpSpPr>
        <p:sp>
          <p:nvSpPr>
            <p:cNvPr id="31749" name="Text Box 7"/>
            <p:cNvSpPr txBox="1"/>
            <p:nvPr/>
          </p:nvSpPr>
          <p:spPr>
            <a:xfrm>
              <a:off x="567" y="1742"/>
              <a:ext cx="3946" cy="15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4000" b="1" dirty="0">
                  <a:latin typeface="Arial" panose="020B0604020202020204" pitchFamily="34" charset="0"/>
                  <a:ea typeface="楷体_GB2312" pitchFamily="49" charset="-122"/>
                </a:rPr>
                <a:t>把一张正方形的纸平均分成四份</a:t>
              </a:r>
              <a:r>
                <a:rPr lang="en-US" altLang="zh-CN" sz="4000" b="1" dirty="0">
                  <a:latin typeface="Arial" panose="020B0604020202020204" pitchFamily="34" charset="0"/>
                  <a:ea typeface="楷体_GB2312" pitchFamily="49" charset="-122"/>
                </a:rPr>
                <a:t>,</a:t>
              </a:r>
              <a:r>
                <a:rPr lang="zh-CN" altLang="en-US" sz="4000" b="1" dirty="0">
                  <a:latin typeface="Arial" panose="020B0604020202020204" pitchFamily="34" charset="0"/>
                  <a:ea typeface="楷体_GB2312" pitchFamily="49" charset="-122"/>
                </a:rPr>
                <a:t>将其中的一份或几份涂上颜色</a:t>
              </a:r>
              <a:r>
                <a:rPr lang="en-US" altLang="zh-CN" sz="4000" b="1" dirty="0">
                  <a:latin typeface="Arial" panose="020B0604020202020204" pitchFamily="34" charset="0"/>
                  <a:ea typeface="楷体_GB2312" pitchFamily="49" charset="-122"/>
                </a:rPr>
                <a:t>,</a:t>
              </a:r>
              <a:r>
                <a:rPr lang="zh-CN" altLang="en-US" sz="4000" b="1" dirty="0">
                  <a:latin typeface="Arial" panose="020B0604020202020204" pitchFamily="34" charset="0"/>
                  <a:ea typeface="楷体_GB2312" pitchFamily="49" charset="-122"/>
                </a:rPr>
                <a:t>并说出表示涂色部分的分数。</a:t>
              </a:r>
            </a:p>
          </p:txBody>
        </p:sp>
        <p:grpSp>
          <p:nvGrpSpPr>
            <p:cNvPr id="31750" name="Group 8"/>
            <p:cNvGrpSpPr/>
            <p:nvPr/>
          </p:nvGrpSpPr>
          <p:grpSpPr>
            <a:xfrm>
              <a:off x="3724" y="1716"/>
              <a:ext cx="309" cy="443"/>
              <a:chOff x="3724" y="1717"/>
              <a:chExt cx="309" cy="443"/>
            </a:xfrm>
          </p:grpSpPr>
          <p:grpSp>
            <p:nvGrpSpPr>
              <p:cNvPr id="31751" name="Group 9"/>
              <p:cNvGrpSpPr/>
              <p:nvPr/>
            </p:nvGrpSpPr>
            <p:grpSpPr>
              <a:xfrm>
                <a:off x="3751" y="1717"/>
                <a:ext cx="282" cy="443"/>
                <a:chOff x="4943" y="2670"/>
                <a:chExt cx="282" cy="443"/>
              </a:xfrm>
            </p:grpSpPr>
            <p:sp>
              <p:nvSpPr>
                <p:cNvPr id="31753" name="Text Box 10"/>
                <p:cNvSpPr txBox="1"/>
                <p:nvPr/>
              </p:nvSpPr>
              <p:spPr>
                <a:xfrm>
                  <a:off x="4943" y="2670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zh-CN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1754" name="Text Box 11"/>
                <p:cNvSpPr txBox="1"/>
                <p:nvPr/>
              </p:nvSpPr>
              <p:spPr>
                <a:xfrm>
                  <a:off x="4953" y="2882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zh-CN" altLang="zh-CN" b="1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1752" name="Line 12"/>
              <p:cNvSpPr/>
              <p:nvPr/>
            </p:nvSpPr>
            <p:spPr>
              <a:xfrm>
                <a:off x="3724" y="1933"/>
                <a:ext cx="272" cy="0"/>
              </a:xfrm>
              <a:prstGeom prst="line">
                <a:avLst/>
              </a:prstGeom>
              <a:ln w="254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0436" name="WordArt 20" descr="绿色大理石"/>
          <p:cNvSpPr>
            <a:spLocks noChangeArrowheads="1" noChangeShapeType="1" noTextEdit="1"/>
          </p:cNvSpPr>
          <p:nvPr/>
        </p:nvSpPr>
        <p:spPr bwMode="auto">
          <a:xfrm>
            <a:off x="1692275" y="0"/>
            <a:ext cx="3240088" cy="14398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Inflate">
              <a:avLst>
                <a:gd name="adj" fmla="val 136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0" cap="none" spc="0" normalizeH="0" baseline="0" noProof="0" dirty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折一折</a:t>
            </a:r>
            <a:r>
              <a:rPr kumimoji="0" lang="en-US" altLang="zh-CN" sz="5400" b="0" i="0" u="none" strike="noStrike" kern="10" cap="none" spc="0" normalizeH="0" baseline="0" noProof="0" dirty="0">
                <a:ln w="9525">
                  <a:rou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uLnTx/>
                <a:uFillTx/>
                <a:latin typeface="华文行楷" panose="02010800040101010101" charset="-122"/>
                <a:ea typeface="华文行楷" panose="02010800040101010101" charset="-122"/>
                <a:cs typeface="+mn-cs"/>
              </a:rPr>
              <a:t>:</a:t>
            </a:r>
            <a:endParaRPr kumimoji="0" lang="zh-CN" altLang="en-US" sz="5400" b="0" i="0" u="none" strike="noStrike" kern="10" cap="none" spc="0" normalizeH="0" baseline="0" noProof="0" dirty="0">
              <a:ln w="9525">
                <a:rou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uLnTx/>
              <a:uFillTx/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8" descr="窄竖线"/>
          <p:cNvSpPr>
            <a:spLocks noTextEdit="1"/>
          </p:cNvSpPr>
          <p:nvPr/>
        </p:nvSpPr>
        <p:spPr>
          <a:xfrm>
            <a:off x="900113" y="476250"/>
            <a:ext cx="4681537" cy="15573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12700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巧说分数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1" descr="背景蜘蛛网副本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3" descr="晚餐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1844675"/>
            <a:ext cx="5472113" cy="41068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45" name="Group 25"/>
          <p:cNvGrpSpPr/>
          <p:nvPr/>
        </p:nvGrpSpPr>
        <p:grpSpPr>
          <a:xfrm>
            <a:off x="611188" y="3573463"/>
            <a:ext cx="1468437" cy="2944812"/>
            <a:chOff x="240" y="1680"/>
            <a:chExt cx="925" cy="1855"/>
          </a:xfrm>
        </p:grpSpPr>
        <p:pic>
          <p:nvPicPr>
            <p:cNvPr id="15368" name="Picture 14" descr="橙汁副本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0" y="1680"/>
              <a:ext cx="574" cy="8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9" name="Picture 18" descr="橙汁副本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" y="2736"/>
              <a:ext cx="541" cy="79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5" name="WordArt 28"/>
          <p:cNvSpPr>
            <a:spLocks noTextEdit="1"/>
          </p:cNvSpPr>
          <p:nvPr/>
        </p:nvSpPr>
        <p:spPr>
          <a:xfrm>
            <a:off x="3348038" y="333375"/>
            <a:ext cx="26670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82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欢乐餐厅</a:t>
            </a:r>
          </a:p>
        </p:txBody>
      </p:sp>
      <p:pic>
        <p:nvPicPr>
          <p:cNvPr id="5152" name="Picture 32" descr="比萨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3" y="1989138"/>
            <a:ext cx="2089150" cy="1390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正方形"/>
          <p:cNvPicPr>
            <a:picLocks noChangeAspect="1"/>
          </p:cNvPicPr>
          <p:nvPr/>
        </p:nvPicPr>
        <p:blipFill>
          <a:blip r:embed="rId6"/>
          <a:srcRect r="-7703"/>
          <a:stretch>
            <a:fillRect/>
          </a:stretch>
        </p:blipFill>
        <p:spPr>
          <a:xfrm>
            <a:off x="250825" y="3357563"/>
            <a:ext cx="4498975" cy="259715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64515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067175" y="3603625"/>
          <a:ext cx="808038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7" imgW="152400" imgH="393700" progId="Equation.3">
                  <p:embed/>
                </p:oleObj>
              </mc:Choice>
              <mc:Fallback>
                <p:oleObj r:id="rId7" imgW="152400" imgH="3937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4067175" y="3603625"/>
                        <a:ext cx="808038" cy="2120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6" name="Picture 4" descr="三角形2"/>
          <p:cNvPicPr>
            <a:picLocks noGrp="1" noChangeAspect="1"/>
          </p:cNvPicPr>
          <p:nvPr>
            <p:ph type="body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0" y="0"/>
            <a:ext cx="4284663" cy="2643188"/>
          </a:xfrm>
          <a:ln/>
        </p:spPr>
      </p:pic>
      <p:graphicFrame>
        <p:nvGraphicFramePr>
          <p:cNvPr id="64517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0"/>
          <a:ext cx="95408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10" imgW="152400" imgH="393700" progId="Equation.3">
                  <p:embed/>
                </p:oleObj>
              </mc:Choice>
              <mc:Fallback>
                <p:oleObj r:id="rId10" imgW="1524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>
                      <a:xfrm>
                        <a:off x="4572000" y="0"/>
                        <a:ext cx="954088" cy="2463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Text Box 6"/>
          <p:cNvSpPr txBox="1"/>
          <p:nvPr/>
        </p:nvSpPr>
        <p:spPr>
          <a:xfrm>
            <a:off x="4119563" y="1057275"/>
            <a:ext cx="195897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000000"/>
                </a:solidFill>
                <a:latin typeface="Arial" panose="020B0604020202020204" pitchFamily="34" charset="0"/>
              </a:rPr>
              <a:t>(      )</a:t>
            </a:r>
          </a:p>
        </p:txBody>
      </p:sp>
      <p:sp>
        <p:nvSpPr>
          <p:cNvPr id="64519" name="Rectangle 7"/>
          <p:cNvSpPr/>
          <p:nvPr/>
        </p:nvSpPr>
        <p:spPr>
          <a:xfrm>
            <a:off x="3563938" y="4221163"/>
            <a:ext cx="179863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solidFill>
                  <a:srgbClr val="000000"/>
                </a:solidFill>
                <a:latin typeface="Arial" panose="020B0604020202020204" pitchFamily="34" charset="0"/>
              </a:rPr>
              <a:t>(      )</a:t>
            </a:r>
          </a:p>
        </p:txBody>
      </p:sp>
      <p:pic>
        <p:nvPicPr>
          <p:cNvPr id="64520" name="Picture 8" descr="CBXb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04025" y="549275"/>
            <a:ext cx="1655763" cy="1420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21" name="Picture 9" descr="CGX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2725" y="4076700"/>
            <a:ext cx="3097213" cy="2254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  <p:bldP spid="645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分圆"/>
          <p:cNvPicPr>
            <a:picLocks noChangeAspect="1"/>
          </p:cNvPicPr>
          <p:nvPr/>
        </p:nvPicPr>
        <p:blipFill>
          <a:blip r:embed="rId7">
            <a:lum bright="-16000" contrast="100000"/>
          </a:blip>
          <a:srcRect l="9756"/>
          <a:stretch>
            <a:fillRect/>
          </a:stretch>
        </p:blipFill>
        <p:spPr>
          <a:xfrm>
            <a:off x="900113" y="692150"/>
            <a:ext cx="3438525" cy="23891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1" name="Picture 3" descr="三角形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789363"/>
            <a:ext cx="3024188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Text Box 4"/>
          <p:cNvSpPr txBox="1"/>
          <p:nvPr/>
        </p:nvSpPr>
        <p:spPr>
          <a:xfrm>
            <a:off x="1547813" y="2924175"/>
            <a:ext cx="153670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000000"/>
                </a:solidFill>
                <a:latin typeface="Arial" panose="020B0604020202020204" pitchFamily="34" charset="0"/>
              </a:rPr>
              <a:t>(    )</a:t>
            </a:r>
          </a:p>
        </p:txBody>
      </p:sp>
      <p:sp>
        <p:nvSpPr>
          <p:cNvPr id="63493" name="Rectangle 5"/>
          <p:cNvSpPr/>
          <p:nvPr/>
        </p:nvSpPr>
        <p:spPr>
          <a:xfrm>
            <a:off x="5040313" y="2781300"/>
            <a:ext cx="4103687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5400" b="1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zh-CN" altLang="en-US" sz="5400" b="1" dirty="0">
                <a:solidFill>
                  <a:srgbClr val="000000"/>
                </a:solidFill>
                <a:latin typeface="Arial" panose="020B0604020202020204" pitchFamily="34" charset="0"/>
              </a:rPr>
              <a:t>　　　</a:t>
            </a:r>
            <a:r>
              <a:rPr lang="en-US" altLang="zh-CN" sz="5400" b="1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graphicFrame>
        <p:nvGraphicFramePr>
          <p:cNvPr id="6349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051050" y="2852738"/>
          <a:ext cx="512763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9" imgW="139700" imgH="393700" progId="Equation.3">
                  <p:embed/>
                </p:oleObj>
              </mc:Choice>
              <mc:Fallback>
                <p:oleObj r:id="rId9" imgW="139700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2051050" y="2852738"/>
                        <a:ext cx="512763" cy="14605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Rectangle 7"/>
          <p:cNvSpPr/>
          <p:nvPr/>
        </p:nvSpPr>
        <p:spPr>
          <a:xfrm>
            <a:off x="5292725" y="2852738"/>
            <a:ext cx="251936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不平均</a:t>
            </a:r>
          </a:p>
        </p:txBody>
      </p:sp>
      <p:pic>
        <p:nvPicPr>
          <p:cNvPr id="63496" name="Picture 8" descr="MAX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1550" y="4416425"/>
            <a:ext cx="1439863" cy="130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7" name="Picture 9" descr="IAXc1-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0063" y="1196975"/>
            <a:ext cx="1798637" cy="151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/>
          <p:nvPr/>
        </p:nvSpPr>
        <p:spPr>
          <a:xfrm>
            <a:off x="250825" y="5157788"/>
            <a:ext cx="83820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5539" name="Group 3"/>
          <p:cNvGrpSpPr/>
          <p:nvPr/>
        </p:nvGrpSpPr>
        <p:grpSpPr>
          <a:xfrm>
            <a:off x="250825" y="4868863"/>
            <a:ext cx="8353425" cy="288925"/>
            <a:chOff x="192" y="2256"/>
            <a:chExt cx="5280" cy="144"/>
          </a:xfrm>
        </p:grpSpPr>
        <p:sp>
          <p:nvSpPr>
            <p:cNvPr id="35864" name="Line 4"/>
            <p:cNvSpPr/>
            <p:nvPr/>
          </p:nvSpPr>
          <p:spPr>
            <a:xfrm>
              <a:off x="192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5" name="Line 5"/>
            <p:cNvSpPr/>
            <p:nvPr/>
          </p:nvSpPr>
          <p:spPr>
            <a:xfrm>
              <a:off x="720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6" name="Line 6"/>
            <p:cNvSpPr/>
            <p:nvPr/>
          </p:nvSpPr>
          <p:spPr>
            <a:xfrm>
              <a:off x="1248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7" name="Line 7"/>
            <p:cNvSpPr/>
            <p:nvPr/>
          </p:nvSpPr>
          <p:spPr>
            <a:xfrm>
              <a:off x="1776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8" name="Line 8"/>
            <p:cNvSpPr/>
            <p:nvPr/>
          </p:nvSpPr>
          <p:spPr>
            <a:xfrm>
              <a:off x="2304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9" name="Line 9"/>
            <p:cNvSpPr/>
            <p:nvPr/>
          </p:nvSpPr>
          <p:spPr>
            <a:xfrm>
              <a:off x="2832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0" name="Line 10"/>
            <p:cNvSpPr/>
            <p:nvPr/>
          </p:nvSpPr>
          <p:spPr>
            <a:xfrm>
              <a:off x="3360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1" name="Line 11"/>
            <p:cNvSpPr/>
            <p:nvPr/>
          </p:nvSpPr>
          <p:spPr>
            <a:xfrm>
              <a:off x="3888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2" name="Line 12"/>
            <p:cNvSpPr/>
            <p:nvPr/>
          </p:nvSpPr>
          <p:spPr>
            <a:xfrm>
              <a:off x="4416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3" name="Line 13"/>
            <p:cNvSpPr/>
            <p:nvPr/>
          </p:nvSpPr>
          <p:spPr>
            <a:xfrm>
              <a:off x="4944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74" name="Line 14"/>
            <p:cNvSpPr/>
            <p:nvPr/>
          </p:nvSpPr>
          <p:spPr>
            <a:xfrm>
              <a:off x="5472" y="2256"/>
              <a:ext cx="0" cy="144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5844" name="AutoShape 15"/>
          <p:cNvSpPr/>
          <p:nvPr/>
        </p:nvSpPr>
        <p:spPr>
          <a:xfrm rot="5352214">
            <a:off x="7988300" y="4117975"/>
            <a:ext cx="342900" cy="838200"/>
          </a:xfrm>
          <a:prstGeom prst="leftBrace">
            <a:avLst>
              <a:gd name="adj1" fmla="val 20370"/>
              <a:gd name="adj2" fmla="val 50000"/>
            </a:avLst>
          </a:prstGeom>
          <a:noFill/>
          <a:ln w="38100" cap="flat" cmpd="sng">
            <a:solidFill>
              <a:srgbClr val="3333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 anchorCtr="0"/>
          <a:lstStyle/>
          <a:p>
            <a:pPr algn="ctr"/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5845" name="Line 16"/>
          <p:cNvSpPr/>
          <p:nvPr/>
        </p:nvSpPr>
        <p:spPr>
          <a:xfrm>
            <a:off x="7848600" y="2362200"/>
            <a:ext cx="914400" cy="0"/>
          </a:xfrm>
          <a:prstGeom prst="line">
            <a:avLst/>
          </a:prstGeom>
          <a:ln w="381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17"/>
          <p:cNvSpPr/>
          <p:nvPr/>
        </p:nvSpPr>
        <p:spPr>
          <a:xfrm flipV="1">
            <a:off x="7019925" y="5661025"/>
            <a:ext cx="73025" cy="730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18"/>
          <p:cNvSpPr/>
          <p:nvPr/>
        </p:nvSpPr>
        <p:spPr>
          <a:xfrm>
            <a:off x="7812088" y="508476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8" name="Line 19"/>
          <p:cNvSpPr/>
          <p:nvPr/>
        </p:nvSpPr>
        <p:spPr>
          <a:xfrm>
            <a:off x="7740650" y="5805488"/>
            <a:ext cx="0" cy="714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5556" name="Group 20"/>
          <p:cNvGrpSpPr/>
          <p:nvPr/>
        </p:nvGrpSpPr>
        <p:grpSpPr>
          <a:xfrm>
            <a:off x="7740650" y="4868863"/>
            <a:ext cx="863600" cy="287337"/>
            <a:chOff x="4830" y="3566"/>
            <a:chExt cx="499" cy="136"/>
          </a:xfrm>
        </p:grpSpPr>
        <p:sp>
          <p:nvSpPr>
            <p:cNvPr id="35861" name="Line 21"/>
            <p:cNvSpPr/>
            <p:nvPr/>
          </p:nvSpPr>
          <p:spPr>
            <a:xfrm>
              <a:off x="4830" y="3566"/>
              <a:ext cx="0" cy="136"/>
            </a:xfrm>
            <a:prstGeom prst="line">
              <a:avLst/>
            </a:prstGeom>
            <a:ln w="793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2" name="Line 22"/>
            <p:cNvSpPr/>
            <p:nvPr/>
          </p:nvSpPr>
          <p:spPr>
            <a:xfrm>
              <a:off x="4830" y="3702"/>
              <a:ext cx="499" cy="0"/>
            </a:xfrm>
            <a:prstGeom prst="line">
              <a:avLst/>
            </a:prstGeom>
            <a:ln w="920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863" name="Line 23"/>
            <p:cNvSpPr/>
            <p:nvPr/>
          </p:nvSpPr>
          <p:spPr>
            <a:xfrm>
              <a:off x="5329" y="3566"/>
              <a:ext cx="0" cy="136"/>
            </a:xfrm>
            <a:prstGeom prst="line">
              <a:avLst/>
            </a:prstGeom>
            <a:ln w="539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5560" name="Text Box 24"/>
          <p:cNvSpPr txBox="1"/>
          <p:nvPr/>
        </p:nvSpPr>
        <p:spPr>
          <a:xfrm>
            <a:off x="7524750" y="3500438"/>
            <a:ext cx="103187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65561" name="Line 25"/>
          <p:cNvSpPr/>
          <p:nvPr/>
        </p:nvSpPr>
        <p:spPr>
          <a:xfrm>
            <a:off x="7667625" y="3500438"/>
            <a:ext cx="865188" cy="0"/>
          </a:xfrm>
          <a:prstGeom prst="line">
            <a:avLst/>
          </a:prstGeom>
          <a:ln w="1047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562" name="Text Box 26"/>
          <p:cNvSpPr txBox="1"/>
          <p:nvPr/>
        </p:nvSpPr>
        <p:spPr>
          <a:xfrm>
            <a:off x="7812088" y="2492375"/>
            <a:ext cx="608012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65563" name="Picture 27" descr="平行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33375"/>
            <a:ext cx="4427538" cy="2519363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noFill/>
          </a:ln>
        </p:spPr>
      </p:pic>
      <p:sp>
        <p:nvSpPr>
          <p:cNvPr id="65564" name="Text Box 28"/>
          <p:cNvSpPr txBox="1"/>
          <p:nvPr/>
        </p:nvSpPr>
        <p:spPr>
          <a:xfrm>
            <a:off x="7185025" y="3068638"/>
            <a:ext cx="1958975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000000"/>
                </a:solidFill>
                <a:latin typeface="Arial" panose="020B0604020202020204" pitchFamily="34" charset="0"/>
              </a:rPr>
              <a:t>(      )</a:t>
            </a:r>
          </a:p>
        </p:txBody>
      </p:sp>
      <p:sp>
        <p:nvSpPr>
          <p:cNvPr id="65565" name="Text Box 29"/>
          <p:cNvSpPr txBox="1"/>
          <p:nvPr/>
        </p:nvSpPr>
        <p:spPr>
          <a:xfrm>
            <a:off x="4427538" y="981075"/>
            <a:ext cx="1747837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000000"/>
                </a:solidFill>
                <a:latin typeface="Arial" panose="020B0604020202020204" pitchFamily="34" charset="0"/>
              </a:rPr>
              <a:t>(     )</a:t>
            </a:r>
          </a:p>
        </p:txBody>
      </p:sp>
      <p:sp>
        <p:nvSpPr>
          <p:cNvPr id="65566" name="Text Box 30"/>
          <p:cNvSpPr txBox="1"/>
          <p:nvPr/>
        </p:nvSpPr>
        <p:spPr>
          <a:xfrm>
            <a:off x="4932363" y="1484313"/>
            <a:ext cx="5048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65567" name="Line 31"/>
          <p:cNvSpPr/>
          <p:nvPr/>
        </p:nvSpPr>
        <p:spPr>
          <a:xfrm>
            <a:off x="4859338" y="1557338"/>
            <a:ext cx="863600" cy="0"/>
          </a:xfrm>
          <a:prstGeom prst="line">
            <a:avLst/>
          </a:prstGeom>
          <a:ln w="984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568" name="Text Box 32"/>
          <p:cNvSpPr txBox="1"/>
          <p:nvPr/>
        </p:nvSpPr>
        <p:spPr>
          <a:xfrm>
            <a:off x="4932363" y="549275"/>
            <a:ext cx="608012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65569" name="Picture 33" descr="HCX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8125" y="765175"/>
            <a:ext cx="1727200" cy="1150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70" name="Picture 34" descr="MAX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963" y="5300663"/>
            <a:ext cx="1520825" cy="20621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5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65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55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 animBg="1"/>
      <p:bldP spid="65560" grpId="0"/>
      <p:bldP spid="65562" grpId="0"/>
      <p:bldP spid="65564" grpId="0"/>
      <p:bldP spid="65565" grpId="0"/>
      <p:bldP spid="655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5"/>
          <p:cNvSpPr>
            <a:spLocks noTextEdit="1"/>
          </p:cNvSpPr>
          <p:nvPr/>
        </p:nvSpPr>
        <p:spPr>
          <a:xfrm>
            <a:off x="1476375" y="1844675"/>
            <a:ext cx="5975350" cy="2273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按分数把下面的图形涂上颜色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4"/>
          <p:cNvGrpSpPr>
            <a:grpSpLocks noChangeAspect="1"/>
          </p:cNvGrpSpPr>
          <p:nvPr/>
        </p:nvGrpSpPr>
        <p:grpSpPr>
          <a:xfrm>
            <a:off x="1116013" y="908050"/>
            <a:ext cx="6840537" cy="5257800"/>
            <a:chOff x="2362" y="580"/>
            <a:chExt cx="10241" cy="8205"/>
          </a:xfrm>
        </p:grpSpPr>
        <p:sp>
          <p:nvSpPr>
            <p:cNvPr id="37891" name="AutoShape 56"/>
            <p:cNvSpPr>
              <a:spLocks noChangeAspect="1" noTextEdit="1"/>
            </p:cNvSpPr>
            <p:nvPr/>
          </p:nvSpPr>
          <p:spPr>
            <a:xfrm>
              <a:off x="2362" y="580"/>
              <a:ext cx="10241" cy="820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2" name="Oval 55"/>
            <p:cNvSpPr/>
            <p:nvPr/>
          </p:nvSpPr>
          <p:spPr>
            <a:xfrm>
              <a:off x="6327" y="1625"/>
              <a:ext cx="2518" cy="2173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893" name="Line 54"/>
            <p:cNvSpPr/>
            <p:nvPr/>
          </p:nvSpPr>
          <p:spPr>
            <a:xfrm>
              <a:off x="6327" y="2711"/>
              <a:ext cx="251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4" name="Line 53"/>
            <p:cNvSpPr/>
            <p:nvPr/>
          </p:nvSpPr>
          <p:spPr>
            <a:xfrm>
              <a:off x="6958" y="1760"/>
              <a:ext cx="1258" cy="190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5" name="Line 52"/>
            <p:cNvSpPr/>
            <p:nvPr/>
          </p:nvSpPr>
          <p:spPr>
            <a:xfrm flipH="1">
              <a:off x="6958" y="1760"/>
              <a:ext cx="1258" cy="190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6" name="Rectangle 51"/>
            <p:cNvSpPr/>
            <p:nvPr/>
          </p:nvSpPr>
          <p:spPr>
            <a:xfrm>
              <a:off x="2466" y="1730"/>
              <a:ext cx="2518" cy="2173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897" name="Line 50"/>
            <p:cNvSpPr/>
            <p:nvPr/>
          </p:nvSpPr>
          <p:spPr>
            <a:xfrm>
              <a:off x="2466" y="2817"/>
              <a:ext cx="2518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8" name="Line 49"/>
            <p:cNvSpPr/>
            <p:nvPr/>
          </p:nvSpPr>
          <p:spPr>
            <a:xfrm flipV="1">
              <a:off x="3725" y="1730"/>
              <a:ext cx="0" cy="2173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9" name="Line 48"/>
            <p:cNvSpPr/>
            <p:nvPr/>
          </p:nvSpPr>
          <p:spPr>
            <a:xfrm flipH="1" flipV="1">
              <a:off x="4971" y="6015"/>
              <a:ext cx="65" cy="2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0" name="Rectangle 47"/>
            <p:cNvSpPr/>
            <p:nvPr/>
          </p:nvSpPr>
          <p:spPr>
            <a:xfrm>
              <a:off x="2675" y="5493"/>
              <a:ext cx="1889" cy="163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1" name="Line 46"/>
            <p:cNvSpPr/>
            <p:nvPr/>
          </p:nvSpPr>
          <p:spPr>
            <a:xfrm>
              <a:off x="3147" y="5493"/>
              <a:ext cx="0" cy="16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Line 45"/>
            <p:cNvSpPr/>
            <p:nvPr/>
          </p:nvSpPr>
          <p:spPr>
            <a:xfrm>
              <a:off x="3619" y="5493"/>
              <a:ext cx="0" cy="16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Line 44"/>
            <p:cNvSpPr/>
            <p:nvPr/>
          </p:nvSpPr>
          <p:spPr>
            <a:xfrm>
              <a:off x="4092" y="5493"/>
              <a:ext cx="0" cy="1628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Line 43"/>
            <p:cNvSpPr/>
            <p:nvPr/>
          </p:nvSpPr>
          <p:spPr>
            <a:xfrm flipH="1">
              <a:off x="2675" y="6307"/>
              <a:ext cx="188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AutoShape 42"/>
            <p:cNvSpPr/>
            <p:nvPr/>
          </p:nvSpPr>
          <p:spPr>
            <a:xfrm>
              <a:off x="6327" y="5597"/>
              <a:ext cx="2518" cy="1087"/>
            </a:xfrm>
            <a:custGeom>
              <a:avLst/>
              <a:gdLst>
                <a:gd name="txL" fmla="*/ 4504 w 21600"/>
                <a:gd name="txT" fmla="*/ 4491 h 21600"/>
                <a:gd name="txR" fmla="*/ 17096 w 21600"/>
                <a:gd name="txB" fmla="*/ 17109 h 21600"/>
              </a:gdLst>
              <a:ahLst/>
              <a:cxnLst>
                <a:cxn ang="0">
                  <a:pos x="257" y="27"/>
                </a:cxn>
                <a:cxn ang="0">
                  <a:pos x="147" y="55"/>
                </a:cxn>
                <a:cxn ang="0">
                  <a:pos x="37" y="27"/>
                </a:cxn>
                <a:cxn ang="0">
                  <a:pos x="147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6" name="AutoShape 41"/>
            <p:cNvSpPr/>
            <p:nvPr/>
          </p:nvSpPr>
          <p:spPr>
            <a:xfrm>
              <a:off x="6953" y="5597"/>
              <a:ext cx="1260" cy="1087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7" name="Rectangle 40"/>
            <p:cNvSpPr/>
            <p:nvPr/>
          </p:nvSpPr>
          <p:spPr>
            <a:xfrm>
              <a:off x="10397" y="5388"/>
              <a:ext cx="1889" cy="1631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8" name="Line 39"/>
            <p:cNvSpPr/>
            <p:nvPr/>
          </p:nvSpPr>
          <p:spPr>
            <a:xfrm>
              <a:off x="10397" y="5931"/>
              <a:ext cx="188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9" name="Line 38"/>
            <p:cNvSpPr/>
            <p:nvPr/>
          </p:nvSpPr>
          <p:spPr>
            <a:xfrm>
              <a:off x="10397" y="6474"/>
              <a:ext cx="1889" cy="0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0" name="Line 37"/>
            <p:cNvSpPr/>
            <p:nvPr/>
          </p:nvSpPr>
          <p:spPr>
            <a:xfrm>
              <a:off x="11027" y="5388"/>
              <a:ext cx="0" cy="16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1" name="Line 36"/>
            <p:cNvSpPr/>
            <p:nvPr/>
          </p:nvSpPr>
          <p:spPr>
            <a:xfrm>
              <a:off x="11656" y="5388"/>
              <a:ext cx="0" cy="1629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2" name="AutoShape 35"/>
            <p:cNvSpPr/>
            <p:nvPr/>
          </p:nvSpPr>
          <p:spPr>
            <a:xfrm>
              <a:off x="10084" y="1625"/>
              <a:ext cx="2517" cy="2173"/>
            </a:xfrm>
            <a:prstGeom prst="pentagon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13" name="Line 34"/>
            <p:cNvSpPr/>
            <p:nvPr/>
          </p:nvSpPr>
          <p:spPr>
            <a:xfrm>
              <a:off x="10084" y="2440"/>
              <a:ext cx="1259" cy="27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4" name="Line 33"/>
            <p:cNvSpPr/>
            <p:nvPr/>
          </p:nvSpPr>
          <p:spPr>
            <a:xfrm flipV="1">
              <a:off x="11343" y="2440"/>
              <a:ext cx="1260" cy="27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5" name="Line 32"/>
            <p:cNvSpPr/>
            <p:nvPr/>
          </p:nvSpPr>
          <p:spPr>
            <a:xfrm flipV="1">
              <a:off x="11343" y="1625"/>
              <a:ext cx="0" cy="108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6" name="Line 31"/>
            <p:cNvSpPr/>
            <p:nvPr/>
          </p:nvSpPr>
          <p:spPr>
            <a:xfrm flipH="1">
              <a:off x="10556" y="2711"/>
              <a:ext cx="787" cy="10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7" name="Line 30"/>
            <p:cNvSpPr/>
            <p:nvPr/>
          </p:nvSpPr>
          <p:spPr>
            <a:xfrm>
              <a:off x="11343" y="2711"/>
              <a:ext cx="786" cy="1087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18" name="WordArt 29"/>
            <p:cNvSpPr>
              <a:spLocks noTextEdit="1"/>
            </p:cNvSpPr>
            <p:nvPr/>
          </p:nvSpPr>
          <p:spPr>
            <a:xfrm>
              <a:off x="2362" y="580"/>
              <a:ext cx="9704" cy="6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3600">
                  <a:ln w="9525" cap="flat" cmpd="sng">
                    <a:solidFill>
                      <a:srgbClr val="008000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  <a:solidFill>
                    <a:srgbClr val="008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按分数把下面各图形涂上颜色。</a:t>
              </a:r>
            </a:p>
          </p:txBody>
        </p:sp>
        <p:grpSp>
          <p:nvGrpSpPr>
            <p:cNvPr id="37919" name="Group 25"/>
            <p:cNvGrpSpPr/>
            <p:nvPr/>
          </p:nvGrpSpPr>
          <p:grpSpPr>
            <a:xfrm>
              <a:off x="3028" y="3855"/>
              <a:ext cx="1148" cy="1499"/>
              <a:chOff x="1008" y="2079"/>
              <a:chExt cx="528" cy="600"/>
            </a:xfrm>
          </p:grpSpPr>
          <p:sp>
            <p:nvSpPr>
              <p:cNvPr id="37940" name="Text Box 28"/>
              <p:cNvSpPr txBox="1"/>
              <p:nvPr/>
            </p:nvSpPr>
            <p:spPr>
              <a:xfrm>
                <a:off x="1104" y="2352"/>
                <a:ext cx="33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41" name="Rectangle 27"/>
              <p:cNvSpPr/>
              <p:nvPr/>
            </p:nvSpPr>
            <p:spPr>
              <a:xfrm>
                <a:off x="1133" y="2079"/>
                <a:ext cx="25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42" name="Line 26"/>
              <p:cNvSpPr/>
              <p:nvPr/>
            </p:nvSpPr>
            <p:spPr>
              <a:xfrm>
                <a:off x="1008" y="2352"/>
                <a:ext cx="528" cy="0"/>
              </a:xfrm>
              <a:prstGeom prst="line">
                <a:avLst/>
              </a:prstGeom>
              <a:ln w="9525" cap="flat" cmpd="sng">
                <a:solidFill>
                  <a:srgbClr val="40458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20" name="Group 21"/>
            <p:cNvGrpSpPr/>
            <p:nvPr/>
          </p:nvGrpSpPr>
          <p:grpSpPr>
            <a:xfrm>
              <a:off x="7058" y="3855"/>
              <a:ext cx="1148" cy="1481"/>
              <a:chOff x="1008" y="2079"/>
              <a:chExt cx="528" cy="600"/>
            </a:xfrm>
          </p:grpSpPr>
          <p:sp>
            <p:nvSpPr>
              <p:cNvPr id="37937" name="Text Box 24"/>
              <p:cNvSpPr txBox="1"/>
              <p:nvPr/>
            </p:nvSpPr>
            <p:spPr>
              <a:xfrm>
                <a:off x="1104" y="2352"/>
                <a:ext cx="33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38" name="Rectangle 23"/>
              <p:cNvSpPr/>
              <p:nvPr/>
            </p:nvSpPr>
            <p:spPr>
              <a:xfrm>
                <a:off x="1133" y="2079"/>
                <a:ext cx="25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39" name="Line 22"/>
              <p:cNvSpPr/>
              <p:nvPr/>
            </p:nvSpPr>
            <p:spPr>
              <a:xfrm>
                <a:off x="1008" y="2352"/>
                <a:ext cx="528" cy="0"/>
              </a:xfrm>
              <a:prstGeom prst="line">
                <a:avLst/>
              </a:prstGeom>
              <a:ln w="9525" cap="flat" cmpd="sng">
                <a:solidFill>
                  <a:srgbClr val="40458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21" name="Group 17"/>
            <p:cNvGrpSpPr/>
            <p:nvPr/>
          </p:nvGrpSpPr>
          <p:grpSpPr>
            <a:xfrm>
              <a:off x="10710" y="3855"/>
              <a:ext cx="1148" cy="1481"/>
              <a:chOff x="1008" y="2079"/>
              <a:chExt cx="528" cy="600"/>
            </a:xfrm>
          </p:grpSpPr>
          <p:sp>
            <p:nvSpPr>
              <p:cNvPr id="37934" name="Text Box 20"/>
              <p:cNvSpPr txBox="1"/>
              <p:nvPr/>
            </p:nvSpPr>
            <p:spPr>
              <a:xfrm>
                <a:off x="1104" y="2352"/>
                <a:ext cx="33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35" name="Rectangle 19"/>
              <p:cNvSpPr/>
              <p:nvPr/>
            </p:nvSpPr>
            <p:spPr>
              <a:xfrm>
                <a:off x="1133" y="2079"/>
                <a:ext cx="25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36" name="Line 18"/>
              <p:cNvSpPr/>
              <p:nvPr/>
            </p:nvSpPr>
            <p:spPr>
              <a:xfrm>
                <a:off x="1008" y="2352"/>
                <a:ext cx="528" cy="0"/>
              </a:xfrm>
              <a:prstGeom prst="line">
                <a:avLst/>
              </a:prstGeom>
              <a:ln w="9525" cap="flat" cmpd="sng">
                <a:solidFill>
                  <a:srgbClr val="40458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22" name="Group 13"/>
            <p:cNvGrpSpPr/>
            <p:nvPr/>
          </p:nvGrpSpPr>
          <p:grpSpPr>
            <a:xfrm>
              <a:off x="2988" y="7323"/>
              <a:ext cx="1148" cy="1462"/>
              <a:chOff x="1008" y="2079"/>
              <a:chExt cx="528" cy="600"/>
            </a:xfrm>
          </p:grpSpPr>
          <p:sp>
            <p:nvSpPr>
              <p:cNvPr id="37931" name="Text Box 16"/>
              <p:cNvSpPr txBox="1"/>
              <p:nvPr/>
            </p:nvSpPr>
            <p:spPr>
              <a:xfrm>
                <a:off x="1104" y="2352"/>
                <a:ext cx="33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8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32" name="Rectangle 15"/>
              <p:cNvSpPr/>
              <p:nvPr/>
            </p:nvSpPr>
            <p:spPr>
              <a:xfrm>
                <a:off x="1133" y="2079"/>
                <a:ext cx="25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6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33" name="Line 14"/>
              <p:cNvSpPr/>
              <p:nvPr/>
            </p:nvSpPr>
            <p:spPr>
              <a:xfrm>
                <a:off x="1008" y="2352"/>
                <a:ext cx="528" cy="0"/>
              </a:xfrm>
              <a:prstGeom prst="line">
                <a:avLst/>
              </a:prstGeom>
              <a:ln w="9525" cap="flat" cmpd="sng">
                <a:solidFill>
                  <a:srgbClr val="40458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23" name="Group 9"/>
            <p:cNvGrpSpPr/>
            <p:nvPr/>
          </p:nvGrpSpPr>
          <p:grpSpPr>
            <a:xfrm>
              <a:off x="6954" y="7130"/>
              <a:ext cx="1147" cy="1550"/>
              <a:chOff x="1008" y="2079"/>
              <a:chExt cx="528" cy="600"/>
            </a:xfrm>
          </p:grpSpPr>
          <p:sp>
            <p:nvSpPr>
              <p:cNvPr id="37928" name="Text Box 12"/>
              <p:cNvSpPr txBox="1"/>
              <p:nvPr/>
            </p:nvSpPr>
            <p:spPr>
              <a:xfrm>
                <a:off x="1104" y="2352"/>
                <a:ext cx="33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29" name="Rectangle 11"/>
              <p:cNvSpPr/>
              <p:nvPr/>
            </p:nvSpPr>
            <p:spPr>
              <a:xfrm>
                <a:off x="1133" y="2079"/>
                <a:ext cx="25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30" name="Line 10"/>
              <p:cNvSpPr/>
              <p:nvPr/>
            </p:nvSpPr>
            <p:spPr>
              <a:xfrm>
                <a:off x="1008" y="2352"/>
                <a:ext cx="528" cy="0"/>
              </a:xfrm>
              <a:prstGeom prst="line">
                <a:avLst/>
              </a:prstGeom>
              <a:ln w="9525" cap="flat" cmpd="sng">
                <a:solidFill>
                  <a:srgbClr val="40458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7924" name="Group 5"/>
            <p:cNvGrpSpPr/>
            <p:nvPr/>
          </p:nvGrpSpPr>
          <p:grpSpPr>
            <a:xfrm>
              <a:off x="10814" y="7130"/>
              <a:ext cx="1148" cy="1550"/>
              <a:chOff x="1008" y="2079"/>
              <a:chExt cx="528" cy="600"/>
            </a:xfrm>
          </p:grpSpPr>
          <p:sp>
            <p:nvSpPr>
              <p:cNvPr id="37925" name="Text Box 8"/>
              <p:cNvSpPr txBox="1"/>
              <p:nvPr/>
            </p:nvSpPr>
            <p:spPr>
              <a:xfrm>
                <a:off x="1104" y="2352"/>
                <a:ext cx="336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9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26" name="Rectangle 7"/>
              <p:cNvSpPr/>
              <p:nvPr/>
            </p:nvSpPr>
            <p:spPr>
              <a:xfrm>
                <a:off x="1133" y="2079"/>
                <a:ext cx="25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64922" tIns="32461" rIns="64922" bIns="32461"/>
              <a:lstStyle/>
              <a:p>
                <a:pPr algn="ctr" eaLnBrk="0" hangingPunct="0"/>
                <a:r>
                  <a:rPr lang="en-US" altLang="zh-CN" sz="2000" b="1" dirty="0">
                    <a:solidFill>
                      <a:srgbClr val="40458C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altLang="zh-CN" dirty="0">
                  <a:latin typeface="Arial" panose="020B0604020202020204" pitchFamily="34" charset="0"/>
                  <a:ea typeface="Tahoma" panose="020B0604030504040204" pitchFamily="34" charset="0"/>
                </a:endParaRPr>
              </a:p>
            </p:txBody>
          </p:sp>
          <p:sp>
            <p:nvSpPr>
              <p:cNvPr id="37927" name="Line 6"/>
              <p:cNvSpPr/>
              <p:nvPr/>
            </p:nvSpPr>
            <p:spPr>
              <a:xfrm>
                <a:off x="1008" y="2352"/>
                <a:ext cx="528" cy="0"/>
              </a:xfrm>
              <a:prstGeom prst="line">
                <a:avLst/>
              </a:prstGeom>
              <a:ln w="9525" cap="flat" cmpd="sng">
                <a:solidFill>
                  <a:srgbClr val="40458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/>
          <p:nvPr/>
        </p:nvSpPr>
        <p:spPr>
          <a:xfrm>
            <a:off x="2057400" y="1600200"/>
            <a:ext cx="4267200" cy="4191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5" name="Line 3"/>
          <p:cNvSpPr/>
          <p:nvPr/>
        </p:nvSpPr>
        <p:spPr>
          <a:xfrm>
            <a:off x="2057400" y="3657600"/>
            <a:ext cx="426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6" name="Line 4"/>
          <p:cNvSpPr/>
          <p:nvPr/>
        </p:nvSpPr>
        <p:spPr>
          <a:xfrm>
            <a:off x="41910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7" name="Line 5"/>
          <p:cNvSpPr/>
          <p:nvPr/>
        </p:nvSpPr>
        <p:spPr>
          <a:xfrm>
            <a:off x="2057400" y="3657600"/>
            <a:ext cx="2133600" cy="2133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8" name="Line 6"/>
          <p:cNvSpPr/>
          <p:nvPr/>
        </p:nvSpPr>
        <p:spPr>
          <a:xfrm>
            <a:off x="52578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19" name="Line 7"/>
          <p:cNvSpPr/>
          <p:nvPr/>
        </p:nvSpPr>
        <p:spPr>
          <a:xfrm>
            <a:off x="4191000" y="4724400"/>
            <a:ext cx="2133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0" name="Text Box 8"/>
          <p:cNvSpPr txBox="1"/>
          <p:nvPr/>
        </p:nvSpPr>
        <p:spPr>
          <a:xfrm>
            <a:off x="179388" y="457200"/>
            <a:ext cx="89646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2E2EE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说出涂色部分是大正方形的几分之一。</a:t>
            </a:r>
          </a:p>
        </p:txBody>
      </p:sp>
      <p:sp>
        <p:nvSpPr>
          <p:cNvPr id="38921" name="Rectangle 9">
            <a:hlinkClick r:id="rId3" action="ppaction://hlinksldjump"/>
          </p:cNvPr>
          <p:cNvSpPr/>
          <p:nvPr/>
        </p:nvSpPr>
        <p:spPr>
          <a:xfrm>
            <a:off x="2057400" y="1600200"/>
            <a:ext cx="2133600" cy="2057400"/>
          </a:xfrm>
          <a:prstGeom prst="rect">
            <a:avLst/>
          </a:prstGeom>
          <a:solidFill>
            <a:srgbClr val="E75967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2" name="AutoShape 10">
            <a:hlinkClick r:id="rId4" action="ppaction://hlinksldjump"/>
          </p:cNvPr>
          <p:cNvSpPr/>
          <p:nvPr/>
        </p:nvSpPr>
        <p:spPr>
          <a:xfrm>
            <a:off x="2057400" y="3657600"/>
            <a:ext cx="2133600" cy="2133600"/>
          </a:xfrm>
          <a:prstGeom prst="rtTriangle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3" name="Rectangle 11">
            <a:hlinkClick r:id="rId5" action="ppaction://hlinksldjump"/>
          </p:cNvPr>
          <p:cNvSpPr/>
          <p:nvPr/>
        </p:nvSpPr>
        <p:spPr>
          <a:xfrm>
            <a:off x="5257800" y="1600200"/>
            <a:ext cx="1066800" cy="2057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24" name="Rectangle 12">
            <a:hlinkClick r:id="rId6" action="ppaction://hlinksldjump"/>
          </p:cNvPr>
          <p:cNvSpPr/>
          <p:nvPr/>
        </p:nvSpPr>
        <p:spPr>
          <a:xfrm>
            <a:off x="5257800" y="4724400"/>
            <a:ext cx="1066800" cy="1066800"/>
          </a:xfrm>
          <a:prstGeom prst="rect">
            <a:avLst/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8925" name="Picture 13" descr="CAX3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063" y="1989138"/>
            <a:ext cx="646112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6" name="Picture 14" descr="CAX2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875" y="1628775"/>
            <a:ext cx="134302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7" name="Picture 15" descr="CCX0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050" y="4365625"/>
            <a:ext cx="1008063" cy="144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28" name="Picture 16" descr="公鸡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163" y="4652963"/>
            <a:ext cx="1049337" cy="1154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/>
          <p:nvPr/>
        </p:nvSpPr>
        <p:spPr>
          <a:xfrm>
            <a:off x="2057400" y="1600200"/>
            <a:ext cx="4267200" cy="4191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9939" name="Line 3"/>
          <p:cNvSpPr/>
          <p:nvPr/>
        </p:nvSpPr>
        <p:spPr>
          <a:xfrm>
            <a:off x="2057400" y="3657600"/>
            <a:ext cx="426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0" name="Line 4"/>
          <p:cNvSpPr/>
          <p:nvPr/>
        </p:nvSpPr>
        <p:spPr>
          <a:xfrm>
            <a:off x="41910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41" name="Text Box 5"/>
          <p:cNvSpPr txBox="1"/>
          <p:nvPr/>
        </p:nvSpPr>
        <p:spPr>
          <a:xfrm>
            <a:off x="0" y="4572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2E2EE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说出涂色部分是大正方形的几分之一。</a:t>
            </a:r>
          </a:p>
        </p:txBody>
      </p:sp>
      <p:sp>
        <p:nvSpPr>
          <p:cNvPr id="39942" name="Rectangle 6"/>
          <p:cNvSpPr/>
          <p:nvPr/>
        </p:nvSpPr>
        <p:spPr>
          <a:xfrm>
            <a:off x="2057400" y="1600200"/>
            <a:ext cx="2133600" cy="2057400"/>
          </a:xfrm>
          <a:prstGeom prst="rect">
            <a:avLst/>
          </a:prstGeom>
          <a:solidFill>
            <a:srgbClr val="E75967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69639" name="Group 7"/>
          <p:cNvGrpSpPr/>
          <p:nvPr/>
        </p:nvGrpSpPr>
        <p:grpSpPr>
          <a:xfrm>
            <a:off x="3635375" y="1628775"/>
            <a:ext cx="457200" cy="1174750"/>
            <a:chOff x="384" y="1824"/>
            <a:chExt cx="288" cy="740"/>
          </a:xfrm>
        </p:grpSpPr>
        <p:sp>
          <p:nvSpPr>
            <p:cNvPr id="39946" name="Text Box 8"/>
            <p:cNvSpPr txBox="1"/>
            <p:nvPr/>
          </p:nvSpPr>
          <p:spPr>
            <a:xfrm>
              <a:off x="384" y="2160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9947" name="Rectangle 9"/>
            <p:cNvSpPr/>
            <p:nvPr/>
          </p:nvSpPr>
          <p:spPr>
            <a:xfrm>
              <a:off x="384" y="1824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9948" name="Line 10"/>
            <p:cNvSpPr/>
            <p:nvPr/>
          </p:nvSpPr>
          <p:spPr>
            <a:xfrm>
              <a:off x="384" y="2208"/>
              <a:ext cx="288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9944" name="Picture 11" descr="CAX2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513" y="1773238"/>
            <a:ext cx="1323975" cy="1633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5" name="WordArt 12"/>
          <p:cNvSpPr>
            <a:spLocks noTextEdit="1"/>
          </p:cNvSpPr>
          <p:nvPr/>
        </p:nvSpPr>
        <p:spPr>
          <a:xfrm>
            <a:off x="3419475" y="3284538"/>
            <a:ext cx="2663825" cy="1892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你太棒了！</a:t>
            </a:r>
          </a:p>
        </p:txBody>
      </p:sp>
    </p:spTree>
  </p:cSld>
  <p:clrMapOvr>
    <a:masterClrMapping/>
  </p:clrMapOvr>
  <p:transition>
    <p:cover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/>
          <p:nvPr/>
        </p:nvSpPr>
        <p:spPr>
          <a:xfrm>
            <a:off x="2057400" y="1600200"/>
            <a:ext cx="4267200" cy="4191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3" name="Line 3"/>
          <p:cNvSpPr/>
          <p:nvPr/>
        </p:nvSpPr>
        <p:spPr>
          <a:xfrm>
            <a:off x="2057400" y="3657600"/>
            <a:ext cx="426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4" name="Line 4"/>
          <p:cNvSpPr/>
          <p:nvPr/>
        </p:nvSpPr>
        <p:spPr>
          <a:xfrm>
            <a:off x="41910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5" name="Line 5"/>
          <p:cNvSpPr/>
          <p:nvPr/>
        </p:nvSpPr>
        <p:spPr>
          <a:xfrm>
            <a:off x="52578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6" name="Text Box 6"/>
          <p:cNvSpPr txBox="1"/>
          <p:nvPr/>
        </p:nvSpPr>
        <p:spPr>
          <a:xfrm>
            <a:off x="0" y="4572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2E2EE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说出涂色部分是大正方形的几分之一。</a:t>
            </a:r>
          </a:p>
        </p:txBody>
      </p:sp>
      <p:sp>
        <p:nvSpPr>
          <p:cNvPr id="40967" name="Rectangle 7"/>
          <p:cNvSpPr/>
          <p:nvPr/>
        </p:nvSpPr>
        <p:spPr>
          <a:xfrm>
            <a:off x="5257800" y="1600200"/>
            <a:ext cx="1066800" cy="2057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8" name="Line 8"/>
          <p:cNvSpPr/>
          <p:nvPr/>
        </p:nvSpPr>
        <p:spPr>
          <a:xfrm>
            <a:off x="31242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0969" name="Picture 9" descr="CAX3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700" y="1700213"/>
            <a:ext cx="1233488" cy="18716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0666" name="Group 10"/>
          <p:cNvGrpSpPr/>
          <p:nvPr/>
        </p:nvGrpSpPr>
        <p:grpSpPr>
          <a:xfrm>
            <a:off x="5651500" y="2276475"/>
            <a:ext cx="457200" cy="1174750"/>
            <a:chOff x="384" y="1824"/>
            <a:chExt cx="288" cy="740"/>
          </a:xfrm>
        </p:grpSpPr>
        <p:sp>
          <p:nvSpPr>
            <p:cNvPr id="40972" name="Text Box 11"/>
            <p:cNvSpPr txBox="1"/>
            <p:nvPr/>
          </p:nvSpPr>
          <p:spPr>
            <a:xfrm>
              <a:off x="384" y="2160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0973" name="Rectangle 12"/>
            <p:cNvSpPr/>
            <p:nvPr/>
          </p:nvSpPr>
          <p:spPr>
            <a:xfrm>
              <a:off x="384" y="1824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974" name="Line 13"/>
            <p:cNvSpPr/>
            <p:nvPr/>
          </p:nvSpPr>
          <p:spPr>
            <a:xfrm>
              <a:off x="384" y="2208"/>
              <a:ext cx="288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71" name="WordArt 14"/>
          <p:cNvSpPr>
            <a:spLocks noTextEdit="1"/>
          </p:cNvSpPr>
          <p:nvPr/>
        </p:nvSpPr>
        <p:spPr>
          <a:xfrm rot="-2027055">
            <a:off x="2030413" y="3028950"/>
            <a:ext cx="3090862" cy="184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993366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9933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你真聪明！</a:t>
            </a:r>
          </a:p>
        </p:txBody>
      </p:sp>
    </p:spTree>
  </p:cSld>
  <p:clrMapOvr>
    <a:masterClrMapping/>
  </p:clrMapOvr>
  <p:transition>
    <p:cover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/>
          <p:nvPr/>
        </p:nvSpPr>
        <p:spPr>
          <a:xfrm>
            <a:off x="2057400" y="1600200"/>
            <a:ext cx="4267200" cy="4191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7" name="Line 3"/>
          <p:cNvSpPr/>
          <p:nvPr/>
        </p:nvSpPr>
        <p:spPr>
          <a:xfrm>
            <a:off x="2057400" y="3657600"/>
            <a:ext cx="426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8" name="Line 4"/>
          <p:cNvSpPr/>
          <p:nvPr/>
        </p:nvSpPr>
        <p:spPr>
          <a:xfrm>
            <a:off x="41910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89" name="Line 5"/>
          <p:cNvSpPr/>
          <p:nvPr/>
        </p:nvSpPr>
        <p:spPr>
          <a:xfrm>
            <a:off x="2057400" y="3657600"/>
            <a:ext cx="2133600" cy="2133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0" name="Text Box 6"/>
          <p:cNvSpPr txBox="1"/>
          <p:nvPr/>
        </p:nvSpPr>
        <p:spPr>
          <a:xfrm>
            <a:off x="0" y="4572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2E2EE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说出涂色部分是大正方形的几分之一。</a:t>
            </a:r>
          </a:p>
        </p:txBody>
      </p:sp>
      <p:sp>
        <p:nvSpPr>
          <p:cNvPr id="41991" name="AutoShape 7"/>
          <p:cNvSpPr/>
          <p:nvPr/>
        </p:nvSpPr>
        <p:spPr>
          <a:xfrm>
            <a:off x="2057400" y="3657600"/>
            <a:ext cx="2133600" cy="2133600"/>
          </a:xfrm>
          <a:prstGeom prst="rtTriangle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1688" name="Group 8"/>
          <p:cNvGrpSpPr/>
          <p:nvPr/>
        </p:nvGrpSpPr>
        <p:grpSpPr>
          <a:xfrm>
            <a:off x="2987675" y="4724400"/>
            <a:ext cx="457200" cy="1174750"/>
            <a:chOff x="384" y="1824"/>
            <a:chExt cx="288" cy="740"/>
          </a:xfrm>
        </p:grpSpPr>
        <p:sp>
          <p:nvSpPr>
            <p:cNvPr id="41998" name="Text Box 9"/>
            <p:cNvSpPr txBox="1"/>
            <p:nvPr/>
          </p:nvSpPr>
          <p:spPr>
            <a:xfrm>
              <a:off x="384" y="2160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41999" name="Rectangle 10"/>
            <p:cNvSpPr/>
            <p:nvPr/>
          </p:nvSpPr>
          <p:spPr>
            <a:xfrm>
              <a:off x="384" y="1824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000" name="Line 11"/>
            <p:cNvSpPr/>
            <p:nvPr/>
          </p:nvSpPr>
          <p:spPr>
            <a:xfrm>
              <a:off x="384" y="2208"/>
              <a:ext cx="288" cy="0"/>
            </a:xfrm>
            <a:prstGeom prst="line">
              <a:avLst/>
            </a:prstGeom>
            <a:ln w="571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1993" name="Line 12"/>
          <p:cNvSpPr/>
          <p:nvPr/>
        </p:nvSpPr>
        <p:spPr>
          <a:xfrm flipH="1">
            <a:off x="2057400" y="1600200"/>
            <a:ext cx="2133600" cy="2057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4" name="Line 13"/>
          <p:cNvSpPr/>
          <p:nvPr/>
        </p:nvSpPr>
        <p:spPr>
          <a:xfrm>
            <a:off x="4191000" y="1600200"/>
            <a:ext cx="2133600" cy="20574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5" name="Line 14"/>
          <p:cNvSpPr/>
          <p:nvPr/>
        </p:nvSpPr>
        <p:spPr>
          <a:xfrm flipH="1">
            <a:off x="4191000" y="3657600"/>
            <a:ext cx="2133600" cy="2133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996" name="WordArt 15"/>
          <p:cNvSpPr>
            <a:spLocks noTextEdit="1"/>
          </p:cNvSpPr>
          <p:nvPr/>
        </p:nvSpPr>
        <p:spPr>
          <a:xfrm rot="1476510">
            <a:off x="1590675" y="3151188"/>
            <a:ext cx="5541963" cy="1303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华文行楷" panose="02010800040101010101" charset="-122"/>
                <a:ea typeface="华文行楷" panose="02010800040101010101" charset="-122"/>
              </a:rPr>
              <a:t>你说的非常正确！</a:t>
            </a:r>
          </a:p>
        </p:txBody>
      </p:sp>
      <p:pic>
        <p:nvPicPr>
          <p:cNvPr id="41997" name="Picture 16" descr="CCX0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050" y="4292600"/>
            <a:ext cx="1008063" cy="1441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/>
          <p:nvPr/>
        </p:nvSpPr>
        <p:spPr>
          <a:xfrm>
            <a:off x="0" y="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2E2EE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说出涂色部分是大正方形的几分之一。</a:t>
            </a:r>
          </a:p>
        </p:txBody>
      </p:sp>
      <p:sp>
        <p:nvSpPr>
          <p:cNvPr id="43011" name="Rectangle 3"/>
          <p:cNvSpPr/>
          <p:nvPr/>
        </p:nvSpPr>
        <p:spPr>
          <a:xfrm>
            <a:off x="6084888" y="5346700"/>
            <a:ext cx="1800225" cy="1511300"/>
          </a:xfrm>
          <a:prstGeom prst="rect">
            <a:avLst/>
          </a:prstGeom>
          <a:solidFill>
            <a:srgbClr val="3366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72708" name="Group 4"/>
          <p:cNvGraphicFramePr>
            <a:graphicFrameLocks noGrp="1"/>
          </p:cNvGraphicFramePr>
          <p:nvPr/>
        </p:nvGraphicFramePr>
        <p:xfrm>
          <a:off x="755650" y="649288"/>
          <a:ext cx="7129463" cy="6208713"/>
        </p:xfrm>
        <a:graphic>
          <a:graphicData uri="http://schemas.openxmlformats.org/drawingml/2006/table">
            <a:tbl>
              <a:tblPr/>
              <a:tblGrid>
                <a:gridCol w="176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84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735" name="WordArt 31"/>
          <p:cNvSpPr>
            <a:spLocks noChangeArrowheads="1" noChangeShapeType="1" noTextEdit="1"/>
          </p:cNvSpPr>
          <p:nvPr/>
        </p:nvSpPr>
        <p:spPr bwMode="auto">
          <a:xfrm rot="4129191">
            <a:off x="3211512" y="2743201"/>
            <a:ext cx="3802063" cy="14398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vert="wordArtVert" wrap="none" numCol="1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0" cap="none" spc="0" normalizeH="0" baseline="0" noProof="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你真了不起！</a:t>
            </a:r>
          </a:p>
        </p:txBody>
      </p:sp>
      <p:pic>
        <p:nvPicPr>
          <p:cNvPr id="43040" name="Picture 32" descr="公鸡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663" y="5418138"/>
            <a:ext cx="1338262" cy="14398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2737" name="Group 33"/>
          <p:cNvGrpSpPr/>
          <p:nvPr/>
        </p:nvGrpSpPr>
        <p:grpSpPr>
          <a:xfrm>
            <a:off x="6084888" y="5373688"/>
            <a:ext cx="641350" cy="1174750"/>
            <a:chOff x="3408" y="2976"/>
            <a:chExt cx="404" cy="740"/>
          </a:xfrm>
        </p:grpSpPr>
        <p:sp>
          <p:nvSpPr>
            <p:cNvPr id="43042" name="Text Box 34"/>
            <p:cNvSpPr txBox="1"/>
            <p:nvPr/>
          </p:nvSpPr>
          <p:spPr>
            <a:xfrm>
              <a:off x="3408" y="3312"/>
              <a:ext cx="40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43043" name="Rectangle 35"/>
            <p:cNvSpPr/>
            <p:nvPr/>
          </p:nvSpPr>
          <p:spPr>
            <a:xfrm>
              <a:off x="3504" y="2976"/>
              <a:ext cx="260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044" name="Line 36"/>
            <p:cNvSpPr/>
            <p:nvPr/>
          </p:nvSpPr>
          <p:spPr>
            <a:xfrm>
              <a:off x="3504" y="3360"/>
              <a:ext cx="288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2" descr="背景蜘蛛网副本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晚餐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150" y="1412875"/>
            <a:ext cx="5472113" cy="4106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橙汁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286000"/>
            <a:ext cx="911225" cy="134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0" descr="橙汁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981200"/>
            <a:ext cx="858838" cy="1268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0" name="Rectangle 14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4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0495" name="Picture 15" descr="比萨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6200" y="2514600"/>
            <a:ext cx="13716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WordArt 21"/>
          <p:cNvSpPr>
            <a:spLocks noTextEdit="1"/>
          </p:cNvSpPr>
          <p:nvPr/>
        </p:nvSpPr>
        <p:spPr>
          <a:xfrm>
            <a:off x="3419475" y="404813"/>
            <a:ext cx="26670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82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欢乐餐厅</a:t>
            </a:r>
          </a:p>
        </p:txBody>
      </p:sp>
      <p:sp>
        <p:nvSpPr>
          <p:cNvPr id="20503" name="Text Box 23"/>
          <p:cNvSpPr txBox="1"/>
          <p:nvPr/>
        </p:nvSpPr>
        <p:spPr>
          <a:xfrm>
            <a:off x="3276600" y="1628775"/>
            <a:ext cx="86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杯</a:t>
            </a:r>
          </a:p>
        </p:txBody>
      </p:sp>
      <p:sp>
        <p:nvSpPr>
          <p:cNvPr id="20504" name="Text Box 24"/>
          <p:cNvSpPr txBox="1"/>
          <p:nvPr/>
        </p:nvSpPr>
        <p:spPr>
          <a:xfrm>
            <a:off x="5076825" y="1557338"/>
            <a:ext cx="863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latin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</a:rPr>
              <a:t>杯</a:t>
            </a:r>
          </a:p>
        </p:txBody>
      </p:sp>
      <p:pic>
        <p:nvPicPr>
          <p:cNvPr id="16395" name="Picture 25" descr="splash_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150" y="260350"/>
            <a:ext cx="1476375" cy="1008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/>
          <p:nvPr/>
        </p:nvSpPr>
        <p:spPr>
          <a:xfrm>
            <a:off x="2057400" y="1600200"/>
            <a:ext cx="4267200" cy="41910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35" name="Line 3"/>
          <p:cNvSpPr/>
          <p:nvPr/>
        </p:nvSpPr>
        <p:spPr>
          <a:xfrm>
            <a:off x="2057400" y="3657600"/>
            <a:ext cx="4267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6" name="Line 4"/>
          <p:cNvSpPr/>
          <p:nvPr/>
        </p:nvSpPr>
        <p:spPr>
          <a:xfrm>
            <a:off x="41910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7" name="Line 5"/>
          <p:cNvSpPr/>
          <p:nvPr/>
        </p:nvSpPr>
        <p:spPr>
          <a:xfrm>
            <a:off x="2057400" y="3657600"/>
            <a:ext cx="2133600" cy="2133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8" name="Line 6"/>
          <p:cNvSpPr/>
          <p:nvPr/>
        </p:nvSpPr>
        <p:spPr>
          <a:xfrm>
            <a:off x="5257800" y="1600200"/>
            <a:ext cx="0" cy="419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39" name="Line 7"/>
          <p:cNvSpPr/>
          <p:nvPr/>
        </p:nvSpPr>
        <p:spPr>
          <a:xfrm>
            <a:off x="4191000" y="4724400"/>
            <a:ext cx="21336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40" name="Text Box 8"/>
          <p:cNvSpPr txBox="1"/>
          <p:nvPr/>
        </p:nvSpPr>
        <p:spPr>
          <a:xfrm>
            <a:off x="0" y="457200"/>
            <a:ext cx="9144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2E2EEC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说出涂色部分是大正方形的几分之一。</a:t>
            </a:r>
          </a:p>
        </p:txBody>
      </p:sp>
      <p:sp>
        <p:nvSpPr>
          <p:cNvPr id="44041" name="Rectangle 9">
            <a:hlinkClick r:id="rId3" action="ppaction://hlinksldjump"/>
          </p:cNvPr>
          <p:cNvSpPr/>
          <p:nvPr/>
        </p:nvSpPr>
        <p:spPr>
          <a:xfrm>
            <a:off x="2051050" y="1628775"/>
            <a:ext cx="2133600" cy="2057400"/>
          </a:xfrm>
          <a:prstGeom prst="rect">
            <a:avLst/>
          </a:prstGeom>
          <a:solidFill>
            <a:srgbClr val="E75967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42" name="AutoShape 10">
            <a:hlinkClick r:id="rId4" action="ppaction://hlinksldjump"/>
          </p:cNvPr>
          <p:cNvSpPr/>
          <p:nvPr/>
        </p:nvSpPr>
        <p:spPr>
          <a:xfrm>
            <a:off x="2057400" y="3657600"/>
            <a:ext cx="2133600" cy="2133600"/>
          </a:xfrm>
          <a:prstGeom prst="rtTriangle">
            <a:avLst/>
          </a:prstGeom>
          <a:solidFill>
            <a:schemeClr val="accent1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43" name="Rectangle 11">
            <a:hlinkClick r:id="rId5" action="ppaction://hlinksldjump"/>
          </p:cNvPr>
          <p:cNvSpPr/>
          <p:nvPr/>
        </p:nvSpPr>
        <p:spPr>
          <a:xfrm>
            <a:off x="5257800" y="1600200"/>
            <a:ext cx="1066800" cy="2057400"/>
          </a:xfrm>
          <a:prstGeom prst="rect">
            <a:avLst/>
          </a:prstGeom>
          <a:solidFill>
            <a:srgbClr val="FFFF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44044" name="Rectangle 12">
            <a:hlinkClick r:id="rId6" action="ppaction://hlinksldjump"/>
          </p:cNvPr>
          <p:cNvSpPr/>
          <p:nvPr/>
        </p:nvSpPr>
        <p:spPr>
          <a:xfrm>
            <a:off x="5257800" y="4724400"/>
            <a:ext cx="1066800" cy="1066800"/>
          </a:xfrm>
          <a:prstGeom prst="rect">
            <a:avLst/>
          </a:prstGeom>
          <a:solidFill>
            <a:srgbClr val="0000FF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4045" name="Picture 13" descr="CAX3">
            <a:hlinkClick r:id="" action="ppaction://noaction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0" y="2060575"/>
            <a:ext cx="646113" cy="981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6" name="Picture 14" descr="CAX2">
            <a:hlinkClick r:id="" action="ppaction://noaction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875" y="1628775"/>
            <a:ext cx="1343025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7" name="Picture 15" descr="CCX0">
            <a:hlinkClick r:id="" action="ppaction://noaction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050" y="4365625"/>
            <a:ext cx="1008063" cy="1441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8" name="Picture 16" descr="公鸡">
            <a:hlinkClick r:id="" action="ppaction://noaction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5600" y="4652963"/>
            <a:ext cx="1049338" cy="11541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9" name="Text Box 17"/>
          <p:cNvSpPr txBox="1"/>
          <p:nvPr/>
        </p:nvSpPr>
        <p:spPr>
          <a:xfrm>
            <a:off x="3400425" y="24987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44050" name="Text Box 18"/>
          <p:cNvSpPr txBox="1"/>
          <p:nvPr/>
        </p:nvSpPr>
        <p:spPr>
          <a:xfrm>
            <a:off x="3492500" y="1631950"/>
            <a:ext cx="5238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51" name="Line 19"/>
          <p:cNvSpPr/>
          <p:nvPr/>
        </p:nvSpPr>
        <p:spPr>
          <a:xfrm>
            <a:off x="3492500" y="2349500"/>
            <a:ext cx="647700" cy="0"/>
          </a:xfrm>
          <a:prstGeom prst="line">
            <a:avLst/>
          </a:prstGeom>
          <a:ln w="984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52" name="Text Box 20"/>
          <p:cNvSpPr txBox="1"/>
          <p:nvPr/>
        </p:nvSpPr>
        <p:spPr>
          <a:xfrm>
            <a:off x="3492500" y="2276475"/>
            <a:ext cx="5238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4053" name="Text Box 21"/>
          <p:cNvSpPr txBox="1"/>
          <p:nvPr/>
        </p:nvSpPr>
        <p:spPr>
          <a:xfrm>
            <a:off x="5219700" y="1560513"/>
            <a:ext cx="5238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54" name="Line 22"/>
          <p:cNvSpPr/>
          <p:nvPr/>
        </p:nvSpPr>
        <p:spPr>
          <a:xfrm>
            <a:off x="5292725" y="2276475"/>
            <a:ext cx="431800" cy="0"/>
          </a:xfrm>
          <a:prstGeom prst="line">
            <a:avLst/>
          </a:prstGeom>
          <a:ln w="1047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55" name="Text Box 23"/>
          <p:cNvSpPr txBox="1"/>
          <p:nvPr/>
        </p:nvSpPr>
        <p:spPr>
          <a:xfrm>
            <a:off x="5219700" y="2276475"/>
            <a:ext cx="5238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6" name="Rectangle 24"/>
          <p:cNvSpPr/>
          <p:nvPr/>
        </p:nvSpPr>
        <p:spPr>
          <a:xfrm>
            <a:off x="2916238" y="4513263"/>
            <a:ext cx="5238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57" name="Rectangle 25"/>
          <p:cNvSpPr/>
          <p:nvPr/>
        </p:nvSpPr>
        <p:spPr>
          <a:xfrm>
            <a:off x="2987675" y="5157788"/>
            <a:ext cx="5238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44058" name="Line 26"/>
          <p:cNvSpPr/>
          <p:nvPr/>
        </p:nvSpPr>
        <p:spPr>
          <a:xfrm>
            <a:off x="3059113" y="5229225"/>
            <a:ext cx="360362" cy="0"/>
          </a:xfrm>
          <a:prstGeom prst="line">
            <a:avLst/>
          </a:prstGeom>
          <a:ln w="1111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59" name="Text Box 27"/>
          <p:cNvSpPr txBox="1"/>
          <p:nvPr/>
        </p:nvSpPr>
        <p:spPr>
          <a:xfrm>
            <a:off x="5219700" y="4581525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4060" name="Line 28"/>
          <p:cNvSpPr/>
          <p:nvPr/>
        </p:nvSpPr>
        <p:spPr>
          <a:xfrm>
            <a:off x="5219700" y="5229225"/>
            <a:ext cx="503238" cy="0"/>
          </a:xfrm>
          <a:prstGeom prst="line">
            <a:avLst/>
          </a:prstGeom>
          <a:ln w="1047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061" name="Text Box 29"/>
          <p:cNvSpPr txBox="1"/>
          <p:nvPr/>
        </p:nvSpPr>
        <p:spPr>
          <a:xfrm>
            <a:off x="5076825" y="5157788"/>
            <a:ext cx="8064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400" b="1" dirty="0">
                <a:solidFill>
                  <a:srgbClr val="000000"/>
                </a:solidFill>
                <a:latin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p:transition>
    <p:wheel spokes="8"/>
    <p:sndAc>
      <p:stSnd>
        <p:snd r:embed="rId2" name="voltag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图片 1" descr="PM_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Rectangle 7"/>
          <p:cNvSpPr/>
          <p:nvPr/>
        </p:nvSpPr>
        <p:spPr>
          <a:xfrm>
            <a:off x="2555875" y="2060575"/>
            <a:ext cx="4856163" cy="2287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今天谢谢同学们了，我们玩得很开心，再见咯！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背景蜘蛛网副本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比萨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38" y="1779588"/>
            <a:ext cx="3816350" cy="278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Line 6"/>
          <p:cNvSpPr/>
          <p:nvPr/>
        </p:nvSpPr>
        <p:spPr>
          <a:xfrm>
            <a:off x="4557713" y="1484313"/>
            <a:ext cx="71437" cy="3527425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背景蜘蛛网副本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 descr="比萨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620713"/>
            <a:ext cx="3816350" cy="278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Line 6"/>
          <p:cNvSpPr/>
          <p:nvPr/>
        </p:nvSpPr>
        <p:spPr>
          <a:xfrm>
            <a:off x="2628900" y="476250"/>
            <a:ext cx="0" cy="2952750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43" name="Group 7"/>
          <p:cNvGrpSpPr/>
          <p:nvPr/>
        </p:nvGrpSpPr>
        <p:grpSpPr>
          <a:xfrm>
            <a:off x="1692275" y="3429000"/>
            <a:ext cx="1584325" cy="576263"/>
            <a:chOff x="1156" y="2160"/>
            <a:chExt cx="998" cy="363"/>
          </a:xfrm>
        </p:grpSpPr>
        <p:sp>
          <p:nvSpPr>
            <p:cNvPr id="18445" name="Line 8"/>
            <p:cNvSpPr/>
            <p:nvPr/>
          </p:nvSpPr>
          <p:spPr>
            <a:xfrm flipH="1">
              <a:off x="1156" y="2160"/>
              <a:ext cx="273" cy="363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46" name="Line 9"/>
            <p:cNvSpPr/>
            <p:nvPr/>
          </p:nvSpPr>
          <p:spPr>
            <a:xfrm>
              <a:off x="1882" y="2160"/>
              <a:ext cx="272" cy="363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9946" name="Picture 10" descr="左比萨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3933825"/>
            <a:ext cx="1581150" cy="159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7" name="Picture 11" descr="右比萨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3933825"/>
            <a:ext cx="1414463" cy="1592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8" name="Text Box 12"/>
          <p:cNvSpPr txBox="1"/>
          <p:nvPr/>
        </p:nvSpPr>
        <p:spPr>
          <a:xfrm>
            <a:off x="973138" y="5589588"/>
            <a:ext cx="13684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一半</a:t>
            </a:r>
          </a:p>
        </p:txBody>
      </p:sp>
      <p:sp>
        <p:nvSpPr>
          <p:cNvPr id="39949" name="Text Box 13"/>
          <p:cNvSpPr txBox="1"/>
          <p:nvPr/>
        </p:nvSpPr>
        <p:spPr>
          <a:xfrm>
            <a:off x="2916238" y="5589588"/>
            <a:ext cx="100806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</a:rPr>
              <a:t>一半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4284663" y="765175"/>
            <a:ext cx="4679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</a:rPr>
              <a:t>平均每人吃（   ）块。</a:t>
            </a:r>
          </a:p>
        </p:txBody>
      </p:sp>
      <p:sp>
        <p:nvSpPr>
          <p:cNvPr id="39951" name="Text Box 15"/>
          <p:cNvSpPr txBox="1"/>
          <p:nvPr/>
        </p:nvSpPr>
        <p:spPr>
          <a:xfrm>
            <a:off x="4356100" y="2781300"/>
            <a:ext cx="4392613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latin typeface="Arial" panose="020B0604020202020204" pitchFamily="34" charset="0"/>
              </a:rPr>
              <a:t>像这样把一个比萨分成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大小相同</a:t>
            </a:r>
            <a:r>
              <a:rPr lang="zh-CN" altLang="en-US" sz="3200" dirty="0">
                <a:latin typeface="Arial" panose="020B0604020202020204" pitchFamily="34" charset="0"/>
              </a:rPr>
              <a:t>的两份的分法我们把它叫做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平均分</a:t>
            </a:r>
            <a:r>
              <a:rPr lang="zh-CN" altLang="en-US" sz="3200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39952" name="Text Box 16"/>
          <p:cNvSpPr txBox="1"/>
          <p:nvPr/>
        </p:nvSpPr>
        <p:spPr>
          <a:xfrm>
            <a:off x="7019925" y="765175"/>
            <a:ext cx="7905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</a:rPr>
              <a:t>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99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9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096" descr="背景蜘蛛网副本"/>
          <p:cNvPicPr>
            <a:picLocks noChangeAspect="1"/>
          </p:cNvPicPr>
          <p:nvPr/>
        </p:nvPicPr>
        <p:blipFill>
          <a:blip r:embed="rId5">
            <a:lum bright="-6000"/>
          </a:blip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075" descr="比萨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013" y="1509713"/>
            <a:ext cx="2951162" cy="1965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Line 3076"/>
          <p:cNvSpPr/>
          <p:nvPr/>
        </p:nvSpPr>
        <p:spPr>
          <a:xfrm>
            <a:off x="2627313" y="1268413"/>
            <a:ext cx="0" cy="2376487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1509" name="Picture 3077" descr="左比萨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088" y="3933825"/>
            <a:ext cx="1581150" cy="1592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3078" descr="右比萨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7675" y="3933825"/>
            <a:ext cx="1414463" cy="15922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31" name="Group 3099"/>
          <p:cNvGrpSpPr/>
          <p:nvPr/>
        </p:nvGrpSpPr>
        <p:grpSpPr>
          <a:xfrm>
            <a:off x="1835150" y="3429000"/>
            <a:ext cx="1584325" cy="576263"/>
            <a:chOff x="1156" y="2160"/>
            <a:chExt cx="998" cy="363"/>
          </a:xfrm>
        </p:grpSpPr>
        <p:sp>
          <p:nvSpPr>
            <p:cNvPr id="19476" name="Line 3079"/>
            <p:cNvSpPr/>
            <p:nvPr/>
          </p:nvSpPr>
          <p:spPr>
            <a:xfrm flipH="1">
              <a:off x="1156" y="2160"/>
              <a:ext cx="273" cy="363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7" name="Line 3080"/>
            <p:cNvSpPr/>
            <p:nvPr/>
          </p:nvSpPr>
          <p:spPr>
            <a:xfrm>
              <a:off x="1882" y="2160"/>
              <a:ext cx="272" cy="363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1513" name="Text Box 3081"/>
          <p:cNvSpPr txBox="1"/>
          <p:nvPr/>
        </p:nvSpPr>
        <p:spPr>
          <a:xfrm>
            <a:off x="4140200" y="1196975"/>
            <a:ext cx="4608513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996600"/>
                </a:solidFill>
                <a:latin typeface="Arial" panose="020B0604020202020204" pitchFamily="34" charset="0"/>
              </a:rPr>
              <a:t>　　</a:t>
            </a:r>
            <a:r>
              <a:rPr lang="zh-CN" altLang="en-US" sz="2800" b="1" dirty="0">
                <a:latin typeface="Arial" panose="020B0604020202020204" pitchFamily="34" charset="0"/>
              </a:rPr>
              <a:t>把一个比萨饼，平均分成两份，其中的一份就是它的</a:t>
            </a:r>
            <a:r>
              <a:rPr lang="zh-CN" altLang="en-US" sz="2800" b="1" dirty="0">
                <a:solidFill>
                  <a:srgbClr val="996600"/>
                </a:solidFill>
                <a:latin typeface="Arial" panose="020B0604020202020204" pitchFamily="34" charset="0"/>
              </a:rPr>
              <a:t>　　。</a:t>
            </a:r>
            <a:r>
              <a:rPr lang="zh-CN" altLang="en-US" sz="2400" b="1" dirty="0">
                <a:solidFill>
                  <a:srgbClr val="996600"/>
                </a:solidFill>
                <a:latin typeface="Arial" panose="020B0604020202020204" pitchFamily="34" charset="0"/>
              </a:rPr>
              <a:t> </a:t>
            </a:r>
            <a:endParaRPr lang="zh-CN" altLang="en-US" b="1" dirty="0">
              <a:solidFill>
                <a:srgbClr val="996600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Rectangle 30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9466" name="Rectangle 308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1516" name="Object 3084"/>
          <p:cNvGraphicFramePr>
            <a:graphicFrameLocks noChangeAspect="1"/>
          </p:cNvGraphicFramePr>
          <p:nvPr/>
        </p:nvGraphicFramePr>
        <p:xfrm>
          <a:off x="7524750" y="3716338"/>
          <a:ext cx="28416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9" imgW="152400" imgH="393700" progId="Equation.3">
                  <p:embed/>
                </p:oleObj>
              </mc:Choice>
              <mc:Fallback>
                <p:oleObj r:id="rId9" imgW="152400" imgH="3937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24750" y="3716338"/>
                        <a:ext cx="284163" cy="5016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3085"/>
          <p:cNvGraphicFramePr>
            <a:graphicFrameLocks noChangeAspect="1"/>
          </p:cNvGraphicFramePr>
          <p:nvPr/>
        </p:nvGraphicFramePr>
        <p:xfrm>
          <a:off x="4859338" y="1989138"/>
          <a:ext cx="449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11" imgW="152400" imgH="393700" progId="Equation.3">
                  <p:embed/>
                </p:oleObj>
              </mc:Choice>
              <mc:Fallback>
                <p:oleObj r:id="rId11" imgW="152400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59338" y="1989138"/>
                        <a:ext cx="449262" cy="720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8" name="Picture 3086" descr="比萨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563" y="3141663"/>
            <a:ext cx="2232025" cy="1487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9" name="Line 3087"/>
          <p:cNvSpPr/>
          <p:nvPr/>
        </p:nvSpPr>
        <p:spPr>
          <a:xfrm>
            <a:off x="6011863" y="3068638"/>
            <a:ext cx="0" cy="1728787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0" name="Text Box 3088"/>
          <p:cNvSpPr txBox="1"/>
          <p:nvPr/>
        </p:nvSpPr>
        <p:spPr>
          <a:xfrm>
            <a:off x="6767513" y="3357563"/>
            <a:ext cx="2376487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</a:rPr>
              <a:t>　　这样的分法</a:t>
            </a:r>
          </a:p>
          <a:p>
            <a:r>
              <a:rPr lang="zh-CN" altLang="en-US" sz="2000" b="1" dirty="0">
                <a:latin typeface="Arial" panose="020B0604020202020204" pitchFamily="34" charset="0"/>
              </a:rPr>
              <a:t>能用　　来表示</a:t>
            </a:r>
          </a:p>
          <a:p>
            <a:r>
              <a:rPr lang="zh-CN" altLang="en-US" sz="2000" b="1" dirty="0">
                <a:latin typeface="Arial" panose="020B0604020202020204" pitchFamily="34" charset="0"/>
              </a:rPr>
              <a:t>吗？ </a:t>
            </a:r>
          </a:p>
        </p:txBody>
      </p:sp>
      <p:sp>
        <p:nvSpPr>
          <p:cNvPr id="21521" name="AutoShape 3089"/>
          <p:cNvSpPr/>
          <p:nvPr/>
        </p:nvSpPr>
        <p:spPr>
          <a:xfrm>
            <a:off x="7235825" y="1196975"/>
            <a:ext cx="1296988" cy="503238"/>
          </a:xfrm>
          <a:prstGeom prst="roundRect">
            <a:avLst>
              <a:gd name="adj" fmla="val 39505"/>
            </a:avLst>
          </a:prstGeom>
          <a:noFill/>
          <a:ln w="38100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21522" name="Object 3090"/>
          <p:cNvGraphicFramePr>
            <a:graphicFrameLocks noChangeAspect="1"/>
          </p:cNvGraphicFramePr>
          <p:nvPr/>
        </p:nvGraphicFramePr>
        <p:xfrm>
          <a:off x="1403350" y="5661025"/>
          <a:ext cx="6572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12" imgW="152400" imgH="393700" progId="Equation.3">
                  <p:embed/>
                </p:oleObj>
              </mc:Choice>
              <mc:Fallback>
                <p:oleObj r:id="rId12" imgW="152400" imgH="393700" progId="Equation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03350" y="5661025"/>
                        <a:ext cx="657225" cy="1054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23" name="切比萨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1527" name="Object 3095"/>
          <p:cNvGraphicFramePr>
            <a:graphicFrameLocks noChangeAspect="1"/>
          </p:cNvGraphicFramePr>
          <p:nvPr/>
        </p:nvGraphicFramePr>
        <p:xfrm>
          <a:off x="3132138" y="5661025"/>
          <a:ext cx="6572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14" imgW="152400" imgH="393700" progId="Equation.3">
                  <p:embed/>
                </p:oleObj>
              </mc:Choice>
              <mc:Fallback>
                <p:oleObj r:id="rId14" imgW="152400" imgH="3937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2138" y="5661025"/>
                        <a:ext cx="657225" cy="1054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99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75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5699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75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3"/>
                </p:tgtEl>
              </p:cMediaNode>
            </p:audio>
          </p:childTnLst>
        </p:cTn>
      </p:par>
    </p:tnLst>
    <p:bldLst>
      <p:bldP spid="21513" grpId="0"/>
      <p:bldP spid="21520" grpId="0"/>
      <p:bldP spid="215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背景蜘蛛网副本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WordArt 5"/>
          <p:cNvSpPr>
            <a:spLocks noTextEdit="1"/>
          </p:cNvSpPr>
          <p:nvPr/>
        </p:nvSpPr>
        <p:spPr>
          <a:xfrm>
            <a:off x="3419475" y="404813"/>
            <a:ext cx="2667000" cy="76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282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欢乐餐厅</a:t>
            </a:r>
          </a:p>
        </p:txBody>
      </p:sp>
      <p:pic>
        <p:nvPicPr>
          <p:cNvPr id="20484" name="Picture 6" descr="晚餐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3" y="1125538"/>
            <a:ext cx="5472112" cy="4106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9" name="Picture 7" descr="boy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7825" y="3573463"/>
            <a:ext cx="1606550" cy="284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0" name="Picture 8" descr="girl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113" y="3644900"/>
            <a:ext cx="1863725" cy="299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41" name="Picture 9" descr="比萨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2205038"/>
            <a:ext cx="1944688" cy="1152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8" name="Picture 10" descr="splash_0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9613" y="188913"/>
            <a:ext cx="1366837" cy="981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背景蜘蛛网副本"/>
          <p:cNvPicPr>
            <a:picLocks noChangeAspect="1"/>
          </p:cNvPicPr>
          <p:nvPr/>
        </p:nvPicPr>
        <p:blipFill>
          <a:blip r:embed="rId2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1" name="Picture 5" descr="比萨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975" y="1897063"/>
            <a:ext cx="3816350" cy="278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2" name="Line 6"/>
          <p:cNvSpPr/>
          <p:nvPr/>
        </p:nvSpPr>
        <p:spPr>
          <a:xfrm flipH="1">
            <a:off x="3816350" y="1824038"/>
            <a:ext cx="863600" cy="2808287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063" name="Line 7"/>
          <p:cNvSpPr/>
          <p:nvPr/>
        </p:nvSpPr>
        <p:spPr>
          <a:xfrm>
            <a:off x="3455988" y="1968500"/>
            <a:ext cx="2016125" cy="2376488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背景蜘蛛网副本"/>
          <p:cNvPicPr>
            <a:picLocks noChangeAspect="1"/>
          </p:cNvPicPr>
          <p:nvPr/>
        </p:nvPicPr>
        <p:blipFill>
          <a:blip r:embed="rId3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5" name="Picture 5" descr="比萨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3" y="549275"/>
            <a:ext cx="3816350" cy="2782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6" name="Line 6"/>
          <p:cNvSpPr/>
          <p:nvPr/>
        </p:nvSpPr>
        <p:spPr>
          <a:xfrm>
            <a:off x="2627313" y="476250"/>
            <a:ext cx="73025" cy="3095625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7" name="Line 7"/>
          <p:cNvSpPr/>
          <p:nvPr/>
        </p:nvSpPr>
        <p:spPr>
          <a:xfrm flipV="1">
            <a:off x="900113" y="1628775"/>
            <a:ext cx="3671887" cy="1588"/>
          </a:xfrm>
          <a:prstGeom prst="line">
            <a:avLst/>
          </a:prstGeom>
          <a:ln w="57150" cap="flat" cmpd="sng">
            <a:solidFill>
              <a:srgbClr val="A50021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40968" name="Group 8"/>
          <p:cNvGrpSpPr/>
          <p:nvPr/>
        </p:nvGrpSpPr>
        <p:grpSpPr>
          <a:xfrm>
            <a:off x="1835150" y="3429000"/>
            <a:ext cx="1584325" cy="576263"/>
            <a:chOff x="1156" y="2160"/>
            <a:chExt cx="998" cy="363"/>
          </a:xfrm>
        </p:grpSpPr>
        <p:sp>
          <p:nvSpPr>
            <p:cNvPr id="22542" name="Line 9"/>
            <p:cNvSpPr/>
            <p:nvPr/>
          </p:nvSpPr>
          <p:spPr>
            <a:xfrm flipH="1">
              <a:off x="1156" y="2160"/>
              <a:ext cx="273" cy="363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43" name="Line 10"/>
            <p:cNvSpPr/>
            <p:nvPr/>
          </p:nvSpPr>
          <p:spPr>
            <a:xfrm>
              <a:off x="1882" y="2160"/>
              <a:ext cx="272" cy="363"/>
            </a:xfrm>
            <a:prstGeom prst="line">
              <a:avLst/>
            </a:prstGeom>
            <a:ln w="38100" cap="flat" cmpd="sng">
              <a:solidFill>
                <a:srgbClr val="A5002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40971" name="Picture 11" descr="左比萨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88" y="3933825"/>
            <a:ext cx="1581150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2" name="Picture 12" descr="右比萨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75" y="3933825"/>
            <a:ext cx="1414463" cy="790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3" name="Picture 13" descr="右比萨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675" y="5013325"/>
            <a:ext cx="1414463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74" name="Picture 14" descr="左比萨副本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088" y="5013325"/>
            <a:ext cx="1581150" cy="8001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0975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1187450" y="3068638"/>
          <a:ext cx="4318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9" imgW="152400" imgH="393700" progId="Equation.3">
                  <p:embed/>
                </p:oleObj>
              </mc:Choice>
              <mc:Fallback>
                <p:oleObj r:id="rId9" imgW="152400" imgH="393700" progId="Equation.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1187450" y="3068638"/>
                        <a:ext cx="431800" cy="8985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7" name="Rectangle 17"/>
          <p:cNvSpPr/>
          <p:nvPr/>
        </p:nvSpPr>
        <p:spPr>
          <a:xfrm>
            <a:off x="4787900" y="765175"/>
            <a:ext cx="3960813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Arial" panose="020B0604020202020204" pitchFamily="34" charset="0"/>
              </a:rPr>
              <a:t>把一个比萨饼，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平均分</a:t>
            </a:r>
            <a:r>
              <a:rPr lang="zh-CN" altLang="en-US" sz="3200" b="1" dirty="0">
                <a:latin typeface="Arial" panose="020B0604020202020204" pitchFamily="34" charset="0"/>
              </a:rPr>
              <a:t>成四份，其中的一份就是它的</a:t>
            </a:r>
            <a:r>
              <a:rPr lang="zh-CN" altLang="en-US" sz="3200" b="1" dirty="0">
                <a:solidFill>
                  <a:srgbClr val="996600"/>
                </a:solidFill>
                <a:latin typeface="Arial" panose="020B0604020202020204" pitchFamily="34" charset="0"/>
              </a:rPr>
              <a:t>　　。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4097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7019925" y="1773238"/>
          <a:ext cx="43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11" imgW="152400" imgH="393700" progId="Equation.3">
                  <p:embed/>
                </p:oleObj>
              </mc:Choice>
              <mc:Fallback>
                <p:oleObj r:id="rId11" imgW="152400" imgH="3937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>
                      <a:xfrm>
                        <a:off x="7019925" y="1773238"/>
                        <a:ext cx="431800" cy="863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2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99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98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397"/>
                            </p:stCondLst>
                            <p:childTnLst>
                              <p:par>
                                <p:cTn id="39" presetID="12" presetClass="entr" presetSubtype="2" fill="hold" nodeType="afterEffect">
                                  <p:stCondLst>
                                    <p:cond delay="2799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1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40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396</Words>
  <Application>Microsoft Office PowerPoint</Application>
  <PresentationFormat>全屏显示(4:3)</PresentationFormat>
  <Paragraphs>99</Paragraphs>
  <Slides>31</Slides>
  <Notes>1</Notes>
  <HiddenSlides>0</HiddenSlides>
  <MMClips>1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黑体</vt:lpstr>
      <vt:lpstr>华文行楷</vt:lpstr>
      <vt:lpstr>楷体_GB2312</vt:lpstr>
      <vt:lpstr>隶书</vt:lpstr>
      <vt:lpstr>宋体</vt:lpstr>
      <vt:lpstr>微软雅黑</vt:lpstr>
      <vt:lpstr>Arial</vt:lpstr>
      <vt:lpstr>Tahoma</vt:lpstr>
      <vt:lpstr>Times New Roman</vt:lpstr>
      <vt:lpstr>WWW.2PPT.COM
</vt:lpstr>
      <vt:lpstr>Equation.3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2005-05-24T14:00:17Z</dcterms:created>
  <dcterms:modified xsi:type="dcterms:W3CDTF">2023-01-17T00:51:11Z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BA42C91C694044DA82513ADB43668F1B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