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4E08D-D311-4750-AF02-2A85929E376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0456-CD6D-4B2B-BFF0-DDF19D3D61C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3FAC0-F49F-4B4A-81A9-875BB8899ED3}" type="slidenum">
              <a:rPr lang="en-US" altLang="zh-CN" smtClean="0">
                <a:solidFill>
                  <a:prstClr val="black"/>
                </a:solidFill>
              </a:rPr>
              <a:t>6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E5A7B9-A6AD-47E7-9B5F-2A23B7F376A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D0F45-0B26-460D-A11F-0F02A9002659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E7345-E5CC-4B14-8630-9CA8E85A0DB5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5EB0C-74F7-4475-8B50-140C880E35F6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6B6C6-6C78-4F60-BE79-B72F33965D56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8DA07-B583-47A4-8897-DC2EE30C3D9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82BAA-E6D2-47A8-935C-133B2E9B1068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7CCAB-AE10-4E9C-BCA2-3CB7726461F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DBBE5-472F-4DEC-877E-BA369C5C5174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786718-E83A-4EE7-BA32-B3EBF5C9B23C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78BD095-372F-4FE7-B45E-99BBB064AD77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4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21059" y="1412776"/>
            <a:ext cx="689483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800" kern="10" dirty="0">
                <a:ln w="9525">
                  <a:solidFill>
                    <a:srgbClr val="000000"/>
                  </a:solidFill>
                  <a:miter lim="800000"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康海报体W12(P)" pitchFamily="82" charset="-122"/>
                <a:ea typeface="华康海报体W12(P)" pitchFamily="82" charset="-122"/>
              </a:rPr>
              <a:t>14.1 </a:t>
            </a:r>
            <a:r>
              <a:rPr lang="zh-CN" altLang="en-US" sz="8800" kern="10" dirty="0">
                <a:ln w="9525">
                  <a:solidFill>
                    <a:srgbClr val="000000"/>
                  </a:solidFill>
                  <a:miter lim="800000"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康海报体W12(P)" pitchFamily="82" charset="-122"/>
                <a:ea typeface="华康海报体W12(P)" pitchFamily="82" charset="-122"/>
              </a:rPr>
              <a:t>平方根</a:t>
            </a:r>
          </a:p>
        </p:txBody>
      </p:sp>
      <p:sp>
        <p:nvSpPr>
          <p:cNvPr id="7" name="矩形 6"/>
          <p:cNvSpPr/>
          <p:nvPr/>
        </p:nvSpPr>
        <p:spPr>
          <a:xfrm>
            <a:off x="2662347" y="4797152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ln>
                  <a:solidFill>
                    <a:srgbClr val="808080">
                      <a:lumMod val="50000"/>
                    </a:srgbClr>
                  </a:solidFill>
                </a:ln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ln>
                <a:solidFill>
                  <a:srgbClr val="808080">
                    <a:lumMod val="50000"/>
                  </a:srgbClr>
                </a:solidFill>
              </a:ln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WordArt 4"/>
          <p:cNvSpPr>
            <a:spLocks noChangeArrowheads="1" noChangeShapeType="1" noTextEdit="1"/>
          </p:cNvSpPr>
          <p:nvPr/>
        </p:nvSpPr>
        <p:spPr bwMode="auto">
          <a:xfrm>
            <a:off x="971600" y="1196752"/>
            <a:ext cx="18669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 dirty="0">
                <a:ln w="15875">
                  <a:solidFill>
                    <a:srgbClr val="000000"/>
                  </a:solidFill>
                  <a:rou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总结反思</a:t>
            </a:r>
          </a:p>
        </p:txBody>
      </p:sp>
      <p:sp>
        <p:nvSpPr>
          <p:cNvPr id="111621" name="WordArt 5"/>
          <p:cNvSpPr>
            <a:spLocks noChangeArrowheads="1" noChangeShapeType="1" noTextEdit="1"/>
          </p:cNvSpPr>
          <p:nvPr/>
        </p:nvSpPr>
        <p:spPr bwMode="auto">
          <a:xfrm>
            <a:off x="1692274" y="2852936"/>
            <a:ext cx="5934075" cy="66154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 dirty="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幼圆" panose="02010509060101010101" charset="-122"/>
                <a:ea typeface="幼圆" panose="02010509060101010101" charset="-122"/>
              </a:rPr>
              <a:t>这节课你学到了什么？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395288" y="1773238"/>
            <a:ext cx="8640762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1</a:t>
            </a:r>
            <a:r>
              <a:rPr kumimoji="1" lang="zh-CN" altLang="en-US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、课本</a:t>
            </a:r>
            <a:r>
              <a:rPr kumimoji="1" lang="en-US" altLang="zh-CN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65</a:t>
            </a:r>
            <a:r>
              <a:rPr kumimoji="1" lang="zh-CN" altLang="en-US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页 </a:t>
            </a:r>
            <a:r>
              <a:rPr kumimoji="1" lang="en-US" altLang="zh-CN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A</a:t>
            </a:r>
            <a:r>
              <a:rPr kumimoji="1" lang="zh-CN" altLang="en-US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组 </a:t>
            </a:r>
            <a:r>
              <a:rPr kumimoji="1" lang="en-US" altLang="zh-CN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1</a:t>
            </a:r>
            <a:r>
              <a:rPr kumimoji="1" lang="en-US" altLang="zh-CN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/>
                <a:ea typeface="楷体_GB2312" pitchFamily="49" charset="-122"/>
              </a:rPr>
              <a:t>—</a:t>
            </a:r>
            <a:r>
              <a:rPr kumimoji="1" lang="en-US" altLang="zh-CN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4</a:t>
            </a:r>
            <a:r>
              <a:rPr kumimoji="1" lang="zh-CN" altLang="en-US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题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1" lang="zh-CN" altLang="en-US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、同步练习册</a:t>
            </a:r>
            <a:r>
              <a:rPr kumimoji="1" lang="en-US" altLang="zh-CN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14.1</a:t>
            </a:r>
            <a:r>
              <a:rPr kumimoji="1" lang="zh-CN" altLang="en-US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（二） </a:t>
            </a:r>
          </a:p>
        </p:txBody>
      </p:sp>
      <p:sp>
        <p:nvSpPr>
          <p:cNvPr id="98310" name="WordArt 6"/>
          <p:cNvSpPr>
            <a:spLocks noChangeArrowheads="1" noChangeShapeType="1" noTextEdit="1"/>
          </p:cNvSpPr>
          <p:nvPr/>
        </p:nvSpPr>
        <p:spPr bwMode="auto">
          <a:xfrm>
            <a:off x="395288" y="836712"/>
            <a:ext cx="1866900" cy="67322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 dirty="0">
                <a:ln w="15875">
                  <a:solidFill>
                    <a:srgbClr val="000000"/>
                  </a:solidFill>
                  <a:rou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作业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WordArt 2"/>
          <p:cNvSpPr>
            <a:spLocks noChangeArrowheads="1" noChangeShapeType="1" noTextEdit="1"/>
          </p:cNvSpPr>
          <p:nvPr/>
        </p:nvSpPr>
        <p:spPr bwMode="auto">
          <a:xfrm>
            <a:off x="250825" y="333375"/>
            <a:ext cx="18669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 dirty="0">
                <a:ln w="15875">
                  <a:solidFill>
                    <a:srgbClr val="000000"/>
                  </a:solidFill>
                  <a:rou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知识回顾</a:t>
            </a:r>
          </a:p>
        </p:txBody>
      </p:sp>
      <p:grpSp>
        <p:nvGrpSpPr>
          <p:cNvPr id="107523" name="Group 3"/>
          <p:cNvGrpSpPr/>
          <p:nvPr/>
        </p:nvGrpSpPr>
        <p:grpSpPr bwMode="auto">
          <a:xfrm>
            <a:off x="323850" y="1408113"/>
            <a:ext cx="5975350" cy="3316287"/>
            <a:chOff x="204" y="617"/>
            <a:chExt cx="3764" cy="2089"/>
          </a:xfrm>
        </p:grpSpPr>
        <p:sp>
          <p:nvSpPr>
            <p:cNvPr id="107524" name="Text Box 4"/>
            <p:cNvSpPr txBox="1">
              <a:spLocks noChangeArrowheads="1"/>
            </p:cNvSpPr>
            <p:nvPr/>
          </p:nvSpPr>
          <p:spPr bwMode="auto">
            <a:xfrm>
              <a:off x="204" y="617"/>
              <a:ext cx="37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200" dirty="0">
                  <a:solidFill>
                    <a:srgbClr val="000000"/>
                  </a:solidFill>
                  <a:ea typeface="隶书" panose="02010509060101010101" pitchFamily="49" charset="-122"/>
                </a:rPr>
                <a:t>⑴  25</a:t>
              </a:r>
              <a:r>
                <a:rPr lang="zh-CN" altLang="en-US" sz="3200" dirty="0">
                  <a:solidFill>
                    <a:srgbClr val="000000"/>
                  </a:solidFill>
                  <a:ea typeface="隶书" panose="02010509060101010101" pitchFamily="49" charset="-122"/>
                </a:rPr>
                <a:t>的平方根是</a:t>
              </a:r>
              <a:r>
                <a:rPr lang="zh-CN" altLang="en-US" sz="3200" u="sng" dirty="0">
                  <a:solidFill>
                    <a:srgbClr val="000000"/>
                  </a:solidFill>
                  <a:ea typeface="隶书" panose="02010509060101010101" pitchFamily="49" charset="-122"/>
                </a:rPr>
                <a:t>         </a:t>
              </a:r>
              <a:r>
                <a:rPr lang="en-US" altLang="zh-CN" sz="3200" dirty="0">
                  <a:solidFill>
                    <a:srgbClr val="000000"/>
                  </a:solidFill>
                  <a:ea typeface="隶书" panose="02010509060101010101" pitchFamily="49" charset="-122"/>
                </a:rPr>
                <a:t>.</a:t>
              </a:r>
            </a:p>
          </p:txBody>
        </p:sp>
        <p:sp>
          <p:nvSpPr>
            <p:cNvPr id="107525" name="Text Box 5"/>
            <p:cNvSpPr txBox="1">
              <a:spLocks noChangeArrowheads="1"/>
            </p:cNvSpPr>
            <p:nvPr/>
          </p:nvSpPr>
          <p:spPr bwMode="auto">
            <a:xfrm>
              <a:off x="204" y="980"/>
              <a:ext cx="318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200" dirty="0">
                  <a:solidFill>
                    <a:srgbClr val="000000"/>
                  </a:solidFill>
                  <a:ea typeface="隶书" panose="02010509060101010101" pitchFamily="49" charset="-122"/>
                </a:rPr>
                <a:t>⑵  81</a:t>
              </a:r>
              <a:r>
                <a:rPr lang="zh-CN" altLang="en-US" sz="3200" dirty="0">
                  <a:solidFill>
                    <a:srgbClr val="000000"/>
                  </a:solidFill>
                  <a:ea typeface="隶书" panose="02010509060101010101" pitchFamily="49" charset="-122"/>
                </a:rPr>
                <a:t>的平方根是</a:t>
              </a:r>
              <a:r>
                <a:rPr lang="zh-CN" altLang="en-US" sz="3200" u="sng" dirty="0">
                  <a:solidFill>
                    <a:srgbClr val="000000"/>
                  </a:solidFill>
                  <a:ea typeface="隶书" panose="02010509060101010101" pitchFamily="49" charset="-122"/>
                </a:rPr>
                <a:t>         </a:t>
              </a:r>
              <a:r>
                <a:rPr lang="en-US" altLang="zh-CN" sz="3200" dirty="0">
                  <a:solidFill>
                    <a:srgbClr val="000000"/>
                  </a:solidFill>
                  <a:ea typeface="隶书" panose="02010509060101010101" pitchFamily="49" charset="-122"/>
                </a:rPr>
                <a:t>.</a:t>
              </a:r>
            </a:p>
          </p:txBody>
        </p:sp>
        <p:sp>
          <p:nvSpPr>
            <p:cNvPr id="107526" name="Text Box 6"/>
            <p:cNvSpPr txBox="1">
              <a:spLocks noChangeArrowheads="1"/>
            </p:cNvSpPr>
            <p:nvPr/>
          </p:nvSpPr>
          <p:spPr bwMode="auto">
            <a:xfrm>
              <a:off x="204" y="1480"/>
              <a:ext cx="34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200" dirty="0">
                  <a:solidFill>
                    <a:srgbClr val="000000"/>
                  </a:solidFill>
                  <a:ea typeface="隶书" panose="02010509060101010101" pitchFamily="49" charset="-122"/>
                </a:rPr>
                <a:t>⑶      </a:t>
              </a:r>
              <a:r>
                <a:rPr lang="zh-CN" altLang="en-US" sz="3200" dirty="0">
                  <a:solidFill>
                    <a:srgbClr val="000000"/>
                  </a:solidFill>
                  <a:ea typeface="隶书" panose="02010509060101010101" pitchFamily="49" charset="-122"/>
                </a:rPr>
                <a:t>的平方根是</a:t>
              </a:r>
              <a:r>
                <a:rPr lang="zh-CN" altLang="en-US" sz="3200" u="sng" dirty="0">
                  <a:solidFill>
                    <a:srgbClr val="000000"/>
                  </a:solidFill>
                  <a:ea typeface="隶书" panose="02010509060101010101" pitchFamily="49" charset="-122"/>
                </a:rPr>
                <a:t>         </a:t>
              </a:r>
              <a:r>
                <a:rPr lang="en-US" altLang="zh-CN" sz="3200" dirty="0">
                  <a:solidFill>
                    <a:srgbClr val="000000"/>
                  </a:solidFill>
                  <a:ea typeface="隶书" panose="02010509060101010101" pitchFamily="49" charset="-122"/>
                </a:rPr>
                <a:t>.</a:t>
              </a:r>
            </a:p>
          </p:txBody>
        </p:sp>
        <p:graphicFrame>
          <p:nvGraphicFramePr>
            <p:cNvPr id="107527" name="Object 7"/>
            <p:cNvGraphicFramePr>
              <a:graphicFrameLocks noChangeAspect="1"/>
            </p:cNvGraphicFramePr>
            <p:nvPr/>
          </p:nvGraphicFramePr>
          <p:xfrm>
            <a:off x="612" y="1297"/>
            <a:ext cx="366" cy="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" name="公式" r:id="rId3" imgW="228600" imgH="393700" progId="Equation.3">
                    <p:embed/>
                  </p:oleObj>
                </mc:Choice>
                <mc:Fallback>
                  <p:oleObj name="公式" r:id="rId3" imgW="228600" imgH="393700" progId="Equation.3">
                    <p:embed/>
                    <p:pic>
                      <p:nvPicPr>
                        <p:cNvPr id="0" name="图片 10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2" y="1297"/>
                          <a:ext cx="366" cy="6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7528" name="Text Box 8"/>
            <p:cNvSpPr txBox="1">
              <a:spLocks noChangeArrowheads="1"/>
            </p:cNvSpPr>
            <p:nvPr/>
          </p:nvSpPr>
          <p:spPr bwMode="auto">
            <a:xfrm>
              <a:off x="204" y="1933"/>
              <a:ext cx="344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200" dirty="0">
                  <a:solidFill>
                    <a:srgbClr val="000000"/>
                  </a:solidFill>
                  <a:ea typeface="隶书" panose="02010509060101010101" pitchFamily="49" charset="-122"/>
                </a:rPr>
                <a:t>⑷  0 </a:t>
              </a:r>
              <a:r>
                <a:rPr lang="zh-CN" altLang="en-US" sz="3200" dirty="0">
                  <a:solidFill>
                    <a:srgbClr val="000000"/>
                  </a:solidFill>
                  <a:ea typeface="隶书" panose="02010509060101010101" pitchFamily="49" charset="-122"/>
                </a:rPr>
                <a:t>的平方根是</a:t>
              </a:r>
              <a:r>
                <a:rPr lang="zh-CN" altLang="en-US" sz="3200" u="sng" dirty="0">
                  <a:solidFill>
                    <a:srgbClr val="000000"/>
                  </a:solidFill>
                  <a:ea typeface="隶书" panose="02010509060101010101" pitchFamily="49" charset="-122"/>
                </a:rPr>
                <a:t>         </a:t>
              </a:r>
              <a:r>
                <a:rPr lang="en-US" altLang="zh-CN" sz="3200" dirty="0">
                  <a:solidFill>
                    <a:srgbClr val="000000"/>
                  </a:solidFill>
                  <a:ea typeface="隶书" panose="02010509060101010101" pitchFamily="49" charset="-122"/>
                </a:rPr>
                <a:t>.</a:t>
              </a:r>
            </a:p>
          </p:txBody>
        </p:sp>
        <p:sp>
          <p:nvSpPr>
            <p:cNvPr id="107529" name="Text Box 9"/>
            <p:cNvSpPr txBox="1">
              <a:spLocks noChangeArrowheads="1"/>
            </p:cNvSpPr>
            <p:nvPr/>
          </p:nvSpPr>
          <p:spPr bwMode="auto">
            <a:xfrm>
              <a:off x="204" y="2341"/>
              <a:ext cx="263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200" dirty="0">
                  <a:solidFill>
                    <a:srgbClr val="000000"/>
                  </a:solidFill>
                  <a:ea typeface="隶书" panose="02010509060101010101" pitchFamily="49" charset="-122"/>
                </a:rPr>
                <a:t>⑸  -4</a:t>
              </a:r>
              <a:r>
                <a:rPr lang="zh-CN" altLang="en-US" sz="3200" dirty="0">
                  <a:solidFill>
                    <a:srgbClr val="000000"/>
                  </a:solidFill>
                  <a:ea typeface="隶书" panose="02010509060101010101" pitchFamily="49" charset="-122"/>
                </a:rPr>
                <a:t>有平方根吗？</a:t>
              </a:r>
            </a:p>
          </p:txBody>
        </p:sp>
      </p:grpSp>
      <p:sp>
        <p:nvSpPr>
          <p:cNvPr id="107530" name="Text Box 10"/>
          <p:cNvSpPr txBox="1">
            <a:spLocks noChangeArrowheads="1"/>
          </p:cNvSpPr>
          <p:nvPr/>
        </p:nvSpPr>
        <p:spPr bwMode="auto">
          <a:xfrm>
            <a:off x="3708400" y="1408113"/>
            <a:ext cx="1368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FF"/>
                </a:solidFill>
                <a:ea typeface="隶书" panose="02010509060101010101" pitchFamily="49" charset="-122"/>
              </a:rPr>
              <a:t>±5</a:t>
            </a:r>
          </a:p>
        </p:txBody>
      </p:sp>
      <p:sp>
        <p:nvSpPr>
          <p:cNvPr id="107531" name="Text Box 11"/>
          <p:cNvSpPr txBox="1">
            <a:spLocks noChangeArrowheads="1"/>
          </p:cNvSpPr>
          <p:nvPr/>
        </p:nvSpPr>
        <p:spPr bwMode="auto">
          <a:xfrm>
            <a:off x="3708400" y="1984375"/>
            <a:ext cx="1368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FF"/>
                </a:solidFill>
                <a:ea typeface="隶书" panose="02010509060101010101" pitchFamily="49" charset="-122"/>
              </a:rPr>
              <a:t>±9</a:t>
            </a:r>
          </a:p>
        </p:txBody>
      </p:sp>
      <p:sp>
        <p:nvSpPr>
          <p:cNvPr id="107532" name="Text Box 12"/>
          <p:cNvSpPr txBox="1">
            <a:spLocks noChangeArrowheads="1"/>
          </p:cNvSpPr>
          <p:nvPr/>
        </p:nvSpPr>
        <p:spPr bwMode="auto">
          <a:xfrm>
            <a:off x="3851275" y="3495675"/>
            <a:ext cx="1368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FF"/>
                </a:solidFill>
                <a:ea typeface="隶书" panose="02010509060101010101" pitchFamily="49" charset="-122"/>
              </a:rPr>
              <a:t>0</a:t>
            </a:r>
          </a:p>
        </p:txBody>
      </p:sp>
      <p:sp>
        <p:nvSpPr>
          <p:cNvPr id="107533" name="Text Box 13"/>
          <p:cNvSpPr txBox="1">
            <a:spLocks noChangeArrowheads="1"/>
          </p:cNvSpPr>
          <p:nvPr/>
        </p:nvSpPr>
        <p:spPr bwMode="auto">
          <a:xfrm>
            <a:off x="3851275" y="4143375"/>
            <a:ext cx="1368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FF"/>
                </a:solidFill>
                <a:ea typeface="隶书" panose="02010509060101010101" pitchFamily="49" charset="-122"/>
              </a:rPr>
              <a:t>没有</a:t>
            </a:r>
          </a:p>
        </p:txBody>
      </p:sp>
      <p:grpSp>
        <p:nvGrpSpPr>
          <p:cNvPr id="107534" name="Group 14"/>
          <p:cNvGrpSpPr/>
          <p:nvPr/>
        </p:nvGrpSpPr>
        <p:grpSpPr bwMode="auto">
          <a:xfrm>
            <a:off x="3779838" y="2492375"/>
            <a:ext cx="593725" cy="920750"/>
            <a:chOff x="2880" y="1842"/>
            <a:chExt cx="374" cy="580"/>
          </a:xfrm>
        </p:grpSpPr>
        <p:sp>
          <p:nvSpPr>
            <p:cNvPr id="107535" name="Line 15"/>
            <p:cNvSpPr>
              <a:spLocks noChangeShapeType="1"/>
            </p:cNvSpPr>
            <p:nvPr/>
          </p:nvSpPr>
          <p:spPr bwMode="auto">
            <a:xfrm>
              <a:off x="3107" y="2114"/>
              <a:ext cx="147" cy="1"/>
            </a:xfrm>
            <a:prstGeom prst="line">
              <a:avLst/>
            </a:prstGeom>
            <a:noFill/>
            <a:ln w="158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7536" name="Rectangle 16"/>
            <p:cNvSpPr>
              <a:spLocks noChangeArrowheads="1"/>
            </p:cNvSpPr>
            <p:nvPr/>
          </p:nvSpPr>
          <p:spPr bwMode="auto">
            <a:xfrm>
              <a:off x="3107" y="2115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>
                  <a:solidFill>
                    <a:srgbClr val="0000FF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8</a:t>
              </a:r>
              <a:endParaRPr lang="en-US" altLang="zh-CN" sz="3200">
                <a:solidFill>
                  <a:srgbClr val="0000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107537" name="Rectangle 17"/>
            <p:cNvSpPr>
              <a:spLocks noChangeArrowheads="1"/>
            </p:cNvSpPr>
            <p:nvPr/>
          </p:nvSpPr>
          <p:spPr bwMode="auto">
            <a:xfrm>
              <a:off x="3107" y="1842"/>
              <a:ext cx="12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>
                  <a:solidFill>
                    <a:srgbClr val="0000FF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7</a:t>
              </a:r>
              <a:endParaRPr lang="en-US" altLang="zh-CN" sz="3200">
                <a:solidFill>
                  <a:srgbClr val="0000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107538" name="Rectangle 18"/>
            <p:cNvSpPr>
              <a:spLocks noChangeArrowheads="1"/>
            </p:cNvSpPr>
            <p:nvPr/>
          </p:nvSpPr>
          <p:spPr bwMode="auto">
            <a:xfrm>
              <a:off x="2880" y="1933"/>
              <a:ext cx="24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0000FF"/>
                  </a:solidFill>
                  <a:latin typeface="Symbol" panose="05050102010706020507" pitchFamily="18" charset="2"/>
                  <a:ea typeface="隶书" panose="02010509060101010101" pitchFamily="49" charset="-122"/>
                </a:rPr>
                <a:t>±</a:t>
              </a:r>
              <a:endParaRPr lang="en-US" altLang="zh-CN" sz="3200" b="1">
                <a:solidFill>
                  <a:srgbClr val="0000FF"/>
                </a:solidFill>
                <a:ea typeface="隶书" panose="02010509060101010101" pitchFamily="49" charset="-122"/>
              </a:endParaRPr>
            </a:p>
          </p:txBody>
        </p:sp>
      </p:grpSp>
      <p:sp>
        <p:nvSpPr>
          <p:cNvPr id="107539" name="Text Box 19"/>
          <p:cNvSpPr txBox="1">
            <a:spLocks noChangeArrowheads="1"/>
          </p:cNvSpPr>
          <p:nvPr/>
        </p:nvSpPr>
        <p:spPr bwMode="auto">
          <a:xfrm>
            <a:off x="5003800" y="4221163"/>
            <a:ext cx="341947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CC0000"/>
                </a:solidFill>
                <a:ea typeface="隶书" panose="02010509060101010101" pitchFamily="49" charset="-122"/>
              </a:rPr>
              <a:t>负数没有平方根</a:t>
            </a:r>
          </a:p>
        </p:txBody>
      </p:sp>
      <p:grpSp>
        <p:nvGrpSpPr>
          <p:cNvPr id="107540" name="Group 20"/>
          <p:cNvGrpSpPr/>
          <p:nvPr/>
        </p:nvGrpSpPr>
        <p:grpSpPr bwMode="auto">
          <a:xfrm>
            <a:off x="5003800" y="1552575"/>
            <a:ext cx="3852863" cy="1728788"/>
            <a:chOff x="3152" y="709"/>
            <a:chExt cx="2427" cy="1089"/>
          </a:xfrm>
        </p:grpSpPr>
        <p:sp>
          <p:nvSpPr>
            <p:cNvPr id="107541" name="AutoShape 21"/>
            <p:cNvSpPr/>
            <p:nvPr/>
          </p:nvSpPr>
          <p:spPr bwMode="auto">
            <a:xfrm>
              <a:off x="3152" y="709"/>
              <a:ext cx="182" cy="1089"/>
            </a:xfrm>
            <a:prstGeom prst="rightBrace">
              <a:avLst>
                <a:gd name="adj1" fmla="val 49863"/>
                <a:gd name="adj2" fmla="val 50000"/>
              </a:avLst>
            </a:prstGeom>
            <a:noFill/>
            <a:ln w="222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7542" name="Rectangle 22"/>
            <p:cNvSpPr>
              <a:spLocks noChangeArrowheads="1"/>
            </p:cNvSpPr>
            <p:nvPr/>
          </p:nvSpPr>
          <p:spPr bwMode="auto">
            <a:xfrm>
              <a:off x="3334" y="845"/>
              <a:ext cx="2245" cy="7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3200" dirty="0">
                  <a:solidFill>
                    <a:srgbClr val="CC0000"/>
                  </a:solidFill>
                  <a:ea typeface="隶书" panose="02010509060101010101" pitchFamily="49" charset="-122"/>
                </a:rPr>
                <a:t>正数有两个平方根</a:t>
              </a:r>
            </a:p>
            <a:p>
              <a:pPr algn="ctr" fontAlgn="base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3200" dirty="0">
                  <a:solidFill>
                    <a:srgbClr val="CC0000"/>
                  </a:solidFill>
                  <a:ea typeface="隶书" panose="02010509060101010101" pitchFamily="49" charset="-122"/>
                </a:rPr>
                <a:t>它们互为相反数</a:t>
              </a:r>
            </a:p>
          </p:txBody>
        </p:sp>
      </p:grpSp>
      <p:sp>
        <p:nvSpPr>
          <p:cNvPr id="107543" name="Rectangle 23"/>
          <p:cNvSpPr>
            <a:spLocks noChangeArrowheads="1"/>
          </p:cNvSpPr>
          <p:nvPr/>
        </p:nvSpPr>
        <p:spPr bwMode="auto">
          <a:xfrm>
            <a:off x="5003800" y="3500438"/>
            <a:ext cx="2667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CC0000"/>
                </a:solidFill>
                <a:ea typeface="隶书" panose="02010509060101010101" pitchFamily="49" charset="-122"/>
              </a:rPr>
              <a:t>0</a:t>
            </a:r>
            <a:r>
              <a:rPr lang="zh-CN" altLang="en-US" sz="3200">
                <a:solidFill>
                  <a:srgbClr val="CC0000"/>
                </a:solidFill>
                <a:ea typeface="隶书" panose="02010509060101010101" pitchFamily="49" charset="-122"/>
              </a:rPr>
              <a:t>的平方根是</a:t>
            </a:r>
            <a:r>
              <a:rPr lang="en-US" altLang="zh-CN" sz="3200">
                <a:solidFill>
                  <a:srgbClr val="CC0000"/>
                </a:solidFill>
                <a:ea typeface="隶书" panose="02010509060101010101" pitchFamily="49" charset="-122"/>
              </a:rPr>
              <a:t>0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07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7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07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0" grpId="0"/>
      <p:bldP spid="107531" grpId="0"/>
      <p:bldP spid="107532" grpId="0"/>
      <p:bldP spid="107539" grpId="0"/>
      <p:bldP spid="1075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716" name="Group 292"/>
          <p:cNvGrpSpPr/>
          <p:nvPr/>
        </p:nvGrpSpPr>
        <p:grpSpPr bwMode="auto">
          <a:xfrm>
            <a:off x="0" y="981075"/>
            <a:ext cx="9144000" cy="3519488"/>
            <a:chOff x="-46" y="1842"/>
            <a:chExt cx="5806" cy="2217"/>
          </a:xfrm>
        </p:grpSpPr>
        <p:sp>
          <p:nvSpPr>
            <p:cNvPr id="103633" name="Rectangle 209"/>
            <p:cNvSpPr>
              <a:spLocks noChangeArrowheads="1"/>
            </p:cNvSpPr>
            <p:nvPr/>
          </p:nvSpPr>
          <p:spPr bwMode="auto">
            <a:xfrm>
              <a:off x="4717" y="3515"/>
              <a:ext cx="1043" cy="54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endParaRPr lang="zh-CN" altLang="zh-CN" sz="2800">
                <a:solidFill>
                  <a:srgbClr val="000000"/>
                </a:solidFill>
              </a:endParaRPr>
            </a:p>
          </p:txBody>
        </p:sp>
        <p:sp>
          <p:nvSpPr>
            <p:cNvPr id="103632" name="Rectangle 208"/>
            <p:cNvSpPr>
              <a:spLocks noChangeArrowheads="1"/>
            </p:cNvSpPr>
            <p:nvPr/>
          </p:nvSpPr>
          <p:spPr bwMode="auto">
            <a:xfrm>
              <a:off x="3855" y="3515"/>
              <a:ext cx="862" cy="54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endParaRPr lang="zh-CN" altLang="zh-CN" sz="2800">
                <a:solidFill>
                  <a:srgbClr val="000000"/>
                </a:solidFill>
              </a:endParaRPr>
            </a:p>
          </p:txBody>
        </p:sp>
        <p:sp>
          <p:nvSpPr>
            <p:cNvPr id="103631" name="Rectangle 207"/>
            <p:cNvSpPr>
              <a:spLocks noChangeArrowheads="1"/>
            </p:cNvSpPr>
            <p:nvPr/>
          </p:nvSpPr>
          <p:spPr bwMode="auto">
            <a:xfrm>
              <a:off x="2993" y="3515"/>
              <a:ext cx="862" cy="54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endParaRPr lang="zh-CN" altLang="zh-CN" sz="2800">
                <a:solidFill>
                  <a:srgbClr val="000000"/>
                </a:solidFill>
              </a:endParaRPr>
            </a:p>
          </p:txBody>
        </p:sp>
        <p:sp>
          <p:nvSpPr>
            <p:cNvPr id="103630" name="Rectangle 206"/>
            <p:cNvSpPr>
              <a:spLocks noChangeArrowheads="1"/>
            </p:cNvSpPr>
            <p:nvPr/>
          </p:nvSpPr>
          <p:spPr bwMode="auto">
            <a:xfrm>
              <a:off x="2131" y="3515"/>
              <a:ext cx="862" cy="54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endParaRPr lang="zh-CN" altLang="zh-CN" sz="2800">
                <a:solidFill>
                  <a:srgbClr val="000000"/>
                </a:solidFill>
              </a:endParaRPr>
            </a:p>
          </p:txBody>
        </p:sp>
        <p:sp>
          <p:nvSpPr>
            <p:cNvPr id="103629" name="Rectangle 205"/>
            <p:cNvSpPr>
              <a:spLocks noChangeArrowheads="1"/>
            </p:cNvSpPr>
            <p:nvPr/>
          </p:nvSpPr>
          <p:spPr bwMode="auto">
            <a:xfrm>
              <a:off x="1224" y="3515"/>
              <a:ext cx="907" cy="54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endParaRPr lang="zh-CN" altLang="zh-CN" sz="2800">
                <a:solidFill>
                  <a:srgbClr val="000000"/>
                </a:solidFill>
              </a:endParaRPr>
            </a:p>
          </p:txBody>
        </p:sp>
        <p:sp>
          <p:nvSpPr>
            <p:cNvPr id="103628" name="Rectangle 204"/>
            <p:cNvSpPr>
              <a:spLocks noChangeArrowheads="1"/>
            </p:cNvSpPr>
            <p:nvPr/>
          </p:nvSpPr>
          <p:spPr bwMode="auto">
            <a:xfrm>
              <a:off x="-46" y="3515"/>
              <a:ext cx="1270" cy="54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zh-CN" altLang="en-US" sz="3200" b="1">
                  <a:solidFill>
                    <a:srgbClr val="0000FF"/>
                  </a:solidFill>
                  <a:ea typeface="楷体" panose="02010609060101010101" pitchFamily="49" charset="-122"/>
                </a:rPr>
                <a:t>负</a:t>
              </a:r>
              <a:r>
                <a:rPr lang="zh-CN" altLang="en-US" sz="3200" b="1">
                  <a:solidFill>
                    <a:srgbClr val="000000"/>
                  </a:solidFill>
                  <a:ea typeface="楷体" panose="02010609060101010101" pitchFamily="49" charset="-122"/>
                </a:rPr>
                <a:t>平方根</a:t>
              </a:r>
            </a:p>
          </p:txBody>
        </p:sp>
        <p:sp>
          <p:nvSpPr>
            <p:cNvPr id="103627" name="Rectangle 203"/>
            <p:cNvSpPr>
              <a:spLocks noChangeArrowheads="1"/>
            </p:cNvSpPr>
            <p:nvPr/>
          </p:nvSpPr>
          <p:spPr bwMode="auto">
            <a:xfrm>
              <a:off x="4717" y="2976"/>
              <a:ext cx="1043" cy="53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endParaRPr lang="zh-CN" altLang="zh-CN" sz="2800">
                <a:solidFill>
                  <a:srgbClr val="000000"/>
                </a:solidFill>
              </a:endParaRPr>
            </a:p>
          </p:txBody>
        </p:sp>
        <p:sp>
          <p:nvSpPr>
            <p:cNvPr id="103626" name="Rectangle 202"/>
            <p:cNvSpPr>
              <a:spLocks noChangeArrowheads="1"/>
            </p:cNvSpPr>
            <p:nvPr/>
          </p:nvSpPr>
          <p:spPr bwMode="auto">
            <a:xfrm>
              <a:off x="3855" y="2976"/>
              <a:ext cx="862" cy="53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endParaRPr lang="zh-CN" altLang="zh-CN" sz="2800">
                <a:solidFill>
                  <a:srgbClr val="000000"/>
                </a:solidFill>
              </a:endParaRPr>
            </a:p>
          </p:txBody>
        </p:sp>
        <p:sp>
          <p:nvSpPr>
            <p:cNvPr id="103625" name="Rectangle 201"/>
            <p:cNvSpPr>
              <a:spLocks noChangeArrowheads="1"/>
            </p:cNvSpPr>
            <p:nvPr/>
          </p:nvSpPr>
          <p:spPr bwMode="auto">
            <a:xfrm>
              <a:off x="2993" y="2976"/>
              <a:ext cx="862" cy="53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endParaRPr lang="zh-CN" altLang="zh-CN" sz="2800">
                <a:solidFill>
                  <a:srgbClr val="000000"/>
                </a:solidFill>
              </a:endParaRPr>
            </a:p>
          </p:txBody>
        </p:sp>
        <p:sp>
          <p:nvSpPr>
            <p:cNvPr id="103624" name="Rectangle 200"/>
            <p:cNvSpPr>
              <a:spLocks noChangeArrowheads="1"/>
            </p:cNvSpPr>
            <p:nvPr/>
          </p:nvSpPr>
          <p:spPr bwMode="auto">
            <a:xfrm>
              <a:off x="2131" y="2976"/>
              <a:ext cx="862" cy="53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endParaRPr lang="zh-CN" altLang="zh-CN" sz="2800">
                <a:solidFill>
                  <a:srgbClr val="000000"/>
                </a:solidFill>
              </a:endParaRPr>
            </a:p>
          </p:txBody>
        </p:sp>
        <p:sp>
          <p:nvSpPr>
            <p:cNvPr id="103623" name="Rectangle 199"/>
            <p:cNvSpPr>
              <a:spLocks noChangeArrowheads="1"/>
            </p:cNvSpPr>
            <p:nvPr/>
          </p:nvSpPr>
          <p:spPr bwMode="auto">
            <a:xfrm>
              <a:off x="1224" y="2976"/>
              <a:ext cx="907" cy="53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endParaRPr lang="zh-CN" altLang="zh-CN" sz="2800">
                <a:solidFill>
                  <a:srgbClr val="000000"/>
                </a:solidFill>
              </a:endParaRPr>
            </a:p>
          </p:txBody>
        </p:sp>
        <p:sp>
          <p:nvSpPr>
            <p:cNvPr id="103622" name="Rectangle 198"/>
            <p:cNvSpPr>
              <a:spLocks noChangeArrowheads="1"/>
            </p:cNvSpPr>
            <p:nvPr/>
          </p:nvSpPr>
          <p:spPr bwMode="auto">
            <a:xfrm>
              <a:off x="-46" y="2976"/>
              <a:ext cx="1270" cy="53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zh-CN" altLang="en-US" sz="3200" b="1">
                  <a:solidFill>
                    <a:srgbClr val="0000FF"/>
                  </a:solidFill>
                  <a:ea typeface="楷体" panose="02010609060101010101" pitchFamily="49" charset="-122"/>
                </a:rPr>
                <a:t>正</a:t>
              </a:r>
              <a:r>
                <a:rPr lang="zh-CN" altLang="en-US" sz="3200" b="1">
                  <a:solidFill>
                    <a:srgbClr val="000000"/>
                  </a:solidFill>
                  <a:ea typeface="楷体" panose="02010609060101010101" pitchFamily="49" charset="-122"/>
                </a:rPr>
                <a:t>平方根</a:t>
              </a:r>
            </a:p>
          </p:txBody>
        </p:sp>
        <p:sp>
          <p:nvSpPr>
            <p:cNvPr id="103621" name="Rectangle 197"/>
            <p:cNvSpPr>
              <a:spLocks noChangeArrowheads="1"/>
            </p:cNvSpPr>
            <p:nvPr/>
          </p:nvSpPr>
          <p:spPr bwMode="auto">
            <a:xfrm>
              <a:off x="4717" y="2387"/>
              <a:ext cx="1043" cy="58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endParaRPr lang="zh-CN" altLang="zh-CN" sz="2800">
                <a:solidFill>
                  <a:srgbClr val="000000"/>
                </a:solidFill>
              </a:endParaRPr>
            </a:p>
          </p:txBody>
        </p:sp>
        <p:sp>
          <p:nvSpPr>
            <p:cNvPr id="103620" name="Rectangle 196"/>
            <p:cNvSpPr>
              <a:spLocks noChangeArrowheads="1"/>
            </p:cNvSpPr>
            <p:nvPr/>
          </p:nvSpPr>
          <p:spPr bwMode="auto">
            <a:xfrm>
              <a:off x="3855" y="2387"/>
              <a:ext cx="862" cy="58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endParaRPr lang="zh-CN" altLang="zh-CN" sz="2800">
                <a:solidFill>
                  <a:srgbClr val="000000"/>
                </a:solidFill>
              </a:endParaRPr>
            </a:p>
          </p:txBody>
        </p:sp>
        <p:sp>
          <p:nvSpPr>
            <p:cNvPr id="103619" name="Rectangle 195"/>
            <p:cNvSpPr>
              <a:spLocks noChangeArrowheads="1"/>
            </p:cNvSpPr>
            <p:nvPr/>
          </p:nvSpPr>
          <p:spPr bwMode="auto">
            <a:xfrm>
              <a:off x="2993" y="2387"/>
              <a:ext cx="862" cy="58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endParaRPr lang="zh-CN" altLang="zh-CN" sz="2800">
                <a:solidFill>
                  <a:srgbClr val="000000"/>
                </a:solidFill>
              </a:endParaRPr>
            </a:p>
          </p:txBody>
        </p:sp>
        <p:sp>
          <p:nvSpPr>
            <p:cNvPr id="103618" name="Rectangle 194"/>
            <p:cNvSpPr>
              <a:spLocks noChangeArrowheads="1"/>
            </p:cNvSpPr>
            <p:nvPr/>
          </p:nvSpPr>
          <p:spPr bwMode="auto">
            <a:xfrm>
              <a:off x="2131" y="2387"/>
              <a:ext cx="862" cy="58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endParaRPr lang="zh-CN" altLang="zh-CN" sz="2800">
                <a:solidFill>
                  <a:srgbClr val="000000"/>
                </a:solidFill>
              </a:endParaRPr>
            </a:p>
          </p:txBody>
        </p:sp>
        <p:sp>
          <p:nvSpPr>
            <p:cNvPr id="103617" name="Rectangle 193"/>
            <p:cNvSpPr>
              <a:spLocks noChangeArrowheads="1"/>
            </p:cNvSpPr>
            <p:nvPr/>
          </p:nvSpPr>
          <p:spPr bwMode="auto">
            <a:xfrm>
              <a:off x="1224" y="2387"/>
              <a:ext cx="907" cy="58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endParaRPr lang="zh-CN" altLang="zh-CN" sz="2800">
                <a:solidFill>
                  <a:srgbClr val="000000"/>
                </a:solidFill>
              </a:endParaRPr>
            </a:p>
          </p:txBody>
        </p:sp>
        <p:sp>
          <p:nvSpPr>
            <p:cNvPr id="103616" name="Rectangle 192"/>
            <p:cNvSpPr>
              <a:spLocks noChangeArrowheads="1"/>
            </p:cNvSpPr>
            <p:nvPr/>
          </p:nvSpPr>
          <p:spPr bwMode="auto">
            <a:xfrm>
              <a:off x="-46" y="2387"/>
              <a:ext cx="1270" cy="58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zh-CN" altLang="en-US" sz="3200" b="1">
                  <a:solidFill>
                    <a:srgbClr val="000000"/>
                  </a:solidFill>
                  <a:ea typeface="楷体" panose="02010609060101010101" pitchFamily="49" charset="-122"/>
                </a:rPr>
                <a:t>平方根</a:t>
              </a:r>
            </a:p>
          </p:txBody>
        </p:sp>
        <p:sp>
          <p:nvSpPr>
            <p:cNvPr id="103615" name="Rectangle 191"/>
            <p:cNvSpPr>
              <a:spLocks noChangeArrowheads="1"/>
            </p:cNvSpPr>
            <p:nvPr/>
          </p:nvSpPr>
          <p:spPr bwMode="auto">
            <a:xfrm>
              <a:off x="4717" y="1842"/>
              <a:ext cx="1043" cy="54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endParaRPr lang="zh-CN" altLang="zh-CN" sz="2800">
                <a:solidFill>
                  <a:srgbClr val="000000"/>
                </a:solidFill>
              </a:endParaRPr>
            </a:p>
          </p:txBody>
        </p:sp>
        <p:sp>
          <p:nvSpPr>
            <p:cNvPr id="103614" name="Rectangle 190"/>
            <p:cNvSpPr>
              <a:spLocks noChangeArrowheads="1"/>
            </p:cNvSpPr>
            <p:nvPr/>
          </p:nvSpPr>
          <p:spPr bwMode="auto">
            <a:xfrm>
              <a:off x="3855" y="1842"/>
              <a:ext cx="862" cy="54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endParaRPr lang="zh-CN" altLang="zh-CN" sz="2800">
                <a:solidFill>
                  <a:srgbClr val="000000"/>
                </a:solidFill>
              </a:endParaRPr>
            </a:p>
          </p:txBody>
        </p:sp>
        <p:sp>
          <p:nvSpPr>
            <p:cNvPr id="103613" name="Rectangle 189"/>
            <p:cNvSpPr>
              <a:spLocks noChangeArrowheads="1"/>
            </p:cNvSpPr>
            <p:nvPr/>
          </p:nvSpPr>
          <p:spPr bwMode="auto">
            <a:xfrm>
              <a:off x="2993" y="1842"/>
              <a:ext cx="862" cy="54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endParaRPr lang="zh-CN" altLang="zh-CN" sz="2800">
                <a:solidFill>
                  <a:srgbClr val="000000"/>
                </a:solidFill>
              </a:endParaRPr>
            </a:p>
          </p:txBody>
        </p:sp>
        <p:sp>
          <p:nvSpPr>
            <p:cNvPr id="103612" name="Rectangle 188"/>
            <p:cNvSpPr>
              <a:spLocks noChangeArrowheads="1"/>
            </p:cNvSpPr>
            <p:nvPr/>
          </p:nvSpPr>
          <p:spPr bwMode="auto">
            <a:xfrm>
              <a:off x="2131" y="1842"/>
              <a:ext cx="862" cy="54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en-US" altLang="zh-CN" sz="2800">
                  <a:solidFill>
                    <a:srgbClr val="000000"/>
                  </a:solidFill>
                </a:rPr>
                <a:t>0.04</a:t>
              </a:r>
            </a:p>
          </p:txBody>
        </p:sp>
        <p:sp>
          <p:nvSpPr>
            <p:cNvPr id="103611" name="Rectangle 187"/>
            <p:cNvSpPr>
              <a:spLocks noChangeArrowheads="1"/>
            </p:cNvSpPr>
            <p:nvPr/>
          </p:nvSpPr>
          <p:spPr bwMode="auto">
            <a:xfrm>
              <a:off x="1224" y="1842"/>
              <a:ext cx="907" cy="54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en-US" altLang="zh-CN" sz="2800">
                  <a:solidFill>
                    <a:srgbClr val="000000"/>
                  </a:solidFill>
                </a:rPr>
                <a:t>16</a:t>
              </a:r>
            </a:p>
          </p:txBody>
        </p:sp>
        <p:sp>
          <p:nvSpPr>
            <p:cNvPr id="103610" name="Rectangle 186"/>
            <p:cNvSpPr>
              <a:spLocks noChangeArrowheads="1"/>
            </p:cNvSpPr>
            <p:nvPr/>
          </p:nvSpPr>
          <p:spPr bwMode="auto">
            <a:xfrm>
              <a:off x="-46" y="1842"/>
              <a:ext cx="1270" cy="54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zh-CN" altLang="en-US" sz="3200" b="1">
                  <a:solidFill>
                    <a:srgbClr val="CC3300"/>
                  </a:solidFill>
                  <a:ea typeface="楷体" panose="02010609060101010101" pitchFamily="49" charset="-122"/>
                </a:rPr>
                <a:t>填表</a:t>
              </a:r>
            </a:p>
          </p:txBody>
        </p:sp>
        <p:sp>
          <p:nvSpPr>
            <p:cNvPr id="103634" name="Line 210"/>
            <p:cNvSpPr>
              <a:spLocks noChangeShapeType="1"/>
            </p:cNvSpPr>
            <p:nvPr/>
          </p:nvSpPr>
          <p:spPr bwMode="auto">
            <a:xfrm>
              <a:off x="-46" y="1842"/>
              <a:ext cx="58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635" name="Line 211"/>
            <p:cNvSpPr>
              <a:spLocks noChangeShapeType="1"/>
            </p:cNvSpPr>
            <p:nvPr/>
          </p:nvSpPr>
          <p:spPr bwMode="auto">
            <a:xfrm>
              <a:off x="-46" y="2387"/>
              <a:ext cx="58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636" name="Line 212"/>
            <p:cNvSpPr>
              <a:spLocks noChangeShapeType="1"/>
            </p:cNvSpPr>
            <p:nvPr/>
          </p:nvSpPr>
          <p:spPr bwMode="auto">
            <a:xfrm>
              <a:off x="-46" y="2976"/>
              <a:ext cx="58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637" name="Line 213"/>
            <p:cNvSpPr>
              <a:spLocks noChangeShapeType="1"/>
            </p:cNvSpPr>
            <p:nvPr/>
          </p:nvSpPr>
          <p:spPr bwMode="auto">
            <a:xfrm>
              <a:off x="-46" y="3515"/>
              <a:ext cx="58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638" name="Line 214"/>
            <p:cNvSpPr>
              <a:spLocks noChangeShapeType="1"/>
            </p:cNvSpPr>
            <p:nvPr/>
          </p:nvSpPr>
          <p:spPr bwMode="auto">
            <a:xfrm>
              <a:off x="-46" y="4059"/>
              <a:ext cx="58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639" name="Line 215"/>
            <p:cNvSpPr>
              <a:spLocks noChangeShapeType="1"/>
            </p:cNvSpPr>
            <p:nvPr/>
          </p:nvSpPr>
          <p:spPr bwMode="auto">
            <a:xfrm>
              <a:off x="-46" y="1842"/>
              <a:ext cx="0" cy="221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640" name="Line 216"/>
            <p:cNvSpPr>
              <a:spLocks noChangeShapeType="1"/>
            </p:cNvSpPr>
            <p:nvPr/>
          </p:nvSpPr>
          <p:spPr bwMode="auto">
            <a:xfrm>
              <a:off x="1224" y="1842"/>
              <a:ext cx="0" cy="22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641" name="Line 217"/>
            <p:cNvSpPr>
              <a:spLocks noChangeShapeType="1"/>
            </p:cNvSpPr>
            <p:nvPr/>
          </p:nvSpPr>
          <p:spPr bwMode="auto">
            <a:xfrm>
              <a:off x="2131" y="1842"/>
              <a:ext cx="0" cy="22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642" name="Line 218"/>
            <p:cNvSpPr>
              <a:spLocks noChangeShapeType="1"/>
            </p:cNvSpPr>
            <p:nvPr/>
          </p:nvSpPr>
          <p:spPr bwMode="auto">
            <a:xfrm>
              <a:off x="2993" y="1842"/>
              <a:ext cx="0" cy="22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643" name="Line 219"/>
            <p:cNvSpPr>
              <a:spLocks noChangeShapeType="1"/>
            </p:cNvSpPr>
            <p:nvPr/>
          </p:nvSpPr>
          <p:spPr bwMode="auto">
            <a:xfrm>
              <a:off x="3855" y="1842"/>
              <a:ext cx="0" cy="22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644" name="Line 220"/>
            <p:cNvSpPr>
              <a:spLocks noChangeShapeType="1"/>
            </p:cNvSpPr>
            <p:nvPr/>
          </p:nvSpPr>
          <p:spPr bwMode="auto">
            <a:xfrm>
              <a:off x="4717" y="1842"/>
              <a:ext cx="0" cy="22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645" name="Line 221"/>
            <p:cNvSpPr>
              <a:spLocks noChangeShapeType="1"/>
            </p:cNvSpPr>
            <p:nvPr/>
          </p:nvSpPr>
          <p:spPr bwMode="auto">
            <a:xfrm>
              <a:off x="5760" y="1842"/>
              <a:ext cx="0" cy="221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aphicFrame>
          <p:nvGraphicFramePr>
            <p:cNvPr id="103490" name="Object 66"/>
            <p:cNvGraphicFramePr>
              <a:graphicFrameLocks noChangeAspect="1"/>
            </p:cNvGraphicFramePr>
            <p:nvPr/>
          </p:nvGraphicFramePr>
          <p:xfrm>
            <a:off x="4241" y="1933"/>
            <a:ext cx="295" cy="3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4" name="公式" r:id="rId3" imgW="165100" imgH="203200" progId="Equation.3">
                    <p:embed/>
                  </p:oleObj>
                </mc:Choice>
                <mc:Fallback>
                  <p:oleObj name="公式" r:id="rId3" imgW="165100" imgH="203200" progId="Equation.3">
                    <p:embed/>
                    <p:pic>
                      <p:nvPicPr>
                        <p:cNvPr id="0" name="图片 20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1" y="1933"/>
                          <a:ext cx="295" cy="3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491" name="Object 67"/>
            <p:cNvGraphicFramePr>
              <a:graphicFrameLocks noChangeAspect="1"/>
            </p:cNvGraphicFramePr>
            <p:nvPr/>
          </p:nvGraphicFramePr>
          <p:xfrm>
            <a:off x="3334" y="1842"/>
            <a:ext cx="368" cy="5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5" name="公式" r:id="rId5" imgW="266700" imgH="393065" progId="Equation.3">
                    <p:embed/>
                  </p:oleObj>
                </mc:Choice>
                <mc:Fallback>
                  <p:oleObj name="公式" r:id="rId5" imgW="266700" imgH="393065" progId="Equation.3">
                    <p:embed/>
                    <p:pic>
                      <p:nvPicPr>
                        <p:cNvPr id="0" name="图片 20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4" y="1842"/>
                          <a:ext cx="368" cy="5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715" name="Object 291"/>
            <p:cNvGraphicFramePr>
              <a:graphicFrameLocks noChangeAspect="1"/>
            </p:cNvGraphicFramePr>
            <p:nvPr/>
          </p:nvGraphicFramePr>
          <p:xfrm>
            <a:off x="4876" y="1979"/>
            <a:ext cx="758" cy="2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6" name="公式" r:id="rId7" imgW="533400" imgH="203200" progId="Equation.3">
                    <p:embed/>
                  </p:oleObj>
                </mc:Choice>
                <mc:Fallback>
                  <p:oleObj name="公式" r:id="rId7" imgW="533400" imgH="203200" progId="Equation.3">
                    <p:embed/>
                    <p:pic>
                      <p:nvPicPr>
                        <p:cNvPr id="0" name="图片 20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6" y="1979"/>
                          <a:ext cx="758" cy="2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3717" name="Text Box 293"/>
          <p:cNvSpPr txBox="1">
            <a:spLocks noChangeArrowheads="1"/>
          </p:cNvSpPr>
          <p:nvPr/>
        </p:nvSpPr>
        <p:spPr bwMode="auto">
          <a:xfrm>
            <a:off x="2197100" y="2062163"/>
            <a:ext cx="1368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FF"/>
                </a:solidFill>
                <a:ea typeface="隶书" panose="02010509060101010101" pitchFamily="49" charset="-122"/>
              </a:rPr>
              <a:t>±4</a:t>
            </a:r>
          </a:p>
        </p:txBody>
      </p:sp>
      <p:sp>
        <p:nvSpPr>
          <p:cNvPr id="103718" name="Text Box 294"/>
          <p:cNvSpPr txBox="1">
            <a:spLocks noChangeArrowheads="1"/>
          </p:cNvSpPr>
          <p:nvPr/>
        </p:nvSpPr>
        <p:spPr bwMode="auto">
          <a:xfrm>
            <a:off x="2555875" y="2925763"/>
            <a:ext cx="431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FF"/>
                </a:solidFill>
                <a:ea typeface="隶书" panose="02010509060101010101" pitchFamily="49" charset="-122"/>
              </a:rPr>
              <a:t>4</a:t>
            </a:r>
          </a:p>
        </p:txBody>
      </p:sp>
      <p:sp>
        <p:nvSpPr>
          <p:cNvPr id="103719" name="Text Box 295"/>
          <p:cNvSpPr txBox="1">
            <a:spLocks noChangeArrowheads="1"/>
          </p:cNvSpPr>
          <p:nvPr/>
        </p:nvSpPr>
        <p:spPr bwMode="auto">
          <a:xfrm>
            <a:off x="2197100" y="3790950"/>
            <a:ext cx="1368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FF"/>
                </a:solidFill>
                <a:ea typeface="隶书" panose="02010509060101010101" pitchFamily="49" charset="-122"/>
              </a:rPr>
              <a:t>－</a:t>
            </a:r>
            <a:r>
              <a:rPr lang="en-US" altLang="zh-CN" sz="3200">
                <a:solidFill>
                  <a:srgbClr val="0000FF"/>
                </a:solidFill>
                <a:ea typeface="隶书" panose="02010509060101010101" pitchFamily="49" charset="-122"/>
              </a:rPr>
              <a:t>4</a:t>
            </a:r>
          </a:p>
        </p:txBody>
      </p:sp>
      <p:sp>
        <p:nvSpPr>
          <p:cNvPr id="103720" name="Text Box 296"/>
          <p:cNvSpPr txBox="1">
            <a:spLocks noChangeArrowheads="1"/>
          </p:cNvSpPr>
          <p:nvPr/>
        </p:nvSpPr>
        <p:spPr bwMode="auto">
          <a:xfrm>
            <a:off x="3492500" y="2062163"/>
            <a:ext cx="1368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FF"/>
                </a:solidFill>
                <a:ea typeface="隶书" panose="02010509060101010101" pitchFamily="49" charset="-122"/>
              </a:rPr>
              <a:t>±0.2</a:t>
            </a:r>
          </a:p>
        </p:txBody>
      </p:sp>
      <p:sp>
        <p:nvSpPr>
          <p:cNvPr id="103721" name="Text Box 297"/>
          <p:cNvSpPr txBox="1">
            <a:spLocks noChangeArrowheads="1"/>
          </p:cNvSpPr>
          <p:nvPr/>
        </p:nvSpPr>
        <p:spPr bwMode="auto">
          <a:xfrm>
            <a:off x="3781425" y="2925763"/>
            <a:ext cx="11509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FF"/>
                </a:solidFill>
                <a:ea typeface="隶书" panose="02010509060101010101" pitchFamily="49" charset="-122"/>
              </a:rPr>
              <a:t>0.2</a:t>
            </a:r>
          </a:p>
        </p:txBody>
      </p:sp>
      <p:sp>
        <p:nvSpPr>
          <p:cNvPr id="103722" name="Text Box 298"/>
          <p:cNvSpPr txBox="1">
            <a:spLocks noChangeArrowheads="1"/>
          </p:cNvSpPr>
          <p:nvPr/>
        </p:nvSpPr>
        <p:spPr bwMode="auto">
          <a:xfrm>
            <a:off x="3421063" y="3790950"/>
            <a:ext cx="1368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FF"/>
                </a:solidFill>
                <a:ea typeface="隶书" panose="02010509060101010101" pitchFamily="49" charset="-122"/>
              </a:rPr>
              <a:t>－</a:t>
            </a:r>
            <a:r>
              <a:rPr lang="en-US" altLang="zh-CN" sz="3200">
                <a:solidFill>
                  <a:srgbClr val="0000FF"/>
                </a:solidFill>
                <a:ea typeface="隶书" panose="02010509060101010101" pitchFamily="49" charset="-122"/>
              </a:rPr>
              <a:t>0.2</a:t>
            </a:r>
          </a:p>
        </p:txBody>
      </p:sp>
      <p:grpSp>
        <p:nvGrpSpPr>
          <p:cNvPr id="103723" name="Group 299"/>
          <p:cNvGrpSpPr/>
          <p:nvPr/>
        </p:nvGrpSpPr>
        <p:grpSpPr bwMode="auto">
          <a:xfrm>
            <a:off x="4932363" y="1846263"/>
            <a:ext cx="941387" cy="1003300"/>
            <a:chOff x="385" y="754"/>
            <a:chExt cx="593" cy="632"/>
          </a:xfrm>
        </p:grpSpPr>
        <p:sp>
          <p:nvSpPr>
            <p:cNvPr id="103724" name="AutoShape 300"/>
            <p:cNvSpPr>
              <a:spLocks noChangeAspect="1" noChangeArrowheads="1" noTextEdit="1"/>
            </p:cNvSpPr>
            <p:nvPr/>
          </p:nvSpPr>
          <p:spPr bwMode="auto">
            <a:xfrm>
              <a:off x="612" y="754"/>
              <a:ext cx="366" cy="6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725" name="Line 301"/>
            <p:cNvSpPr>
              <a:spLocks noChangeShapeType="1"/>
            </p:cNvSpPr>
            <p:nvPr/>
          </p:nvSpPr>
          <p:spPr bwMode="auto">
            <a:xfrm>
              <a:off x="657" y="1071"/>
              <a:ext cx="269" cy="1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726" name="Rectangle 302"/>
            <p:cNvSpPr>
              <a:spLocks noChangeArrowheads="1"/>
            </p:cNvSpPr>
            <p:nvPr/>
          </p:nvSpPr>
          <p:spPr bwMode="auto">
            <a:xfrm>
              <a:off x="657" y="1071"/>
              <a:ext cx="224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>
                  <a:solidFill>
                    <a:srgbClr val="0000FF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11</a:t>
              </a:r>
              <a:endParaRPr lang="en-US" altLang="zh-CN" sz="2800">
                <a:solidFill>
                  <a:srgbClr val="0000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103727" name="Rectangle 303"/>
            <p:cNvSpPr>
              <a:spLocks noChangeArrowheads="1"/>
            </p:cNvSpPr>
            <p:nvPr/>
          </p:nvSpPr>
          <p:spPr bwMode="auto">
            <a:xfrm>
              <a:off x="703" y="799"/>
              <a:ext cx="11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>
                  <a:solidFill>
                    <a:srgbClr val="0000FF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6</a:t>
              </a:r>
              <a:endParaRPr lang="en-US" altLang="zh-CN" sz="2800">
                <a:solidFill>
                  <a:srgbClr val="0000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103728" name="Text Box 304"/>
            <p:cNvSpPr txBox="1">
              <a:spLocks noChangeArrowheads="1"/>
            </p:cNvSpPr>
            <p:nvPr/>
          </p:nvSpPr>
          <p:spPr bwMode="auto">
            <a:xfrm>
              <a:off x="385" y="845"/>
              <a:ext cx="36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200">
                  <a:solidFill>
                    <a:srgbClr val="0000FF"/>
                  </a:solidFill>
                  <a:ea typeface="隶书" panose="02010509060101010101" pitchFamily="49" charset="-122"/>
                </a:rPr>
                <a:t>±</a:t>
              </a:r>
            </a:p>
          </p:txBody>
        </p:sp>
      </p:grpSp>
      <p:grpSp>
        <p:nvGrpSpPr>
          <p:cNvPr id="103729" name="Group 305"/>
          <p:cNvGrpSpPr/>
          <p:nvPr/>
        </p:nvGrpSpPr>
        <p:grpSpPr bwMode="auto">
          <a:xfrm>
            <a:off x="4932363" y="2709863"/>
            <a:ext cx="941387" cy="1003300"/>
            <a:chOff x="385" y="754"/>
            <a:chExt cx="593" cy="632"/>
          </a:xfrm>
        </p:grpSpPr>
        <p:sp>
          <p:nvSpPr>
            <p:cNvPr id="103730" name="AutoShape 306"/>
            <p:cNvSpPr>
              <a:spLocks noChangeAspect="1" noChangeArrowheads="1" noTextEdit="1"/>
            </p:cNvSpPr>
            <p:nvPr/>
          </p:nvSpPr>
          <p:spPr bwMode="auto">
            <a:xfrm>
              <a:off x="612" y="754"/>
              <a:ext cx="366" cy="6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731" name="Line 307"/>
            <p:cNvSpPr>
              <a:spLocks noChangeShapeType="1"/>
            </p:cNvSpPr>
            <p:nvPr/>
          </p:nvSpPr>
          <p:spPr bwMode="auto">
            <a:xfrm>
              <a:off x="657" y="1071"/>
              <a:ext cx="269" cy="1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732" name="Rectangle 308"/>
            <p:cNvSpPr>
              <a:spLocks noChangeArrowheads="1"/>
            </p:cNvSpPr>
            <p:nvPr/>
          </p:nvSpPr>
          <p:spPr bwMode="auto">
            <a:xfrm>
              <a:off x="657" y="1071"/>
              <a:ext cx="224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>
                  <a:solidFill>
                    <a:srgbClr val="0000FF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11</a:t>
              </a:r>
              <a:endParaRPr lang="en-US" altLang="zh-CN" sz="2800">
                <a:solidFill>
                  <a:srgbClr val="0000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103733" name="Rectangle 309"/>
            <p:cNvSpPr>
              <a:spLocks noChangeArrowheads="1"/>
            </p:cNvSpPr>
            <p:nvPr/>
          </p:nvSpPr>
          <p:spPr bwMode="auto">
            <a:xfrm>
              <a:off x="703" y="799"/>
              <a:ext cx="11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>
                  <a:solidFill>
                    <a:srgbClr val="0000FF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6</a:t>
              </a:r>
              <a:endParaRPr lang="en-US" altLang="zh-CN" sz="2800">
                <a:solidFill>
                  <a:srgbClr val="0000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103734" name="Text Box 310"/>
            <p:cNvSpPr txBox="1">
              <a:spLocks noChangeArrowheads="1"/>
            </p:cNvSpPr>
            <p:nvPr/>
          </p:nvSpPr>
          <p:spPr bwMode="auto">
            <a:xfrm>
              <a:off x="385" y="845"/>
              <a:ext cx="36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zh-CN" altLang="zh-CN" sz="3200">
                <a:solidFill>
                  <a:srgbClr val="0000FF"/>
                </a:solidFill>
                <a:ea typeface="隶书" panose="02010509060101010101" pitchFamily="49" charset="-122"/>
              </a:endParaRPr>
            </a:p>
          </p:txBody>
        </p:sp>
      </p:grpSp>
      <p:grpSp>
        <p:nvGrpSpPr>
          <p:cNvPr id="103735" name="Group 311"/>
          <p:cNvGrpSpPr/>
          <p:nvPr/>
        </p:nvGrpSpPr>
        <p:grpSpPr bwMode="auto">
          <a:xfrm>
            <a:off x="4932363" y="3573463"/>
            <a:ext cx="941387" cy="1003300"/>
            <a:chOff x="385" y="754"/>
            <a:chExt cx="593" cy="632"/>
          </a:xfrm>
        </p:grpSpPr>
        <p:sp>
          <p:nvSpPr>
            <p:cNvPr id="103736" name="AutoShape 312"/>
            <p:cNvSpPr>
              <a:spLocks noChangeAspect="1" noChangeArrowheads="1" noTextEdit="1"/>
            </p:cNvSpPr>
            <p:nvPr/>
          </p:nvSpPr>
          <p:spPr bwMode="auto">
            <a:xfrm>
              <a:off x="612" y="754"/>
              <a:ext cx="366" cy="6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737" name="Line 313"/>
            <p:cNvSpPr>
              <a:spLocks noChangeShapeType="1"/>
            </p:cNvSpPr>
            <p:nvPr/>
          </p:nvSpPr>
          <p:spPr bwMode="auto">
            <a:xfrm>
              <a:off x="657" y="1071"/>
              <a:ext cx="269" cy="1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738" name="Rectangle 314"/>
            <p:cNvSpPr>
              <a:spLocks noChangeArrowheads="1"/>
            </p:cNvSpPr>
            <p:nvPr/>
          </p:nvSpPr>
          <p:spPr bwMode="auto">
            <a:xfrm>
              <a:off x="657" y="1071"/>
              <a:ext cx="224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>
                  <a:solidFill>
                    <a:srgbClr val="0000FF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11</a:t>
              </a:r>
              <a:endParaRPr lang="en-US" altLang="zh-CN" sz="2800">
                <a:solidFill>
                  <a:srgbClr val="0000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103739" name="Rectangle 315"/>
            <p:cNvSpPr>
              <a:spLocks noChangeArrowheads="1"/>
            </p:cNvSpPr>
            <p:nvPr/>
          </p:nvSpPr>
          <p:spPr bwMode="auto">
            <a:xfrm>
              <a:off x="703" y="799"/>
              <a:ext cx="11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>
                  <a:solidFill>
                    <a:srgbClr val="0000FF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6</a:t>
              </a:r>
              <a:endParaRPr lang="en-US" altLang="zh-CN" sz="2800">
                <a:solidFill>
                  <a:srgbClr val="0000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103740" name="Text Box 316"/>
            <p:cNvSpPr txBox="1">
              <a:spLocks noChangeArrowheads="1"/>
            </p:cNvSpPr>
            <p:nvPr/>
          </p:nvSpPr>
          <p:spPr bwMode="auto">
            <a:xfrm>
              <a:off x="385" y="845"/>
              <a:ext cx="36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3200">
                  <a:solidFill>
                    <a:srgbClr val="0000FF"/>
                  </a:solidFill>
                  <a:ea typeface="隶书" panose="02010509060101010101" pitchFamily="49" charset="-122"/>
                </a:rPr>
                <a:t>－</a:t>
              </a:r>
            </a:p>
          </p:txBody>
        </p:sp>
      </p:grpSp>
      <p:sp>
        <p:nvSpPr>
          <p:cNvPr id="103741" name="Text Box 317"/>
          <p:cNvSpPr txBox="1">
            <a:spLocks noChangeArrowheads="1"/>
          </p:cNvSpPr>
          <p:nvPr/>
        </p:nvSpPr>
        <p:spPr bwMode="auto">
          <a:xfrm>
            <a:off x="6300788" y="1990725"/>
            <a:ext cx="1368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FF"/>
                </a:solidFill>
                <a:ea typeface="隶书" panose="02010509060101010101" pitchFamily="49" charset="-122"/>
              </a:rPr>
              <a:t>±9</a:t>
            </a:r>
          </a:p>
        </p:txBody>
      </p:sp>
      <p:sp>
        <p:nvSpPr>
          <p:cNvPr id="103742" name="Text Box 318"/>
          <p:cNvSpPr txBox="1">
            <a:spLocks noChangeArrowheads="1"/>
          </p:cNvSpPr>
          <p:nvPr/>
        </p:nvSpPr>
        <p:spPr bwMode="auto">
          <a:xfrm>
            <a:off x="6659563" y="2925763"/>
            <a:ext cx="11509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FF"/>
                </a:solidFill>
                <a:ea typeface="隶书" panose="02010509060101010101" pitchFamily="49" charset="-122"/>
              </a:rPr>
              <a:t>9</a:t>
            </a:r>
          </a:p>
        </p:txBody>
      </p:sp>
      <p:sp>
        <p:nvSpPr>
          <p:cNvPr id="103743" name="Text Box 319"/>
          <p:cNvSpPr txBox="1">
            <a:spLocks noChangeArrowheads="1"/>
          </p:cNvSpPr>
          <p:nvPr/>
        </p:nvSpPr>
        <p:spPr bwMode="auto">
          <a:xfrm>
            <a:off x="6300788" y="3790950"/>
            <a:ext cx="1368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FF"/>
                </a:solidFill>
                <a:ea typeface="隶书" panose="02010509060101010101" pitchFamily="49" charset="-122"/>
              </a:rPr>
              <a:t>－</a:t>
            </a:r>
            <a:r>
              <a:rPr lang="en-US" altLang="zh-CN" sz="3200">
                <a:solidFill>
                  <a:srgbClr val="0000FF"/>
                </a:solidFill>
                <a:ea typeface="隶书" panose="02010509060101010101" pitchFamily="49" charset="-122"/>
              </a:rPr>
              <a:t>9</a:t>
            </a:r>
          </a:p>
        </p:txBody>
      </p:sp>
      <p:grpSp>
        <p:nvGrpSpPr>
          <p:cNvPr id="103744" name="Group 320"/>
          <p:cNvGrpSpPr>
            <a:grpSpLocks noChangeAspect="1"/>
          </p:cNvGrpSpPr>
          <p:nvPr/>
        </p:nvGrpSpPr>
        <p:grpSpPr bwMode="auto">
          <a:xfrm>
            <a:off x="8027988" y="2925763"/>
            <a:ext cx="576262" cy="546100"/>
            <a:chOff x="2562" y="3385"/>
            <a:chExt cx="363" cy="344"/>
          </a:xfrm>
        </p:grpSpPr>
        <p:sp>
          <p:nvSpPr>
            <p:cNvPr id="103745" name="AutoShape 321"/>
            <p:cNvSpPr>
              <a:spLocks noChangeAspect="1" noChangeArrowheads="1" noTextEdit="1"/>
            </p:cNvSpPr>
            <p:nvPr/>
          </p:nvSpPr>
          <p:spPr bwMode="auto">
            <a:xfrm>
              <a:off x="2562" y="3385"/>
              <a:ext cx="363" cy="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746" name="Line 322"/>
            <p:cNvSpPr>
              <a:spLocks noChangeShapeType="1"/>
            </p:cNvSpPr>
            <p:nvPr/>
          </p:nvSpPr>
          <p:spPr bwMode="auto">
            <a:xfrm flipV="1">
              <a:off x="2605" y="3583"/>
              <a:ext cx="29" cy="1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747" name="Line 323"/>
            <p:cNvSpPr>
              <a:spLocks noChangeShapeType="1"/>
            </p:cNvSpPr>
            <p:nvPr/>
          </p:nvSpPr>
          <p:spPr bwMode="auto">
            <a:xfrm>
              <a:off x="2634" y="3588"/>
              <a:ext cx="43" cy="78"/>
            </a:xfrm>
            <a:prstGeom prst="line">
              <a:avLst/>
            </a:prstGeom>
            <a:noFill/>
            <a:ln w="30226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748" name="Line 324"/>
            <p:cNvSpPr>
              <a:spLocks noChangeShapeType="1"/>
            </p:cNvSpPr>
            <p:nvPr/>
          </p:nvSpPr>
          <p:spPr bwMode="auto">
            <a:xfrm flipV="1">
              <a:off x="2681" y="3434"/>
              <a:ext cx="57" cy="232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749" name="Line 325"/>
            <p:cNvSpPr>
              <a:spLocks noChangeShapeType="1"/>
            </p:cNvSpPr>
            <p:nvPr/>
          </p:nvSpPr>
          <p:spPr bwMode="auto">
            <a:xfrm>
              <a:off x="2738" y="3434"/>
              <a:ext cx="144" cy="1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750" name="Rectangle 326"/>
            <p:cNvSpPr>
              <a:spLocks noChangeArrowheads="1"/>
            </p:cNvSpPr>
            <p:nvPr/>
          </p:nvSpPr>
          <p:spPr bwMode="auto">
            <a:xfrm>
              <a:off x="2752" y="3449"/>
              <a:ext cx="116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900" i="1">
                  <a:solidFill>
                    <a:srgbClr val="0000FF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a</a:t>
              </a:r>
              <a:endParaRPr lang="en-US" altLang="zh-CN" sz="3600">
                <a:solidFill>
                  <a:srgbClr val="0000FF"/>
                </a:solidFill>
                <a:ea typeface="隶书" panose="02010509060101010101" pitchFamily="49" charset="-122"/>
              </a:endParaRPr>
            </a:p>
          </p:txBody>
        </p:sp>
      </p:grpSp>
      <p:grpSp>
        <p:nvGrpSpPr>
          <p:cNvPr id="103751" name="Group 327"/>
          <p:cNvGrpSpPr/>
          <p:nvPr/>
        </p:nvGrpSpPr>
        <p:grpSpPr bwMode="auto">
          <a:xfrm>
            <a:off x="7740650" y="1917700"/>
            <a:ext cx="936625" cy="641350"/>
            <a:chOff x="3606" y="663"/>
            <a:chExt cx="590" cy="404"/>
          </a:xfrm>
        </p:grpSpPr>
        <p:grpSp>
          <p:nvGrpSpPr>
            <p:cNvPr id="103752" name="Group 328"/>
            <p:cNvGrpSpPr>
              <a:grpSpLocks noChangeAspect="1"/>
            </p:cNvGrpSpPr>
            <p:nvPr/>
          </p:nvGrpSpPr>
          <p:grpSpPr bwMode="auto">
            <a:xfrm>
              <a:off x="3833" y="709"/>
              <a:ext cx="363" cy="344"/>
              <a:chOff x="2562" y="3385"/>
              <a:chExt cx="363" cy="344"/>
            </a:xfrm>
          </p:grpSpPr>
          <p:sp>
            <p:nvSpPr>
              <p:cNvPr id="103753" name="AutoShape 329"/>
              <p:cNvSpPr>
                <a:spLocks noChangeAspect="1" noChangeArrowheads="1" noTextEdit="1"/>
              </p:cNvSpPr>
              <p:nvPr/>
            </p:nvSpPr>
            <p:spPr bwMode="auto">
              <a:xfrm>
                <a:off x="2562" y="3385"/>
                <a:ext cx="363" cy="3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754" name="Line 330"/>
              <p:cNvSpPr>
                <a:spLocks noChangeShapeType="1"/>
              </p:cNvSpPr>
              <p:nvPr/>
            </p:nvSpPr>
            <p:spPr bwMode="auto">
              <a:xfrm flipV="1">
                <a:off x="2605" y="3583"/>
                <a:ext cx="29" cy="17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755" name="Line 331"/>
              <p:cNvSpPr>
                <a:spLocks noChangeShapeType="1"/>
              </p:cNvSpPr>
              <p:nvPr/>
            </p:nvSpPr>
            <p:spPr bwMode="auto">
              <a:xfrm>
                <a:off x="2634" y="3588"/>
                <a:ext cx="43" cy="78"/>
              </a:xfrm>
              <a:prstGeom prst="line">
                <a:avLst/>
              </a:prstGeom>
              <a:noFill/>
              <a:ln w="30226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756" name="Line 332"/>
              <p:cNvSpPr>
                <a:spLocks noChangeShapeType="1"/>
              </p:cNvSpPr>
              <p:nvPr/>
            </p:nvSpPr>
            <p:spPr bwMode="auto">
              <a:xfrm flipV="1">
                <a:off x="2681" y="3434"/>
                <a:ext cx="57" cy="232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757" name="Line 333"/>
              <p:cNvSpPr>
                <a:spLocks noChangeShapeType="1"/>
              </p:cNvSpPr>
              <p:nvPr/>
            </p:nvSpPr>
            <p:spPr bwMode="auto">
              <a:xfrm>
                <a:off x="2738" y="3434"/>
                <a:ext cx="144" cy="1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758" name="Rectangle 334"/>
              <p:cNvSpPr>
                <a:spLocks noChangeArrowheads="1"/>
              </p:cNvSpPr>
              <p:nvPr/>
            </p:nvSpPr>
            <p:spPr bwMode="auto">
              <a:xfrm>
                <a:off x="2752" y="3449"/>
                <a:ext cx="116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900" i="1">
                    <a:solidFill>
                      <a:srgbClr val="0000FF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a</a:t>
                </a:r>
                <a:endParaRPr lang="en-US" altLang="zh-CN" sz="3600">
                  <a:solidFill>
                    <a:srgbClr val="0000FF"/>
                  </a:solidFill>
                  <a:ea typeface="隶书" panose="02010509060101010101" pitchFamily="49" charset="-122"/>
                </a:endParaRPr>
              </a:p>
            </p:txBody>
          </p:sp>
        </p:grpSp>
        <p:sp>
          <p:nvSpPr>
            <p:cNvPr id="103759" name="Text Box 335"/>
            <p:cNvSpPr txBox="1">
              <a:spLocks noChangeArrowheads="1"/>
            </p:cNvSpPr>
            <p:nvPr/>
          </p:nvSpPr>
          <p:spPr bwMode="auto">
            <a:xfrm>
              <a:off x="3606" y="663"/>
              <a:ext cx="49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>
                  <a:solidFill>
                    <a:srgbClr val="0000FF"/>
                  </a:solidFill>
                  <a:ea typeface="隶书" panose="02010509060101010101" pitchFamily="49" charset="-122"/>
                </a:rPr>
                <a:t>±</a:t>
              </a:r>
            </a:p>
          </p:txBody>
        </p:sp>
      </p:grpSp>
      <p:grpSp>
        <p:nvGrpSpPr>
          <p:cNvPr id="103760" name="Group 336"/>
          <p:cNvGrpSpPr/>
          <p:nvPr/>
        </p:nvGrpSpPr>
        <p:grpSpPr bwMode="auto">
          <a:xfrm>
            <a:off x="7667625" y="3646488"/>
            <a:ext cx="936625" cy="690562"/>
            <a:chOff x="4694" y="1162"/>
            <a:chExt cx="590" cy="435"/>
          </a:xfrm>
        </p:grpSpPr>
        <p:grpSp>
          <p:nvGrpSpPr>
            <p:cNvPr id="103761" name="Group 337"/>
            <p:cNvGrpSpPr>
              <a:grpSpLocks noChangeAspect="1"/>
            </p:cNvGrpSpPr>
            <p:nvPr/>
          </p:nvGrpSpPr>
          <p:grpSpPr bwMode="auto">
            <a:xfrm>
              <a:off x="4921" y="1253"/>
              <a:ext cx="363" cy="344"/>
              <a:chOff x="2562" y="3385"/>
              <a:chExt cx="363" cy="344"/>
            </a:xfrm>
          </p:grpSpPr>
          <p:sp>
            <p:nvSpPr>
              <p:cNvPr id="103762" name="AutoShape 338"/>
              <p:cNvSpPr>
                <a:spLocks noChangeAspect="1" noChangeArrowheads="1" noTextEdit="1"/>
              </p:cNvSpPr>
              <p:nvPr/>
            </p:nvSpPr>
            <p:spPr bwMode="auto">
              <a:xfrm>
                <a:off x="2562" y="3385"/>
                <a:ext cx="363" cy="3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763" name="Line 339"/>
              <p:cNvSpPr>
                <a:spLocks noChangeShapeType="1"/>
              </p:cNvSpPr>
              <p:nvPr/>
            </p:nvSpPr>
            <p:spPr bwMode="auto">
              <a:xfrm flipV="1">
                <a:off x="2605" y="3583"/>
                <a:ext cx="29" cy="17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764" name="Line 340"/>
              <p:cNvSpPr>
                <a:spLocks noChangeShapeType="1"/>
              </p:cNvSpPr>
              <p:nvPr/>
            </p:nvSpPr>
            <p:spPr bwMode="auto">
              <a:xfrm>
                <a:off x="2634" y="3588"/>
                <a:ext cx="43" cy="78"/>
              </a:xfrm>
              <a:prstGeom prst="line">
                <a:avLst/>
              </a:prstGeom>
              <a:noFill/>
              <a:ln w="30226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765" name="Line 341"/>
              <p:cNvSpPr>
                <a:spLocks noChangeShapeType="1"/>
              </p:cNvSpPr>
              <p:nvPr/>
            </p:nvSpPr>
            <p:spPr bwMode="auto">
              <a:xfrm flipV="1">
                <a:off x="2681" y="3434"/>
                <a:ext cx="57" cy="232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766" name="Line 342"/>
              <p:cNvSpPr>
                <a:spLocks noChangeShapeType="1"/>
              </p:cNvSpPr>
              <p:nvPr/>
            </p:nvSpPr>
            <p:spPr bwMode="auto">
              <a:xfrm>
                <a:off x="2738" y="3434"/>
                <a:ext cx="144" cy="1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767" name="Rectangle 343"/>
              <p:cNvSpPr>
                <a:spLocks noChangeArrowheads="1"/>
              </p:cNvSpPr>
              <p:nvPr/>
            </p:nvSpPr>
            <p:spPr bwMode="auto">
              <a:xfrm>
                <a:off x="2752" y="3449"/>
                <a:ext cx="116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900" i="1">
                    <a:solidFill>
                      <a:srgbClr val="0000FF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a</a:t>
                </a:r>
                <a:endParaRPr lang="en-US" altLang="zh-CN" sz="3600">
                  <a:solidFill>
                    <a:srgbClr val="0000FF"/>
                  </a:solidFill>
                  <a:ea typeface="隶书" panose="02010509060101010101" pitchFamily="49" charset="-122"/>
                </a:endParaRPr>
              </a:p>
            </p:txBody>
          </p:sp>
        </p:grpSp>
        <p:sp>
          <p:nvSpPr>
            <p:cNvPr id="103768" name="Text Box 344"/>
            <p:cNvSpPr txBox="1">
              <a:spLocks noChangeArrowheads="1"/>
            </p:cNvSpPr>
            <p:nvPr/>
          </p:nvSpPr>
          <p:spPr bwMode="auto">
            <a:xfrm>
              <a:off x="4694" y="1162"/>
              <a:ext cx="49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3600">
                  <a:solidFill>
                    <a:srgbClr val="0000FF"/>
                  </a:solidFill>
                  <a:ea typeface="隶书" panose="02010509060101010101" pitchFamily="49" charset="-122"/>
                </a:rPr>
                <a:t>－</a:t>
              </a:r>
            </a:p>
          </p:txBody>
        </p:sp>
      </p:grpSp>
      <p:sp>
        <p:nvSpPr>
          <p:cNvPr id="103428" name="WordArt 4"/>
          <p:cNvSpPr>
            <a:spLocks noChangeArrowheads="1" noChangeShapeType="1" noTextEdit="1"/>
          </p:cNvSpPr>
          <p:nvPr/>
        </p:nvSpPr>
        <p:spPr bwMode="auto">
          <a:xfrm>
            <a:off x="250825" y="333375"/>
            <a:ext cx="18669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>
                <a:ln w="15875">
                  <a:solidFill>
                    <a:srgbClr val="000000"/>
                  </a:solidFill>
                  <a:rou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引入新知</a:t>
            </a:r>
          </a:p>
        </p:txBody>
      </p:sp>
      <p:sp>
        <p:nvSpPr>
          <p:cNvPr id="103769" name="Rectangle 345"/>
          <p:cNvSpPr>
            <a:spLocks noChangeArrowheads="1"/>
          </p:cNvSpPr>
          <p:nvPr/>
        </p:nvSpPr>
        <p:spPr bwMode="auto">
          <a:xfrm>
            <a:off x="79375" y="2901950"/>
            <a:ext cx="8964613" cy="6477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103776" name="Group 352"/>
          <p:cNvGrpSpPr/>
          <p:nvPr/>
        </p:nvGrpSpPr>
        <p:grpSpPr bwMode="auto">
          <a:xfrm>
            <a:off x="0" y="4724400"/>
            <a:ext cx="9290050" cy="1165225"/>
            <a:chOff x="0" y="2976"/>
            <a:chExt cx="5852" cy="734"/>
          </a:xfrm>
        </p:grpSpPr>
        <p:sp>
          <p:nvSpPr>
            <p:cNvPr id="103773" name="Text Box 349"/>
            <p:cNvSpPr txBox="1">
              <a:spLocks noChangeArrowheads="1"/>
            </p:cNvSpPr>
            <p:nvPr/>
          </p:nvSpPr>
          <p:spPr bwMode="auto">
            <a:xfrm>
              <a:off x="0" y="2976"/>
              <a:ext cx="5852" cy="7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3200" b="1" dirty="0">
                  <a:solidFill>
                    <a:srgbClr val="0000FF"/>
                  </a:solidFill>
                  <a:ea typeface="楷体" panose="02010609060101010101" pitchFamily="49" charset="-122"/>
                </a:rPr>
                <a:t>算术平方根</a:t>
              </a:r>
            </a:p>
            <a:p>
              <a:pPr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3200" dirty="0">
                  <a:solidFill>
                    <a:srgbClr val="000000"/>
                  </a:solidFill>
                  <a:ea typeface="隶书" panose="02010509060101010101" pitchFamily="49" charset="-122"/>
                </a:rPr>
                <a:t>正数 </a:t>
              </a:r>
              <a:r>
                <a:rPr lang="en-US" altLang="zh-CN" sz="3200" dirty="0">
                  <a:solidFill>
                    <a:srgbClr val="000000"/>
                  </a:solidFill>
                  <a:latin typeface="Vijaya" pitchFamily="34" charset="0"/>
                  <a:ea typeface="隶书" panose="02010509060101010101" pitchFamily="49" charset="-122"/>
                </a:rPr>
                <a:t>a </a:t>
              </a:r>
              <a:r>
                <a:rPr lang="zh-CN" altLang="en-US" sz="3200" dirty="0">
                  <a:solidFill>
                    <a:srgbClr val="000000"/>
                  </a:solidFill>
                  <a:ea typeface="隶书" panose="02010509060101010101" pitchFamily="49" charset="-122"/>
                </a:rPr>
                <a:t>的</a:t>
              </a:r>
              <a:r>
                <a:rPr lang="zh-CN" altLang="en-US" sz="3200" dirty="0">
                  <a:solidFill>
                    <a:srgbClr val="CC0000"/>
                  </a:solidFill>
                  <a:ea typeface="隶书" panose="02010509060101010101" pitchFamily="49" charset="-122"/>
                </a:rPr>
                <a:t>正的</a:t>
              </a:r>
              <a:r>
                <a:rPr lang="zh-CN" altLang="en-US" sz="3200" dirty="0">
                  <a:solidFill>
                    <a:srgbClr val="000000"/>
                  </a:solidFill>
                  <a:ea typeface="隶书" panose="02010509060101010101" pitchFamily="49" charset="-122"/>
                </a:rPr>
                <a:t>平方根    叫做 </a:t>
              </a:r>
              <a:r>
                <a:rPr lang="en-US" altLang="zh-CN" sz="3200" dirty="0">
                  <a:solidFill>
                    <a:srgbClr val="000000"/>
                  </a:solidFill>
                  <a:latin typeface="Vijaya" pitchFamily="34" charset="0"/>
                  <a:ea typeface="隶书" panose="02010509060101010101" pitchFamily="49" charset="-122"/>
                </a:rPr>
                <a:t>a </a:t>
              </a:r>
              <a:r>
                <a:rPr lang="zh-CN" altLang="en-US" sz="3200" dirty="0">
                  <a:solidFill>
                    <a:srgbClr val="000000"/>
                  </a:solidFill>
                  <a:ea typeface="隶书" panose="02010509060101010101" pitchFamily="49" charset="-122"/>
                </a:rPr>
                <a:t>的算术平方根</a:t>
              </a:r>
            </a:p>
          </p:txBody>
        </p:sp>
        <p:graphicFrame>
          <p:nvGraphicFramePr>
            <p:cNvPr id="103774" name="Object 350"/>
            <p:cNvGraphicFramePr>
              <a:graphicFrameLocks noChangeAspect="1"/>
            </p:cNvGraphicFramePr>
            <p:nvPr/>
          </p:nvGraphicFramePr>
          <p:xfrm>
            <a:off x="2290" y="3339"/>
            <a:ext cx="363" cy="3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7" name="公式" r:id="rId9" imgW="241300" imgH="228600" progId="Equation.3">
                    <p:embed/>
                  </p:oleObj>
                </mc:Choice>
                <mc:Fallback>
                  <p:oleObj name="公式" r:id="rId9" imgW="241300" imgH="228600" progId="Equation.3">
                    <p:embed/>
                    <p:pic>
                      <p:nvPicPr>
                        <p:cNvPr id="0" name="图片 20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0" y="3339"/>
                          <a:ext cx="363" cy="3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3775" name="Text Box 351"/>
          <p:cNvSpPr txBox="1">
            <a:spLocks noChangeArrowheads="1"/>
          </p:cNvSpPr>
          <p:nvPr/>
        </p:nvSpPr>
        <p:spPr bwMode="auto">
          <a:xfrm>
            <a:off x="0" y="6021388"/>
            <a:ext cx="5616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FF"/>
                </a:solidFill>
                <a:ea typeface="隶书" panose="02010509060101010101" pitchFamily="49" charset="-122"/>
              </a:rPr>
              <a:t>规定</a:t>
            </a:r>
            <a:r>
              <a:rPr lang="zh-CN" altLang="en-US" sz="3200" dirty="0">
                <a:solidFill>
                  <a:srgbClr val="000000"/>
                </a:solidFill>
                <a:ea typeface="隶书" panose="02010509060101010101" pitchFamily="49" charset="-122"/>
              </a:rPr>
              <a:t>：</a:t>
            </a:r>
            <a:r>
              <a:rPr lang="en-US" altLang="zh-CN" sz="3200" dirty="0">
                <a:solidFill>
                  <a:srgbClr val="FF3300"/>
                </a:solidFill>
                <a:ea typeface="隶书" panose="02010509060101010101" pitchFamily="49" charset="-122"/>
              </a:rPr>
              <a:t>0</a:t>
            </a:r>
            <a:r>
              <a:rPr lang="zh-CN" altLang="en-US" sz="3200" dirty="0">
                <a:solidFill>
                  <a:srgbClr val="FF3300"/>
                </a:solidFill>
                <a:ea typeface="隶书" panose="02010509060101010101" pitchFamily="49" charset="-122"/>
              </a:rPr>
              <a:t>的算术平方根是</a:t>
            </a:r>
            <a:r>
              <a:rPr lang="en-US" altLang="zh-CN" sz="3200" dirty="0">
                <a:solidFill>
                  <a:srgbClr val="FF3300"/>
                </a:solidFill>
                <a:ea typeface="隶书" panose="02010509060101010101" pitchFamily="49" charset="-122"/>
              </a:rPr>
              <a:t>0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3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3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3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3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3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3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3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0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03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10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103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2" dur="1000"/>
                                        <p:tgtEl>
                                          <p:spTgt spid="103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03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3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3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03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717" grpId="0"/>
      <p:bldP spid="103718" grpId="0"/>
      <p:bldP spid="103719" grpId="0"/>
      <p:bldP spid="103720" grpId="0"/>
      <p:bldP spid="103721" grpId="0"/>
      <p:bldP spid="103722" grpId="0"/>
      <p:bldP spid="103741" grpId="0"/>
      <p:bldP spid="103742" grpId="0"/>
      <p:bldP spid="103743" grpId="0"/>
      <p:bldP spid="103769" grpId="0" animBg="1"/>
      <p:bldP spid="1037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485" name="Group 13"/>
          <p:cNvGrpSpPr/>
          <p:nvPr/>
        </p:nvGrpSpPr>
        <p:grpSpPr bwMode="auto">
          <a:xfrm>
            <a:off x="179388" y="1196975"/>
            <a:ext cx="8640762" cy="1939925"/>
            <a:chOff x="204" y="754"/>
            <a:chExt cx="5443" cy="1222"/>
          </a:xfrm>
        </p:grpSpPr>
        <p:sp>
          <p:nvSpPr>
            <p:cNvPr id="105480" name="Text Box 8"/>
            <p:cNvSpPr txBox="1">
              <a:spLocks noChangeArrowheads="1"/>
            </p:cNvSpPr>
            <p:nvPr/>
          </p:nvSpPr>
          <p:spPr bwMode="auto">
            <a:xfrm>
              <a:off x="204" y="754"/>
              <a:ext cx="5443" cy="10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b="1" dirty="0">
                  <a:solidFill>
                    <a:srgbClr val="000000"/>
                  </a:solidFill>
                  <a:ea typeface="隶书" panose="02010509060101010101" pitchFamily="49" charset="-122"/>
                </a:rPr>
                <a:t>求下列各数的算术平方根</a:t>
              </a:r>
            </a:p>
            <a:p>
              <a:pPr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endParaRPr lang="zh-CN" altLang="en-US" sz="2800" b="1" dirty="0">
                <a:solidFill>
                  <a:srgbClr val="000000"/>
                </a:solidFill>
                <a:ea typeface="隶书" panose="02010509060101010101" pitchFamily="49" charset="-122"/>
              </a:endParaRPr>
            </a:p>
            <a:p>
              <a:pPr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b="1" dirty="0">
                  <a:solidFill>
                    <a:srgbClr val="000000"/>
                  </a:solidFill>
                  <a:ea typeface="隶书" panose="02010509060101010101" pitchFamily="49" charset="-122"/>
                </a:rPr>
                <a:t> </a:t>
              </a:r>
              <a:r>
                <a:rPr lang="en-US" altLang="zh-CN" sz="2800" dirty="0">
                  <a:solidFill>
                    <a:srgbClr val="000000"/>
                  </a:solidFill>
                  <a:ea typeface="隶书" panose="02010509060101010101" pitchFamily="49" charset="-122"/>
                </a:rPr>
                <a:t>(1) 100   </a:t>
              </a:r>
              <a:r>
                <a:rPr lang="zh-CN" altLang="en-US" sz="2800" dirty="0">
                  <a:solidFill>
                    <a:srgbClr val="000000"/>
                  </a:solidFill>
                  <a:ea typeface="隶书" panose="02010509060101010101" pitchFamily="49" charset="-122"/>
                </a:rPr>
                <a:t>（</a:t>
              </a:r>
              <a:r>
                <a:rPr lang="en-US" altLang="zh-CN" sz="2800" dirty="0">
                  <a:solidFill>
                    <a:srgbClr val="000000"/>
                  </a:solidFill>
                  <a:ea typeface="隶书" panose="02010509060101010101" pitchFamily="49" charset="-122"/>
                </a:rPr>
                <a:t>2</a:t>
              </a:r>
              <a:r>
                <a:rPr lang="zh-CN" altLang="en-US" sz="2800" dirty="0">
                  <a:solidFill>
                    <a:srgbClr val="000000"/>
                  </a:solidFill>
                  <a:ea typeface="隶书" panose="02010509060101010101" pitchFamily="49" charset="-122"/>
                </a:rPr>
                <a:t>）        （</a:t>
              </a:r>
              <a:r>
                <a:rPr lang="en-US" altLang="zh-CN" sz="2800" dirty="0">
                  <a:solidFill>
                    <a:srgbClr val="000000"/>
                  </a:solidFill>
                  <a:ea typeface="隶书" panose="02010509060101010101" pitchFamily="49" charset="-122"/>
                </a:rPr>
                <a:t>3</a:t>
              </a:r>
              <a:r>
                <a:rPr lang="zh-CN" altLang="en-US" sz="2800" dirty="0">
                  <a:solidFill>
                    <a:srgbClr val="000000"/>
                  </a:solidFill>
                  <a:ea typeface="隶书" panose="02010509060101010101" pitchFamily="49" charset="-122"/>
                </a:rPr>
                <a:t>）</a:t>
              </a:r>
              <a:r>
                <a:rPr lang="en-US" altLang="zh-CN" sz="2800" dirty="0">
                  <a:solidFill>
                    <a:srgbClr val="000000"/>
                  </a:solidFill>
                  <a:ea typeface="隶书" panose="02010509060101010101" pitchFamily="49" charset="-122"/>
                </a:rPr>
                <a:t>(-13)</a:t>
              </a:r>
              <a:r>
                <a:rPr lang="en-US" altLang="zh-CN" sz="2800" baseline="30000" dirty="0">
                  <a:solidFill>
                    <a:srgbClr val="000000"/>
                  </a:solidFill>
                  <a:ea typeface="隶书" panose="02010509060101010101" pitchFamily="49" charset="-122"/>
                </a:rPr>
                <a:t>2      </a:t>
              </a:r>
              <a:r>
                <a:rPr lang="en-US" altLang="zh-CN" sz="2800" dirty="0">
                  <a:solidFill>
                    <a:srgbClr val="000000"/>
                  </a:solidFill>
                  <a:ea typeface="隶书" panose="02010509060101010101" pitchFamily="49" charset="-122"/>
                </a:rPr>
                <a:t>  (4)             (5)  0</a:t>
              </a:r>
            </a:p>
          </p:txBody>
        </p:sp>
        <p:graphicFrame>
          <p:nvGraphicFramePr>
            <p:cNvPr id="105481" name="Object 9"/>
            <p:cNvGraphicFramePr>
              <a:graphicFrameLocks noChangeAspect="1"/>
            </p:cNvGraphicFramePr>
            <p:nvPr/>
          </p:nvGraphicFramePr>
          <p:xfrm>
            <a:off x="1701" y="1253"/>
            <a:ext cx="442" cy="7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2" name="公式" r:id="rId3" imgW="228600" imgH="393700" progId="Equation.3">
                    <p:embed/>
                  </p:oleObj>
                </mc:Choice>
                <mc:Fallback>
                  <p:oleObj name="公式" r:id="rId3" imgW="228600" imgH="393700" progId="Equation.3">
                    <p:embed/>
                    <p:pic>
                      <p:nvPicPr>
                        <p:cNvPr id="0" name="图片 30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1" y="1253"/>
                          <a:ext cx="442" cy="7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5482" name="Object 10"/>
            <p:cNvGraphicFramePr>
              <a:graphicFrameLocks noChangeAspect="1"/>
            </p:cNvGraphicFramePr>
            <p:nvPr/>
          </p:nvGraphicFramePr>
          <p:xfrm>
            <a:off x="4150" y="1253"/>
            <a:ext cx="465" cy="7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3" name="Equation" r:id="rId5" imgW="241300" imgH="393700" progId="Equation.DSMT4">
                    <p:embed/>
                  </p:oleObj>
                </mc:Choice>
                <mc:Fallback>
                  <p:oleObj name="Equation" r:id="rId5" imgW="241300" imgH="393700" progId="Equation.DSMT4">
                    <p:embed/>
                    <p:pic>
                      <p:nvPicPr>
                        <p:cNvPr id="0" name="图片 30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0" y="1253"/>
                          <a:ext cx="465" cy="7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5483" name="WordArt 11"/>
          <p:cNvSpPr>
            <a:spLocks noChangeArrowheads="1" noChangeShapeType="1" noTextEdit="1"/>
          </p:cNvSpPr>
          <p:nvPr/>
        </p:nvSpPr>
        <p:spPr bwMode="auto">
          <a:xfrm>
            <a:off x="250825" y="333375"/>
            <a:ext cx="18669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>
                <a:ln w="15875">
                  <a:solidFill>
                    <a:srgbClr val="000000"/>
                  </a:solidFill>
                  <a:rou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基础练习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WordArt 4"/>
          <p:cNvSpPr>
            <a:spLocks noChangeArrowheads="1" noChangeShapeType="1" noTextEdit="1"/>
          </p:cNvSpPr>
          <p:nvPr/>
        </p:nvSpPr>
        <p:spPr bwMode="auto">
          <a:xfrm>
            <a:off x="250825" y="333375"/>
            <a:ext cx="18669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 dirty="0">
                <a:ln w="15875">
                  <a:solidFill>
                    <a:srgbClr val="000000"/>
                  </a:solidFill>
                  <a:rou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理解提升</a:t>
            </a: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0" y="908050"/>
            <a:ext cx="9144000" cy="5459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FF"/>
                </a:solidFill>
                <a:ea typeface="隶书" panose="02010509060101010101" pitchFamily="49" charset="-122"/>
              </a:rPr>
              <a:t>判断语句的正确性并说明理由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</a:t>
            </a:r>
            <a:r>
              <a:rPr lang="en-US" altLang="zh-CN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25</a:t>
            </a: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的算术平方根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36</a:t>
            </a: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的算术平方根是</a:t>
            </a:r>
            <a:r>
              <a:rPr lang="en-US" altLang="zh-CN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-6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）负数没有平方根但是有算术平方根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）若</a:t>
            </a:r>
            <a:r>
              <a:rPr lang="en-US" altLang="zh-CN" sz="3200" b="1" dirty="0">
                <a:solidFill>
                  <a:srgbClr val="000000"/>
                </a:solidFill>
                <a:latin typeface="Vijaya" pitchFamily="34" charset="0"/>
                <a:ea typeface="楷体" panose="02010609060101010101" pitchFamily="49" charset="-122"/>
              </a:rPr>
              <a:t>a</a:t>
            </a: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</a:t>
            </a:r>
            <a:r>
              <a:rPr lang="en-US" altLang="zh-CN" sz="3200" b="1" dirty="0">
                <a:solidFill>
                  <a:srgbClr val="000000"/>
                </a:solidFill>
                <a:latin typeface="Vijaya" pitchFamily="34" charset="0"/>
                <a:ea typeface="楷体" panose="02010609060101010101" pitchFamily="49" charset="-122"/>
              </a:rPr>
              <a:t>x</a:t>
            </a: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的算术平方根则</a:t>
            </a:r>
            <a:r>
              <a:rPr lang="en-US" altLang="zh-CN" sz="3200" b="1" dirty="0">
                <a:solidFill>
                  <a:srgbClr val="000000"/>
                </a:solidFill>
                <a:latin typeface="Vijaya" pitchFamily="34" charset="0"/>
                <a:ea typeface="楷体" panose="02010609060101010101" pitchFamily="49" charset="-122"/>
              </a:rPr>
              <a:t>a</a:t>
            </a: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一定是</a:t>
            </a:r>
            <a:r>
              <a:rPr lang="en-US" altLang="zh-CN" sz="3200" b="1" dirty="0">
                <a:solidFill>
                  <a:srgbClr val="000000"/>
                </a:solidFill>
                <a:latin typeface="Vijaya" pitchFamily="34" charset="0"/>
                <a:ea typeface="楷体" panose="02010609060101010101" pitchFamily="49" charset="-122"/>
              </a:rPr>
              <a:t>x</a:t>
            </a: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的平方根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）若</a:t>
            </a:r>
            <a:r>
              <a:rPr lang="en-US" altLang="zh-CN" sz="3200" b="1" dirty="0">
                <a:solidFill>
                  <a:srgbClr val="000000"/>
                </a:solidFill>
                <a:latin typeface="Vijaya" pitchFamily="34" charset="0"/>
                <a:ea typeface="楷体" panose="02010609060101010101" pitchFamily="49" charset="-122"/>
              </a:rPr>
              <a:t>a</a:t>
            </a: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</a:t>
            </a:r>
            <a:r>
              <a:rPr lang="en-US" altLang="zh-CN" sz="3200" b="1" dirty="0">
                <a:solidFill>
                  <a:srgbClr val="000000"/>
                </a:solidFill>
                <a:latin typeface="Vijaya" pitchFamily="34" charset="0"/>
                <a:ea typeface="楷体" panose="02010609060101010101" pitchFamily="49" charset="-122"/>
              </a:rPr>
              <a:t>x</a:t>
            </a: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的平方根则</a:t>
            </a:r>
            <a:r>
              <a:rPr lang="en-US" altLang="zh-CN" sz="3200" b="1" dirty="0">
                <a:solidFill>
                  <a:srgbClr val="000000"/>
                </a:solidFill>
                <a:latin typeface="Vijaya" pitchFamily="34" charset="0"/>
                <a:ea typeface="楷体" panose="02010609060101010101" pitchFamily="49" charset="-122"/>
              </a:rPr>
              <a:t>a</a:t>
            </a: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一定是</a:t>
            </a:r>
            <a:r>
              <a:rPr lang="en-US" altLang="zh-CN" sz="3200" b="1" dirty="0">
                <a:solidFill>
                  <a:srgbClr val="000000"/>
                </a:solidFill>
                <a:latin typeface="Vijaya" pitchFamily="34" charset="0"/>
                <a:ea typeface="楷体" panose="02010609060101010101" pitchFamily="49" charset="-122"/>
              </a:rPr>
              <a:t>x</a:t>
            </a: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的算术平方根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）一个数的算术平方根一定是一个正数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）一个数的算术平方根一定是个非负数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）若</a:t>
            </a:r>
            <a:r>
              <a:rPr lang="en-US" altLang="zh-CN" sz="3200" b="1" dirty="0">
                <a:solidFill>
                  <a:srgbClr val="000000"/>
                </a:solidFill>
                <a:latin typeface="Vijaya" pitchFamily="34" charset="0"/>
                <a:ea typeface="楷体" panose="02010609060101010101" pitchFamily="49" charset="-122"/>
              </a:rPr>
              <a:t>m</a:t>
            </a: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的算术平方根是</a:t>
            </a:r>
            <a:r>
              <a:rPr lang="en-US" altLang="zh-CN" sz="3200" b="1" dirty="0">
                <a:solidFill>
                  <a:srgbClr val="000000"/>
                </a:solidFill>
                <a:latin typeface="Vijaya" pitchFamily="34" charset="0"/>
                <a:ea typeface="楷体" panose="02010609060101010101" pitchFamily="49" charset="-122"/>
              </a:rPr>
              <a:t>n</a:t>
            </a: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，则它的另一个平方根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一定是</a:t>
            </a:r>
            <a:r>
              <a:rPr lang="en-US" altLang="zh-CN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-</a:t>
            </a:r>
            <a:r>
              <a:rPr lang="en-US" altLang="zh-CN" sz="3200" b="1" dirty="0">
                <a:solidFill>
                  <a:srgbClr val="000000"/>
                </a:solidFill>
                <a:latin typeface="Vijaya" pitchFamily="34" charset="0"/>
                <a:ea typeface="楷体" panose="02010609060101010101" pitchFamily="49" charset="-122"/>
              </a:rPr>
              <a:t>n</a:t>
            </a:r>
          </a:p>
        </p:txBody>
      </p:sp>
      <p:sp>
        <p:nvSpPr>
          <p:cNvPr id="108551" name="AutoShape 7"/>
          <p:cNvSpPr>
            <a:spLocks noChangeArrowheads="1"/>
          </p:cNvSpPr>
          <p:nvPr/>
        </p:nvSpPr>
        <p:spPr bwMode="auto">
          <a:xfrm>
            <a:off x="5400675" y="260350"/>
            <a:ext cx="3743325" cy="1873250"/>
          </a:xfrm>
          <a:prstGeom prst="wedgeRoundRectCallout">
            <a:avLst>
              <a:gd name="adj1" fmla="val -42366"/>
              <a:gd name="adj2" fmla="val 65255"/>
              <a:gd name="adj3" fmla="val 16667"/>
            </a:avLst>
          </a:prstGeom>
          <a:solidFill>
            <a:srgbClr val="FF99CC">
              <a:alpha val="55000"/>
            </a:srgbClr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ea typeface="隶书" panose="02010509060101010101" pitchFamily="49" charset="-122"/>
              </a:rPr>
              <a:t>一个数的算术平方根有什么特点？它和这个数的平方根有怎样的关系？</a:t>
            </a:r>
          </a:p>
        </p:txBody>
      </p:sp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4643438" y="1412875"/>
            <a:ext cx="649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3300"/>
                </a:solidFill>
                <a:ea typeface="隶书" panose="02010509060101010101" pitchFamily="49" charset="-122"/>
              </a:rPr>
              <a:t>√</a:t>
            </a:r>
          </a:p>
        </p:txBody>
      </p:sp>
      <p:sp>
        <p:nvSpPr>
          <p:cNvPr id="108553" name="Text Box 9"/>
          <p:cNvSpPr txBox="1">
            <a:spLocks noChangeArrowheads="1"/>
          </p:cNvSpPr>
          <p:nvPr/>
        </p:nvSpPr>
        <p:spPr bwMode="auto">
          <a:xfrm>
            <a:off x="4859338" y="1989138"/>
            <a:ext cx="6492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3300"/>
                </a:solidFill>
                <a:ea typeface="隶书" panose="02010509060101010101" pitchFamily="49" charset="-122"/>
              </a:rPr>
              <a:t>×</a:t>
            </a:r>
          </a:p>
        </p:txBody>
      </p:sp>
      <p:sp>
        <p:nvSpPr>
          <p:cNvPr id="108554" name="Text Box 10"/>
          <p:cNvSpPr txBox="1">
            <a:spLocks noChangeArrowheads="1"/>
          </p:cNvSpPr>
          <p:nvPr/>
        </p:nvSpPr>
        <p:spPr bwMode="auto">
          <a:xfrm>
            <a:off x="7235825" y="2492375"/>
            <a:ext cx="6492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3300"/>
                </a:solidFill>
                <a:ea typeface="隶书" panose="02010509060101010101" pitchFamily="49" charset="-122"/>
              </a:rPr>
              <a:t>×</a:t>
            </a:r>
          </a:p>
        </p:txBody>
      </p:sp>
      <p:sp>
        <p:nvSpPr>
          <p:cNvPr id="108555" name="Text Box 11"/>
          <p:cNvSpPr txBox="1">
            <a:spLocks noChangeArrowheads="1"/>
          </p:cNvSpPr>
          <p:nvPr/>
        </p:nvSpPr>
        <p:spPr bwMode="auto">
          <a:xfrm>
            <a:off x="8316913" y="2997200"/>
            <a:ext cx="649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3300"/>
                </a:solidFill>
                <a:ea typeface="隶书" panose="02010509060101010101" pitchFamily="49" charset="-122"/>
              </a:rPr>
              <a:t>√</a:t>
            </a:r>
          </a:p>
        </p:txBody>
      </p:sp>
      <p:sp>
        <p:nvSpPr>
          <p:cNvPr id="108556" name="Text Box 12"/>
          <p:cNvSpPr txBox="1">
            <a:spLocks noChangeArrowheads="1"/>
          </p:cNvSpPr>
          <p:nvPr/>
        </p:nvSpPr>
        <p:spPr bwMode="auto">
          <a:xfrm>
            <a:off x="8243888" y="3500438"/>
            <a:ext cx="6492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3300"/>
                </a:solidFill>
                <a:ea typeface="隶书" panose="02010509060101010101" pitchFamily="49" charset="-122"/>
              </a:rPr>
              <a:t>×</a:t>
            </a:r>
          </a:p>
        </p:txBody>
      </p:sp>
      <p:sp>
        <p:nvSpPr>
          <p:cNvPr id="108557" name="Text Box 13"/>
          <p:cNvSpPr txBox="1">
            <a:spLocks noChangeArrowheads="1"/>
          </p:cNvSpPr>
          <p:nvPr/>
        </p:nvSpPr>
        <p:spPr bwMode="auto">
          <a:xfrm>
            <a:off x="7667625" y="4149725"/>
            <a:ext cx="6492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3300"/>
                </a:solidFill>
                <a:ea typeface="隶书" panose="02010509060101010101" pitchFamily="49" charset="-122"/>
              </a:rPr>
              <a:t>×</a:t>
            </a:r>
          </a:p>
        </p:txBody>
      </p:sp>
      <p:sp>
        <p:nvSpPr>
          <p:cNvPr id="108558" name="Text Box 14"/>
          <p:cNvSpPr txBox="1">
            <a:spLocks noChangeArrowheads="1"/>
          </p:cNvSpPr>
          <p:nvPr/>
        </p:nvSpPr>
        <p:spPr bwMode="auto">
          <a:xfrm>
            <a:off x="7667625" y="4652963"/>
            <a:ext cx="6492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3300"/>
                </a:solidFill>
                <a:ea typeface="隶书" panose="02010509060101010101" pitchFamily="49" charset="-122"/>
              </a:rPr>
              <a:t>√</a:t>
            </a:r>
          </a:p>
        </p:txBody>
      </p:sp>
      <p:sp>
        <p:nvSpPr>
          <p:cNvPr id="108559" name="Text Box 15"/>
          <p:cNvSpPr txBox="1">
            <a:spLocks noChangeArrowheads="1"/>
          </p:cNvSpPr>
          <p:nvPr/>
        </p:nvSpPr>
        <p:spPr bwMode="auto">
          <a:xfrm>
            <a:off x="2843213" y="5734050"/>
            <a:ext cx="649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3300"/>
                </a:solidFill>
                <a:ea typeface="隶书" panose="02010509060101010101" pitchFamily="49" charset="-122"/>
              </a:rPr>
              <a:t>√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9" grpId="0"/>
      <p:bldP spid="108551" grpId="0" animBg="1"/>
      <p:bldP spid="108552" grpId="0"/>
      <p:bldP spid="108553" grpId="0"/>
      <p:bldP spid="108554" grpId="0"/>
      <p:bldP spid="108555" grpId="0"/>
      <p:bldP spid="108556" grpId="0"/>
      <p:bldP spid="108557" grpId="0"/>
      <p:bldP spid="108558" grpId="0"/>
      <p:bldP spid="1085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323850" y="1844675"/>
            <a:ext cx="8424863" cy="244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</a:rPr>
              <a:t>(1)         </a:t>
            </a:r>
            <a:r>
              <a:rPr lang="zh-CN" altLang="en-US" sz="2800">
                <a:solidFill>
                  <a:srgbClr val="000000"/>
                </a:solidFill>
              </a:rPr>
              <a:t>　       </a:t>
            </a:r>
            <a:r>
              <a:rPr lang="en-US" altLang="zh-CN" sz="2800">
                <a:solidFill>
                  <a:srgbClr val="000000"/>
                </a:solidFill>
              </a:rPr>
              <a:t>(2)                      (3)</a:t>
            </a:r>
            <a:r>
              <a:rPr lang="zh-CN" altLang="en-US" sz="2800">
                <a:solidFill>
                  <a:srgbClr val="000000"/>
                </a:solidFill>
              </a:rPr>
              <a:t>　　　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 sz="2800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 sz="2800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</a:rPr>
              <a:t>(4)         </a:t>
            </a:r>
            <a:r>
              <a:rPr lang="zh-CN" altLang="en-US" sz="2800">
                <a:solidFill>
                  <a:srgbClr val="000000"/>
                </a:solidFill>
              </a:rPr>
              <a:t>　       </a:t>
            </a:r>
            <a:r>
              <a:rPr lang="en-US" altLang="zh-CN" sz="2800">
                <a:solidFill>
                  <a:srgbClr val="000000"/>
                </a:solidFill>
              </a:rPr>
              <a:t>(5)                      (6)</a:t>
            </a:r>
            <a:r>
              <a:rPr lang="zh-CN" altLang="en-US" sz="2800">
                <a:solidFill>
                  <a:srgbClr val="000000"/>
                </a:solidFill>
              </a:rPr>
              <a:t>　　　　</a:t>
            </a: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447675" y="9144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2535238" y="67945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3600">
              <a:solidFill>
                <a:srgbClr val="000000"/>
              </a:solidFill>
              <a:ea typeface="隶书" panose="02010509060101010101" pitchFamily="49" charset="-122"/>
            </a:endParaRP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250825" y="1052513"/>
            <a:ext cx="80645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ea typeface="隶书" panose="02010509060101010101" pitchFamily="49" charset="-122"/>
              </a:rPr>
              <a:t>下列式子表示什么含义？你能求出它们的值吗？</a:t>
            </a:r>
          </a:p>
        </p:txBody>
      </p:sp>
      <p:graphicFrame>
        <p:nvGraphicFramePr>
          <p:cNvPr id="90118" name="Object 6"/>
          <p:cNvGraphicFramePr>
            <a:graphicFrameLocks noChangeAspect="1"/>
          </p:cNvGraphicFramePr>
          <p:nvPr/>
        </p:nvGraphicFramePr>
        <p:xfrm>
          <a:off x="971550" y="1700213"/>
          <a:ext cx="12954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4" imgW="419100" imgH="228600" progId="Equation.DSMT4">
                  <p:embed/>
                </p:oleObj>
              </mc:Choice>
              <mc:Fallback>
                <p:oleObj name="Equation" r:id="rId4" imgW="419100" imgH="228600" progId="Equation.DSMT4">
                  <p:embed/>
                  <p:pic>
                    <p:nvPicPr>
                      <p:cNvPr id="0" name="图片 40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700213"/>
                        <a:ext cx="1295400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9" name="Object 7"/>
          <p:cNvGraphicFramePr>
            <a:graphicFrameLocks noChangeAspect="1"/>
          </p:cNvGraphicFramePr>
          <p:nvPr/>
        </p:nvGraphicFramePr>
        <p:xfrm>
          <a:off x="5868988" y="1639888"/>
          <a:ext cx="935037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公式" r:id="rId6" imgW="241300" imgH="228600" progId="Equation.3">
                  <p:embed/>
                </p:oleObj>
              </mc:Choice>
              <mc:Fallback>
                <p:oleObj name="公式" r:id="rId6" imgW="241300" imgH="228600" progId="Equation.3">
                  <p:embed/>
                  <p:pic>
                    <p:nvPicPr>
                      <p:cNvPr id="0" name="图片 40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988" y="1639888"/>
                        <a:ext cx="935037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22" name="Object 10"/>
          <p:cNvGraphicFramePr>
            <a:graphicFrameLocks noChangeAspect="1"/>
          </p:cNvGraphicFramePr>
          <p:nvPr/>
        </p:nvGraphicFramePr>
        <p:xfrm>
          <a:off x="3419475" y="1700213"/>
          <a:ext cx="1223963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8" imgW="419100" imgH="228600" progId="Equation.DSMT4">
                  <p:embed/>
                </p:oleObj>
              </mc:Choice>
              <mc:Fallback>
                <p:oleObj name="Equation" r:id="rId8" imgW="419100" imgH="228600" progId="Equation.DSMT4">
                  <p:embed/>
                  <p:pic>
                    <p:nvPicPr>
                      <p:cNvPr id="0" name="图片 40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1700213"/>
                        <a:ext cx="1223963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28" name="Object 16"/>
          <p:cNvGraphicFramePr>
            <a:graphicFrameLocks noChangeAspect="1"/>
          </p:cNvGraphicFramePr>
          <p:nvPr/>
        </p:nvGraphicFramePr>
        <p:xfrm>
          <a:off x="6049963" y="3625850"/>
          <a:ext cx="93980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公式" r:id="rId10" imgW="304800" imgH="254000" progId="Equation.3">
                  <p:embed/>
                </p:oleObj>
              </mc:Choice>
              <mc:Fallback>
                <p:oleObj name="公式" r:id="rId10" imgW="304800" imgH="254000" progId="Equation.3">
                  <p:embed/>
                  <p:pic>
                    <p:nvPicPr>
                      <p:cNvPr id="0" name="图片 4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9963" y="3625850"/>
                        <a:ext cx="939800" cy="75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42" name="WordArt 30"/>
          <p:cNvSpPr>
            <a:spLocks noChangeArrowheads="1" noChangeShapeType="1" noTextEdit="1"/>
          </p:cNvSpPr>
          <p:nvPr/>
        </p:nvSpPr>
        <p:spPr bwMode="auto">
          <a:xfrm>
            <a:off x="250825" y="333375"/>
            <a:ext cx="18669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>
                <a:ln w="15875">
                  <a:solidFill>
                    <a:srgbClr val="000000"/>
                  </a:solidFill>
                  <a:rou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巩固加强</a:t>
            </a:r>
          </a:p>
        </p:txBody>
      </p:sp>
      <p:grpSp>
        <p:nvGrpSpPr>
          <p:cNvPr id="90151" name="Group 39"/>
          <p:cNvGrpSpPr/>
          <p:nvPr/>
        </p:nvGrpSpPr>
        <p:grpSpPr bwMode="auto">
          <a:xfrm>
            <a:off x="900113" y="3573463"/>
            <a:ext cx="1296987" cy="935037"/>
            <a:chOff x="431" y="1842"/>
            <a:chExt cx="725" cy="510"/>
          </a:xfrm>
        </p:grpSpPr>
        <p:grpSp>
          <p:nvGrpSpPr>
            <p:cNvPr id="90144" name="Group 32"/>
            <p:cNvGrpSpPr>
              <a:grpSpLocks noChangeAspect="1"/>
            </p:cNvGrpSpPr>
            <p:nvPr/>
          </p:nvGrpSpPr>
          <p:grpSpPr bwMode="auto">
            <a:xfrm>
              <a:off x="657" y="1842"/>
              <a:ext cx="499" cy="492"/>
              <a:chOff x="657" y="1842"/>
              <a:chExt cx="738" cy="492"/>
            </a:xfrm>
          </p:grpSpPr>
          <p:sp>
            <p:nvSpPr>
              <p:cNvPr id="90143" name="AutoShape 31"/>
              <p:cNvSpPr>
                <a:spLocks noChangeAspect="1" noChangeArrowheads="1" noTextEdit="1"/>
              </p:cNvSpPr>
              <p:nvPr/>
            </p:nvSpPr>
            <p:spPr bwMode="auto">
              <a:xfrm>
                <a:off x="657" y="1842"/>
                <a:ext cx="738" cy="4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90145" name="Freeform 33"/>
              <p:cNvSpPr/>
              <p:nvPr/>
            </p:nvSpPr>
            <p:spPr bwMode="auto">
              <a:xfrm>
                <a:off x="709" y="1916"/>
                <a:ext cx="613" cy="347"/>
              </a:xfrm>
              <a:custGeom>
                <a:avLst/>
                <a:gdLst>
                  <a:gd name="T0" fmla="*/ 0 w 798"/>
                  <a:gd name="T1" fmla="*/ 305 h 452"/>
                  <a:gd name="T2" fmla="*/ 39 w 798"/>
                  <a:gd name="T3" fmla="*/ 281 h 452"/>
                  <a:gd name="T4" fmla="*/ 132 w 798"/>
                  <a:gd name="T5" fmla="*/ 452 h 452"/>
                  <a:gd name="T6" fmla="*/ 234 w 798"/>
                  <a:gd name="T7" fmla="*/ 0 h 452"/>
                  <a:gd name="T8" fmla="*/ 798 w 798"/>
                  <a:gd name="T9" fmla="*/ 0 h 4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98" h="452">
                    <a:moveTo>
                      <a:pt x="0" y="305"/>
                    </a:moveTo>
                    <a:lnTo>
                      <a:pt x="39" y="281"/>
                    </a:lnTo>
                    <a:lnTo>
                      <a:pt x="132" y="452"/>
                    </a:lnTo>
                    <a:lnTo>
                      <a:pt x="234" y="0"/>
                    </a:lnTo>
                    <a:lnTo>
                      <a:pt x="79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90146" name="Freeform 34"/>
              <p:cNvSpPr/>
              <p:nvPr/>
            </p:nvSpPr>
            <p:spPr bwMode="auto">
              <a:xfrm>
                <a:off x="706" y="1909"/>
                <a:ext cx="616" cy="354"/>
              </a:xfrm>
              <a:custGeom>
                <a:avLst/>
                <a:gdLst>
                  <a:gd name="T0" fmla="*/ 0 w 1232"/>
                  <a:gd name="T1" fmla="*/ 475 h 709"/>
                  <a:gd name="T2" fmla="*/ 82 w 1232"/>
                  <a:gd name="T3" fmla="*/ 426 h 709"/>
                  <a:gd name="T4" fmla="*/ 208 w 1232"/>
                  <a:gd name="T5" fmla="*/ 647 h 709"/>
                  <a:gd name="T6" fmla="*/ 354 w 1232"/>
                  <a:gd name="T7" fmla="*/ 0 h 709"/>
                  <a:gd name="T8" fmla="*/ 1232 w 1232"/>
                  <a:gd name="T9" fmla="*/ 0 h 709"/>
                  <a:gd name="T10" fmla="*/ 1232 w 1232"/>
                  <a:gd name="T11" fmla="*/ 29 h 709"/>
                  <a:gd name="T12" fmla="*/ 376 w 1232"/>
                  <a:gd name="T13" fmla="*/ 29 h 709"/>
                  <a:gd name="T14" fmla="*/ 223 w 1232"/>
                  <a:gd name="T15" fmla="*/ 709 h 709"/>
                  <a:gd name="T16" fmla="*/ 194 w 1232"/>
                  <a:gd name="T17" fmla="*/ 709 h 709"/>
                  <a:gd name="T18" fmla="*/ 50 w 1232"/>
                  <a:gd name="T19" fmla="*/ 466 h 709"/>
                  <a:gd name="T20" fmla="*/ 10 w 1232"/>
                  <a:gd name="T21" fmla="*/ 492 h 709"/>
                  <a:gd name="T22" fmla="*/ 0 w 1232"/>
                  <a:gd name="T23" fmla="*/ 475 h 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32" h="709">
                    <a:moveTo>
                      <a:pt x="0" y="475"/>
                    </a:moveTo>
                    <a:lnTo>
                      <a:pt x="82" y="426"/>
                    </a:lnTo>
                    <a:lnTo>
                      <a:pt x="208" y="647"/>
                    </a:lnTo>
                    <a:lnTo>
                      <a:pt x="354" y="0"/>
                    </a:lnTo>
                    <a:lnTo>
                      <a:pt x="1232" y="0"/>
                    </a:lnTo>
                    <a:lnTo>
                      <a:pt x="1232" y="29"/>
                    </a:lnTo>
                    <a:lnTo>
                      <a:pt x="376" y="29"/>
                    </a:lnTo>
                    <a:lnTo>
                      <a:pt x="223" y="709"/>
                    </a:lnTo>
                    <a:lnTo>
                      <a:pt x="194" y="709"/>
                    </a:lnTo>
                    <a:lnTo>
                      <a:pt x="50" y="466"/>
                    </a:lnTo>
                    <a:lnTo>
                      <a:pt x="10" y="492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90147" name="Rectangle 35"/>
              <p:cNvSpPr>
                <a:spLocks noChangeArrowheads="1"/>
              </p:cNvSpPr>
              <p:nvPr/>
            </p:nvSpPr>
            <p:spPr bwMode="auto">
              <a:xfrm>
                <a:off x="1194" y="1950"/>
                <a:ext cx="1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zh-CN" sz="3600">
                  <a:solidFill>
                    <a:srgbClr val="000000"/>
                  </a:solidFill>
                  <a:ea typeface="隶书" panose="02010509060101010101" pitchFamily="49" charset="-122"/>
                </a:endParaRPr>
              </a:p>
            </p:txBody>
          </p:sp>
          <p:sp>
            <p:nvSpPr>
              <p:cNvPr id="90148" name="Rectangle 36"/>
              <p:cNvSpPr>
                <a:spLocks noChangeArrowheads="1"/>
              </p:cNvSpPr>
              <p:nvPr/>
            </p:nvSpPr>
            <p:spPr bwMode="auto">
              <a:xfrm>
                <a:off x="901" y="1973"/>
                <a:ext cx="1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zh-CN" sz="3600">
                  <a:solidFill>
                    <a:srgbClr val="000000"/>
                  </a:solidFill>
                  <a:ea typeface="隶书" panose="02010509060101010101" pitchFamily="49" charset="-122"/>
                </a:endParaRPr>
              </a:p>
            </p:txBody>
          </p:sp>
        </p:grpSp>
        <p:graphicFrame>
          <p:nvGraphicFramePr>
            <p:cNvPr id="90149" name="Object 37"/>
            <p:cNvGraphicFramePr>
              <a:graphicFrameLocks noChangeAspect="1"/>
            </p:cNvGraphicFramePr>
            <p:nvPr/>
          </p:nvGraphicFramePr>
          <p:xfrm>
            <a:off x="813" y="1898"/>
            <a:ext cx="318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2" name="公式" r:id="rId12" imgW="228600" imgH="393700" progId="Equation.3">
                    <p:embed/>
                  </p:oleObj>
                </mc:Choice>
                <mc:Fallback>
                  <p:oleObj name="公式" r:id="rId12" imgW="228600" imgH="393700" progId="Equation.3">
                    <p:embed/>
                    <p:pic>
                      <p:nvPicPr>
                        <p:cNvPr id="0" name="图片 41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3" y="1898"/>
                          <a:ext cx="318" cy="4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0150" name="Text Box 38"/>
            <p:cNvSpPr txBox="1">
              <a:spLocks noChangeArrowheads="1"/>
            </p:cNvSpPr>
            <p:nvPr/>
          </p:nvSpPr>
          <p:spPr bwMode="auto">
            <a:xfrm>
              <a:off x="431" y="1888"/>
              <a:ext cx="454" cy="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200">
                  <a:solidFill>
                    <a:srgbClr val="000000"/>
                  </a:solidFill>
                  <a:ea typeface="隶书" panose="02010509060101010101" pitchFamily="49" charset="-122"/>
                </a:rPr>
                <a:t>±</a:t>
              </a:r>
            </a:p>
          </p:txBody>
        </p:sp>
      </p:grpSp>
      <p:grpSp>
        <p:nvGrpSpPr>
          <p:cNvPr id="90153" name="Group 41"/>
          <p:cNvGrpSpPr/>
          <p:nvPr/>
        </p:nvGrpSpPr>
        <p:grpSpPr bwMode="auto">
          <a:xfrm>
            <a:off x="3276600" y="3644900"/>
            <a:ext cx="1657350" cy="773113"/>
            <a:chOff x="1973" y="1787"/>
            <a:chExt cx="1044" cy="487"/>
          </a:xfrm>
        </p:grpSpPr>
        <p:graphicFrame>
          <p:nvGraphicFramePr>
            <p:cNvPr id="90121" name="Object 9"/>
            <p:cNvGraphicFramePr>
              <a:graphicFrameLocks noChangeAspect="1"/>
            </p:cNvGraphicFramePr>
            <p:nvPr/>
          </p:nvGraphicFramePr>
          <p:xfrm>
            <a:off x="2154" y="1787"/>
            <a:ext cx="863" cy="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3" name="Equation" r:id="rId14" imgW="495300" imgH="279400" progId="Equation.DSMT4">
                    <p:embed/>
                  </p:oleObj>
                </mc:Choice>
                <mc:Fallback>
                  <p:oleObj name="Equation" r:id="rId14" imgW="495300" imgH="279400" progId="Equation.DSMT4">
                    <p:embed/>
                    <p:pic>
                      <p:nvPicPr>
                        <p:cNvPr id="0" name="图片 41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4" y="1787"/>
                          <a:ext cx="863" cy="4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0152" name="Text Box 40"/>
            <p:cNvSpPr txBox="1">
              <a:spLocks noChangeArrowheads="1"/>
            </p:cNvSpPr>
            <p:nvPr/>
          </p:nvSpPr>
          <p:spPr bwMode="auto">
            <a:xfrm>
              <a:off x="1973" y="1797"/>
              <a:ext cx="54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3200">
                  <a:solidFill>
                    <a:srgbClr val="000000"/>
                  </a:solidFill>
                </a:rPr>
                <a:t>－</a:t>
              </a:r>
            </a:p>
          </p:txBody>
        </p:sp>
      </p:grpSp>
      <p:sp>
        <p:nvSpPr>
          <p:cNvPr id="90155" name="Text Box 43"/>
          <p:cNvSpPr txBox="1">
            <a:spLocks noChangeArrowheads="1"/>
          </p:cNvSpPr>
          <p:nvPr/>
        </p:nvSpPr>
        <p:spPr bwMode="auto">
          <a:xfrm>
            <a:off x="755650" y="2565400"/>
            <a:ext cx="1873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0000FF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3600" dirty="0">
                <a:solidFill>
                  <a:srgbClr val="0000FF"/>
                </a:solidFill>
                <a:latin typeface="宋体" panose="02010600030101010101" pitchFamily="2" charset="-122"/>
              </a:rPr>
              <a:t>0.9</a:t>
            </a:r>
          </a:p>
        </p:txBody>
      </p:sp>
      <p:sp>
        <p:nvSpPr>
          <p:cNvPr id="90156" name="Text Box 44"/>
          <p:cNvSpPr txBox="1">
            <a:spLocks noChangeArrowheads="1"/>
          </p:cNvSpPr>
          <p:nvPr/>
        </p:nvSpPr>
        <p:spPr bwMode="auto">
          <a:xfrm>
            <a:off x="3059113" y="2492375"/>
            <a:ext cx="1873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>
                <a:solidFill>
                  <a:srgbClr val="0000FF"/>
                </a:solidFill>
                <a:latin typeface="宋体" panose="02010600030101010101" pitchFamily="2" charset="-122"/>
              </a:rPr>
              <a:t>＝－</a:t>
            </a:r>
            <a:r>
              <a:rPr lang="en-US" altLang="zh-CN" sz="3600">
                <a:solidFill>
                  <a:srgbClr val="0000FF"/>
                </a:solidFill>
                <a:latin typeface="宋体" panose="02010600030101010101" pitchFamily="2" charset="-122"/>
              </a:rPr>
              <a:t>5</a:t>
            </a:r>
          </a:p>
        </p:txBody>
      </p:sp>
      <p:sp>
        <p:nvSpPr>
          <p:cNvPr id="90157" name="Text Box 45"/>
          <p:cNvSpPr txBox="1">
            <a:spLocks noChangeArrowheads="1"/>
          </p:cNvSpPr>
          <p:nvPr/>
        </p:nvSpPr>
        <p:spPr bwMode="auto">
          <a:xfrm>
            <a:off x="5508625" y="2565400"/>
            <a:ext cx="1873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>
                <a:solidFill>
                  <a:srgbClr val="0000FF"/>
                </a:solidFill>
                <a:ea typeface="隶书" panose="02010509060101010101" pitchFamily="49" charset="-122"/>
              </a:rPr>
              <a:t>＝</a:t>
            </a:r>
            <a:r>
              <a:rPr lang="en-US" altLang="zh-CN" sz="3600">
                <a:solidFill>
                  <a:srgbClr val="0000FF"/>
                </a:solidFill>
                <a:latin typeface="宋体" panose="02010600030101010101" pitchFamily="2" charset="-122"/>
              </a:rPr>
              <a:t>0</a:t>
            </a:r>
          </a:p>
        </p:txBody>
      </p:sp>
      <p:grpSp>
        <p:nvGrpSpPr>
          <p:cNvPr id="90165" name="Group 53"/>
          <p:cNvGrpSpPr/>
          <p:nvPr/>
        </p:nvGrpSpPr>
        <p:grpSpPr bwMode="auto">
          <a:xfrm>
            <a:off x="684213" y="4581525"/>
            <a:ext cx="1873250" cy="1081088"/>
            <a:chOff x="431" y="2931"/>
            <a:chExt cx="1180" cy="681"/>
          </a:xfrm>
        </p:grpSpPr>
        <p:sp>
          <p:nvSpPr>
            <p:cNvPr id="90158" name="Text Box 46"/>
            <p:cNvSpPr txBox="1">
              <a:spLocks noChangeArrowheads="1"/>
            </p:cNvSpPr>
            <p:nvPr/>
          </p:nvSpPr>
          <p:spPr bwMode="auto">
            <a:xfrm>
              <a:off x="431" y="2931"/>
              <a:ext cx="11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3600">
                  <a:solidFill>
                    <a:srgbClr val="0000FF"/>
                  </a:solidFill>
                  <a:ea typeface="隶书" panose="02010509060101010101" pitchFamily="49" charset="-122"/>
                </a:rPr>
                <a:t>＝</a:t>
              </a:r>
              <a:r>
                <a:rPr lang="en-US" altLang="zh-CN" sz="3600">
                  <a:solidFill>
                    <a:srgbClr val="0000FF"/>
                  </a:solidFill>
                  <a:ea typeface="隶书" panose="02010509060101010101" pitchFamily="49" charset="-122"/>
                </a:rPr>
                <a:t>±</a:t>
              </a:r>
            </a:p>
          </p:txBody>
        </p:sp>
        <p:sp>
          <p:nvSpPr>
            <p:cNvPr id="90160" name="AutoShape 48"/>
            <p:cNvSpPr>
              <a:spLocks noChangeAspect="1" noChangeArrowheads="1" noTextEdit="1"/>
            </p:cNvSpPr>
            <p:nvPr/>
          </p:nvSpPr>
          <p:spPr bwMode="auto">
            <a:xfrm>
              <a:off x="1111" y="3022"/>
              <a:ext cx="228" cy="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0162" name="Line 50"/>
            <p:cNvSpPr>
              <a:spLocks noChangeShapeType="1"/>
            </p:cNvSpPr>
            <p:nvPr/>
          </p:nvSpPr>
          <p:spPr bwMode="auto">
            <a:xfrm>
              <a:off x="1020" y="3203"/>
              <a:ext cx="138" cy="1"/>
            </a:xfrm>
            <a:prstGeom prst="line">
              <a:avLst/>
            </a:prstGeom>
            <a:noFill/>
            <a:ln w="158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0163" name="Rectangle 51"/>
            <p:cNvSpPr>
              <a:spLocks noChangeArrowheads="1"/>
            </p:cNvSpPr>
            <p:nvPr/>
          </p:nvSpPr>
          <p:spPr bwMode="auto">
            <a:xfrm>
              <a:off x="1066" y="3203"/>
              <a:ext cx="116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900">
                  <a:solidFill>
                    <a:srgbClr val="0000FF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7</a:t>
              </a:r>
              <a:endParaRPr lang="en-US" altLang="zh-CN" sz="3600">
                <a:solidFill>
                  <a:srgbClr val="0000FF"/>
                </a:solidFill>
                <a:ea typeface="隶书" panose="02010509060101010101" pitchFamily="49" charset="-122"/>
              </a:endParaRPr>
            </a:p>
          </p:txBody>
        </p:sp>
        <p:sp>
          <p:nvSpPr>
            <p:cNvPr id="90164" name="Rectangle 52"/>
            <p:cNvSpPr>
              <a:spLocks noChangeArrowheads="1"/>
            </p:cNvSpPr>
            <p:nvPr/>
          </p:nvSpPr>
          <p:spPr bwMode="auto">
            <a:xfrm>
              <a:off x="1066" y="2931"/>
              <a:ext cx="116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900">
                  <a:solidFill>
                    <a:srgbClr val="0000FF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3</a:t>
              </a:r>
              <a:endParaRPr lang="en-US" altLang="zh-CN" sz="3600">
                <a:solidFill>
                  <a:srgbClr val="0000FF"/>
                </a:solidFill>
                <a:ea typeface="隶书" panose="02010509060101010101" pitchFamily="49" charset="-122"/>
              </a:endParaRPr>
            </a:p>
          </p:txBody>
        </p:sp>
      </p:grpSp>
      <p:sp>
        <p:nvSpPr>
          <p:cNvPr id="90166" name="Text Box 54"/>
          <p:cNvSpPr txBox="1">
            <a:spLocks noChangeArrowheads="1"/>
          </p:cNvSpPr>
          <p:nvPr/>
        </p:nvSpPr>
        <p:spPr bwMode="auto">
          <a:xfrm>
            <a:off x="3059113" y="4581525"/>
            <a:ext cx="1873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>
                <a:solidFill>
                  <a:srgbClr val="0000FF"/>
                </a:solidFill>
                <a:latin typeface="宋体" panose="02010600030101010101" pitchFamily="2" charset="-122"/>
              </a:rPr>
              <a:t>＝－</a:t>
            </a:r>
            <a:r>
              <a:rPr lang="en-US" altLang="zh-CN" sz="3600">
                <a:solidFill>
                  <a:srgbClr val="0000FF"/>
                </a:solidFill>
                <a:latin typeface="宋体" panose="02010600030101010101" pitchFamily="2" charset="-122"/>
              </a:rPr>
              <a:t>5</a:t>
            </a:r>
          </a:p>
        </p:txBody>
      </p:sp>
      <p:grpSp>
        <p:nvGrpSpPr>
          <p:cNvPr id="90172" name="Group 60"/>
          <p:cNvGrpSpPr/>
          <p:nvPr/>
        </p:nvGrpSpPr>
        <p:grpSpPr bwMode="auto">
          <a:xfrm>
            <a:off x="5580063" y="4508500"/>
            <a:ext cx="1873250" cy="1008063"/>
            <a:chOff x="3515" y="2840"/>
            <a:chExt cx="1180" cy="635"/>
          </a:xfrm>
        </p:grpSpPr>
        <p:sp>
          <p:nvSpPr>
            <p:cNvPr id="90167" name="Text Box 55"/>
            <p:cNvSpPr txBox="1">
              <a:spLocks noChangeArrowheads="1"/>
            </p:cNvSpPr>
            <p:nvPr/>
          </p:nvSpPr>
          <p:spPr bwMode="auto">
            <a:xfrm>
              <a:off x="3515" y="2931"/>
              <a:ext cx="11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3600">
                  <a:solidFill>
                    <a:srgbClr val="0000FF"/>
                  </a:solidFill>
                  <a:ea typeface="隶书" panose="02010509060101010101" pitchFamily="49" charset="-122"/>
                </a:rPr>
                <a:t>＝</a:t>
              </a:r>
              <a:endParaRPr lang="zh-CN" altLang="en-US" sz="3600">
                <a:solidFill>
                  <a:srgbClr val="0000FF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90168" name="AutoShape 56"/>
            <p:cNvSpPr/>
            <p:nvPr/>
          </p:nvSpPr>
          <p:spPr bwMode="auto">
            <a:xfrm>
              <a:off x="3923" y="2840"/>
              <a:ext cx="227" cy="635"/>
            </a:xfrm>
            <a:prstGeom prst="leftBrace">
              <a:avLst>
                <a:gd name="adj1" fmla="val 23311"/>
                <a:gd name="adj2" fmla="val 50000"/>
              </a:avLst>
            </a:prstGeom>
            <a:noFill/>
            <a:ln w="2222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90169" name="Text Box 57"/>
          <p:cNvSpPr txBox="1">
            <a:spLocks noChangeArrowheads="1"/>
          </p:cNvSpPr>
          <p:nvPr/>
        </p:nvSpPr>
        <p:spPr bwMode="auto">
          <a:xfrm>
            <a:off x="6661150" y="4149725"/>
            <a:ext cx="1943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FF"/>
                </a:solidFill>
                <a:latin typeface="Vijaya" pitchFamily="34" charset="0"/>
                <a:ea typeface="隶书" panose="02010509060101010101" pitchFamily="49" charset="-122"/>
              </a:rPr>
              <a:t>a</a:t>
            </a:r>
            <a:r>
              <a:rPr lang="en-US" altLang="zh-CN" sz="3200">
                <a:solidFill>
                  <a:srgbClr val="0000FF"/>
                </a:solidFill>
                <a:latin typeface="宋体" panose="02010600030101010101" pitchFamily="2" charset="-122"/>
              </a:rPr>
              <a:t>(</a:t>
            </a:r>
            <a:r>
              <a:rPr lang="en-US" altLang="zh-CN" sz="3200">
                <a:solidFill>
                  <a:srgbClr val="0000FF"/>
                </a:solidFill>
                <a:latin typeface="Vijaya" pitchFamily="34" charset="0"/>
                <a:ea typeface="隶书" panose="02010509060101010101" pitchFamily="49" charset="-122"/>
              </a:rPr>
              <a:t>a</a:t>
            </a:r>
            <a:r>
              <a:rPr lang="zh-CN" altLang="en-US" sz="3200">
                <a:solidFill>
                  <a:srgbClr val="0000FF"/>
                </a:solidFill>
                <a:latin typeface="Vijaya" pitchFamily="34" charset="0"/>
                <a:ea typeface="隶书" panose="02010509060101010101" pitchFamily="49" charset="-122"/>
              </a:rPr>
              <a:t>＞</a:t>
            </a:r>
            <a:r>
              <a:rPr lang="en-US" altLang="zh-CN" sz="3200">
                <a:solidFill>
                  <a:srgbClr val="0000FF"/>
                </a:solidFill>
                <a:latin typeface="宋体" panose="02010600030101010101" pitchFamily="2" charset="-122"/>
              </a:rPr>
              <a:t>0)</a:t>
            </a:r>
            <a:endParaRPr lang="en-US" altLang="zh-CN" sz="3200">
              <a:solidFill>
                <a:srgbClr val="0000FF"/>
              </a:solidFill>
              <a:ea typeface="隶书" panose="02010509060101010101" pitchFamily="49" charset="-122"/>
            </a:endParaRPr>
          </a:p>
        </p:txBody>
      </p:sp>
      <p:sp>
        <p:nvSpPr>
          <p:cNvPr id="90170" name="Text Box 58"/>
          <p:cNvSpPr txBox="1">
            <a:spLocks noChangeArrowheads="1"/>
          </p:cNvSpPr>
          <p:nvPr/>
        </p:nvSpPr>
        <p:spPr bwMode="auto">
          <a:xfrm>
            <a:off x="6661150" y="4725988"/>
            <a:ext cx="1943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FF"/>
                </a:solidFill>
                <a:latin typeface="宋体" panose="02010600030101010101" pitchFamily="2" charset="-122"/>
              </a:rPr>
              <a:t>0(</a:t>
            </a:r>
            <a:r>
              <a:rPr lang="en-US" altLang="zh-CN" sz="3200">
                <a:solidFill>
                  <a:srgbClr val="0000FF"/>
                </a:solidFill>
                <a:latin typeface="Vijaya" pitchFamily="34" charset="0"/>
                <a:ea typeface="隶书" panose="02010509060101010101" pitchFamily="49" charset="-122"/>
              </a:rPr>
              <a:t>a</a:t>
            </a:r>
            <a:r>
              <a:rPr lang="zh-CN" altLang="en-US" sz="3200">
                <a:solidFill>
                  <a:srgbClr val="0000FF"/>
                </a:solidFill>
                <a:latin typeface="Vijaya" pitchFamily="34" charset="0"/>
                <a:ea typeface="隶书" panose="02010509060101010101" pitchFamily="49" charset="-122"/>
              </a:rPr>
              <a:t>＝</a:t>
            </a:r>
            <a:r>
              <a:rPr lang="en-US" altLang="zh-CN" sz="3200">
                <a:solidFill>
                  <a:srgbClr val="0000FF"/>
                </a:solidFill>
                <a:latin typeface="宋体" panose="02010600030101010101" pitchFamily="2" charset="-122"/>
              </a:rPr>
              <a:t>0)</a:t>
            </a:r>
            <a:endParaRPr lang="en-US" altLang="zh-CN" sz="3200">
              <a:solidFill>
                <a:srgbClr val="0000FF"/>
              </a:solidFill>
              <a:ea typeface="隶书" panose="02010509060101010101" pitchFamily="49" charset="-122"/>
            </a:endParaRPr>
          </a:p>
        </p:txBody>
      </p:sp>
      <p:sp>
        <p:nvSpPr>
          <p:cNvPr id="90171" name="Text Box 59"/>
          <p:cNvSpPr txBox="1">
            <a:spLocks noChangeArrowheads="1"/>
          </p:cNvSpPr>
          <p:nvPr/>
        </p:nvSpPr>
        <p:spPr bwMode="auto">
          <a:xfrm>
            <a:off x="6588125" y="5157788"/>
            <a:ext cx="1943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0000FF"/>
                </a:solidFill>
                <a:latin typeface="Vijaya" pitchFamily="34" charset="0"/>
                <a:ea typeface="隶书" panose="02010509060101010101" pitchFamily="49" charset="-122"/>
              </a:rPr>
              <a:t>-</a:t>
            </a:r>
            <a:r>
              <a:rPr lang="en-US" altLang="zh-CN" sz="3200">
                <a:solidFill>
                  <a:srgbClr val="0000FF"/>
                </a:solidFill>
                <a:latin typeface="Vijaya" pitchFamily="34" charset="0"/>
                <a:ea typeface="隶书" panose="02010509060101010101" pitchFamily="49" charset="-122"/>
              </a:rPr>
              <a:t>a</a:t>
            </a:r>
            <a:r>
              <a:rPr lang="en-US" altLang="zh-CN" sz="3200">
                <a:solidFill>
                  <a:srgbClr val="0000FF"/>
                </a:solidFill>
                <a:latin typeface="宋体" panose="02010600030101010101" pitchFamily="2" charset="-122"/>
              </a:rPr>
              <a:t>(</a:t>
            </a:r>
            <a:r>
              <a:rPr lang="en-US" altLang="zh-CN" sz="3200">
                <a:solidFill>
                  <a:srgbClr val="0000FF"/>
                </a:solidFill>
                <a:latin typeface="Vijaya" pitchFamily="34" charset="0"/>
                <a:ea typeface="隶书" panose="02010509060101010101" pitchFamily="49" charset="-122"/>
              </a:rPr>
              <a:t>a</a:t>
            </a:r>
            <a:r>
              <a:rPr lang="zh-CN" altLang="en-US" sz="3200">
                <a:solidFill>
                  <a:srgbClr val="0000FF"/>
                </a:solidFill>
                <a:latin typeface="Vijaya" pitchFamily="34" charset="0"/>
                <a:ea typeface="隶书" panose="02010509060101010101" pitchFamily="49" charset="-122"/>
              </a:rPr>
              <a:t>＜</a:t>
            </a:r>
            <a:r>
              <a:rPr lang="en-US" altLang="zh-CN" sz="3200">
                <a:solidFill>
                  <a:srgbClr val="0000FF"/>
                </a:solidFill>
                <a:latin typeface="宋体" panose="02010600030101010101" pitchFamily="2" charset="-122"/>
              </a:rPr>
              <a:t>0)</a:t>
            </a:r>
            <a:endParaRPr lang="en-US" altLang="zh-CN" sz="3200">
              <a:solidFill>
                <a:srgbClr val="0000FF"/>
              </a:solidFill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0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0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0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0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55" grpId="0"/>
      <p:bldP spid="90156" grpId="0"/>
      <p:bldP spid="90157" grpId="0"/>
      <p:bldP spid="90166" grpId="0"/>
      <p:bldP spid="90169" grpId="0"/>
      <p:bldP spid="901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WordArt 4"/>
          <p:cNvSpPr>
            <a:spLocks noChangeArrowheads="1" noChangeShapeType="1" noTextEdit="1"/>
          </p:cNvSpPr>
          <p:nvPr/>
        </p:nvSpPr>
        <p:spPr bwMode="auto">
          <a:xfrm>
            <a:off x="250825" y="333375"/>
            <a:ext cx="18669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 dirty="0">
                <a:ln w="15875">
                  <a:solidFill>
                    <a:srgbClr val="000000"/>
                  </a:solidFill>
                  <a:rou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例题解析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142875" y="836613"/>
            <a:ext cx="8893175" cy="210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0000FF"/>
                </a:solidFill>
                <a:ea typeface="隶书" panose="02010509060101010101" pitchFamily="49" charset="-122"/>
              </a:rPr>
              <a:t>例：</a:t>
            </a:r>
            <a:r>
              <a:rPr lang="zh-CN" altLang="en-US" sz="3200" dirty="0">
                <a:solidFill>
                  <a:srgbClr val="000000"/>
                </a:solidFill>
                <a:ea typeface="隶书" panose="02010509060101010101" pitchFamily="49" charset="-122"/>
              </a:rPr>
              <a:t>某小区有一块长方形草坪，为了加强保护，小区管理人员准备用篱笆沿草坪边缘将其围起来。已知该长方形草坪的长是宽的</a:t>
            </a:r>
            <a:r>
              <a:rPr lang="en-US" altLang="zh-CN" sz="3200" dirty="0">
                <a:solidFill>
                  <a:srgbClr val="000000"/>
                </a:solidFill>
                <a:ea typeface="隶书" panose="02010509060101010101" pitchFamily="49" charset="-122"/>
              </a:rPr>
              <a:t>4</a:t>
            </a:r>
            <a:r>
              <a:rPr lang="zh-CN" altLang="en-US" sz="3200" dirty="0">
                <a:solidFill>
                  <a:srgbClr val="000000"/>
                </a:solidFill>
                <a:ea typeface="隶书" panose="02010509060101010101" pitchFamily="49" charset="-122"/>
              </a:rPr>
              <a:t>倍，草坪的面积是</a:t>
            </a:r>
            <a:r>
              <a:rPr lang="en-US" altLang="zh-CN" sz="3200" dirty="0">
                <a:solidFill>
                  <a:srgbClr val="000000"/>
                </a:solidFill>
                <a:ea typeface="隶书" panose="02010509060101010101" pitchFamily="49" charset="-122"/>
              </a:rPr>
              <a:t>900</a:t>
            </a:r>
            <a:r>
              <a:rPr lang="en-US" altLang="zh-CN" sz="3200" dirty="0">
                <a:solidFill>
                  <a:srgbClr val="000000"/>
                </a:solidFill>
                <a:latin typeface="Vijaya" pitchFamily="34" charset="0"/>
                <a:ea typeface="隶书" panose="02010509060101010101" pitchFamily="49" charset="-122"/>
              </a:rPr>
              <a:t>m</a:t>
            </a:r>
            <a:r>
              <a:rPr lang="en-US" altLang="zh-CN" sz="3200" baseline="30000" dirty="0">
                <a:solidFill>
                  <a:srgbClr val="000000"/>
                </a:solidFill>
                <a:ea typeface="隶书" panose="02010509060101010101" pitchFamily="49" charset="-122"/>
              </a:rPr>
              <a:t>2</a:t>
            </a:r>
            <a:r>
              <a:rPr lang="zh-CN" altLang="en-US" sz="3200" dirty="0">
                <a:solidFill>
                  <a:srgbClr val="000000"/>
                </a:solidFill>
                <a:ea typeface="隶书" panose="02010509060101010101" pitchFamily="49" charset="-122"/>
              </a:rPr>
              <a:t>，求所需篱笆的总长度。</a:t>
            </a:r>
          </a:p>
        </p:txBody>
      </p:sp>
      <p:sp>
        <p:nvSpPr>
          <p:cNvPr id="112647" name="Rectangle 7" descr="2457331_120118667702_2"/>
          <p:cNvSpPr>
            <a:spLocks noChangeArrowheads="1"/>
          </p:cNvSpPr>
          <p:nvPr/>
        </p:nvSpPr>
        <p:spPr bwMode="auto">
          <a:xfrm>
            <a:off x="6516216" y="3167285"/>
            <a:ext cx="2376487" cy="1081087"/>
          </a:xfrm>
          <a:prstGeom prst="rect">
            <a:avLst/>
          </a:prstGeom>
          <a:blipFill dpi="0" rotWithShape="1">
            <a:blip r:embed="rId3" cstate="email"/>
            <a:srcRect/>
            <a:stretch>
              <a:fillRect/>
            </a:stretch>
          </a:blipFill>
          <a:ln w="28575">
            <a:solidFill>
              <a:srgbClr val="FF0000"/>
            </a:solidFill>
            <a:prstDash val="lg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0" y="2924175"/>
            <a:ext cx="6769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解：设草坪的宽是</a:t>
            </a:r>
            <a:r>
              <a:rPr lang="en-US" altLang="zh-CN" sz="3200" b="1" dirty="0" err="1">
                <a:solidFill>
                  <a:srgbClr val="000000"/>
                </a:solidFill>
                <a:latin typeface="Vijaya" pitchFamily="34" charset="0"/>
                <a:ea typeface="楷体" panose="02010609060101010101" pitchFamily="49" charset="-122"/>
              </a:rPr>
              <a:t>xm</a:t>
            </a: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，则长为</a:t>
            </a:r>
            <a:r>
              <a:rPr lang="en-US" altLang="zh-CN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en-US" altLang="zh-CN" sz="3200" b="1" dirty="0">
                <a:solidFill>
                  <a:srgbClr val="000000"/>
                </a:solidFill>
                <a:latin typeface="Vijaya" pitchFamily="34" charset="0"/>
                <a:ea typeface="楷体" panose="02010609060101010101" pitchFamily="49" charset="-122"/>
              </a:rPr>
              <a:t>xm</a:t>
            </a: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112650" name="Text Box 10"/>
          <p:cNvSpPr txBox="1">
            <a:spLocks noChangeArrowheads="1"/>
          </p:cNvSpPr>
          <p:nvPr/>
        </p:nvSpPr>
        <p:spPr bwMode="auto">
          <a:xfrm>
            <a:off x="1476375" y="3356992"/>
            <a:ext cx="26638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4</a:t>
            </a:r>
            <a:r>
              <a:rPr lang="en-US" altLang="zh-CN" sz="4000" b="1" dirty="0">
                <a:solidFill>
                  <a:srgbClr val="000000"/>
                </a:solidFill>
                <a:latin typeface="Vijaya" pitchFamily="34" charset="0"/>
                <a:ea typeface="隶书" panose="02010509060101010101" pitchFamily="49" charset="-122"/>
              </a:rPr>
              <a:t>x · x</a:t>
            </a:r>
            <a:r>
              <a:rPr lang="zh-CN" altLang="en-US" sz="4000" b="1" dirty="0">
                <a:solidFill>
                  <a:srgbClr val="000000"/>
                </a:solidFill>
                <a:latin typeface="Vijaya" pitchFamily="34" charset="0"/>
                <a:ea typeface="隶书" panose="02010509060101010101" pitchFamily="49" charset="-122"/>
              </a:rPr>
              <a:t>＝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900</a:t>
            </a:r>
          </a:p>
        </p:txBody>
      </p:sp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2051050" y="3931667"/>
            <a:ext cx="26638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dirty="0">
                <a:solidFill>
                  <a:srgbClr val="000000"/>
                </a:solidFill>
                <a:latin typeface="Vijaya" pitchFamily="34" charset="0"/>
                <a:ea typeface="隶书" panose="02010509060101010101" pitchFamily="49" charset="-122"/>
              </a:rPr>
              <a:t>x</a:t>
            </a:r>
            <a:r>
              <a:rPr lang="en-US" altLang="zh-CN" sz="3200" baseline="30000" dirty="0">
                <a:solidFill>
                  <a:srgbClr val="000000"/>
                </a:solidFill>
                <a:ea typeface="隶书" panose="02010509060101010101" pitchFamily="49" charset="-122"/>
              </a:rPr>
              <a:t>2</a:t>
            </a:r>
            <a:r>
              <a:rPr lang="zh-CN" altLang="en-US" sz="4000" b="1" dirty="0">
                <a:solidFill>
                  <a:srgbClr val="000000"/>
                </a:solidFill>
                <a:latin typeface="Vijaya" pitchFamily="34" charset="0"/>
                <a:ea typeface="隶书" panose="02010509060101010101" pitchFamily="49" charset="-122"/>
              </a:rPr>
              <a:t>＝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225</a:t>
            </a:r>
          </a:p>
        </p:txBody>
      </p:sp>
      <p:grpSp>
        <p:nvGrpSpPr>
          <p:cNvPr id="112657" name="Group 17"/>
          <p:cNvGrpSpPr/>
          <p:nvPr/>
        </p:nvGrpSpPr>
        <p:grpSpPr bwMode="auto">
          <a:xfrm>
            <a:off x="971550" y="4507929"/>
            <a:ext cx="4248150" cy="701675"/>
            <a:chOff x="612" y="2886"/>
            <a:chExt cx="2676" cy="442"/>
          </a:xfrm>
        </p:grpSpPr>
        <p:sp>
          <p:nvSpPr>
            <p:cNvPr id="112652" name="Text Box 12"/>
            <p:cNvSpPr txBox="1">
              <a:spLocks noChangeArrowheads="1"/>
            </p:cNvSpPr>
            <p:nvPr/>
          </p:nvSpPr>
          <p:spPr bwMode="auto">
            <a:xfrm>
              <a:off x="612" y="2886"/>
              <a:ext cx="267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∴ </a:t>
              </a:r>
              <a:r>
                <a:rPr lang="en-US" altLang="zh-CN" sz="4000" dirty="0">
                  <a:solidFill>
                    <a:srgbClr val="000000"/>
                  </a:solidFill>
                  <a:latin typeface="Vijaya" pitchFamily="34" charset="0"/>
                  <a:ea typeface="隶书" panose="02010509060101010101" pitchFamily="49" charset="-122"/>
                </a:rPr>
                <a:t>x</a:t>
              </a:r>
              <a:r>
                <a:rPr lang="zh-CN" altLang="en-US" sz="4000" b="1" dirty="0">
                  <a:solidFill>
                    <a:srgbClr val="000000"/>
                  </a:solidFill>
                  <a:latin typeface="Vijaya" pitchFamily="34" charset="0"/>
                  <a:ea typeface="隶书" panose="02010509060101010101" pitchFamily="49" charset="-122"/>
                </a:rPr>
                <a:t>＝</a:t>
              </a:r>
              <a:r>
                <a:rPr lang="en-US" altLang="zh-CN" sz="32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±    </a:t>
              </a:r>
              <a:r>
                <a:rPr lang="zh-CN" altLang="en-US" sz="32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＝</a:t>
              </a:r>
              <a:r>
                <a:rPr lang="en-US" altLang="zh-CN" sz="32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±15</a:t>
              </a:r>
            </a:p>
          </p:txBody>
        </p:sp>
        <p:graphicFrame>
          <p:nvGraphicFramePr>
            <p:cNvPr id="112653" name="Object 13"/>
            <p:cNvGraphicFramePr>
              <a:graphicFrameLocks noChangeAspect="1"/>
            </p:cNvGraphicFramePr>
            <p:nvPr/>
          </p:nvGraphicFramePr>
          <p:xfrm>
            <a:off x="1655" y="2931"/>
            <a:ext cx="590" cy="3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7" name="公式" r:id="rId4" imgW="393700" imgH="228600" progId="Equation.3">
                    <p:embed/>
                  </p:oleObj>
                </mc:Choice>
                <mc:Fallback>
                  <p:oleObj name="公式" r:id="rId4" imgW="393700" imgH="228600" progId="Equation.3">
                    <p:embed/>
                    <p:pic>
                      <p:nvPicPr>
                        <p:cNvPr id="0" name="图片 51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5" y="2931"/>
                          <a:ext cx="590" cy="3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2655" name="Text Box 15"/>
          <p:cNvSpPr txBox="1">
            <a:spLocks noChangeArrowheads="1"/>
          </p:cNvSpPr>
          <p:nvPr/>
        </p:nvSpPr>
        <p:spPr bwMode="auto">
          <a:xfrm>
            <a:off x="1042988" y="5155629"/>
            <a:ext cx="4752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000000"/>
                </a:solidFill>
                <a:latin typeface="Vijaya" pitchFamily="34" charset="0"/>
                <a:ea typeface="隶书" panose="02010509060101010101" pitchFamily="49" charset="-122"/>
              </a:rPr>
              <a:t>x</a:t>
            </a:r>
            <a:r>
              <a:rPr lang="en-US" altLang="zh-CN" sz="2800" dirty="0">
                <a:solidFill>
                  <a:srgbClr val="000000"/>
                </a:solidFill>
                <a:latin typeface="Vijaya" pitchFamily="34" charset="0"/>
                <a:ea typeface="隶书" panose="02010509060101010101" pitchFamily="49" charset="-12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＝－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不合题意，舍去</a:t>
            </a:r>
          </a:p>
        </p:txBody>
      </p:sp>
      <p:sp>
        <p:nvSpPr>
          <p:cNvPr id="112656" name="Rectangle 16"/>
          <p:cNvSpPr>
            <a:spLocks noChangeArrowheads="1"/>
          </p:cNvSpPr>
          <p:nvPr/>
        </p:nvSpPr>
        <p:spPr bwMode="auto">
          <a:xfrm>
            <a:off x="971550" y="5587429"/>
            <a:ext cx="77771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00"/>
                </a:solidFill>
              </a:rPr>
              <a:t>∴ </a:t>
            </a:r>
            <a:r>
              <a:rPr lang="en-US" altLang="zh-CN" sz="3600" dirty="0">
                <a:solidFill>
                  <a:srgbClr val="000000"/>
                </a:solidFill>
                <a:latin typeface="Vijaya" pitchFamily="34" charset="0"/>
                <a:ea typeface="隶书" panose="02010509060101010101" pitchFamily="49" charset="-122"/>
              </a:rPr>
              <a:t>x</a:t>
            </a:r>
            <a:r>
              <a:rPr lang="en-US" altLang="zh-CN" sz="3600" dirty="0">
                <a:solidFill>
                  <a:srgbClr val="000000"/>
                </a:solidFill>
                <a:ea typeface="隶书" panose="02010509060101010101" pitchFamily="49" charset="-122"/>
              </a:rPr>
              <a:t> </a:t>
            </a:r>
            <a:r>
              <a:rPr lang="zh-CN" altLang="en-US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15,  2×</a:t>
            </a:r>
            <a:r>
              <a:rPr lang="zh-CN" altLang="en-US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15+4×15</a:t>
            </a:r>
            <a:r>
              <a:rPr lang="zh-CN" altLang="en-US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）＝</a:t>
            </a:r>
            <a:r>
              <a:rPr lang="en-US" altLang="zh-CN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150</a:t>
            </a:r>
            <a:r>
              <a:rPr lang="zh-CN" altLang="en-US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m</a:t>
            </a:r>
            <a:r>
              <a:rPr lang="zh-CN" altLang="en-US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112658" name="Text Box 18"/>
          <p:cNvSpPr txBox="1">
            <a:spLocks noChangeArrowheads="1"/>
          </p:cNvSpPr>
          <p:nvPr/>
        </p:nvSpPr>
        <p:spPr bwMode="auto">
          <a:xfrm>
            <a:off x="684038" y="6093296"/>
            <a:ext cx="72723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答：所需篱笆的总长是</a:t>
            </a:r>
            <a:r>
              <a:rPr lang="en-US" altLang="zh-CN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150m</a:t>
            </a: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2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12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9" grpId="0"/>
      <p:bldP spid="112650" grpId="0"/>
      <p:bldP spid="112651" grpId="0"/>
      <p:bldP spid="112655" grpId="0"/>
      <p:bldP spid="112656" grpId="0"/>
      <p:bldP spid="1126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WordArt 4"/>
          <p:cNvSpPr>
            <a:spLocks noChangeArrowheads="1" noChangeShapeType="1" noTextEdit="1"/>
          </p:cNvSpPr>
          <p:nvPr/>
        </p:nvSpPr>
        <p:spPr bwMode="auto">
          <a:xfrm>
            <a:off x="611560" y="800100"/>
            <a:ext cx="18669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 dirty="0">
                <a:ln w="15875">
                  <a:solidFill>
                    <a:srgbClr val="000000"/>
                  </a:solidFill>
                  <a:rou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学以致用</a:t>
            </a: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883370" y="2125663"/>
            <a:ext cx="60483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000000"/>
                </a:solidFill>
                <a:ea typeface="隶书" panose="02010509060101010101" pitchFamily="49" charset="-122"/>
              </a:rPr>
              <a:t>课本</a:t>
            </a:r>
            <a:r>
              <a:rPr lang="en-US" altLang="zh-CN" sz="3600" dirty="0">
                <a:solidFill>
                  <a:srgbClr val="000000"/>
                </a:solidFill>
                <a:ea typeface="隶书" panose="02010509060101010101" pitchFamily="49" charset="-122"/>
              </a:rPr>
              <a:t>65</a:t>
            </a:r>
            <a:r>
              <a:rPr lang="zh-CN" altLang="en-US" sz="3600" dirty="0">
                <a:solidFill>
                  <a:srgbClr val="000000"/>
                </a:solidFill>
                <a:ea typeface="隶书" panose="02010509060101010101" pitchFamily="49" charset="-122"/>
              </a:rPr>
              <a:t>页，练习</a:t>
            </a:r>
            <a:r>
              <a:rPr lang="en-US" altLang="zh-CN" sz="3600" dirty="0">
                <a:solidFill>
                  <a:srgbClr val="000000"/>
                </a:solidFill>
                <a:ea typeface="隶书" panose="02010509060101010101" pitchFamily="49" charset="-122"/>
              </a:rPr>
              <a:t>3</a:t>
            </a:r>
          </a:p>
        </p:txBody>
      </p:sp>
      <p:sp>
        <p:nvSpPr>
          <p:cNvPr id="113670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5949950"/>
            <a:ext cx="503237" cy="35877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91" name="WordArt 23"/>
          <p:cNvSpPr>
            <a:spLocks noChangeArrowheads="1" noChangeShapeType="1" noTextEdit="1"/>
          </p:cNvSpPr>
          <p:nvPr/>
        </p:nvSpPr>
        <p:spPr bwMode="auto">
          <a:xfrm>
            <a:off x="250825" y="333375"/>
            <a:ext cx="18669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 dirty="0">
                <a:ln w="15875">
                  <a:solidFill>
                    <a:srgbClr val="000000"/>
                  </a:solidFill>
                  <a:rou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拓展加深</a:t>
            </a:r>
          </a:p>
        </p:txBody>
      </p:sp>
      <p:grpSp>
        <p:nvGrpSpPr>
          <p:cNvPr id="109597" name="Group 29"/>
          <p:cNvGrpSpPr/>
          <p:nvPr/>
        </p:nvGrpSpPr>
        <p:grpSpPr bwMode="auto">
          <a:xfrm>
            <a:off x="250825" y="1322388"/>
            <a:ext cx="9144000" cy="3475037"/>
            <a:chOff x="295" y="754"/>
            <a:chExt cx="5760" cy="2189"/>
          </a:xfrm>
        </p:grpSpPr>
        <p:sp>
          <p:nvSpPr>
            <p:cNvPr id="109585" name="Rectangle 17"/>
            <p:cNvSpPr>
              <a:spLocks noChangeArrowheads="1"/>
            </p:cNvSpPr>
            <p:nvPr/>
          </p:nvSpPr>
          <p:spPr bwMode="auto">
            <a:xfrm>
              <a:off x="295" y="2523"/>
              <a:ext cx="57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  <a:tabLst>
                  <a:tab pos="483870" algn="l"/>
                </a:tabLst>
              </a:pPr>
              <a:r>
                <a:rPr lang="en-US" altLang="zh-CN" sz="3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(4) </a:t>
              </a:r>
              <a:r>
                <a:rPr lang="zh-CN" altLang="en-US" sz="3000" b="1" dirty="0">
                  <a:solidFill>
                    <a:srgbClr val="000000"/>
                  </a:solidFill>
                </a:rPr>
                <a:t>已知                                则</a:t>
              </a:r>
              <a:r>
                <a:rPr lang="en-US" altLang="zh-CN" sz="3600" b="1" i="1" dirty="0">
                  <a:solidFill>
                    <a:srgbClr val="000000"/>
                  </a:solidFill>
                  <a:latin typeface="Vijaya" pitchFamily="34" charset="0"/>
                </a:rPr>
                <a:t>x</a:t>
              </a:r>
              <a:r>
                <a:rPr lang="zh-CN" altLang="en-US" sz="3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＝</a:t>
              </a:r>
              <a:r>
                <a:rPr lang="zh-CN" altLang="en-US" sz="3000" b="1" u="sng" dirty="0">
                  <a:solidFill>
                    <a:srgbClr val="000000"/>
                  </a:solidFill>
                  <a:latin typeface="宋体" panose="02010600030101010101" pitchFamily="2" charset="-122"/>
                </a:rPr>
                <a:t>    </a:t>
              </a:r>
              <a:r>
                <a:rPr lang="en-US" altLang="zh-CN" sz="3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,</a:t>
              </a:r>
              <a:r>
                <a:rPr lang="en-US" altLang="zh-CN" sz="3600" b="1" i="1" dirty="0">
                  <a:solidFill>
                    <a:srgbClr val="000000"/>
                  </a:solidFill>
                  <a:latin typeface="Vijaya" pitchFamily="34" charset="0"/>
                  <a:ea typeface="楷体" panose="02010609060101010101" pitchFamily="49" charset="-122"/>
                </a:rPr>
                <a:t>y</a:t>
              </a:r>
              <a:r>
                <a:rPr lang="zh-CN" altLang="en-US" sz="3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＝</a:t>
              </a:r>
              <a:r>
                <a:rPr lang="zh-CN" altLang="en-US" sz="3000" b="1" u="sng" dirty="0">
                  <a:solidFill>
                    <a:srgbClr val="000000"/>
                  </a:solidFill>
                  <a:latin typeface="宋体" panose="02010600030101010101" pitchFamily="2" charset="-122"/>
                </a:rPr>
                <a:t>    </a:t>
              </a:r>
              <a:r>
                <a:rPr lang="zh-CN" altLang="en-US" sz="3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．</a:t>
              </a:r>
            </a:p>
          </p:txBody>
        </p:sp>
        <p:sp>
          <p:nvSpPr>
            <p:cNvPr id="109575" name="Text Box 7"/>
            <p:cNvSpPr txBox="1">
              <a:spLocks noChangeArrowheads="1"/>
            </p:cNvSpPr>
            <p:nvPr/>
          </p:nvSpPr>
          <p:spPr bwMode="auto">
            <a:xfrm>
              <a:off x="295" y="1979"/>
              <a:ext cx="254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(3)</a:t>
              </a:r>
              <a:r>
                <a:rPr lang="en-US" altLang="zh-CN" sz="3000" b="1" dirty="0">
                  <a:solidFill>
                    <a:srgbClr val="000000"/>
                  </a:solidFill>
                </a:rPr>
                <a:t> </a:t>
              </a:r>
              <a:r>
                <a:rPr lang="zh-CN" altLang="en-US" sz="3000" b="1" dirty="0">
                  <a:solidFill>
                    <a:srgbClr val="000000"/>
                  </a:solidFill>
                </a:rPr>
                <a:t>若　　　　  </a:t>
              </a:r>
              <a:r>
                <a:rPr lang="en-US" altLang="zh-CN" sz="3000" b="1" dirty="0">
                  <a:solidFill>
                    <a:srgbClr val="000000"/>
                  </a:solidFill>
                </a:rPr>
                <a:t>, </a:t>
              </a:r>
              <a:r>
                <a:rPr lang="zh-CN" altLang="en-US" sz="3000" b="1" dirty="0">
                  <a:solidFill>
                    <a:srgbClr val="000000"/>
                  </a:solidFill>
                </a:rPr>
                <a:t>则</a:t>
              </a:r>
            </a:p>
          </p:txBody>
        </p:sp>
        <p:graphicFrame>
          <p:nvGraphicFramePr>
            <p:cNvPr id="109576" name="Object 8"/>
            <p:cNvGraphicFramePr>
              <a:graphicFrameLocks noChangeAspect="1"/>
            </p:cNvGraphicFramePr>
            <p:nvPr/>
          </p:nvGraphicFramePr>
          <p:xfrm>
            <a:off x="2517" y="2021"/>
            <a:ext cx="1361" cy="3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0" name="Equation" r:id="rId3" imgW="673100" imgH="165100" progId="Equation.DSMT4">
                    <p:embed/>
                  </p:oleObj>
                </mc:Choice>
                <mc:Fallback>
                  <p:oleObj name="Equation" r:id="rId3" imgW="673100" imgH="165100" progId="Equation.DSMT4">
                    <p:embed/>
                    <p:pic>
                      <p:nvPicPr>
                        <p:cNvPr id="0" name="图片 61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7" y="2021"/>
                          <a:ext cx="1361" cy="3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9577" name="Object 9"/>
            <p:cNvGraphicFramePr>
              <a:graphicFrameLocks noChangeAspect="1"/>
            </p:cNvGraphicFramePr>
            <p:nvPr/>
          </p:nvGraphicFramePr>
          <p:xfrm>
            <a:off x="975" y="1888"/>
            <a:ext cx="997" cy="4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1" name="Equation" r:id="rId5" imgW="469900" imgH="228600" progId="Equation.DSMT4">
                    <p:embed/>
                  </p:oleObj>
                </mc:Choice>
                <mc:Fallback>
                  <p:oleObj name="Equation" r:id="rId5" imgW="469900" imgH="228600" progId="Equation.DSMT4">
                    <p:embed/>
                    <p:pic>
                      <p:nvPicPr>
                        <p:cNvPr id="0" name="图片 61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5" y="1888"/>
                          <a:ext cx="997" cy="4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09578" name="Group 10"/>
            <p:cNvGrpSpPr/>
            <p:nvPr/>
          </p:nvGrpSpPr>
          <p:grpSpPr bwMode="auto">
            <a:xfrm>
              <a:off x="295" y="754"/>
              <a:ext cx="4037" cy="443"/>
              <a:chOff x="385" y="2296"/>
              <a:chExt cx="4037" cy="443"/>
            </a:xfrm>
          </p:grpSpPr>
          <p:graphicFrame>
            <p:nvGraphicFramePr>
              <p:cNvPr id="109579" name="Object 11"/>
              <p:cNvGraphicFramePr>
                <a:graphicFrameLocks noChangeAspect="1"/>
              </p:cNvGraphicFramePr>
              <p:nvPr/>
            </p:nvGraphicFramePr>
            <p:xfrm>
              <a:off x="796" y="2296"/>
              <a:ext cx="542" cy="44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62" name="Equation" r:id="rId7" imgW="292100" imgH="228600" progId="Equation.DSMT4">
                      <p:embed/>
                    </p:oleObj>
                  </mc:Choice>
                  <mc:Fallback>
                    <p:oleObj name="Equation" r:id="rId7" imgW="292100" imgH="228600" progId="Equation.DSMT4">
                      <p:embed/>
                      <p:pic>
                        <p:nvPicPr>
                          <p:cNvPr id="0" name="图片 614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96" y="2296"/>
                            <a:ext cx="542" cy="44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9580" name="Text Box 12"/>
              <p:cNvSpPr txBox="1">
                <a:spLocks noChangeArrowheads="1"/>
              </p:cNvSpPr>
              <p:nvPr/>
            </p:nvSpPr>
            <p:spPr bwMode="auto">
              <a:xfrm>
                <a:off x="385" y="2341"/>
                <a:ext cx="4037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3000" b="1" dirty="0">
                    <a:solidFill>
                      <a:srgbClr val="000000"/>
                    </a:solidFill>
                    <a:latin typeface="宋体" panose="02010600030101010101" pitchFamily="2" charset="-122"/>
                  </a:rPr>
                  <a:t>(1)</a:t>
                </a:r>
                <a:r>
                  <a:rPr lang="en-US" altLang="zh-CN" sz="3000" b="1" dirty="0">
                    <a:solidFill>
                      <a:srgbClr val="000000"/>
                    </a:solidFill>
                  </a:rPr>
                  <a:t>         </a:t>
                </a:r>
                <a:r>
                  <a:rPr lang="zh-CN" altLang="en-US" sz="3000" b="1" dirty="0">
                    <a:solidFill>
                      <a:srgbClr val="000000"/>
                    </a:solidFill>
                  </a:rPr>
                  <a:t>的算术平方根是＿＿＿．</a:t>
                </a:r>
              </a:p>
            </p:txBody>
          </p:sp>
        </p:grpSp>
        <p:sp>
          <p:nvSpPr>
            <p:cNvPr id="109581" name="Text Box 13"/>
            <p:cNvSpPr txBox="1">
              <a:spLocks noChangeArrowheads="1"/>
            </p:cNvSpPr>
            <p:nvPr/>
          </p:nvSpPr>
          <p:spPr bwMode="auto">
            <a:xfrm>
              <a:off x="295" y="1344"/>
              <a:ext cx="489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(2)</a:t>
              </a:r>
              <a:r>
                <a:rPr lang="en-US" altLang="zh-CN" sz="3600" dirty="0">
                  <a:solidFill>
                    <a:srgbClr val="000000"/>
                  </a:solidFill>
                  <a:ea typeface="隶书" panose="02010509060101010101" pitchFamily="49" charset="-122"/>
                </a:rPr>
                <a:t> </a:t>
              </a:r>
              <a:r>
                <a:rPr lang="zh-CN" altLang="en-US" sz="3000" b="1" dirty="0">
                  <a:solidFill>
                    <a:srgbClr val="000000"/>
                  </a:solidFill>
                </a:rPr>
                <a:t>算术平方根等于它本身的数是</a:t>
              </a:r>
              <a:r>
                <a:rPr lang="zh-CN" altLang="en-US" sz="3000" b="1" u="sng" dirty="0">
                  <a:solidFill>
                    <a:srgbClr val="000000"/>
                  </a:solidFill>
                </a:rPr>
                <a:t>           </a:t>
              </a:r>
              <a:r>
                <a:rPr lang="zh-CN" altLang="en-US" sz="3000" b="1" dirty="0">
                  <a:solidFill>
                    <a:srgbClr val="000000"/>
                  </a:solidFill>
                </a:rPr>
                <a:t>．</a:t>
              </a:r>
            </a:p>
          </p:txBody>
        </p:sp>
        <p:graphicFrame>
          <p:nvGraphicFramePr>
            <p:cNvPr id="109584" name="Object 16"/>
            <p:cNvGraphicFramePr>
              <a:graphicFrameLocks noChangeAspect="1"/>
            </p:cNvGraphicFramePr>
            <p:nvPr/>
          </p:nvGraphicFramePr>
          <p:xfrm>
            <a:off x="1409" y="2478"/>
            <a:ext cx="1950" cy="4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3" name="公式" r:id="rId9" imgW="1244600" imgH="241300" progId="Equation.3">
                    <p:embed/>
                  </p:oleObj>
                </mc:Choice>
                <mc:Fallback>
                  <p:oleObj name="公式" r:id="rId9" imgW="1244600" imgH="241300" progId="Equation.3">
                    <p:embed/>
                    <p:pic>
                      <p:nvPicPr>
                        <p:cNvPr id="0" name="图片 61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09" y="2478"/>
                          <a:ext cx="1950" cy="46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536</Words>
  <Application>Microsoft Office PowerPoint</Application>
  <PresentationFormat>全屏显示(4:3)</PresentationFormat>
  <Paragraphs>116</Paragraphs>
  <Slides>11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7" baseType="lpstr">
      <vt:lpstr>Vijaya</vt:lpstr>
      <vt:lpstr>黑体</vt:lpstr>
      <vt:lpstr>华康海报体W12(P)</vt:lpstr>
      <vt:lpstr>楷体</vt:lpstr>
      <vt:lpstr>楷体_GB2312</vt:lpstr>
      <vt:lpstr>隶书</vt:lpstr>
      <vt:lpstr>宋体</vt:lpstr>
      <vt:lpstr>微软雅黑</vt:lpstr>
      <vt:lpstr>幼圆</vt:lpstr>
      <vt:lpstr>Arial</vt:lpstr>
      <vt:lpstr>Calibri</vt:lpstr>
      <vt:lpstr>Symbol</vt:lpstr>
      <vt:lpstr>Times New Roman</vt:lpstr>
      <vt:lpstr>WWW.2PPT.COM</vt:lpstr>
      <vt:lpstr>公式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2017-09-18T06:02:00Z</dcterms:created>
  <dcterms:modified xsi:type="dcterms:W3CDTF">2023-01-17T00:51:17Z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5CF11AA7F99846599B87428D2CA38844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