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96" r:id="rId2"/>
    <p:sldId id="559" r:id="rId3"/>
    <p:sldId id="527" r:id="rId4"/>
    <p:sldId id="577" r:id="rId5"/>
    <p:sldId id="528" r:id="rId6"/>
    <p:sldId id="531" r:id="rId7"/>
    <p:sldId id="530" r:id="rId8"/>
    <p:sldId id="536" r:id="rId9"/>
    <p:sldId id="533" r:id="rId10"/>
    <p:sldId id="539" r:id="rId11"/>
    <p:sldId id="537" r:id="rId12"/>
    <p:sldId id="538" r:id="rId13"/>
    <p:sldId id="544" r:id="rId14"/>
    <p:sldId id="540" r:id="rId15"/>
    <p:sldId id="592" r:id="rId16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695"/>
        <p:guide pos="2784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18434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953" y="107157"/>
            <a:ext cx="118586" cy="400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26670" y="5031582"/>
            <a:ext cx="9210199" cy="1090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 lIns="68580" tIns="34290" rIns="68580" bIns="34290"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 lIns="68580" tIns="34290" rIns="68580" bIns="34290"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684714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fld id="{3E5A1C33-E7E8-497D-BFBE-6668BCC38FD5}" type="datetimeFigureOut">
              <a:rPr lang="zh-CN" altLang="en-US" sz="800" smtClean="0"/>
              <a:t>2023-01-17</a:t>
            </a:fld>
            <a:endParaRPr lang="zh-CN" altLang="en-US" sz="8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684714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3"/>
          </p:nvPr>
        </p:nvSpPr>
        <p:spPr>
          <a:xfrm>
            <a:off x="3124200" y="4684714"/>
            <a:ext cx="2895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algn="ctr">
              <a:defRPr/>
            </a:pPr>
            <a:endParaRPr lang="zh-CN" altLang="en-US" sz="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342901"/>
            <a:ext cx="7391400" cy="36552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0"/>
          </p:nvPr>
        </p:nvSpPr>
        <p:spPr>
          <a:xfrm>
            <a:off x="5943600" y="4902994"/>
            <a:ext cx="2895600" cy="240506"/>
          </a:xfrm>
        </p:spPr>
        <p:txBody>
          <a:bodyPr lIns="68580" tIns="34290" rIns="68580" bIns="34290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1"/>
          </p:nvPr>
        </p:nvSpPr>
        <p:spPr>
          <a:xfrm>
            <a:off x="2971800" y="4902994"/>
            <a:ext cx="2133600" cy="240506"/>
          </a:xfrm>
        </p:spPr>
        <p:txBody>
          <a:bodyPr lIns="68580" tIns="34290" rIns="68580" bIns="34290"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日期占位符 1053"/>
          <p:cNvSpPr>
            <a:spLocks noGrp="1"/>
          </p:cNvSpPr>
          <p:nvPr>
            <p:ph type="dt" sz="half" idx="12"/>
          </p:nvPr>
        </p:nvSpPr>
        <p:spPr>
          <a:xfrm>
            <a:off x="5943600" y="51198"/>
            <a:ext cx="2590800" cy="177403"/>
          </a:xfrm>
        </p:spPr>
        <p:txBody>
          <a:bodyPr lIns="68580" tIns="34290" rIns="68580" bIns="34290"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lIns="68580" tIns="34290" rIns="68580" bIns="34290"/>
          <a:lstStyle/>
          <a:p>
            <a:pPr>
              <a:defRPr/>
            </a:pPr>
            <a:fld id="{6CB2FF18-A3AF-4250-8E63-1356B589048D}" type="datetimeFigureOut">
              <a:rPr lang="zh-CN" altLang="en-US" sz="900" smtClean="0">
                <a:solidFill>
                  <a:schemeClr val="tx1">
                    <a:tint val="75000"/>
                  </a:schemeClr>
                </a:solidFill>
              </a:rPr>
              <a:t>2023-01-17</a:t>
            </a:fld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 lIns="68580" tIns="34290" rIns="68580" bIns="34290"/>
          <a:lstStyle/>
          <a:p>
            <a:pPr algn="ctr">
              <a:defRPr/>
            </a:pPr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lIns="68580" tIns="34290" rIns="68580" bIns="34290"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200151"/>
            <a:ext cx="4038600" cy="3394472"/>
          </a:xfr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lIns="68580" tIns="34290" rIns="68580" bIns="34290"/>
          <a:lstStyle/>
          <a:p>
            <a:pPr>
              <a:defRPr/>
            </a:pPr>
            <a:fld id="{6CB2FF18-A3AF-4250-8E63-1356B589048D}" type="datetimeFigureOut">
              <a:rPr lang="zh-CN" altLang="en-US" sz="900" smtClean="0">
                <a:solidFill>
                  <a:schemeClr val="tx1">
                    <a:tint val="75000"/>
                  </a:schemeClr>
                </a:solidFill>
              </a:rPr>
              <a:t>2023-01-17</a:t>
            </a:fld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 lIns="68580" tIns="34290" rIns="68580" bIns="34290"/>
          <a:lstStyle/>
          <a:p>
            <a:pPr algn="ctr">
              <a:defRPr/>
            </a:pPr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lIns="68580" tIns="34290" rIns="68580" bIns="34290"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230.org/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882415" y="1774434"/>
            <a:ext cx="5325904" cy="936025"/>
          </a:xfrm>
          <a:prstGeom prst="roundRect">
            <a:avLst>
              <a:gd name="adj" fmla="val 18458"/>
            </a:avLst>
          </a:prstGeom>
          <a:solidFill>
            <a:schemeClr val="bg2">
              <a:lumMod val="90000"/>
              <a:alpha val="60000"/>
            </a:schemeClr>
          </a:solidFill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感</a:t>
            </a:r>
            <a:r>
              <a:rPr lang="zh-CN" altLang="en-US" sz="50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受可能性</a:t>
            </a:r>
          </a:p>
        </p:txBody>
      </p:sp>
      <p:sp>
        <p:nvSpPr>
          <p:cNvPr id="15" name="矩形 14"/>
          <p:cNvSpPr/>
          <p:nvPr/>
        </p:nvSpPr>
        <p:spPr>
          <a:xfrm>
            <a:off x="0" y="41748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4264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第六章 概率初步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543" y="126206"/>
            <a:ext cx="1981200" cy="634365"/>
          </a:xfrm>
          <a:prstGeom prst="rect">
            <a:avLst/>
          </a:prstGeom>
        </p:spPr>
      </p:pic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209551" y="774859"/>
            <a:ext cx="6292190" cy="318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25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在做游戏的过程中，如果前面掷出的点数和已经是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，你是决定继续掷还是决定停止掷？如果掷出的点数和已经是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呢？</a:t>
            </a:r>
            <a:endParaRPr lang="en-US" altLang="zh-CN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25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小明：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掷出的点数和已经是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，根据游戏规则，再掷一次，如果掷出的点数不是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，那么我的得分就会增加，而掷出的点数不是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的可能性要比是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可能性大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，所以我决定继续掷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342900" fontAlgn="base">
              <a:lnSpc>
                <a:spcPct val="125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小颖：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掷出的点数和已经是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，再掷一次，如果掷出的点数不是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，那么我的得分就会变成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，而掷出的点数是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的可能性要比不是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可能性小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，所以我决定停止掷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342900" fontAlgn="base">
              <a:lnSpc>
                <a:spcPct val="125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你认为小明和小颖的说法有道理吗？ 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6422707" y="1118235"/>
            <a:ext cx="2355533" cy="1310164"/>
          </a:xfrm>
          <a:prstGeom prst="cloudCallout">
            <a:avLst>
              <a:gd name="adj1" fmla="val -100371"/>
              <a:gd name="adj2" fmla="val 56797"/>
            </a:avLst>
          </a:prstGeom>
          <a:noFill/>
          <a:ln w="0" cmpd="sng">
            <a:solidFill>
              <a:srgbClr val="FFFF0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18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一般地，不确定事件发生的可能性是有大有小的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7"/>
          <p:cNvSpPr txBox="1">
            <a:spLocks noChangeArrowheads="1"/>
          </p:cNvSpPr>
          <p:nvPr/>
        </p:nvSpPr>
        <p:spPr bwMode="auto">
          <a:xfrm>
            <a:off x="275273" y="281940"/>
            <a:ext cx="6222206" cy="222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掷一枚普通的六面体骰子，有下列事件：</a:t>
            </a:r>
            <a:endParaRPr lang="en-US" altLang="zh-CN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①掷得的点数是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；②掷得的点数是奇数；</a:t>
            </a:r>
            <a:endParaRPr lang="en-US" altLang="zh-CN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③掷得的点数不大于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；④掷得的点数不小于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endParaRPr lang="en-US" altLang="zh-CN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这些事件发生的可能性由大到小排列正确的是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　　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．①②③④　　                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．④③②①　　</a:t>
            </a:r>
            <a:endParaRPr lang="en-US" altLang="zh-CN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．③④②①　　                </a:t>
            </a:r>
            <a:r>
              <a:rPr lang="en-US" altLang="zh-CN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  <a:r>
              <a: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．②③①④</a:t>
            </a:r>
          </a:p>
        </p:txBody>
      </p:sp>
      <p:sp>
        <p:nvSpPr>
          <p:cNvPr id="22" name="矩形 5"/>
          <p:cNvSpPr/>
          <p:nvPr/>
        </p:nvSpPr>
        <p:spPr>
          <a:xfrm flipH="1">
            <a:off x="5051108" y="1240632"/>
            <a:ext cx="519589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云形标注 1"/>
          <p:cNvSpPr/>
          <p:nvPr/>
        </p:nvSpPr>
        <p:spPr>
          <a:xfrm>
            <a:off x="6350317" y="1274445"/>
            <a:ext cx="2355533" cy="1310164"/>
          </a:xfrm>
          <a:prstGeom prst="cloudCallout">
            <a:avLst>
              <a:gd name="adj1" fmla="val -108491"/>
              <a:gd name="adj2" fmla="val 1290"/>
            </a:avLst>
          </a:prstGeom>
          <a:noFill/>
          <a:ln w="0" cmpd="sng">
            <a:solidFill>
              <a:srgbClr val="FFFF0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18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一般地，事件包含的可能结果越多可能性就越大，反之，则越小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4326" y="2459831"/>
            <a:ext cx="5256371" cy="1869743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分析：①掷得的点数是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只有一种情况；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②掷得的点数是奇数包括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种情况；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③掷得的点数不大于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包括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种情况；</a:t>
            </a:r>
            <a:endParaRPr lang="en-US" altLang="zh-C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④掷得的点数不小于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包括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种情况，</a:t>
            </a:r>
            <a:endParaRPr lang="en-US" altLang="zh-C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故其可能性按从大到小的顺序排列为④③②①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2" grpId="0"/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006" y="22384"/>
            <a:ext cx="4769445" cy="770245"/>
          </a:xfrm>
          <a:prstGeom prst="rect">
            <a:avLst/>
          </a:prstGeom>
        </p:spPr>
      </p:pic>
      <p:sp>
        <p:nvSpPr>
          <p:cNvPr id="43021" name="内容占位符 7"/>
          <p:cNvSpPr txBox="1"/>
          <p:nvPr/>
        </p:nvSpPr>
        <p:spPr>
          <a:xfrm>
            <a:off x="255269" y="864187"/>
            <a:ext cx="8542501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小明任意买一张电影票，座位号是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的倍数与座位号是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的倍数的可能性哪个大？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70" name="内容占位符 7"/>
          <p:cNvSpPr txBox="1"/>
          <p:nvPr/>
        </p:nvSpPr>
        <p:spPr>
          <a:xfrm>
            <a:off x="291363" y="2173367"/>
            <a:ext cx="4306729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座位号是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的倍数的可能性大．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1" grpId="0"/>
      <p:bldP spid="450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3"/>
          <p:cNvSpPr/>
          <p:nvPr/>
        </p:nvSpPr>
        <p:spPr>
          <a:xfrm>
            <a:off x="176451" y="292894"/>
            <a:ext cx="6453188" cy="278082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 桌上扣着背面图案相同的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charset="0"/>
              </a:rPr>
              <a:t>5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张扑克牌，其中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张黑桃、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张红桃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从中随机抽取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张扑克牌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alibri" panose="020F0502020204030204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）能够事先确定抽取的扑克牌的花色吗？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Calibri" panose="020F050202020403020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alibri" panose="020F0502020204030204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）你认为抽到哪种花色扑克牌的可能性大？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Calibri" panose="020F050202020403020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alibri" panose="020F0502020204030204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）能否通过改变某种花色的扑克牌的数量，使“抽到黑桃”和“抽到红桃”的可能性大小相同？</a:t>
            </a:r>
          </a:p>
        </p:txBody>
      </p:sp>
      <p:sp>
        <p:nvSpPr>
          <p:cNvPr id="19" name="TextBox 4"/>
          <p:cNvSpPr/>
          <p:nvPr/>
        </p:nvSpPr>
        <p:spPr>
          <a:xfrm>
            <a:off x="302895" y="3073718"/>
            <a:ext cx="5753100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alibri" panose="020F0502020204030204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不能确定；</a:t>
            </a:r>
            <a:endParaRPr lang="en-US" altLang="zh-CN" sz="21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alibri" panose="020F0502020204030204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黑桃；</a:t>
            </a:r>
            <a:endParaRPr lang="en-US" altLang="zh-CN" sz="21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alibri" panose="020F0502020204030204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可以，去掉一张黑桃或增加一张红桃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207" y="81915"/>
            <a:ext cx="1991678" cy="637223"/>
          </a:xfrm>
          <a:prstGeom prst="rect">
            <a:avLst/>
          </a:prstGeom>
        </p:spPr>
      </p:pic>
      <p:sp>
        <p:nvSpPr>
          <p:cNvPr id="16386" name="Text Box 3"/>
          <p:cNvSpPr txBox="1"/>
          <p:nvPr/>
        </p:nvSpPr>
        <p:spPr>
          <a:xfrm>
            <a:off x="241935" y="645558"/>
            <a:ext cx="6686550" cy="7148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</a:rPr>
              <a:t>下面第一排表示了各袋中球的情况，请你用第二排的语言来描述摸到红球的可能性大小，并用线连起来。</a:t>
            </a:r>
          </a:p>
        </p:txBody>
      </p:sp>
      <p:pic>
        <p:nvPicPr>
          <p:cNvPr id="100" name="图片 99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06743" y="1550671"/>
            <a:ext cx="3968115" cy="11168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80060" y="3409474"/>
            <a:ext cx="4221480" cy="11453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480060" y="2727484"/>
            <a:ext cx="4692015" cy="71485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</a:rPr>
              <a:t>分析：常用的描述可能性大小有：</a:t>
            </a:r>
          </a:p>
          <a:p>
            <a:r>
              <a:rPr lang="zh-CN" altLang="en-US" sz="2100" dirty="0">
                <a:solidFill>
                  <a:srgbClr val="00B0F0"/>
                </a:solidFill>
              </a:rPr>
              <a:t>不可能</a:t>
            </a:r>
            <a:r>
              <a:rPr lang="en-US" altLang="zh-CN" sz="2100" dirty="0">
                <a:solidFill>
                  <a:srgbClr val="00B0F0"/>
                </a:solidFill>
              </a:rPr>
              <a:t>&lt;</a:t>
            </a:r>
            <a:r>
              <a:rPr lang="zh-CN" altLang="en-US" sz="2100" dirty="0">
                <a:solidFill>
                  <a:srgbClr val="00B0F0"/>
                </a:solidFill>
              </a:rPr>
              <a:t>不太可能</a:t>
            </a:r>
            <a:r>
              <a:rPr lang="en-US" altLang="zh-CN" sz="2100" dirty="0">
                <a:solidFill>
                  <a:srgbClr val="00B0F0"/>
                </a:solidFill>
              </a:rPr>
              <a:t>&lt;</a:t>
            </a:r>
            <a:r>
              <a:rPr lang="zh-CN" altLang="en-US" sz="2100" dirty="0">
                <a:solidFill>
                  <a:srgbClr val="00B0F0"/>
                </a:solidFill>
              </a:rPr>
              <a:t>可能</a:t>
            </a:r>
            <a:r>
              <a:rPr lang="en-US" altLang="zh-CN" sz="2100" dirty="0">
                <a:solidFill>
                  <a:srgbClr val="00B0F0"/>
                </a:solidFill>
              </a:rPr>
              <a:t>&lt;</a:t>
            </a:r>
            <a:r>
              <a:rPr lang="zh-CN" altLang="en-US" sz="2100" dirty="0">
                <a:solidFill>
                  <a:srgbClr val="00B0F0"/>
                </a:solidFill>
              </a:rPr>
              <a:t>很可能</a:t>
            </a:r>
            <a:r>
              <a:rPr lang="en-US" altLang="zh-CN" sz="2100" dirty="0">
                <a:solidFill>
                  <a:srgbClr val="00B0F0"/>
                </a:solidFill>
              </a:rPr>
              <a:t>&lt;</a:t>
            </a:r>
            <a:r>
              <a:rPr lang="zh-CN" altLang="en-US" sz="2100" dirty="0">
                <a:solidFill>
                  <a:srgbClr val="00B0F0"/>
                </a:solidFill>
              </a:rPr>
              <a:t>必然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8833" y="18547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19" name="Text Box 7"/>
          <p:cNvSpPr/>
          <p:nvPr/>
        </p:nvSpPr>
        <p:spPr>
          <a:xfrm>
            <a:off x="1646635" y="1957387"/>
            <a:ext cx="1344215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随机事件</a:t>
            </a:r>
          </a:p>
        </p:txBody>
      </p:sp>
      <p:sp>
        <p:nvSpPr>
          <p:cNvPr id="20" name="Text Box 8"/>
          <p:cNvSpPr/>
          <p:nvPr/>
        </p:nvSpPr>
        <p:spPr>
          <a:xfrm>
            <a:off x="579596" y="1339930"/>
            <a:ext cx="809625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事件</a:t>
            </a:r>
          </a:p>
        </p:txBody>
      </p:sp>
      <p:sp>
        <p:nvSpPr>
          <p:cNvPr id="22" name="AutoShape 11">
            <a:hlinkClick r:id="rId2"/>
          </p:cNvPr>
          <p:cNvSpPr/>
          <p:nvPr/>
        </p:nvSpPr>
        <p:spPr>
          <a:xfrm>
            <a:off x="1478519" y="953691"/>
            <a:ext cx="216694" cy="1160859"/>
          </a:xfrm>
          <a:prstGeom prst="leftBrace">
            <a:avLst>
              <a:gd name="adj1" fmla="val 44419"/>
              <a:gd name="adj2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zh-CN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" name="Text Box 9"/>
          <p:cNvSpPr/>
          <p:nvPr/>
        </p:nvSpPr>
        <p:spPr>
          <a:xfrm>
            <a:off x="3207306" y="234791"/>
            <a:ext cx="1778794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不可能事件</a:t>
            </a:r>
          </a:p>
        </p:txBody>
      </p:sp>
      <p:sp>
        <p:nvSpPr>
          <p:cNvPr id="30" name="Text Box 9"/>
          <p:cNvSpPr/>
          <p:nvPr/>
        </p:nvSpPr>
        <p:spPr>
          <a:xfrm>
            <a:off x="3130630" y="1339930"/>
            <a:ext cx="1296590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必然事件</a:t>
            </a:r>
          </a:p>
        </p:txBody>
      </p:sp>
      <p:sp>
        <p:nvSpPr>
          <p:cNvPr id="4" name="Text Box 9"/>
          <p:cNvSpPr/>
          <p:nvPr/>
        </p:nvSpPr>
        <p:spPr>
          <a:xfrm>
            <a:off x="1695213" y="803196"/>
            <a:ext cx="1296590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确定事件</a:t>
            </a:r>
          </a:p>
        </p:txBody>
      </p:sp>
      <p:sp>
        <p:nvSpPr>
          <p:cNvPr id="5" name="AutoShape 11">
            <a:hlinkClick r:id="rId2"/>
          </p:cNvPr>
          <p:cNvSpPr/>
          <p:nvPr/>
        </p:nvSpPr>
        <p:spPr>
          <a:xfrm>
            <a:off x="2990613" y="416957"/>
            <a:ext cx="216694" cy="1160859"/>
          </a:xfrm>
          <a:prstGeom prst="leftBrace">
            <a:avLst>
              <a:gd name="adj1" fmla="val 44419"/>
              <a:gd name="adj2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zh-CN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" name="Text Box 14"/>
          <p:cNvSpPr/>
          <p:nvPr/>
        </p:nvSpPr>
        <p:spPr>
          <a:xfrm>
            <a:off x="268833" y="2810512"/>
            <a:ext cx="7941654" cy="1620443"/>
          </a:xfrm>
          <a:prstGeom prst="rect">
            <a:avLst/>
          </a:prstGeom>
          <a:noFill/>
          <a:ln w="50800" cap="flat" cmpd="thinThick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随机事件的特点：</a:t>
            </a:r>
            <a:endParaRPr lang="en-US" altLang="zh-CN" sz="21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事先不能预料事件是否发生，即事件的发生具有不确定性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一般地，随机事件发生的可能性是有大小的，不同的随机事件发生的可能性的大小可能不同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 bldLvl="0"/>
      <p:bldP spid="20" grpId="0" bldLvl="0"/>
      <p:bldP spid="22" grpId="0" bldLvl="0" animBg="1"/>
      <p:bldP spid="28" grpId="0" bldLvl="0"/>
      <p:bldP spid="30" grpId="0" bldLvl="0"/>
      <p:bldP spid="4" grpId="0" bldLvl="0"/>
      <p:bldP spid="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3" descr="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574006" y="1273969"/>
            <a:ext cx="3390900" cy="34182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430110" y="591979"/>
            <a:ext cx="6298406" cy="68199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en-US" sz="21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守株待兔的故事告诉了我们什么道理？</a:t>
            </a:r>
          </a:p>
        </p:txBody>
      </p:sp>
      <p:pic>
        <p:nvPicPr>
          <p:cNvPr id="4" name="图片 3" descr="1-6.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5729" y="105728"/>
            <a:ext cx="1401604" cy="6210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内容占位符 7"/>
          <p:cNvSpPr txBox="1">
            <a:spLocks noChangeArrowheads="1"/>
          </p:cNvSpPr>
          <p:nvPr/>
        </p:nvSpPr>
        <p:spPr bwMode="auto">
          <a:xfrm>
            <a:off x="297656" y="381953"/>
            <a:ext cx="4247198" cy="297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随意掷一枚质地均匀的骰子，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掷出的点数会是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吗？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随意掷一枚质地均匀的骰子，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掷出的点数一定不超过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吗？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(3)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随意掷一枚质地均匀的骰子，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掷出的点数一定是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吗？</a:t>
            </a:r>
          </a:p>
        </p:txBody>
      </p:sp>
      <p:pic>
        <p:nvPicPr>
          <p:cNvPr id="5140" name="Picture 2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81174" y="771525"/>
            <a:ext cx="1829991" cy="226814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 Box 8"/>
          <p:cNvSpPr txBox="1"/>
          <p:nvPr/>
        </p:nvSpPr>
        <p:spPr>
          <a:xfrm>
            <a:off x="3199447" y="1008221"/>
            <a:ext cx="94297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不可能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 Box 8"/>
          <p:cNvSpPr txBox="1"/>
          <p:nvPr/>
        </p:nvSpPr>
        <p:spPr>
          <a:xfrm>
            <a:off x="3980021" y="1534477"/>
            <a:ext cx="75152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/>
          <p:nvPr/>
        </p:nvSpPr>
        <p:spPr>
          <a:xfrm>
            <a:off x="3323749" y="2967514"/>
            <a:ext cx="95488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不一定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/>
          <p:nvPr/>
        </p:nvGrpSpPr>
        <p:grpSpPr>
          <a:xfrm>
            <a:off x="218123" y="163831"/>
            <a:ext cx="8252460" cy="3185144"/>
            <a:chOff x="283" y="2884"/>
            <a:chExt cx="5474" cy="2187"/>
          </a:xfrm>
        </p:grpSpPr>
        <p:sp>
          <p:nvSpPr>
            <p:cNvPr id="9269" name="AutoShape 5"/>
            <p:cNvSpPr/>
            <p:nvPr/>
          </p:nvSpPr>
          <p:spPr>
            <a:xfrm>
              <a:off x="283" y="3280"/>
              <a:ext cx="5474" cy="1791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sz="1200" dirty="0">
                <a:latin typeface="Arial" panose="020B0604020202020204" pitchFamily="34" charset="0"/>
              </a:endParaRP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endParaRPr lang="zh-CN" altLang="en-US" sz="1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endParaRP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endParaRPr lang="zh-CN" altLang="en-US" sz="1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endParaRP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在一定条件下，有些事情我们事先能肯定它一定发生，这些事情称为</a:t>
              </a:r>
              <a:r>
                <a:rPr lang="zh-CN" altLang="en-US" sz="15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必然事件</a:t>
              </a:r>
              <a:r>
                <a:rPr lang="en-US" altLang="zh-CN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.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如上面实验中骰子的单数不超过</a:t>
              </a:r>
              <a:r>
                <a:rPr lang="en-US" altLang="zh-CN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6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有些事情我们事先能肯定它一定不会发生，这些事情称为</a:t>
              </a:r>
              <a:r>
                <a:rPr lang="zh-CN" altLang="en-US" sz="15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不可能事件</a:t>
              </a:r>
              <a:r>
                <a:rPr lang="en-US" altLang="zh-CN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.</a:t>
              </a:r>
              <a:endParaRPr lang="en-US" altLang="zh-CN" sz="15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如掷一枚质地均匀的骰子，掷出的点数是</a:t>
              </a:r>
              <a:r>
                <a:rPr lang="en-US" altLang="zh-CN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10</a:t>
              </a: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就是 一个不可能事件</a:t>
              </a:r>
              <a:r>
                <a:rPr lang="en-US" altLang="zh-CN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.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必然事件与不可能事件统称为确定事件</a:t>
              </a:r>
              <a:r>
                <a:rPr lang="en-US" altLang="zh-CN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.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有许多事情我们事先无法肯定它会不会发生，这些事情称为不确定时间，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5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也称为</a:t>
              </a:r>
              <a:r>
                <a:rPr lang="zh-CN" altLang="en-US" sz="15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随机事件</a:t>
              </a:r>
              <a:endParaRPr lang="zh-CN" altLang="en-US" sz="1200" dirty="0">
                <a:latin typeface="Arial" panose="020B0604020202020204" pitchFamily="34" charset="0"/>
              </a:endParaRP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endParaRPr lang="zh-CN" altLang="en-US" sz="1200" dirty="0">
                <a:latin typeface="Arial" panose="020B0604020202020204" pitchFamily="34" charset="0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15" y="2884"/>
              <a:ext cx="279" cy="4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TextBox 20"/>
          <p:cNvSpPr txBox="1"/>
          <p:nvPr/>
        </p:nvSpPr>
        <p:spPr>
          <a:xfrm>
            <a:off x="394811" y="3468767"/>
            <a:ext cx="14706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4" name="TextBox 20"/>
          <p:cNvSpPr txBox="1"/>
          <p:nvPr/>
        </p:nvSpPr>
        <p:spPr>
          <a:xfrm>
            <a:off x="629126" y="4079557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6" name="右大括号 5"/>
          <p:cNvSpPr/>
          <p:nvPr/>
        </p:nvSpPr>
        <p:spPr>
          <a:xfrm>
            <a:off x="1854280" y="3686652"/>
            <a:ext cx="197644" cy="594122"/>
          </a:xfrm>
          <a:prstGeom prst="rightBrace">
            <a:avLst>
              <a:gd name="adj1" fmla="val 8196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lIns="68580" tIns="34290" rIns="68580" bIns="34290"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Box 20"/>
          <p:cNvSpPr txBox="1"/>
          <p:nvPr/>
        </p:nvSpPr>
        <p:spPr>
          <a:xfrm>
            <a:off x="2042636" y="3811667"/>
            <a:ext cx="14706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确定性事件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199323" y="4423648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0" name="右大括号 9"/>
          <p:cNvSpPr/>
          <p:nvPr/>
        </p:nvSpPr>
        <p:spPr>
          <a:xfrm>
            <a:off x="3447336" y="4039077"/>
            <a:ext cx="197644" cy="594122"/>
          </a:xfrm>
          <a:prstGeom prst="rightBrace">
            <a:avLst>
              <a:gd name="adj1" fmla="val 8196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lIns="68580" tIns="34290" rIns="68580" bIns="34290"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53314" y="4155757"/>
            <a:ext cx="6705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bldLvl="0" animBg="1"/>
      <p:bldP spid="8" grpId="0"/>
      <p:bldP spid="9" grpId="0"/>
      <p:bldP spid="10" grpId="0" bldLvl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8" name="Group 18"/>
          <p:cNvGrpSpPr/>
          <p:nvPr/>
        </p:nvGrpSpPr>
        <p:grpSpPr>
          <a:xfrm>
            <a:off x="3009901" y="2580323"/>
            <a:ext cx="1191101" cy="449580"/>
            <a:chOff x="0" y="0"/>
            <a:chExt cx="907" cy="317"/>
          </a:xfrm>
        </p:grpSpPr>
        <p:sp>
          <p:nvSpPr>
            <p:cNvPr id="4109" name="Line 19"/>
            <p:cNvSpPr/>
            <p:nvPr/>
          </p:nvSpPr>
          <p:spPr>
            <a:xfrm>
              <a:off x="0" y="0"/>
              <a:ext cx="0" cy="317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Line 20"/>
            <p:cNvSpPr/>
            <p:nvPr/>
          </p:nvSpPr>
          <p:spPr>
            <a:xfrm>
              <a:off x="0" y="0"/>
              <a:ext cx="907" cy="0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Line 21"/>
            <p:cNvSpPr/>
            <p:nvPr/>
          </p:nvSpPr>
          <p:spPr>
            <a:xfrm>
              <a:off x="907" y="0"/>
              <a:ext cx="0" cy="317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Line 22"/>
            <p:cNvSpPr/>
            <p:nvPr/>
          </p:nvSpPr>
          <p:spPr>
            <a:xfrm>
              <a:off x="363" y="0"/>
              <a:ext cx="0" cy="317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0" name="TextBox 6"/>
          <p:cNvSpPr txBox="1"/>
          <p:nvPr/>
        </p:nvSpPr>
        <p:spPr>
          <a:xfrm>
            <a:off x="268129" y="407671"/>
            <a:ext cx="6998494" cy="4881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solidFill>
                  <a:srgbClr val="00808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判断下列事件是必然事件、不可能事件还是随机事件：</a:t>
            </a:r>
          </a:p>
        </p:txBody>
      </p:sp>
      <p:sp>
        <p:nvSpPr>
          <p:cNvPr id="17411" name="文本框 1"/>
          <p:cNvSpPr txBox="1"/>
          <p:nvPr/>
        </p:nvSpPr>
        <p:spPr>
          <a:xfrm>
            <a:off x="345281" y="963930"/>
            <a:ext cx="46710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(1)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乘公交车到十字路口，遇到红灯；</a:t>
            </a:r>
          </a:p>
        </p:txBody>
      </p:sp>
      <p:sp>
        <p:nvSpPr>
          <p:cNvPr id="17412" name="文本框 2"/>
          <p:cNvSpPr txBox="1"/>
          <p:nvPr/>
        </p:nvSpPr>
        <p:spPr>
          <a:xfrm>
            <a:off x="345281" y="1499711"/>
            <a:ext cx="4178067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(2)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把铁块扔进水中，铁块浮起；</a:t>
            </a:r>
          </a:p>
        </p:txBody>
      </p:sp>
      <p:sp>
        <p:nvSpPr>
          <p:cNvPr id="17413" name="文本框 3"/>
          <p:cNvSpPr txBox="1"/>
          <p:nvPr/>
        </p:nvSpPr>
        <p:spPr>
          <a:xfrm>
            <a:off x="355997" y="2036683"/>
            <a:ext cx="54711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(3)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任选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13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人，至少有两人的出生月份相同；</a:t>
            </a:r>
          </a:p>
        </p:txBody>
      </p:sp>
      <p:sp>
        <p:nvSpPr>
          <p:cNvPr id="17414" name="文本框 4"/>
          <p:cNvSpPr txBox="1"/>
          <p:nvPr/>
        </p:nvSpPr>
        <p:spPr>
          <a:xfrm>
            <a:off x="345044" y="2580085"/>
            <a:ext cx="620458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(4)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从上海到北京的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314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次动车明天正点到达北京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01001" y="1499711"/>
            <a:ext cx="14706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9733" y="2035731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2" name="TextBox 21"/>
          <p:cNvSpPr txBox="1"/>
          <p:nvPr/>
        </p:nvSpPr>
        <p:spPr>
          <a:xfrm>
            <a:off x="4859894" y="1003459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3" name="TextBox 21"/>
          <p:cNvSpPr txBox="1"/>
          <p:nvPr/>
        </p:nvSpPr>
        <p:spPr>
          <a:xfrm>
            <a:off x="6384846" y="2580085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随机事件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20" grpId="0"/>
      <p:bldP spid="21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8117" y="120016"/>
            <a:ext cx="1739741" cy="556736"/>
          </a:xfrm>
          <a:prstGeom prst="rect">
            <a:avLst/>
          </a:prstGeom>
        </p:spPr>
      </p:pic>
      <p:grpSp>
        <p:nvGrpSpPr>
          <p:cNvPr id="7170" name="Group 2"/>
          <p:cNvGrpSpPr/>
          <p:nvPr/>
        </p:nvGrpSpPr>
        <p:grpSpPr>
          <a:xfrm>
            <a:off x="3274219" y="1210151"/>
            <a:ext cx="3314700" cy="1734742"/>
            <a:chOff x="2976" y="595"/>
            <a:chExt cx="2784" cy="1457"/>
          </a:xfrm>
        </p:grpSpPr>
        <p:pic>
          <p:nvPicPr>
            <p:cNvPr id="20482" name="Picture 3" descr="EARTH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4" y="595"/>
              <a:ext cx="998" cy="99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83" name="Text Box 4"/>
            <p:cNvSpPr txBox="1"/>
            <p:nvPr/>
          </p:nvSpPr>
          <p:spPr>
            <a:xfrm>
              <a:off x="2976" y="1703"/>
              <a:ext cx="2784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</a:rPr>
                <a:t>②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</a:rPr>
                <a:t>明天，地球还会转动</a:t>
              </a:r>
            </a:p>
          </p:txBody>
        </p:sp>
      </p:grpSp>
      <p:grpSp>
        <p:nvGrpSpPr>
          <p:cNvPr id="7173" name="Group 5"/>
          <p:cNvGrpSpPr/>
          <p:nvPr/>
        </p:nvGrpSpPr>
        <p:grpSpPr>
          <a:xfrm>
            <a:off x="411956" y="2984183"/>
            <a:ext cx="3086100" cy="1657351"/>
            <a:chOff x="567" y="1979"/>
            <a:chExt cx="2592" cy="1392"/>
          </a:xfrm>
        </p:grpSpPr>
        <p:sp>
          <p:nvSpPr>
            <p:cNvPr id="20485" name="Text Box 6"/>
            <p:cNvSpPr txBox="1"/>
            <p:nvPr/>
          </p:nvSpPr>
          <p:spPr>
            <a:xfrm>
              <a:off x="567" y="3022"/>
              <a:ext cx="2592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</a:rPr>
                <a:t>③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</a:rPr>
                <a:t>煮熟的鸭子，飞了</a:t>
              </a:r>
            </a:p>
          </p:txBody>
        </p:sp>
        <p:pic>
          <p:nvPicPr>
            <p:cNvPr id="20486" name="Picture 7" descr="烤鸭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975" y="1979"/>
              <a:ext cx="1497" cy="98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7176" name="Group 8"/>
          <p:cNvGrpSpPr/>
          <p:nvPr/>
        </p:nvGrpSpPr>
        <p:grpSpPr>
          <a:xfrm>
            <a:off x="3274219" y="3038953"/>
            <a:ext cx="3320654" cy="1603773"/>
            <a:chOff x="2971" y="2024"/>
            <a:chExt cx="2789" cy="1347"/>
          </a:xfrm>
        </p:grpSpPr>
        <p:sp>
          <p:nvSpPr>
            <p:cNvPr id="20488" name="Text Box 9"/>
            <p:cNvSpPr txBox="1"/>
            <p:nvPr/>
          </p:nvSpPr>
          <p:spPr>
            <a:xfrm>
              <a:off x="2971" y="3022"/>
              <a:ext cx="2789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④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在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</a:t>
              </a:r>
              <a:r>
                <a:rPr lang="en-US" altLang="zh-CN" sz="2100" baseline="440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0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C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下，这些雪融化</a:t>
              </a:r>
            </a:p>
          </p:txBody>
        </p:sp>
        <p:pic>
          <p:nvPicPr>
            <p:cNvPr id="20489" name="Picture 10" descr="雪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515" y="2024"/>
              <a:ext cx="1317" cy="98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490" name="Rectangle 11"/>
          <p:cNvSpPr/>
          <p:nvPr/>
        </p:nvSpPr>
        <p:spPr>
          <a:xfrm>
            <a:off x="234791" y="676751"/>
            <a:ext cx="839247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下列现象哪些是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必然发生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的，哪些是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不可能发生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的，哪些是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不确定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的？</a:t>
            </a:r>
          </a:p>
        </p:txBody>
      </p:sp>
      <p:grpSp>
        <p:nvGrpSpPr>
          <p:cNvPr id="7180" name="Group 12"/>
          <p:cNvGrpSpPr/>
          <p:nvPr/>
        </p:nvGrpSpPr>
        <p:grpSpPr>
          <a:xfrm>
            <a:off x="344091" y="1067276"/>
            <a:ext cx="2719388" cy="1877617"/>
            <a:chOff x="476" y="524"/>
            <a:chExt cx="2284" cy="1577"/>
          </a:xfrm>
        </p:grpSpPr>
        <p:sp>
          <p:nvSpPr>
            <p:cNvPr id="20492" name="Rectangle 13"/>
            <p:cNvSpPr/>
            <p:nvPr/>
          </p:nvSpPr>
          <p:spPr>
            <a:xfrm>
              <a:off x="476" y="1752"/>
              <a:ext cx="2284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①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木柴燃烧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,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产生热量</a:t>
              </a:r>
            </a:p>
          </p:txBody>
        </p:sp>
        <p:pic>
          <p:nvPicPr>
            <p:cNvPr id="20493" name="Picture 14" descr="ZQ_00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138" y="524"/>
              <a:ext cx="960" cy="123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4"/>
          <p:cNvSpPr/>
          <p:nvPr/>
        </p:nvSpPr>
        <p:spPr>
          <a:xfrm>
            <a:off x="2114550" y="1652580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69832" y="1493528"/>
            <a:ext cx="680314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必然</a:t>
            </a:r>
          </a:p>
        </p:txBody>
      </p:sp>
      <p:sp>
        <p:nvSpPr>
          <p:cNvPr id="13" name="矩形 12"/>
          <p:cNvSpPr/>
          <p:nvPr/>
        </p:nvSpPr>
        <p:spPr>
          <a:xfrm>
            <a:off x="6044088" y="1629736"/>
            <a:ext cx="680314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必然</a:t>
            </a:r>
          </a:p>
        </p:txBody>
      </p:sp>
      <p:sp>
        <p:nvSpPr>
          <p:cNvPr id="14" name="矩形 13"/>
          <p:cNvSpPr/>
          <p:nvPr/>
        </p:nvSpPr>
        <p:spPr>
          <a:xfrm>
            <a:off x="5775961" y="3568550"/>
            <a:ext cx="951222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不可能</a:t>
            </a:r>
          </a:p>
        </p:txBody>
      </p:sp>
      <p:sp>
        <p:nvSpPr>
          <p:cNvPr id="15" name="矩形 14"/>
          <p:cNvSpPr/>
          <p:nvPr/>
        </p:nvSpPr>
        <p:spPr>
          <a:xfrm>
            <a:off x="2737962" y="3484730"/>
            <a:ext cx="951222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6" grpId="0" animBg="1"/>
      <p:bldP spid="13" grpId="0" bldLvl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>
          <a:xfrm>
            <a:off x="454342" y="508158"/>
            <a:ext cx="3024188" cy="1872854"/>
            <a:chOff x="884" y="799"/>
            <a:chExt cx="4014" cy="3145"/>
          </a:xfrm>
        </p:grpSpPr>
        <p:graphicFrame>
          <p:nvGraphicFramePr>
            <p:cNvPr id="22530" name="Object 3"/>
            <p:cNvGraphicFramePr>
              <a:graphicFrameLocks noChangeAspect="1"/>
            </p:cNvGraphicFramePr>
            <p:nvPr/>
          </p:nvGraphicFramePr>
          <p:xfrm>
            <a:off x="884" y="799"/>
            <a:ext cx="3085" cy="2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r:id="rId3" imgW="4495800" imgH="3495675" progId="Paint.Picture">
                    <p:embed/>
                  </p:oleObj>
                </mc:Choice>
                <mc:Fallback>
                  <p:oleObj r:id="rId3" imgW="4495800" imgH="3495675" progId="Paint.Picture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84" y="799"/>
                          <a:ext cx="3085" cy="25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1" name="Text Box 4"/>
            <p:cNvSpPr txBox="1"/>
            <p:nvPr/>
          </p:nvSpPr>
          <p:spPr>
            <a:xfrm>
              <a:off x="3795" y="799"/>
              <a:ext cx="1103" cy="314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square"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1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只要功夫深，铁杵磨成针</a:t>
              </a:r>
              <a:r>
                <a:rPr lang="en-US" altLang="zh-CN" sz="2100" dirty="0">
                  <a:solidFill>
                    <a:schemeClr val="tx2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.</a:t>
              </a:r>
            </a:p>
          </p:txBody>
        </p:sp>
      </p:grpSp>
      <p:grpSp>
        <p:nvGrpSpPr>
          <p:cNvPr id="9224" name="Group 8"/>
          <p:cNvGrpSpPr/>
          <p:nvPr/>
        </p:nvGrpSpPr>
        <p:grpSpPr>
          <a:xfrm>
            <a:off x="4237196" y="507683"/>
            <a:ext cx="2506980" cy="2162583"/>
            <a:chOff x="930" y="527"/>
            <a:chExt cx="4264" cy="4477"/>
          </a:xfrm>
        </p:grpSpPr>
        <p:sp>
          <p:nvSpPr>
            <p:cNvPr id="22536" name="Text Box 9"/>
            <p:cNvSpPr txBox="1"/>
            <p:nvPr/>
          </p:nvSpPr>
          <p:spPr>
            <a:xfrm>
              <a:off x="930" y="3475"/>
              <a:ext cx="4264" cy="15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跳高运动员最终要落到地面上。</a:t>
              </a:r>
            </a:p>
          </p:txBody>
        </p:sp>
        <p:pic>
          <p:nvPicPr>
            <p:cNvPr id="22537" name="Picture 10" descr="u=3509297904,1396028816&amp;gp=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0" y="527"/>
              <a:ext cx="3992" cy="294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" name="组合 1"/>
          <p:cNvGrpSpPr/>
          <p:nvPr/>
        </p:nvGrpSpPr>
        <p:grpSpPr>
          <a:xfrm>
            <a:off x="454343" y="2461260"/>
            <a:ext cx="2744629" cy="2129314"/>
            <a:chOff x="954" y="5168"/>
            <a:chExt cx="5763" cy="4471"/>
          </a:xfrm>
        </p:grpSpPr>
        <p:pic>
          <p:nvPicPr>
            <p:cNvPr id="6145" name="图片 3" descr="2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954" y="5168"/>
              <a:ext cx="4434" cy="447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" name="文本框 2"/>
            <p:cNvSpPr txBox="1"/>
            <p:nvPr/>
          </p:nvSpPr>
          <p:spPr>
            <a:xfrm>
              <a:off x="5651" y="5653"/>
              <a:ext cx="1066" cy="300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1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守株待兔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52411" y="2646997"/>
            <a:ext cx="3153728" cy="1671638"/>
            <a:chOff x="8509" y="5558"/>
            <a:chExt cx="6622" cy="3510"/>
          </a:xfrm>
        </p:grpSpPr>
        <p:pic>
          <p:nvPicPr>
            <p:cNvPr id="5" name="图片 4" descr="彩票中奖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8509" y="5558"/>
              <a:ext cx="6270" cy="351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4065" y="5902"/>
              <a:ext cx="1066" cy="249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1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喜从天降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3375660" y="1023469"/>
            <a:ext cx="680314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必然</a:t>
            </a:r>
          </a:p>
        </p:txBody>
      </p:sp>
      <p:sp>
        <p:nvSpPr>
          <p:cNvPr id="8" name="矩形 7"/>
          <p:cNvSpPr/>
          <p:nvPr/>
        </p:nvSpPr>
        <p:spPr>
          <a:xfrm>
            <a:off x="7254716" y="1023946"/>
            <a:ext cx="680314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必然</a:t>
            </a:r>
          </a:p>
        </p:txBody>
      </p:sp>
      <p:sp>
        <p:nvSpPr>
          <p:cNvPr id="9" name="矩形 8"/>
          <p:cNvSpPr/>
          <p:nvPr/>
        </p:nvSpPr>
        <p:spPr>
          <a:xfrm>
            <a:off x="3375661" y="3492826"/>
            <a:ext cx="951222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不确定</a:t>
            </a:r>
          </a:p>
        </p:txBody>
      </p:sp>
      <p:sp>
        <p:nvSpPr>
          <p:cNvPr id="10" name="矩形 9"/>
          <p:cNvSpPr/>
          <p:nvPr/>
        </p:nvSpPr>
        <p:spPr>
          <a:xfrm>
            <a:off x="7254717" y="3492826"/>
            <a:ext cx="951222" cy="39241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不确定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684" y="126683"/>
            <a:ext cx="1679258" cy="537210"/>
          </a:xfrm>
          <a:prstGeom prst="rect">
            <a:avLst/>
          </a:prstGeom>
        </p:spPr>
      </p:pic>
      <p:sp>
        <p:nvSpPr>
          <p:cNvPr id="28" name="内容占位符 7"/>
          <p:cNvSpPr txBox="1">
            <a:spLocks noChangeArrowheads="1"/>
          </p:cNvSpPr>
          <p:nvPr/>
        </p:nvSpPr>
        <p:spPr bwMode="auto">
          <a:xfrm>
            <a:off x="509749" y="854980"/>
            <a:ext cx="7497189" cy="323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利用质地均匀的骰子和同桌做游戏，规则如下：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两人同时做游戏，各自掷一枚骰子，每人可以只掷一次骰子，也可以连续地掷几次骰子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当掷出的点数和不超过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时，如果决定停止掷，那么你的得分就是所掷出的点数和；当掷出的点数和超过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时，必须停止掷，并且你的得分为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</a:p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比较两人的得分，谁的得分多谁就获胜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7"/>
          <p:cNvSpPr txBox="1">
            <a:spLocks noChangeArrowheads="1"/>
          </p:cNvSpPr>
          <p:nvPr/>
        </p:nvSpPr>
        <p:spPr bwMode="auto">
          <a:xfrm>
            <a:off x="379572" y="360284"/>
            <a:ext cx="5612606" cy="5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多做几次上面的游戏，并将最终结果填入下表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37913" y="831771"/>
          <a:ext cx="5373291" cy="25600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83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0003"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次点数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次点数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次点数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得分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03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第一次游戏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甲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0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乙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03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第二次游戏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甲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0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乙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03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第三次游戏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甲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0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乙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···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34271" marB="342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438151" y="3590925"/>
            <a:ext cx="6323171" cy="97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在做游戏的过程中，你是如何决定是继续掷骰子</a:t>
            </a:r>
            <a:endParaRPr lang="en-US" altLang="zh-CN" sz="21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还是停止掷骰子的？与同伴进行交流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 vert="horz" wrap="none" lIns="91440" tIns="45720" rIns="91440" bIns="45720" numCol="1" anchor="ctr" anchorCtr="0" compatLnSpc="1">
        <a:spAutoFit/>
      </a:bodyPr>
      <a:lstStyle>
        <a:defPPr marL="0"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2400" b="1" i="0" u="none" strike="noStrike" cap="none" normalizeH="0" baseline="0" dirty="0" smtClean="0">
            <a:ln>
              <a:noFill/>
            </a:ln>
            <a:solidFill>
              <a:srgbClr val="57C6CF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Microsoft Office PowerPoint</Application>
  <PresentationFormat>全屏显示(16:9)</PresentationFormat>
  <Paragraphs>127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8B0E333645FF4844A35E2A2B9C507A27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