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0" r:id="rId3"/>
    <p:sldId id="291" r:id="rId4"/>
    <p:sldId id="283" r:id="rId5"/>
    <p:sldId id="293" r:id="rId6"/>
    <p:sldId id="284" r:id="rId7"/>
    <p:sldId id="285" r:id="rId8"/>
    <p:sldId id="286" r:id="rId9"/>
    <p:sldId id="287" r:id="rId10"/>
    <p:sldId id="288" r:id="rId11"/>
    <p:sldId id="320" r:id="rId12"/>
    <p:sldId id="321" r:id="rId13"/>
    <p:sldId id="328" r:id="rId14"/>
    <p:sldId id="318" r:id="rId15"/>
    <p:sldId id="323" r:id="rId16"/>
    <p:sldId id="319" r:id="rId17"/>
    <p:sldId id="329" r:id="rId18"/>
    <p:sldId id="347" r:id="rId19"/>
    <p:sldId id="346" r:id="rId20"/>
    <p:sldId id="339" r:id="rId21"/>
    <p:sldId id="348" r:id="rId22"/>
    <p:sldId id="349" r:id="rId23"/>
    <p:sldId id="350" r:id="rId24"/>
    <p:sldId id="351" r:id="rId25"/>
    <p:sldId id="341" r:id="rId26"/>
    <p:sldId id="342" r:id="rId27"/>
    <p:sldId id="335" r:id="rId28"/>
    <p:sldId id="343" r:id="rId29"/>
    <p:sldId id="337" r:id="rId30"/>
    <p:sldId id="338" r:id="rId31"/>
    <p:sldId id="344" r:id="rId3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99"/>
    <a:srgbClr val="0000FF"/>
    <a:srgbClr val="336699"/>
    <a:srgbClr val="0033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7"/>
    <p:restoredTop sz="94660"/>
  </p:normalViewPr>
  <p:slideViewPr>
    <p:cSldViewPr showGuides="1">
      <p:cViewPr varScale="1">
        <p:scale>
          <a:sx n="108" d="100"/>
          <a:sy n="108" d="100"/>
        </p:scale>
        <p:origin x="-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41.wmf"/><Relationship Id="rId1" Type="http://schemas.openxmlformats.org/officeDocument/2006/relationships/image" Target="../media/image5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image" Target="../media/image57.emf"/><Relationship Id="rId5" Type="http://schemas.openxmlformats.org/officeDocument/2006/relationships/image" Target="../media/image56.wmf"/><Relationship Id="rId4" Type="http://schemas.openxmlformats.org/officeDocument/2006/relationships/image" Target="../media/image5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image" Target="../media/image60.emf"/><Relationship Id="rId5" Type="http://schemas.openxmlformats.org/officeDocument/2006/relationships/image" Target="../media/image56.wmf"/><Relationship Id="rId4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12" Type="http://schemas.openxmlformats.org/officeDocument/2006/relationships/image" Target="../media/image74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6" Type="http://schemas.openxmlformats.org/officeDocument/2006/relationships/image" Target="../media/image68.emf"/><Relationship Id="rId11" Type="http://schemas.openxmlformats.org/officeDocument/2006/relationships/image" Target="../media/image73.emf"/><Relationship Id="rId5" Type="http://schemas.openxmlformats.org/officeDocument/2006/relationships/image" Target="../media/image67.emf"/><Relationship Id="rId10" Type="http://schemas.openxmlformats.org/officeDocument/2006/relationships/image" Target="../media/image72.emf"/><Relationship Id="rId4" Type="http://schemas.openxmlformats.org/officeDocument/2006/relationships/image" Target="../media/image66.emf"/><Relationship Id="rId9" Type="http://schemas.openxmlformats.org/officeDocument/2006/relationships/image" Target="../media/image7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4" Type="http://schemas.openxmlformats.org/officeDocument/2006/relationships/image" Target="../media/image8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6.emf"/><Relationship Id="rId7" Type="http://schemas.openxmlformats.org/officeDocument/2006/relationships/image" Target="../media/image41.w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10" Type="http://schemas.openxmlformats.org/officeDocument/2006/relationships/image" Target="../media/image51.emf"/><Relationship Id="rId4" Type="http://schemas.openxmlformats.org/officeDocument/2006/relationships/image" Target="../media/image47.emf"/><Relationship Id="rId9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8FBAED-2022-4267-A684-3B318FEC9F0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6978E-01EA-4F6A-805A-FB1E8D91F7A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240D3-05B1-43B0-9A79-23EA22935B8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88E33D-5749-4CD0-B0C5-4DDA882F941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63517-4BA7-44BA-9837-FEDAC216BF4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9EFDA6-A270-4E94-9977-655476817D7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0C5CF4-CDDB-42EF-8F6F-D539B782B16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82986-DB51-4690-AE6B-CFCC832F322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A4CA3-49BC-47C4-8A24-EEBD82B00EE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B8742-D20F-47AF-B223-1691DC438F2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9.emf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8.emf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33.png"/><Relationship Id="rId9" Type="http://schemas.openxmlformats.org/officeDocument/2006/relationships/image" Target="../media/image37.emf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30.bin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8.e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20" Type="http://schemas.openxmlformats.org/officeDocument/2006/relationships/image" Target="../media/image50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47.e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44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9.emf"/><Relationship Id="rId22" Type="http://schemas.openxmlformats.org/officeDocument/2006/relationships/image" Target="../media/image5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3.w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4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56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8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5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56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1.e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6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70.emf"/><Relationship Id="rId26" Type="http://schemas.openxmlformats.org/officeDocument/2006/relationships/image" Target="../media/image74.emf"/><Relationship Id="rId3" Type="http://schemas.openxmlformats.org/officeDocument/2006/relationships/oleObject" Target="../embeddings/oleObject65.bin"/><Relationship Id="rId21" Type="http://schemas.openxmlformats.org/officeDocument/2006/relationships/oleObject" Target="../embeddings/oleObject74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67.emf"/><Relationship Id="rId17" Type="http://schemas.openxmlformats.org/officeDocument/2006/relationships/oleObject" Target="../embeddings/oleObject72.bin"/><Relationship Id="rId25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9.emf"/><Relationship Id="rId20" Type="http://schemas.openxmlformats.org/officeDocument/2006/relationships/image" Target="../media/image71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emf"/><Relationship Id="rId11" Type="http://schemas.openxmlformats.org/officeDocument/2006/relationships/oleObject" Target="../embeddings/oleObject69.bin"/><Relationship Id="rId24" Type="http://schemas.openxmlformats.org/officeDocument/2006/relationships/image" Target="../media/image73.emf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5.bin"/><Relationship Id="rId10" Type="http://schemas.openxmlformats.org/officeDocument/2006/relationships/image" Target="../media/image66.emf"/><Relationship Id="rId19" Type="http://schemas.openxmlformats.org/officeDocument/2006/relationships/oleObject" Target="../embeddings/oleObject73.bin"/><Relationship Id="rId4" Type="http://schemas.openxmlformats.org/officeDocument/2006/relationships/image" Target="../media/image63.e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68.emf"/><Relationship Id="rId22" Type="http://schemas.openxmlformats.org/officeDocument/2006/relationships/image" Target="../media/image7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0.emf"/><Relationship Id="rId4" Type="http://schemas.openxmlformats.org/officeDocument/2006/relationships/image" Target="../media/image77.emf"/><Relationship Id="rId9" Type="http://schemas.openxmlformats.org/officeDocument/2006/relationships/oleObject" Target="../embeddings/oleObject8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3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8.emf"/><Relationship Id="rId3" Type="http://schemas.openxmlformats.org/officeDocument/2006/relationships/image" Target="../media/image20.png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7.emf"/><Relationship Id="rId5" Type="http://schemas.openxmlformats.org/officeDocument/2006/relationships/image" Target="../media/image21.png"/><Relationship Id="rId15" Type="http://schemas.openxmlformats.org/officeDocument/2006/relationships/image" Target="../media/image19.e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6.png"/><Relationship Id="rId9" Type="http://schemas.openxmlformats.org/officeDocument/2006/relationships/image" Target="../media/image16.emf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21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34.png"/><Relationship Id="rId10" Type="http://schemas.openxmlformats.org/officeDocument/2006/relationships/image" Target="../media/image29.e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/>
          <p:nvPr/>
        </p:nvSpPr>
        <p:spPr>
          <a:xfrm>
            <a:off x="684213" y="1700213"/>
            <a:ext cx="7920037" cy="1981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zh-CN" altLang="en-US" sz="8000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一个数乘以分数</a:t>
            </a:r>
          </a:p>
        </p:txBody>
      </p:sp>
      <p:pic>
        <p:nvPicPr>
          <p:cNvPr id="15363" name="Picture 6" descr="xs03gif3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5048250"/>
            <a:ext cx="1512888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2" descr="F:\古林镇中学\PPT素材\图片\卡通\上学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50" y="4076700"/>
            <a:ext cx="1789113" cy="2497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972804" y="5661343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3"/>
          <a:srcRect l="7913"/>
          <a:stretch>
            <a:fillRect/>
          </a:stretch>
        </p:blipFill>
        <p:spPr>
          <a:xfrm>
            <a:off x="0" y="0"/>
            <a:ext cx="2451100" cy="285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0" y="0"/>
            <a:ext cx="2238375" cy="285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563" y="0"/>
            <a:ext cx="2246312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5" name="Rectangle 5"/>
          <p:cNvSpPr/>
          <p:nvPr/>
        </p:nvSpPr>
        <p:spPr>
          <a:xfrm>
            <a:off x="3708400" y="2924175"/>
            <a:ext cx="50768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Garamond" panose="02020404030301010803" pitchFamily="18" charset="0"/>
                <a:ea typeface="黑体" panose="02010609060101010101" pitchFamily="2" charset="-122"/>
              </a:rPr>
              <a:t>求小强的年龄就是求什么？</a:t>
            </a:r>
          </a:p>
        </p:txBody>
      </p:sp>
      <p:grpSp>
        <p:nvGrpSpPr>
          <p:cNvPr id="40966" name="Group 6"/>
          <p:cNvGrpSpPr/>
          <p:nvPr/>
        </p:nvGrpSpPr>
        <p:grpSpPr>
          <a:xfrm>
            <a:off x="0" y="3644900"/>
            <a:ext cx="6443663" cy="936625"/>
            <a:chOff x="0" y="2432"/>
            <a:chExt cx="4059" cy="590"/>
          </a:xfrm>
        </p:grpSpPr>
        <p:sp>
          <p:nvSpPr>
            <p:cNvPr id="24591" name="Rectangle 7"/>
            <p:cNvSpPr/>
            <p:nvPr/>
          </p:nvSpPr>
          <p:spPr>
            <a:xfrm>
              <a:off x="0" y="2568"/>
              <a:ext cx="405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就是求叔叔年龄的      是多少？</a:t>
              </a:r>
            </a:p>
          </p:txBody>
        </p:sp>
        <p:graphicFrame>
          <p:nvGraphicFramePr>
            <p:cNvPr id="24592" name="Object 8"/>
            <p:cNvGraphicFramePr>
              <a:graphicFrameLocks noChangeAspect="1"/>
            </p:cNvGraphicFramePr>
            <p:nvPr/>
          </p:nvGraphicFramePr>
          <p:xfrm>
            <a:off x="2154" y="2432"/>
            <a:ext cx="271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r:id="rId6" imgW="210185" imgH="672465" progId="Equation.3">
                    <p:embed/>
                  </p:oleObj>
                </mc:Choice>
                <mc:Fallback>
                  <p:oleObj r:id="rId6" imgW="210185" imgH="672465" progId="Equation.3">
                    <p:embed/>
                    <p:pic>
                      <p:nvPicPr>
                        <p:cNvPr id="0" name="图片 3091"/>
                        <p:cNvPicPr/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154" y="2432"/>
                          <a:ext cx="271" cy="5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69" name="Group 9"/>
          <p:cNvGrpSpPr/>
          <p:nvPr/>
        </p:nvGrpSpPr>
        <p:grpSpPr>
          <a:xfrm>
            <a:off x="0" y="4724400"/>
            <a:ext cx="6443663" cy="936625"/>
            <a:chOff x="0" y="2931"/>
            <a:chExt cx="4059" cy="590"/>
          </a:xfrm>
        </p:grpSpPr>
        <p:graphicFrame>
          <p:nvGraphicFramePr>
            <p:cNvPr id="24589" name="Object 10"/>
            <p:cNvGraphicFramePr>
              <a:graphicFrameLocks noChangeAspect="1"/>
            </p:cNvGraphicFramePr>
            <p:nvPr/>
          </p:nvGraphicFramePr>
          <p:xfrm>
            <a:off x="1384" y="2931"/>
            <a:ext cx="271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6" r:id="rId8" imgW="210185" imgH="672465" progId="Equation.3">
                    <p:embed/>
                  </p:oleObj>
                </mc:Choice>
                <mc:Fallback>
                  <p:oleObj r:id="rId8" imgW="210185" imgH="672465" progId="Equation.3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384" y="2931"/>
                          <a:ext cx="271" cy="5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0" name="Rectangle 11"/>
            <p:cNvSpPr/>
            <p:nvPr/>
          </p:nvSpPr>
          <p:spPr>
            <a:xfrm>
              <a:off x="0" y="3067"/>
              <a:ext cx="405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就是求</a:t>
              </a: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36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的      是多少？</a:t>
              </a:r>
            </a:p>
          </p:txBody>
        </p:sp>
      </p:grpSp>
      <p:grpSp>
        <p:nvGrpSpPr>
          <p:cNvPr id="40972" name="Group 12"/>
          <p:cNvGrpSpPr/>
          <p:nvPr/>
        </p:nvGrpSpPr>
        <p:grpSpPr>
          <a:xfrm>
            <a:off x="3779838" y="5443538"/>
            <a:ext cx="5364162" cy="1081087"/>
            <a:chOff x="2381" y="3429"/>
            <a:chExt cx="3379" cy="681"/>
          </a:xfrm>
        </p:grpSpPr>
        <p:sp>
          <p:nvSpPr>
            <p:cNvPr id="24586" name="Rectangle 13"/>
            <p:cNvSpPr/>
            <p:nvPr/>
          </p:nvSpPr>
          <p:spPr>
            <a:xfrm>
              <a:off x="2381" y="3610"/>
              <a:ext cx="337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36×      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＝                 ＝</a:t>
              </a: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6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（岁）</a:t>
              </a:r>
            </a:p>
          </p:txBody>
        </p:sp>
        <p:graphicFrame>
          <p:nvGraphicFramePr>
            <p:cNvPr id="24587" name="Object 14"/>
            <p:cNvGraphicFramePr>
              <a:graphicFrameLocks noChangeAspect="1"/>
            </p:cNvGraphicFramePr>
            <p:nvPr/>
          </p:nvGraphicFramePr>
          <p:xfrm>
            <a:off x="2926" y="3429"/>
            <a:ext cx="272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7" r:id="rId10" imgW="210185" imgH="672465" progId="Equation.3">
                    <p:embed/>
                  </p:oleObj>
                </mc:Choice>
                <mc:Fallback>
                  <p:oleObj r:id="rId10" imgW="210185" imgH="672465" progId="Equation.3">
                    <p:embed/>
                    <p:pic>
                      <p:nvPicPr>
                        <p:cNvPr id="0" name="图片 3093"/>
                        <p:cNvPicPr/>
                        <p:nvPr/>
                      </p:nvPicPr>
                      <p:blipFill>
                        <a:blip r:embed="rId11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926" y="3429"/>
                          <a:ext cx="272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8" name="Object 15"/>
            <p:cNvGraphicFramePr>
              <a:graphicFrameLocks noChangeAspect="1"/>
            </p:cNvGraphicFramePr>
            <p:nvPr/>
          </p:nvGraphicFramePr>
          <p:xfrm>
            <a:off x="3682" y="3429"/>
            <a:ext cx="922" cy="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" r:id="rId12" imgW="662305" imgH="672465" progId="Equation.3">
                    <p:embed/>
                  </p:oleObj>
                </mc:Choice>
                <mc:Fallback>
                  <p:oleObj r:id="rId12" imgW="662305" imgH="672465" progId="Equation.3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13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682" y="3429"/>
                          <a:ext cx="922" cy="6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097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924175"/>
            <a:ext cx="3635375" cy="573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0"/>
          <p:cNvSpPr/>
          <p:nvPr/>
        </p:nvSpPr>
        <p:spPr>
          <a:xfrm>
            <a:off x="446088" y="261938"/>
            <a:ext cx="8229600" cy="23034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</a:pPr>
            <a:r>
              <a:rPr lang="zh-CN" altLang="en-US" sz="3400" b="1" dirty="0">
                <a:latin typeface="Arial" panose="020B0604020202020204" pitchFamily="34" charset="0"/>
              </a:rPr>
              <a:t>例</a:t>
            </a:r>
            <a:r>
              <a:rPr lang="en-US" altLang="zh-CN" sz="3400" b="1" dirty="0">
                <a:latin typeface="Arial" panose="020B0604020202020204" pitchFamily="34" charset="0"/>
              </a:rPr>
              <a:t>3 </a:t>
            </a:r>
            <a:r>
              <a:rPr lang="zh-CN" altLang="en-US" sz="3400" b="1" dirty="0">
                <a:latin typeface="Arial" panose="020B0604020202020204" pitchFamily="34" charset="0"/>
              </a:rPr>
              <a:t>我每小时粉刷这面墙的    。 </a:t>
            </a:r>
            <a:r>
              <a:rPr lang="en-US" altLang="zh-CN" sz="3400" b="1" dirty="0">
                <a:latin typeface="Arial" panose="020B0604020202020204" pitchFamily="34" charset="0"/>
              </a:rPr>
              <a:t>4 </a:t>
            </a:r>
            <a:r>
              <a:rPr lang="zh-CN" altLang="en-US" sz="3400" b="1" dirty="0">
                <a:latin typeface="Arial" panose="020B0604020202020204" pitchFamily="34" charset="0"/>
              </a:rPr>
              <a:t>小时粉刷这面墙的几分之几？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</a:pPr>
            <a:endParaRPr lang="zh-CN" altLang="en-US" sz="3400" b="1" dirty="0">
              <a:latin typeface="Arial" panose="020B0604020202020204" pitchFamily="34" charset="0"/>
            </a:endParaRPr>
          </a:p>
        </p:txBody>
      </p:sp>
      <p:grpSp>
        <p:nvGrpSpPr>
          <p:cNvPr id="25603" name="Group 81"/>
          <p:cNvGrpSpPr/>
          <p:nvPr/>
        </p:nvGrpSpPr>
        <p:grpSpPr>
          <a:xfrm>
            <a:off x="5724525" y="79375"/>
            <a:ext cx="647700" cy="973138"/>
            <a:chOff x="3379" y="709"/>
            <a:chExt cx="408" cy="613"/>
          </a:xfrm>
        </p:grpSpPr>
        <p:sp>
          <p:nvSpPr>
            <p:cNvPr id="25617" name="Text Box 82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25618" name="Text Box 83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5</a:t>
              </a:r>
            </a:p>
          </p:txBody>
        </p:sp>
        <p:sp>
          <p:nvSpPr>
            <p:cNvPr id="25619" name="Line 84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4860" name="Group 108"/>
          <p:cNvGrpSpPr/>
          <p:nvPr/>
        </p:nvGrpSpPr>
        <p:grpSpPr>
          <a:xfrm>
            <a:off x="539750" y="1412875"/>
            <a:ext cx="7056438" cy="2484438"/>
            <a:chOff x="340" y="890"/>
            <a:chExt cx="4445" cy="1565"/>
          </a:xfrm>
        </p:grpSpPr>
        <p:sp>
          <p:nvSpPr>
            <p:cNvPr id="74842" name="Text Box 90"/>
            <p:cNvSpPr txBox="1">
              <a:spLocks noChangeArrowheads="1"/>
            </p:cNvSpPr>
            <p:nvPr/>
          </p:nvSpPr>
          <p:spPr bwMode="auto">
            <a:xfrm>
              <a:off x="340" y="890"/>
              <a:ext cx="4445" cy="154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226800" bIns="190800"/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想： </a:t>
              </a:r>
              <a:r>
                <a:rPr kumimoji="0" lang="en-US" altLang="zh-CN" sz="3200" b="1" kern="1200" cap="none" spc="0" normalizeH="0" baseline="0" noProof="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4 </a:t>
              </a:r>
              <a:r>
                <a:rPr kumimoji="0" lang="zh-CN" altLang="en-US" sz="3200" b="1" kern="1200" cap="none" spc="0" normalizeH="0" baseline="0" noProof="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小时粉刷这面墙的几分之几，</a:t>
              </a:r>
            </a:p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就是</a:t>
              </a:r>
              <a:r>
                <a:rPr kumimoji="0" lang="en-US" altLang="zh-CN" sz="3200" b="1" kern="1200" cap="none" spc="0" normalizeH="0" baseline="0" noProof="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4</a:t>
              </a:r>
              <a:r>
                <a:rPr kumimoji="0" lang="zh-CN" altLang="en-US" sz="3200" b="1" kern="1200" cap="none" spc="0" normalizeH="0" baseline="0" noProof="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个     是多少。</a:t>
              </a:r>
            </a:p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求    的 </a:t>
              </a:r>
              <a:r>
                <a:rPr kumimoji="0" lang="en-US" altLang="zh-CN" sz="3200" b="1" kern="1200" cap="none" spc="0" normalizeH="0" baseline="0" noProof="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4</a:t>
              </a:r>
              <a:r>
                <a:rPr kumimoji="0" lang="zh-CN" altLang="en-US" sz="3200" b="1" kern="1200" cap="none" spc="0" normalizeH="0" baseline="0" noProof="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倍是多少。</a:t>
              </a:r>
            </a:p>
          </p:txBody>
        </p:sp>
        <p:grpSp>
          <p:nvGrpSpPr>
            <p:cNvPr id="25609" name="Group 95"/>
            <p:cNvGrpSpPr/>
            <p:nvPr/>
          </p:nvGrpSpPr>
          <p:grpSpPr>
            <a:xfrm>
              <a:off x="1383" y="1344"/>
              <a:ext cx="408" cy="613"/>
              <a:chOff x="3379" y="709"/>
              <a:chExt cx="408" cy="613"/>
            </a:xfrm>
          </p:grpSpPr>
          <p:sp>
            <p:nvSpPr>
              <p:cNvPr id="25614" name="Text Box 96"/>
              <p:cNvSpPr txBox="1"/>
              <p:nvPr/>
            </p:nvSpPr>
            <p:spPr>
              <a:xfrm>
                <a:off x="3379" y="709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66"/>
                    </a:solidFill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25615" name="Text Box 97"/>
              <p:cNvSpPr txBox="1"/>
              <p:nvPr/>
            </p:nvSpPr>
            <p:spPr>
              <a:xfrm>
                <a:off x="3379" y="995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66"/>
                    </a:solidFill>
                    <a:latin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25616" name="Line 98"/>
              <p:cNvSpPr/>
              <p:nvPr/>
            </p:nvSpPr>
            <p:spPr>
              <a:xfrm>
                <a:off x="3379" y="1008"/>
                <a:ext cx="29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610" name="Group 104"/>
            <p:cNvGrpSpPr/>
            <p:nvPr/>
          </p:nvGrpSpPr>
          <p:grpSpPr>
            <a:xfrm>
              <a:off x="657" y="1842"/>
              <a:ext cx="408" cy="613"/>
              <a:chOff x="3379" y="709"/>
              <a:chExt cx="408" cy="613"/>
            </a:xfrm>
          </p:grpSpPr>
          <p:sp>
            <p:nvSpPr>
              <p:cNvPr id="25611" name="Text Box 105"/>
              <p:cNvSpPr txBox="1"/>
              <p:nvPr/>
            </p:nvSpPr>
            <p:spPr>
              <a:xfrm>
                <a:off x="3379" y="709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66"/>
                    </a:solidFill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25612" name="Text Box 106"/>
              <p:cNvSpPr txBox="1"/>
              <p:nvPr/>
            </p:nvSpPr>
            <p:spPr>
              <a:xfrm>
                <a:off x="3379" y="995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66"/>
                    </a:solidFill>
                    <a:latin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25613" name="Line 107"/>
              <p:cNvSpPr/>
              <p:nvPr/>
            </p:nvSpPr>
            <p:spPr>
              <a:xfrm>
                <a:off x="3379" y="1008"/>
                <a:ext cx="29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4865" name="Group 113"/>
          <p:cNvGrpSpPr/>
          <p:nvPr/>
        </p:nvGrpSpPr>
        <p:grpSpPr>
          <a:xfrm>
            <a:off x="1908175" y="3817938"/>
            <a:ext cx="2016125" cy="1439862"/>
            <a:chOff x="1202" y="2405"/>
            <a:chExt cx="1270" cy="907"/>
          </a:xfrm>
        </p:grpSpPr>
        <p:graphicFrame>
          <p:nvGraphicFramePr>
            <p:cNvPr id="25606" name="Object 110"/>
            <p:cNvGraphicFramePr>
              <a:graphicFrameLocks noChangeAspect="1"/>
            </p:cNvGraphicFramePr>
            <p:nvPr/>
          </p:nvGraphicFramePr>
          <p:xfrm>
            <a:off x="1202" y="2405"/>
            <a:ext cx="409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r:id="rId3" imgW="139700" imgH="406400" progId="Equation.DSMT4">
                    <p:embed/>
                  </p:oleObj>
                </mc:Choice>
                <mc:Fallback>
                  <p:oleObj r:id="rId3" imgW="139700" imgH="406400" progId="Equation.DSMT4">
                    <p:embed/>
                    <p:pic>
                      <p:nvPicPr>
                        <p:cNvPr id="0" name="图片 308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02" y="2405"/>
                          <a:ext cx="409" cy="9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07" name="Text Box 111"/>
            <p:cNvSpPr txBox="1"/>
            <p:nvPr/>
          </p:nvSpPr>
          <p:spPr>
            <a:xfrm>
              <a:off x="1565" y="2677"/>
              <a:ext cx="907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Arial" panose="020B0604020202020204" pitchFamily="34" charset="0"/>
                </a:rPr>
                <a:t>×</a:t>
              </a:r>
              <a:r>
                <a:rPr lang="en-US" altLang="zh-CN" sz="4400" dirty="0">
                  <a:latin typeface="Arial" panose="020B0604020202020204" pitchFamily="34" charset="0"/>
                </a:rPr>
                <a:t>4</a:t>
              </a:r>
              <a:endParaRPr lang="zh-CN" altLang="en-US" sz="44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0"/>
          <p:cNvSpPr/>
          <p:nvPr/>
        </p:nvSpPr>
        <p:spPr>
          <a:xfrm>
            <a:off x="446088" y="261938"/>
            <a:ext cx="8229600" cy="23034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</a:pPr>
            <a:r>
              <a:rPr lang="zh-CN" altLang="en-US" sz="3400" b="1" dirty="0">
                <a:latin typeface="Arial" panose="020B0604020202020204" pitchFamily="34" charset="0"/>
              </a:rPr>
              <a:t>例</a:t>
            </a:r>
            <a:r>
              <a:rPr lang="en-US" altLang="zh-CN" sz="3400" b="1" dirty="0">
                <a:latin typeface="Arial" panose="020B0604020202020204" pitchFamily="34" charset="0"/>
              </a:rPr>
              <a:t>3 </a:t>
            </a:r>
            <a:r>
              <a:rPr lang="zh-CN" altLang="en-US" sz="3400" b="1" dirty="0">
                <a:latin typeface="Arial" panose="020B0604020202020204" pitchFamily="34" charset="0"/>
              </a:rPr>
              <a:t>我每小时粉刷这面墙的    。    小时粉刷这面墙的几分之几？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</a:pPr>
            <a:endParaRPr lang="zh-CN" altLang="en-US" sz="3400" b="1" dirty="0">
              <a:latin typeface="Arial" panose="020B0604020202020204" pitchFamily="34" charset="0"/>
            </a:endParaRPr>
          </a:p>
        </p:txBody>
      </p:sp>
      <p:grpSp>
        <p:nvGrpSpPr>
          <p:cNvPr id="26627" name="Group 81"/>
          <p:cNvGrpSpPr/>
          <p:nvPr/>
        </p:nvGrpSpPr>
        <p:grpSpPr>
          <a:xfrm>
            <a:off x="5724525" y="79375"/>
            <a:ext cx="647700" cy="973138"/>
            <a:chOff x="3379" y="709"/>
            <a:chExt cx="408" cy="613"/>
          </a:xfrm>
        </p:grpSpPr>
        <p:sp>
          <p:nvSpPr>
            <p:cNvPr id="26651" name="Text Box 82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26652" name="Text Box 83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5</a:t>
              </a:r>
            </a:p>
          </p:txBody>
        </p:sp>
        <p:sp>
          <p:nvSpPr>
            <p:cNvPr id="26653" name="Line 84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28" name="Group 85"/>
          <p:cNvGrpSpPr/>
          <p:nvPr/>
        </p:nvGrpSpPr>
        <p:grpSpPr>
          <a:xfrm>
            <a:off x="6516688" y="79375"/>
            <a:ext cx="647700" cy="973138"/>
            <a:chOff x="3379" y="709"/>
            <a:chExt cx="408" cy="613"/>
          </a:xfrm>
        </p:grpSpPr>
        <p:sp>
          <p:nvSpPr>
            <p:cNvPr id="26648" name="Text Box 86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FF"/>
                  </a:solidFill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26649" name="Text Box 87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FF"/>
                  </a:solidFill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26650" name="Line 88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5865" name="Group 89"/>
          <p:cNvGrpSpPr/>
          <p:nvPr/>
        </p:nvGrpSpPr>
        <p:grpSpPr>
          <a:xfrm>
            <a:off x="468313" y="1371600"/>
            <a:ext cx="6913562" cy="1770063"/>
            <a:chOff x="249" y="909"/>
            <a:chExt cx="4355" cy="1115"/>
          </a:xfrm>
        </p:grpSpPr>
        <p:sp>
          <p:nvSpPr>
            <p:cNvPr id="75866" name="Text Box 90"/>
            <p:cNvSpPr txBox="1">
              <a:spLocks noChangeArrowheads="1"/>
            </p:cNvSpPr>
            <p:nvPr/>
          </p:nvSpPr>
          <p:spPr bwMode="auto">
            <a:xfrm>
              <a:off x="249" y="935"/>
              <a:ext cx="4355" cy="104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226800" bIns="190800"/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想：    小时粉刷这面墙的几分之几，</a:t>
              </a:r>
            </a:p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就是</a:t>
              </a:r>
              <a:r>
                <a:rPr kumimoji="0" lang="zh-CN" altLang="en-US" sz="3200" b="1" kern="1200" cap="none" spc="0" normalizeH="0" baseline="0" noProof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求    的     是多少</a:t>
              </a:r>
              <a:r>
                <a:rPr kumimoji="0" lang="zh-CN" altLang="en-US" sz="3200" b="1" kern="1200" cap="none" spc="0" normalizeH="0" baseline="0" noProof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。</a:t>
              </a:r>
            </a:p>
          </p:txBody>
        </p:sp>
        <p:grpSp>
          <p:nvGrpSpPr>
            <p:cNvPr id="26636" name="Group 91"/>
            <p:cNvGrpSpPr/>
            <p:nvPr/>
          </p:nvGrpSpPr>
          <p:grpSpPr>
            <a:xfrm>
              <a:off x="839" y="909"/>
              <a:ext cx="408" cy="613"/>
              <a:chOff x="3379" y="709"/>
              <a:chExt cx="408" cy="613"/>
            </a:xfrm>
          </p:grpSpPr>
          <p:sp>
            <p:nvSpPr>
              <p:cNvPr id="26645" name="Text Box 92"/>
              <p:cNvSpPr txBox="1"/>
              <p:nvPr/>
            </p:nvSpPr>
            <p:spPr>
              <a:xfrm>
                <a:off x="3379" y="709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66"/>
                    </a:solidFill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26646" name="Text Box 93"/>
              <p:cNvSpPr txBox="1"/>
              <p:nvPr/>
            </p:nvSpPr>
            <p:spPr>
              <a:xfrm>
                <a:off x="3379" y="995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66"/>
                    </a:solidFill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26647" name="Line 94"/>
              <p:cNvSpPr/>
              <p:nvPr/>
            </p:nvSpPr>
            <p:spPr>
              <a:xfrm>
                <a:off x="3379" y="1008"/>
                <a:ext cx="292" cy="0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637" name="Group 95"/>
            <p:cNvGrpSpPr/>
            <p:nvPr/>
          </p:nvGrpSpPr>
          <p:grpSpPr>
            <a:xfrm>
              <a:off x="1074" y="1389"/>
              <a:ext cx="408" cy="613"/>
              <a:chOff x="3379" y="709"/>
              <a:chExt cx="408" cy="613"/>
            </a:xfrm>
          </p:grpSpPr>
          <p:sp>
            <p:nvSpPr>
              <p:cNvPr id="26642" name="Text Box 96"/>
              <p:cNvSpPr txBox="1"/>
              <p:nvPr/>
            </p:nvSpPr>
            <p:spPr>
              <a:xfrm>
                <a:off x="3379" y="709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26643" name="Text Box 97"/>
              <p:cNvSpPr txBox="1"/>
              <p:nvPr/>
            </p:nvSpPr>
            <p:spPr>
              <a:xfrm>
                <a:off x="3379" y="995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26644" name="Line 98"/>
              <p:cNvSpPr/>
              <p:nvPr/>
            </p:nvSpPr>
            <p:spPr>
              <a:xfrm>
                <a:off x="3379" y="1008"/>
                <a:ext cx="292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638" name="Group 99"/>
            <p:cNvGrpSpPr/>
            <p:nvPr/>
          </p:nvGrpSpPr>
          <p:grpSpPr>
            <a:xfrm>
              <a:off x="1701" y="1411"/>
              <a:ext cx="408" cy="613"/>
              <a:chOff x="3379" y="709"/>
              <a:chExt cx="408" cy="613"/>
            </a:xfrm>
          </p:grpSpPr>
          <p:sp>
            <p:nvSpPr>
              <p:cNvPr id="26639" name="Text Box 100"/>
              <p:cNvSpPr txBox="1"/>
              <p:nvPr/>
            </p:nvSpPr>
            <p:spPr>
              <a:xfrm>
                <a:off x="3379" y="709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26640" name="Text Box 101"/>
              <p:cNvSpPr txBox="1"/>
              <p:nvPr/>
            </p:nvSpPr>
            <p:spPr>
              <a:xfrm>
                <a:off x="3379" y="995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26641" name="Line 102"/>
              <p:cNvSpPr/>
              <p:nvPr/>
            </p:nvSpPr>
            <p:spPr>
              <a:xfrm>
                <a:off x="3379" y="1008"/>
                <a:ext cx="292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26630" name="Object 106"/>
          <p:cNvGraphicFramePr>
            <a:graphicFrameLocks noChangeAspect="1"/>
          </p:cNvGraphicFramePr>
          <p:nvPr/>
        </p:nvGraphicFramePr>
        <p:xfrm>
          <a:off x="3860800" y="2311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r:id="rId3" imgW="434975" imgH="676910" progId="Equation.DSMT4">
                  <p:embed/>
                </p:oleObj>
              </mc:Choice>
              <mc:Fallback>
                <p:oleObj r:id="rId3" imgW="434975" imgH="67691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0800" y="2311400"/>
                        <a:ext cx="914400" cy="198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884" name="Group 108"/>
          <p:cNvGrpSpPr/>
          <p:nvPr/>
        </p:nvGrpSpPr>
        <p:grpSpPr>
          <a:xfrm>
            <a:off x="1116013" y="3284538"/>
            <a:ext cx="1862137" cy="1468437"/>
            <a:chOff x="657" y="2324"/>
            <a:chExt cx="1173" cy="925"/>
          </a:xfrm>
        </p:grpSpPr>
        <p:graphicFrame>
          <p:nvGraphicFramePr>
            <p:cNvPr id="26632" name="Object 103"/>
            <p:cNvGraphicFramePr>
              <a:graphicFrameLocks noChangeAspect="1"/>
            </p:cNvGraphicFramePr>
            <p:nvPr/>
          </p:nvGraphicFramePr>
          <p:xfrm>
            <a:off x="657" y="2342"/>
            <a:ext cx="409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r:id="rId5" imgW="139700" imgH="406400" progId="Equation.DSMT4">
                    <p:embed/>
                  </p:oleObj>
                </mc:Choice>
                <mc:Fallback>
                  <p:oleObj r:id="rId5" imgW="139700" imgH="4064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7" y="2342"/>
                          <a:ext cx="409" cy="9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3" name="Text Box 105"/>
            <p:cNvSpPr txBox="1"/>
            <p:nvPr/>
          </p:nvSpPr>
          <p:spPr>
            <a:xfrm>
              <a:off x="1020" y="2614"/>
              <a:ext cx="45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Arial" panose="020B0604020202020204" pitchFamily="34" charset="0"/>
                </a:rPr>
                <a:t>×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26634" name="Object 107"/>
            <p:cNvGraphicFramePr>
              <a:graphicFrameLocks noChangeAspect="1"/>
            </p:cNvGraphicFramePr>
            <p:nvPr/>
          </p:nvGraphicFramePr>
          <p:xfrm>
            <a:off x="1383" y="2324"/>
            <a:ext cx="447" cy="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r:id="rId7" imgW="152400" imgH="393700" progId="Equation.DSMT4">
                    <p:embed/>
                  </p:oleObj>
                </mc:Choice>
                <mc:Fallback>
                  <p:oleObj r:id="rId7" imgW="152400" imgH="393700" progId="Equation.DSMT4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83" y="2324"/>
                          <a:ext cx="447" cy="8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/>
          <p:nvPr/>
        </p:nvGrpSpPr>
        <p:grpSpPr>
          <a:xfrm>
            <a:off x="322263" y="188913"/>
            <a:ext cx="4105275" cy="1081087"/>
            <a:chOff x="294" y="2658"/>
            <a:chExt cx="2586" cy="681"/>
          </a:xfrm>
        </p:grpSpPr>
        <p:sp>
          <p:nvSpPr>
            <p:cNvPr id="27671" name="Rectangle 3"/>
            <p:cNvSpPr/>
            <p:nvPr/>
          </p:nvSpPr>
          <p:spPr>
            <a:xfrm>
              <a:off x="294" y="2839"/>
              <a:ext cx="258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6×      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＝             ＝</a:t>
              </a: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3</a:t>
              </a:r>
            </a:p>
          </p:txBody>
        </p:sp>
        <p:graphicFrame>
          <p:nvGraphicFramePr>
            <p:cNvPr id="27672" name="Object 4"/>
            <p:cNvGraphicFramePr>
              <a:graphicFrameLocks noChangeAspect="1"/>
            </p:cNvGraphicFramePr>
            <p:nvPr/>
          </p:nvGraphicFramePr>
          <p:xfrm>
            <a:off x="748" y="2658"/>
            <a:ext cx="272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5" r:id="rId3" imgW="210185" imgH="672465" progId="Equation.3">
                    <p:embed/>
                  </p:oleObj>
                </mc:Choice>
                <mc:Fallback>
                  <p:oleObj r:id="rId3" imgW="210185" imgH="672465" progId="Equation.3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48" y="2658"/>
                          <a:ext cx="272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73" name="Object 5"/>
            <p:cNvGraphicFramePr>
              <a:graphicFrameLocks noChangeAspect="1"/>
            </p:cNvGraphicFramePr>
            <p:nvPr/>
          </p:nvGraphicFramePr>
          <p:xfrm>
            <a:off x="1428" y="2664"/>
            <a:ext cx="726" cy="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6" r:id="rId5" imgW="514985" imgH="672465" progId="Equation.DSMT4">
                    <p:embed/>
                  </p:oleObj>
                </mc:Choice>
                <mc:Fallback>
                  <p:oleObj r:id="rId5" imgW="514985" imgH="672465" progId="Equation.DSMT4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28" y="2664"/>
                          <a:ext cx="726" cy="6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51" name="Group 6"/>
          <p:cNvGrpSpPr/>
          <p:nvPr/>
        </p:nvGrpSpPr>
        <p:grpSpPr>
          <a:xfrm>
            <a:off x="4284663" y="188913"/>
            <a:ext cx="4175125" cy="1081087"/>
            <a:chOff x="2699" y="119"/>
            <a:chExt cx="2630" cy="681"/>
          </a:xfrm>
        </p:grpSpPr>
        <p:sp>
          <p:nvSpPr>
            <p:cNvPr id="27669" name="Text Box 7"/>
            <p:cNvSpPr txBox="1"/>
            <p:nvPr/>
          </p:nvSpPr>
          <p:spPr>
            <a:xfrm>
              <a:off x="2699" y="300"/>
              <a:ext cx="263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表示求</a:t>
              </a: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6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的       是多少。</a:t>
              </a:r>
            </a:p>
          </p:txBody>
        </p:sp>
        <p:graphicFrame>
          <p:nvGraphicFramePr>
            <p:cNvPr id="27670" name="Object 8"/>
            <p:cNvGraphicFramePr>
              <a:graphicFrameLocks noChangeAspect="1"/>
            </p:cNvGraphicFramePr>
            <p:nvPr/>
          </p:nvGraphicFramePr>
          <p:xfrm>
            <a:off x="3937" y="119"/>
            <a:ext cx="303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7" r:id="rId7" imgW="210185" imgH="672465" progId="Equation.3">
                    <p:embed/>
                  </p:oleObj>
                </mc:Choice>
                <mc:Fallback>
                  <p:oleObj r:id="rId7" imgW="210185" imgH="672465" progId="Equation.3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937" y="119"/>
                          <a:ext cx="303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52" name="Group 9"/>
          <p:cNvGrpSpPr/>
          <p:nvPr/>
        </p:nvGrpSpPr>
        <p:grpSpPr>
          <a:xfrm>
            <a:off x="250825" y="1484313"/>
            <a:ext cx="4105275" cy="1081087"/>
            <a:chOff x="294" y="2658"/>
            <a:chExt cx="2586" cy="681"/>
          </a:xfrm>
        </p:grpSpPr>
        <p:sp>
          <p:nvSpPr>
            <p:cNvPr id="27666" name="Rectangle 10"/>
            <p:cNvSpPr/>
            <p:nvPr/>
          </p:nvSpPr>
          <p:spPr>
            <a:xfrm>
              <a:off x="294" y="2839"/>
              <a:ext cx="258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6×      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＝             ＝</a:t>
              </a: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2</a:t>
              </a:r>
            </a:p>
          </p:txBody>
        </p:sp>
        <p:graphicFrame>
          <p:nvGraphicFramePr>
            <p:cNvPr id="27667" name="Object 11"/>
            <p:cNvGraphicFramePr>
              <a:graphicFrameLocks noChangeAspect="1"/>
            </p:cNvGraphicFramePr>
            <p:nvPr/>
          </p:nvGraphicFramePr>
          <p:xfrm>
            <a:off x="757" y="2658"/>
            <a:ext cx="254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8" r:id="rId9" imgW="199390" imgH="672465" progId="Equation.3">
                    <p:embed/>
                  </p:oleObj>
                </mc:Choice>
                <mc:Fallback>
                  <p:oleObj r:id="rId9" imgW="199390" imgH="672465" progId="Equation.3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10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57" y="2658"/>
                          <a:ext cx="254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8" name="Object 12"/>
            <p:cNvGraphicFramePr>
              <a:graphicFrameLocks noChangeAspect="1"/>
            </p:cNvGraphicFramePr>
            <p:nvPr/>
          </p:nvGraphicFramePr>
          <p:xfrm>
            <a:off x="1428" y="2664"/>
            <a:ext cx="726" cy="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9" r:id="rId11" imgW="514985" imgH="672465" progId="Equation.3">
                    <p:embed/>
                  </p:oleObj>
                </mc:Choice>
                <mc:Fallback>
                  <p:oleObj r:id="rId11" imgW="514985" imgH="672465" progId="Equation.3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12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28" y="2664"/>
                          <a:ext cx="726" cy="6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53" name="Group 13"/>
          <p:cNvGrpSpPr/>
          <p:nvPr/>
        </p:nvGrpSpPr>
        <p:grpSpPr>
          <a:xfrm>
            <a:off x="4284663" y="1341438"/>
            <a:ext cx="4321175" cy="1081087"/>
            <a:chOff x="2608" y="890"/>
            <a:chExt cx="2722" cy="681"/>
          </a:xfrm>
        </p:grpSpPr>
        <p:sp>
          <p:nvSpPr>
            <p:cNvPr id="27664" name="Text Box 14"/>
            <p:cNvSpPr txBox="1"/>
            <p:nvPr/>
          </p:nvSpPr>
          <p:spPr>
            <a:xfrm>
              <a:off x="2608" y="1071"/>
              <a:ext cx="272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表示求</a:t>
              </a: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6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的       是多少。</a:t>
              </a:r>
            </a:p>
          </p:txBody>
        </p:sp>
        <p:graphicFrame>
          <p:nvGraphicFramePr>
            <p:cNvPr id="27665" name="Object 15"/>
            <p:cNvGraphicFramePr>
              <a:graphicFrameLocks noChangeAspect="1"/>
            </p:cNvGraphicFramePr>
            <p:nvPr/>
          </p:nvGraphicFramePr>
          <p:xfrm>
            <a:off x="3939" y="890"/>
            <a:ext cx="292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0" r:id="rId13" imgW="199390" imgH="672465" progId="Equation.3">
                    <p:embed/>
                  </p:oleObj>
                </mc:Choice>
                <mc:Fallback>
                  <p:oleObj r:id="rId13" imgW="199390" imgH="672465" progId="Equation.3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14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939" y="890"/>
                          <a:ext cx="292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080" name="Text Box 16"/>
          <p:cNvSpPr txBox="1"/>
          <p:nvPr/>
        </p:nvSpPr>
        <p:spPr>
          <a:xfrm>
            <a:off x="827088" y="4941888"/>
            <a:ext cx="70564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Garamond" panose="02020404030301010803" pitchFamily="18" charset="0"/>
                <a:ea typeface="黑体" panose="02010609060101010101" pitchFamily="2" charset="-122"/>
              </a:rPr>
              <a:t>表示求一个数的几分之几是多少</a:t>
            </a:r>
          </a:p>
        </p:txBody>
      </p:sp>
      <p:grpSp>
        <p:nvGrpSpPr>
          <p:cNvPr id="88081" name="Group 17"/>
          <p:cNvGrpSpPr/>
          <p:nvPr/>
        </p:nvGrpSpPr>
        <p:grpSpPr>
          <a:xfrm>
            <a:off x="693738" y="2492375"/>
            <a:ext cx="1790700" cy="1296988"/>
            <a:chOff x="657" y="2324"/>
            <a:chExt cx="1173" cy="925"/>
          </a:xfrm>
        </p:grpSpPr>
        <p:graphicFrame>
          <p:nvGraphicFramePr>
            <p:cNvPr id="27661" name="Object 18"/>
            <p:cNvGraphicFramePr>
              <a:graphicFrameLocks noChangeAspect="1"/>
            </p:cNvGraphicFramePr>
            <p:nvPr/>
          </p:nvGraphicFramePr>
          <p:xfrm>
            <a:off x="657" y="2342"/>
            <a:ext cx="409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1" r:id="rId15" imgW="139700" imgH="406400" progId="Equation.DSMT4">
                    <p:embed/>
                  </p:oleObj>
                </mc:Choice>
                <mc:Fallback>
                  <p:oleObj r:id="rId15" imgW="139700" imgH="406400" progId="Equation.DSMT4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57" y="2342"/>
                          <a:ext cx="409" cy="9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2" name="Text Box 19"/>
            <p:cNvSpPr txBox="1"/>
            <p:nvPr/>
          </p:nvSpPr>
          <p:spPr>
            <a:xfrm>
              <a:off x="1020" y="2614"/>
              <a:ext cx="454" cy="4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Arial" panose="020B0604020202020204" pitchFamily="34" charset="0"/>
                </a:rPr>
                <a:t>×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27663" name="Object 20"/>
            <p:cNvGraphicFramePr>
              <a:graphicFrameLocks noChangeAspect="1"/>
            </p:cNvGraphicFramePr>
            <p:nvPr/>
          </p:nvGraphicFramePr>
          <p:xfrm>
            <a:off x="1383" y="2324"/>
            <a:ext cx="447" cy="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2" r:id="rId17" imgW="152400" imgH="393700" progId="Equation.DSMT4">
                    <p:embed/>
                  </p:oleObj>
                </mc:Choice>
                <mc:Fallback>
                  <p:oleObj r:id="rId17" imgW="152400" imgH="393700" progId="Equation.DSMT4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383" y="2324"/>
                          <a:ext cx="447" cy="8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106" name="Group 42"/>
          <p:cNvGrpSpPr/>
          <p:nvPr/>
        </p:nvGrpSpPr>
        <p:grpSpPr>
          <a:xfrm>
            <a:off x="4283075" y="2767013"/>
            <a:ext cx="4321175" cy="877887"/>
            <a:chOff x="2562" y="1698"/>
            <a:chExt cx="2722" cy="553"/>
          </a:xfrm>
        </p:grpSpPr>
        <p:sp>
          <p:nvSpPr>
            <p:cNvPr id="27658" name="Text Box 39"/>
            <p:cNvSpPr txBox="1"/>
            <p:nvPr/>
          </p:nvSpPr>
          <p:spPr>
            <a:xfrm>
              <a:off x="2562" y="1797"/>
              <a:ext cx="272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表示求    的       是多少。</a:t>
              </a:r>
            </a:p>
          </p:txBody>
        </p:sp>
        <p:graphicFrame>
          <p:nvGraphicFramePr>
            <p:cNvPr id="27659" name="Object 40"/>
            <p:cNvGraphicFramePr>
              <a:graphicFrameLocks noChangeAspect="1"/>
            </p:cNvGraphicFramePr>
            <p:nvPr/>
          </p:nvGraphicFramePr>
          <p:xfrm>
            <a:off x="3990" y="1737"/>
            <a:ext cx="293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3" r:id="rId19" imgW="168275" imgH="431165" progId="Equation.DSMT4">
                    <p:embed/>
                  </p:oleObj>
                </mc:Choice>
                <mc:Fallback>
                  <p:oleObj r:id="rId19" imgW="168275" imgH="431165" progId="Equation.DSMT4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20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990" y="1737"/>
                          <a:ext cx="293" cy="51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0" name="Object 41"/>
            <p:cNvGraphicFramePr>
              <a:graphicFrameLocks noChangeAspect="1"/>
            </p:cNvGraphicFramePr>
            <p:nvPr/>
          </p:nvGraphicFramePr>
          <p:xfrm>
            <a:off x="3391" y="1698"/>
            <a:ext cx="269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4" r:id="rId21" imgW="157480" imgH="452120" progId="Equation.DSMT4">
                    <p:embed/>
                  </p:oleObj>
                </mc:Choice>
                <mc:Fallback>
                  <p:oleObj r:id="rId21" imgW="157480" imgH="452120" progId="Equation.DSMT4">
                    <p:embed/>
                    <p:pic>
                      <p:nvPicPr>
                        <p:cNvPr id="0" name="图片 3088"/>
                        <p:cNvPicPr/>
                        <p:nvPr/>
                      </p:nvPicPr>
                      <p:blipFill>
                        <a:blip r:embed="rId22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391" y="1698"/>
                          <a:ext cx="269" cy="5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107" name="Text Box 43"/>
          <p:cNvSpPr txBox="1"/>
          <p:nvPr/>
        </p:nvSpPr>
        <p:spPr>
          <a:xfrm>
            <a:off x="468313" y="4221163"/>
            <a:ext cx="43926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一个数乘以分数的意义：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0" grpId="0"/>
      <p:bldP spid="88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0"/>
          <p:cNvSpPr/>
          <p:nvPr/>
        </p:nvSpPr>
        <p:spPr>
          <a:xfrm>
            <a:off x="446088" y="261938"/>
            <a:ext cx="82296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</a:pPr>
            <a:r>
              <a:rPr lang="zh-CN" altLang="en-US" sz="3400" b="1" dirty="0">
                <a:latin typeface="Arial" panose="020B0604020202020204" pitchFamily="34" charset="0"/>
              </a:rPr>
              <a:t>例</a:t>
            </a:r>
            <a:r>
              <a:rPr lang="en-US" altLang="zh-CN" sz="3400" b="1" dirty="0">
                <a:latin typeface="Arial" panose="020B0604020202020204" pitchFamily="34" charset="0"/>
              </a:rPr>
              <a:t>3 </a:t>
            </a:r>
            <a:r>
              <a:rPr lang="zh-CN" altLang="en-US" sz="3400" b="1" dirty="0">
                <a:latin typeface="Arial" panose="020B0604020202020204" pitchFamily="34" charset="0"/>
              </a:rPr>
              <a:t>我每小时粉刷这面墙的    。    小时粉刷这面墙的几分之几？</a:t>
            </a:r>
          </a:p>
        </p:txBody>
      </p:sp>
      <p:grpSp>
        <p:nvGrpSpPr>
          <p:cNvPr id="28675" name="Group 81"/>
          <p:cNvGrpSpPr/>
          <p:nvPr/>
        </p:nvGrpSpPr>
        <p:grpSpPr>
          <a:xfrm>
            <a:off x="5724525" y="79375"/>
            <a:ext cx="647700" cy="973138"/>
            <a:chOff x="3379" y="709"/>
            <a:chExt cx="408" cy="613"/>
          </a:xfrm>
        </p:grpSpPr>
        <p:sp>
          <p:nvSpPr>
            <p:cNvPr id="28726" name="Text Box 82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28727" name="Text Box 83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5</a:t>
              </a:r>
            </a:p>
          </p:txBody>
        </p:sp>
        <p:sp>
          <p:nvSpPr>
            <p:cNvPr id="28728" name="Line 84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76" name="Group 85"/>
          <p:cNvGrpSpPr/>
          <p:nvPr/>
        </p:nvGrpSpPr>
        <p:grpSpPr>
          <a:xfrm>
            <a:off x="6516688" y="79375"/>
            <a:ext cx="647700" cy="973138"/>
            <a:chOff x="3379" y="709"/>
            <a:chExt cx="408" cy="613"/>
          </a:xfrm>
        </p:grpSpPr>
        <p:sp>
          <p:nvSpPr>
            <p:cNvPr id="28723" name="Text Box 86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FF"/>
                  </a:solidFill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28724" name="Text Box 87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FF"/>
                  </a:solidFill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28725" name="Line 88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784" name="Rectangle 104"/>
          <p:cNvSpPr/>
          <p:nvPr/>
        </p:nvSpPr>
        <p:spPr>
          <a:xfrm>
            <a:off x="1763713" y="2422525"/>
            <a:ext cx="3960812" cy="2736850"/>
          </a:xfrm>
          <a:prstGeom prst="rect">
            <a:avLst/>
          </a:prstGeom>
          <a:solidFill>
            <a:srgbClr val="FF66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85" name="Line 105"/>
          <p:cNvSpPr/>
          <p:nvPr/>
        </p:nvSpPr>
        <p:spPr>
          <a:xfrm flipV="1">
            <a:off x="1763713" y="2420938"/>
            <a:ext cx="0" cy="27352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86" name="Line 106"/>
          <p:cNvSpPr/>
          <p:nvPr/>
        </p:nvSpPr>
        <p:spPr>
          <a:xfrm flipV="1">
            <a:off x="5722938" y="2420938"/>
            <a:ext cx="0" cy="27352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87" name="Line 107"/>
          <p:cNvSpPr/>
          <p:nvPr/>
        </p:nvSpPr>
        <p:spPr>
          <a:xfrm flipV="1">
            <a:off x="2554288" y="2420938"/>
            <a:ext cx="0" cy="27352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88" name="Line 108"/>
          <p:cNvSpPr/>
          <p:nvPr/>
        </p:nvSpPr>
        <p:spPr>
          <a:xfrm flipV="1">
            <a:off x="3346450" y="2420938"/>
            <a:ext cx="0" cy="27352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89" name="Line 109"/>
          <p:cNvSpPr/>
          <p:nvPr/>
        </p:nvSpPr>
        <p:spPr>
          <a:xfrm flipV="1">
            <a:off x="4138613" y="2420938"/>
            <a:ext cx="0" cy="27352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90" name="Line 110"/>
          <p:cNvSpPr/>
          <p:nvPr/>
        </p:nvSpPr>
        <p:spPr>
          <a:xfrm flipV="1">
            <a:off x="4930775" y="2420938"/>
            <a:ext cx="0" cy="27352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91" name="Rectangle 111"/>
          <p:cNvSpPr/>
          <p:nvPr/>
        </p:nvSpPr>
        <p:spPr>
          <a:xfrm>
            <a:off x="1763713" y="2420938"/>
            <a:ext cx="792162" cy="27368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92" name="AutoShape 112"/>
          <p:cNvSpPr/>
          <p:nvPr/>
        </p:nvSpPr>
        <p:spPr>
          <a:xfrm rot="5400000">
            <a:off x="2092325" y="1809750"/>
            <a:ext cx="144463" cy="792163"/>
          </a:xfrm>
          <a:prstGeom prst="leftBrace">
            <a:avLst>
              <a:gd name="adj1" fmla="val 45695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97" name="Rectangle 117"/>
          <p:cNvSpPr/>
          <p:nvPr/>
        </p:nvSpPr>
        <p:spPr>
          <a:xfrm>
            <a:off x="1763713" y="2427288"/>
            <a:ext cx="792162" cy="2736850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98" name="Line 118"/>
          <p:cNvSpPr/>
          <p:nvPr/>
        </p:nvSpPr>
        <p:spPr>
          <a:xfrm>
            <a:off x="1763713" y="2422525"/>
            <a:ext cx="39243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99" name="Line 119"/>
          <p:cNvSpPr/>
          <p:nvPr/>
        </p:nvSpPr>
        <p:spPr>
          <a:xfrm>
            <a:off x="1763713" y="5157788"/>
            <a:ext cx="39243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00" name="Line 120"/>
          <p:cNvSpPr/>
          <p:nvPr/>
        </p:nvSpPr>
        <p:spPr>
          <a:xfrm>
            <a:off x="1763713" y="4473575"/>
            <a:ext cx="392430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01" name="Line 121"/>
          <p:cNvSpPr/>
          <p:nvPr/>
        </p:nvSpPr>
        <p:spPr>
          <a:xfrm>
            <a:off x="1763713" y="3789363"/>
            <a:ext cx="392430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02" name="Line 122"/>
          <p:cNvSpPr/>
          <p:nvPr/>
        </p:nvSpPr>
        <p:spPr>
          <a:xfrm>
            <a:off x="1763713" y="3105150"/>
            <a:ext cx="392430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03" name="Rectangle 123"/>
          <p:cNvSpPr/>
          <p:nvPr/>
        </p:nvSpPr>
        <p:spPr>
          <a:xfrm>
            <a:off x="1763713" y="4510088"/>
            <a:ext cx="792162" cy="6477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804" name="AutoShape 124"/>
          <p:cNvSpPr/>
          <p:nvPr/>
        </p:nvSpPr>
        <p:spPr>
          <a:xfrm>
            <a:off x="1403350" y="4510088"/>
            <a:ext cx="171450" cy="647700"/>
          </a:xfrm>
          <a:prstGeom prst="leftBrace">
            <a:avLst>
              <a:gd name="adj1" fmla="val 31481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71839" name="Group 159"/>
          <p:cNvGrpSpPr/>
          <p:nvPr/>
        </p:nvGrpSpPr>
        <p:grpSpPr>
          <a:xfrm>
            <a:off x="1908175" y="1341438"/>
            <a:ext cx="504825" cy="939800"/>
            <a:chOff x="3379" y="709"/>
            <a:chExt cx="408" cy="639"/>
          </a:xfrm>
        </p:grpSpPr>
        <p:sp>
          <p:nvSpPr>
            <p:cNvPr id="28720" name="Text Box 160"/>
            <p:cNvSpPr txBox="1"/>
            <p:nvPr/>
          </p:nvSpPr>
          <p:spPr>
            <a:xfrm>
              <a:off x="3379" y="709"/>
              <a:ext cx="408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2"/>
                  </a:solidFill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28721" name="Text Box 161"/>
            <p:cNvSpPr txBox="1"/>
            <p:nvPr/>
          </p:nvSpPr>
          <p:spPr>
            <a:xfrm>
              <a:off x="3379" y="995"/>
              <a:ext cx="408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2"/>
                  </a:solidFill>
                  <a:latin typeface="Tahoma" panose="020B0604030504040204" pitchFamily="34" charset="0"/>
                </a:rPr>
                <a:t>5</a:t>
              </a:r>
            </a:p>
          </p:txBody>
        </p:sp>
        <p:sp>
          <p:nvSpPr>
            <p:cNvPr id="28722" name="Line 162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844" name="Text Box 164"/>
          <p:cNvSpPr txBox="1"/>
          <p:nvPr/>
        </p:nvSpPr>
        <p:spPr>
          <a:xfrm>
            <a:off x="1908175" y="1628775"/>
            <a:ext cx="7207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？</a:t>
            </a:r>
          </a:p>
        </p:txBody>
      </p:sp>
      <p:sp>
        <p:nvSpPr>
          <p:cNvPr id="71847" name="AutoShape 167"/>
          <p:cNvSpPr/>
          <p:nvPr/>
        </p:nvSpPr>
        <p:spPr>
          <a:xfrm>
            <a:off x="3563938" y="1196975"/>
            <a:ext cx="3024187" cy="609600"/>
          </a:xfrm>
          <a:prstGeom prst="borderCallout2">
            <a:avLst>
              <a:gd name="adj1" fmla="val 18750"/>
              <a:gd name="adj2" fmla="val -2519"/>
              <a:gd name="adj3" fmla="val 18750"/>
              <a:gd name="adj4" fmla="val -27769"/>
              <a:gd name="adj5" fmla="val 200782"/>
              <a:gd name="adj6" fmla="val -47611"/>
            </a:avLst>
          </a:prstGeom>
          <a:solidFill>
            <a:srgbClr val="FFFF99"/>
          </a:soli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小时粉刷的面积</a:t>
            </a:r>
          </a:p>
          <a:p>
            <a:pPr algn="ctr"/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71848" name="Text Box 168"/>
          <p:cNvSpPr txBox="1"/>
          <p:nvPr/>
        </p:nvSpPr>
        <p:spPr>
          <a:xfrm>
            <a:off x="900113" y="4581525"/>
            <a:ext cx="7207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？</a:t>
            </a:r>
          </a:p>
        </p:txBody>
      </p:sp>
      <p:grpSp>
        <p:nvGrpSpPr>
          <p:cNvPr id="71854" name="Group 174"/>
          <p:cNvGrpSpPr/>
          <p:nvPr/>
        </p:nvGrpSpPr>
        <p:grpSpPr>
          <a:xfrm>
            <a:off x="3059113" y="5373688"/>
            <a:ext cx="4033837" cy="973137"/>
            <a:chOff x="1927" y="3385"/>
            <a:chExt cx="2541" cy="613"/>
          </a:xfrm>
        </p:grpSpPr>
        <p:sp>
          <p:nvSpPr>
            <p:cNvPr id="28715" name="AutoShape 169"/>
            <p:cNvSpPr/>
            <p:nvPr/>
          </p:nvSpPr>
          <p:spPr>
            <a:xfrm>
              <a:off x="1927" y="3430"/>
              <a:ext cx="2541" cy="499"/>
            </a:xfrm>
            <a:prstGeom prst="borderCallout2">
              <a:avLst>
                <a:gd name="adj1" fmla="val 14431"/>
                <a:gd name="adj2" fmla="val -1889"/>
                <a:gd name="adj3" fmla="val 14431"/>
                <a:gd name="adj4" fmla="val -15940"/>
                <a:gd name="adj5" fmla="val -63926"/>
                <a:gd name="adj6" fmla="val -26958"/>
              </a:avLst>
            </a:prstGeom>
            <a:solidFill>
              <a:srgbClr val="FFFF99"/>
            </a:solidFill>
            <a:ln w="254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   小时粉刷的面积</a:t>
              </a:r>
            </a:p>
            <a:p>
              <a:pPr algn="ctr"/>
              <a:endParaRPr lang="zh-CN" altLang="en-US" b="1" dirty="0">
                <a:latin typeface="Arial" panose="020B0604020202020204" pitchFamily="34" charset="0"/>
              </a:endParaRPr>
            </a:p>
          </p:txBody>
        </p:sp>
        <p:grpSp>
          <p:nvGrpSpPr>
            <p:cNvPr id="28716" name="Group 170"/>
            <p:cNvGrpSpPr/>
            <p:nvPr/>
          </p:nvGrpSpPr>
          <p:grpSpPr>
            <a:xfrm>
              <a:off x="1973" y="3385"/>
              <a:ext cx="408" cy="613"/>
              <a:chOff x="3379" y="709"/>
              <a:chExt cx="408" cy="613"/>
            </a:xfrm>
          </p:grpSpPr>
          <p:sp>
            <p:nvSpPr>
              <p:cNvPr id="28717" name="Text Box 171"/>
              <p:cNvSpPr txBox="1"/>
              <p:nvPr/>
            </p:nvSpPr>
            <p:spPr>
              <a:xfrm>
                <a:off x="3379" y="709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28718" name="Text Box 172"/>
              <p:cNvSpPr txBox="1"/>
              <p:nvPr/>
            </p:nvSpPr>
            <p:spPr>
              <a:xfrm>
                <a:off x="3379" y="995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28719" name="Line 173"/>
              <p:cNvSpPr/>
              <p:nvPr/>
            </p:nvSpPr>
            <p:spPr>
              <a:xfrm>
                <a:off x="3379" y="1008"/>
                <a:ext cx="292" cy="0"/>
              </a:xfrm>
              <a:prstGeom prst="line">
                <a:avLst/>
              </a:prstGeom>
              <a:ln w="222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1855" name="Group 175"/>
          <p:cNvGrpSpPr/>
          <p:nvPr/>
        </p:nvGrpSpPr>
        <p:grpSpPr>
          <a:xfrm>
            <a:off x="250825" y="4581525"/>
            <a:ext cx="1177925" cy="706438"/>
            <a:chOff x="4405" y="2341"/>
            <a:chExt cx="742" cy="445"/>
          </a:xfrm>
        </p:grpSpPr>
        <p:grpSp>
          <p:nvGrpSpPr>
            <p:cNvPr id="28706" name="Group 176"/>
            <p:cNvGrpSpPr/>
            <p:nvPr/>
          </p:nvGrpSpPr>
          <p:grpSpPr>
            <a:xfrm>
              <a:off x="4830" y="2341"/>
              <a:ext cx="317" cy="441"/>
              <a:chOff x="1338" y="2931"/>
              <a:chExt cx="317" cy="441"/>
            </a:xfrm>
          </p:grpSpPr>
          <p:sp>
            <p:nvSpPr>
              <p:cNvPr id="28712" name="Text Box 177"/>
              <p:cNvSpPr txBox="1"/>
              <p:nvPr/>
            </p:nvSpPr>
            <p:spPr>
              <a:xfrm>
                <a:off x="1338" y="2931"/>
                <a:ext cx="317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chemeClr val="tx2"/>
                    </a:solidFill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28713" name="Text Box 178"/>
              <p:cNvSpPr txBox="1"/>
              <p:nvPr/>
            </p:nvSpPr>
            <p:spPr>
              <a:xfrm>
                <a:off x="1338" y="3122"/>
                <a:ext cx="317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chemeClr val="tx2"/>
                    </a:solidFill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28714" name="Line 179"/>
              <p:cNvSpPr/>
              <p:nvPr/>
            </p:nvSpPr>
            <p:spPr>
              <a:xfrm>
                <a:off x="1338" y="3158"/>
                <a:ext cx="22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707" name="Text Box 180"/>
            <p:cNvSpPr txBox="1"/>
            <p:nvPr/>
          </p:nvSpPr>
          <p:spPr>
            <a:xfrm>
              <a:off x="4586" y="2423"/>
              <a:ext cx="49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tx2"/>
                  </a:solidFill>
                  <a:latin typeface="Tahoma" panose="020B0604030504040204" pitchFamily="34" charset="0"/>
                </a:rPr>
                <a:t>的</a:t>
              </a:r>
            </a:p>
          </p:txBody>
        </p:sp>
        <p:grpSp>
          <p:nvGrpSpPr>
            <p:cNvPr id="28708" name="Group 181"/>
            <p:cNvGrpSpPr/>
            <p:nvPr/>
          </p:nvGrpSpPr>
          <p:grpSpPr>
            <a:xfrm>
              <a:off x="4405" y="2345"/>
              <a:ext cx="317" cy="441"/>
              <a:chOff x="1338" y="2931"/>
              <a:chExt cx="317" cy="441"/>
            </a:xfrm>
          </p:grpSpPr>
          <p:sp>
            <p:nvSpPr>
              <p:cNvPr id="28709" name="Text Box 182"/>
              <p:cNvSpPr txBox="1"/>
              <p:nvPr/>
            </p:nvSpPr>
            <p:spPr>
              <a:xfrm>
                <a:off x="1338" y="2931"/>
                <a:ext cx="317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chemeClr val="tx2"/>
                    </a:solidFill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28710" name="Text Box 183"/>
              <p:cNvSpPr txBox="1"/>
              <p:nvPr/>
            </p:nvSpPr>
            <p:spPr>
              <a:xfrm>
                <a:off x="1338" y="3122"/>
                <a:ext cx="317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chemeClr val="tx2"/>
                    </a:solidFill>
                    <a:latin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28711" name="Line 184"/>
              <p:cNvSpPr/>
              <p:nvPr/>
            </p:nvSpPr>
            <p:spPr>
              <a:xfrm>
                <a:off x="1338" y="3158"/>
                <a:ext cx="22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71865" name="Object 185"/>
          <p:cNvGraphicFramePr>
            <a:graphicFrameLocks noChangeAspect="1"/>
          </p:cNvGraphicFramePr>
          <p:nvPr/>
        </p:nvGraphicFramePr>
        <p:xfrm>
          <a:off x="8026400" y="2398713"/>
          <a:ext cx="938213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r:id="rId3" imgW="346710" imgH="662305" progId="Equation.DSMT4">
                  <p:embed/>
                </p:oleObj>
              </mc:Choice>
              <mc:Fallback>
                <p:oleObj r:id="rId3" imgW="346710" imgH="662305" progId="Equation.DSMT4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8026400" y="2398713"/>
                        <a:ext cx="938213" cy="1101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66" name="Group 186"/>
          <p:cNvGrpSpPr/>
          <p:nvPr/>
        </p:nvGrpSpPr>
        <p:grpSpPr>
          <a:xfrm>
            <a:off x="5795963" y="2205038"/>
            <a:ext cx="1862137" cy="1468437"/>
            <a:chOff x="657" y="2324"/>
            <a:chExt cx="1173" cy="925"/>
          </a:xfrm>
        </p:grpSpPr>
        <p:graphicFrame>
          <p:nvGraphicFramePr>
            <p:cNvPr id="28703" name="Object 187"/>
            <p:cNvGraphicFramePr>
              <a:graphicFrameLocks noChangeAspect="1"/>
            </p:cNvGraphicFramePr>
            <p:nvPr/>
          </p:nvGraphicFramePr>
          <p:xfrm>
            <a:off x="657" y="2342"/>
            <a:ext cx="409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" r:id="rId5" imgW="139700" imgH="406400" progId="Equation.DSMT4">
                    <p:embed/>
                  </p:oleObj>
                </mc:Choice>
                <mc:Fallback>
                  <p:oleObj r:id="rId5" imgW="139700" imgH="406400" progId="Equation.DSMT4">
                    <p:embed/>
                    <p:pic>
                      <p:nvPicPr>
                        <p:cNvPr id="0" name="图片 309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7" y="2342"/>
                          <a:ext cx="409" cy="9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04" name="Text Box 188"/>
            <p:cNvSpPr txBox="1"/>
            <p:nvPr/>
          </p:nvSpPr>
          <p:spPr>
            <a:xfrm>
              <a:off x="1020" y="2614"/>
              <a:ext cx="45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Arial" panose="020B0604020202020204" pitchFamily="34" charset="0"/>
                </a:rPr>
                <a:t>×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28705" name="Object 189"/>
            <p:cNvGraphicFramePr>
              <a:graphicFrameLocks noChangeAspect="1"/>
            </p:cNvGraphicFramePr>
            <p:nvPr/>
          </p:nvGraphicFramePr>
          <p:xfrm>
            <a:off x="1383" y="2324"/>
            <a:ext cx="447" cy="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0" r:id="rId7" imgW="152400" imgH="393700" progId="Equation.DSMT4">
                    <p:embed/>
                  </p:oleObj>
                </mc:Choice>
                <mc:Fallback>
                  <p:oleObj r:id="rId7" imgW="152400" imgH="393700" progId="Equation.DSMT4">
                    <p:embed/>
                    <p:pic>
                      <p:nvPicPr>
                        <p:cNvPr id="0" name="图片 309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83" y="2324"/>
                          <a:ext cx="447" cy="8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870" name="Text Box 190"/>
          <p:cNvSpPr txBox="1"/>
          <p:nvPr/>
        </p:nvSpPr>
        <p:spPr>
          <a:xfrm>
            <a:off x="7524750" y="2533650"/>
            <a:ext cx="935038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latin typeface="Arial" panose="020B0604020202020204" pitchFamily="34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7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0"/>
                                        <p:tgtEl>
                                          <p:spTgt spid="7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0"/>
                                        <p:tgtEl>
                                          <p:spTgt spid="7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0"/>
                                        <p:tgtEl>
                                          <p:spTgt spid="7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0"/>
                                        <p:tgtEl>
                                          <p:spTgt spid="7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0"/>
                                        <p:tgtEl>
                                          <p:spTgt spid="7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0"/>
                                        <p:tgtEl>
                                          <p:spTgt spid="7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7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717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717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7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0"/>
                                        <p:tgtEl>
                                          <p:spTgt spid="7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0"/>
                                        <p:tgtEl>
                                          <p:spTgt spid="7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0"/>
                                        <p:tgtEl>
                                          <p:spTgt spid="7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0"/>
                                        <p:tgtEl>
                                          <p:spTgt spid="7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0"/>
                                        <p:tgtEl>
                                          <p:spTgt spid="7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0"/>
                                        <p:tgtEl>
                                          <p:spTgt spid="7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7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1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1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1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0" tmFilter="0, 0; .2, .5; .8, .5; 1, 0"/>
                                        <p:tgtEl>
                                          <p:spTgt spid="718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0" autoRev="1" fill="hold"/>
                                        <p:tgtEl>
                                          <p:spTgt spid="718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7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7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7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7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7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1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4" grpId="0" animBg="1"/>
      <p:bldP spid="71791" grpId="0" animBg="1"/>
      <p:bldP spid="71791" grpId="1" animBg="1"/>
      <p:bldP spid="71791" grpId="2" animBg="1"/>
      <p:bldP spid="71792" grpId="0" animBg="1"/>
      <p:bldP spid="71797" grpId="0" animBg="1"/>
      <p:bldP spid="71803" grpId="0" animBg="1"/>
      <p:bldP spid="71803" grpId="1" animBg="1"/>
      <p:bldP spid="71803" grpId="2" animBg="1"/>
      <p:bldP spid="71803" grpId="3" animBg="1"/>
      <p:bldP spid="71803" grpId="4" animBg="1"/>
      <p:bldP spid="71803" grpId="5" animBg="1"/>
      <p:bldP spid="71804" grpId="0" animBg="1"/>
      <p:bldP spid="71844" grpId="0"/>
      <p:bldP spid="71847" grpId="0" animBg="1"/>
      <p:bldP spid="71848" grpId="0"/>
      <p:bldP spid="718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/>
          <p:nvPr/>
        </p:nvSpPr>
        <p:spPr>
          <a:xfrm>
            <a:off x="430213" y="549275"/>
            <a:ext cx="87137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Garamond" panose="02020404030301010803" pitchFamily="18" charset="0"/>
              </a:rPr>
              <a:t>请观察算式与得数之间分子、分母的数字关系。</a:t>
            </a:r>
            <a:r>
              <a:rPr lang="zh-CN" altLang="en-US" sz="3200" dirty="0">
                <a:latin typeface="Garamond" panose="02020404030301010803" pitchFamily="18" charset="0"/>
              </a:rPr>
              <a:t>       </a:t>
            </a:r>
          </a:p>
        </p:txBody>
      </p:sp>
      <p:sp>
        <p:nvSpPr>
          <p:cNvPr id="78853" name="Line 5"/>
          <p:cNvSpPr/>
          <p:nvPr/>
        </p:nvSpPr>
        <p:spPr>
          <a:xfrm>
            <a:off x="3217863" y="3933825"/>
            <a:ext cx="30956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6299200" y="3368675"/>
          <a:ext cx="9366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r:id="rId3" imgW="346710" imgH="662305" progId="Equation.DSMT4">
                  <p:embed/>
                </p:oleObj>
              </mc:Choice>
              <mc:Fallback>
                <p:oleObj r:id="rId3" imgW="346710" imgH="662305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299200" y="3368675"/>
                        <a:ext cx="936625" cy="1101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5" name="Text Box 7"/>
          <p:cNvSpPr txBox="1"/>
          <p:nvPr/>
        </p:nvSpPr>
        <p:spPr>
          <a:xfrm>
            <a:off x="3360738" y="3284538"/>
            <a:ext cx="28082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Garamond" panose="02020404030301010803" pitchFamily="18" charset="0"/>
                <a:ea typeface="黑体" panose="02010609060101010101" pitchFamily="2" charset="-122"/>
              </a:rPr>
              <a:t>分子相乘作分子</a:t>
            </a:r>
          </a:p>
        </p:txBody>
      </p:sp>
      <p:sp>
        <p:nvSpPr>
          <p:cNvPr id="78856" name="Text Box 8"/>
          <p:cNvSpPr txBox="1"/>
          <p:nvPr/>
        </p:nvSpPr>
        <p:spPr>
          <a:xfrm>
            <a:off x="3360738" y="3989388"/>
            <a:ext cx="28082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Garamond" panose="02020404030301010803" pitchFamily="18" charset="0"/>
                <a:ea typeface="黑体" panose="02010609060101010101" pitchFamily="2" charset="-122"/>
              </a:rPr>
              <a:t>分母相乘作分母</a:t>
            </a:r>
          </a:p>
        </p:txBody>
      </p:sp>
      <p:grpSp>
        <p:nvGrpSpPr>
          <p:cNvPr id="29703" name="Group 18"/>
          <p:cNvGrpSpPr/>
          <p:nvPr/>
        </p:nvGrpSpPr>
        <p:grpSpPr>
          <a:xfrm>
            <a:off x="2268538" y="1557338"/>
            <a:ext cx="3673475" cy="1468437"/>
            <a:chOff x="1429" y="981"/>
            <a:chExt cx="2314" cy="925"/>
          </a:xfrm>
        </p:grpSpPr>
        <p:graphicFrame>
          <p:nvGraphicFramePr>
            <p:cNvPr id="29708" name="Object 2"/>
            <p:cNvGraphicFramePr>
              <a:graphicFrameLocks noChangeAspect="1"/>
            </p:cNvGraphicFramePr>
            <p:nvPr/>
          </p:nvGraphicFramePr>
          <p:xfrm>
            <a:off x="3152" y="1117"/>
            <a:ext cx="591" cy="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2" r:id="rId5" imgW="346710" imgH="662305" progId="Equation.DSMT4">
                    <p:embed/>
                  </p:oleObj>
                </mc:Choice>
                <mc:Fallback>
                  <p:oleObj r:id="rId5" imgW="346710" imgH="662305" progId="Equation.DSMT4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152" y="1117"/>
                          <a:ext cx="591" cy="6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709" name="Group 9"/>
            <p:cNvGrpSpPr/>
            <p:nvPr/>
          </p:nvGrpSpPr>
          <p:grpSpPr>
            <a:xfrm>
              <a:off x="1429" y="981"/>
              <a:ext cx="1173" cy="925"/>
              <a:chOff x="657" y="2324"/>
              <a:chExt cx="1173" cy="925"/>
            </a:xfrm>
          </p:grpSpPr>
          <p:graphicFrame>
            <p:nvGraphicFramePr>
              <p:cNvPr id="29711" name="Object 10"/>
              <p:cNvGraphicFramePr>
                <a:graphicFrameLocks noChangeAspect="1"/>
              </p:cNvGraphicFramePr>
              <p:nvPr/>
            </p:nvGraphicFramePr>
            <p:xfrm>
              <a:off x="657" y="2342"/>
              <a:ext cx="409" cy="9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33" r:id="rId7" imgW="139700" imgH="406400" progId="Equation.DSMT4">
                      <p:embed/>
                    </p:oleObj>
                  </mc:Choice>
                  <mc:Fallback>
                    <p:oleObj r:id="rId7" imgW="139700" imgH="406400" progId="Equation.DSMT4">
                      <p:embed/>
                      <p:pic>
                        <p:nvPicPr>
                          <p:cNvPr id="0" name="图片 3093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657" y="2342"/>
                            <a:ext cx="409" cy="90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712" name="Text Box 11"/>
              <p:cNvSpPr txBox="1"/>
              <p:nvPr/>
            </p:nvSpPr>
            <p:spPr>
              <a:xfrm>
                <a:off x="1020" y="2614"/>
                <a:ext cx="454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latin typeface="Arial" panose="020B0604020202020204" pitchFamily="34" charset="0"/>
                  </a:rPr>
                  <a:t>×</a:t>
                </a:r>
                <a:endParaRPr lang="zh-CN" altLang="en-US" sz="3200" b="1" dirty="0"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29713" name="Object 12"/>
              <p:cNvGraphicFramePr>
                <a:graphicFrameLocks noChangeAspect="1"/>
              </p:cNvGraphicFramePr>
              <p:nvPr/>
            </p:nvGraphicFramePr>
            <p:xfrm>
              <a:off x="1383" y="2324"/>
              <a:ext cx="447" cy="8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34" r:id="rId9" imgW="152400" imgH="393700" progId="Equation.DSMT4">
                      <p:embed/>
                    </p:oleObj>
                  </mc:Choice>
                  <mc:Fallback>
                    <p:oleObj r:id="rId9" imgW="152400" imgH="393700" progId="Equation.DSMT4">
                      <p:embed/>
                      <p:pic>
                        <p:nvPicPr>
                          <p:cNvPr id="0" name="图片 3092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383" y="2324"/>
                            <a:ext cx="447" cy="87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9710" name="Text Box 13"/>
            <p:cNvSpPr txBox="1"/>
            <p:nvPr/>
          </p:nvSpPr>
          <p:spPr>
            <a:xfrm>
              <a:off x="2699" y="1187"/>
              <a:ext cx="589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800" dirty="0">
                  <a:latin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78862" name="Group 14"/>
          <p:cNvGrpSpPr/>
          <p:nvPr/>
        </p:nvGrpSpPr>
        <p:grpSpPr>
          <a:xfrm>
            <a:off x="1258888" y="3213100"/>
            <a:ext cx="1862137" cy="1468438"/>
            <a:chOff x="657" y="2324"/>
            <a:chExt cx="1173" cy="925"/>
          </a:xfrm>
        </p:grpSpPr>
        <p:graphicFrame>
          <p:nvGraphicFramePr>
            <p:cNvPr id="29705" name="Object 15"/>
            <p:cNvGraphicFramePr>
              <a:graphicFrameLocks noChangeAspect="1"/>
            </p:cNvGraphicFramePr>
            <p:nvPr/>
          </p:nvGraphicFramePr>
          <p:xfrm>
            <a:off x="657" y="2342"/>
            <a:ext cx="409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5" r:id="rId11" imgW="139700" imgH="406400" progId="Equation.DSMT4">
                    <p:embed/>
                  </p:oleObj>
                </mc:Choice>
                <mc:Fallback>
                  <p:oleObj r:id="rId11" imgW="139700" imgH="406400" progId="Equation.DSMT4">
                    <p:embed/>
                    <p:pic>
                      <p:nvPicPr>
                        <p:cNvPr id="0" name="图片 309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7" y="2342"/>
                          <a:ext cx="409" cy="9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6" name="Text Box 16"/>
            <p:cNvSpPr txBox="1"/>
            <p:nvPr/>
          </p:nvSpPr>
          <p:spPr>
            <a:xfrm>
              <a:off x="1020" y="2614"/>
              <a:ext cx="45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Arial" panose="020B0604020202020204" pitchFamily="34" charset="0"/>
                </a:rPr>
                <a:t>×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29707" name="Object 17"/>
            <p:cNvGraphicFramePr>
              <a:graphicFrameLocks noChangeAspect="1"/>
            </p:cNvGraphicFramePr>
            <p:nvPr/>
          </p:nvGraphicFramePr>
          <p:xfrm>
            <a:off x="1383" y="2324"/>
            <a:ext cx="447" cy="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6" r:id="rId12" imgW="152400" imgH="393700" progId="Equation.DSMT4">
                    <p:embed/>
                  </p:oleObj>
                </mc:Choice>
                <mc:Fallback>
                  <p:oleObj r:id="rId12" imgW="152400" imgH="393700" progId="Equation.DSMT4">
                    <p:embed/>
                    <p:pic>
                      <p:nvPicPr>
                        <p:cNvPr id="0" name="图片 309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83" y="2324"/>
                          <a:ext cx="447" cy="8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55" grpId="0"/>
      <p:bldP spid="788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Group 2"/>
          <p:cNvGraphicFramePr>
            <a:graphicFrameLocks noGrp="1"/>
          </p:cNvGraphicFramePr>
          <p:nvPr/>
        </p:nvGraphicFramePr>
        <p:xfrm>
          <a:off x="827088" y="1341438"/>
          <a:ext cx="2976563" cy="2032000"/>
        </p:xfrm>
        <a:graphic>
          <a:graphicData uri="http://schemas.openxmlformats.org/drawingml/2006/table">
            <a:tbl>
              <a:tblPr/>
              <a:tblGrid>
                <a:gridCol w="59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5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720" name="Group 16"/>
          <p:cNvGraphicFramePr>
            <a:graphicFrameLocks noGrp="1"/>
          </p:cNvGraphicFramePr>
          <p:nvPr/>
        </p:nvGraphicFramePr>
        <p:xfrm>
          <a:off x="4816475" y="1341438"/>
          <a:ext cx="2952750" cy="2016125"/>
        </p:xfrm>
        <a:graphic>
          <a:graphicData uri="http://schemas.openxmlformats.org/drawingml/2006/table">
            <a:tbl>
              <a:tblPr/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752" name="AutoShape 48"/>
          <p:cNvSpPr/>
          <p:nvPr/>
        </p:nvSpPr>
        <p:spPr>
          <a:xfrm>
            <a:off x="3995738" y="2133600"/>
            <a:ext cx="647700" cy="503238"/>
          </a:xfrm>
          <a:prstGeom prst="rightArrow">
            <a:avLst>
              <a:gd name="adj1" fmla="val 50000"/>
              <a:gd name="adj2" fmla="val 3217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72753" name="Group 49"/>
          <p:cNvGraphicFramePr>
            <a:graphicFrameLocks noGrp="1"/>
          </p:cNvGraphicFramePr>
          <p:nvPr/>
        </p:nvGraphicFramePr>
        <p:xfrm>
          <a:off x="827088" y="1341438"/>
          <a:ext cx="2976563" cy="2032000"/>
        </p:xfrm>
        <a:graphic>
          <a:graphicData uri="http://schemas.openxmlformats.org/drawingml/2006/table">
            <a:tbl>
              <a:tblPr/>
              <a:tblGrid>
                <a:gridCol w="59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5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2767" name="Group 63"/>
          <p:cNvGrpSpPr/>
          <p:nvPr/>
        </p:nvGrpSpPr>
        <p:grpSpPr>
          <a:xfrm>
            <a:off x="3241675" y="3429000"/>
            <a:ext cx="617538" cy="989013"/>
            <a:chOff x="2046" y="2160"/>
            <a:chExt cx="389" cy="623"/>
          </a:xfrm>
        </p:grpSpPr>
        <p:sp>
          <p:nvSpPr>
            <p:cNvPr id="30808" name="AutoShape 64"/>
            <p:cNvSpPr/>
            <p:nvPr/>
          </p:nvSpPr>
          <p:spPr>
            <a:xfrm rot="-5523051">
              <a:off x="2113" y="2092"/>
              <a:ext cx="205" cy="340"/>
            </a:xfrm>
            <a:prstGeom prst="leftBrace">
              <a:avLst>
                <a:gd name="adj1" fmla="val 13821"/>
                <a:gd name="adj2" fmla="val 50111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30809" name="Group 65"/>
            <p:cNvGrpSpPr/>
            <p:nvPr/>
          </p:nvGrpSpPr>
          <p:grpSpPr>
            <a:xfrm>
              <a:off x="2118" y="2342"/>
              <a:ext cx="317" cy="441"/>
              <a:chOff x="1338" y="2931"/>
              <a:chExt cx="317" cy="441"/>
            </a:xfrm>
          </p:grpSpPr>
          <p:sp>
            <p:nvSpPr>
              <p:cNvPr id="30810" name="Text Box 66"/>
              <p:cNvSpPr txBox="1"/>
              <p:nvPr/>
            </p:nvSpPr>
            <p:spPr>
              <a:xfrm>
                <a:off x="1338" y="2931"/>
                <a:ext cx="317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30811" name="Text Box 67"/>
              <p:cNvSpPr txBox="1"/>
              <p:nvPr/>
            </p:nvSpPr>
            <p:spPr>
              <a:xfrm>
                <a:off x="1338" y="3122"/>
                <a:ext cx="317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30812" name="Line 68"/>
              <p:cNvSpPr/>
              <p:nvPr/>
            </p:nvSpPr>
            <p:spPr>
              <a:xfrm>
                <a:off x="1338" y="3158"/>
                <a:ext cx="22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2773" name="AutoShape 69"/>
          <p:cNvSpPr/>
          <p:nvPr/>
        </p:nvSpPr>
        <p:spPr>
          <a:xfrm rot="-5523051">
            <a:off x="7315200" y="3306763"/>
            <a:ext cx="325438" cy="539750"/>
          </a:xfrm>
          <a:prstGeom prst="leftBrace">
            <a:avLst>
              <a:gd name="adj1" fmla="val 13821"/>
              <a:gd name="adj2" fmla="val 50111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72774" name="Group 70"/>
          <p:cNvGrpSpPr/>
          <p:nvPr/>
        </p:nvGrpSpPr>
        <p:grpSpPr>
          <a:xfrm>
            <a:off x="6992938" y="3716338"/>
            <a:ext cx="1177925" cy="706437"/>
            <a:chOff x="4405" y="2341"/>
            <a:chExt cx="742" cy="445"/>
          </a:xfrm>
        </p:grpSpPr>
        <p:grpSp>
          <p:nvGrpSpPr>
            <p:cNvPr id="30799" name="Group 71"/>
            <p:cNvGrpSpPr/>
            <p:nvPr/>
          </p:nvGrpSpPr>
          <p:grpSpPr>
            <a:xfrm>
              <a:off x="4830" y="2341"/>
              <a:ext cx="317" cy="441"/>
              <a:chOff x="1338" y="2931"/>
              <a:chExt cx="317" cy="441"/>
            </a:xfrm>
          </p:grpSpPr>
          <p:sp>
            <p:nvSpPr>
              <p:cNvPr id="30805" name="Text Box 72"/>
              <p:cNvSpPr txBox="1"/>
              <p:nvPr/>
            </p:nvSpPr>
            <p:spPr>
              <a:xfrm>
                <a:off x="1338" y="2931"/>
                <a:ext cx="317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30806" name="Text Box 73"/>
              <p:cNvSpPr txBox="1"/>
              <p:nvPr/>
            </p:nvSpPr>
            <p:spPr>
              <a:xfrm>
                <a:off x="1338" y="3122"/>
                <a:ext cx="317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30807" name="Line 74"/>
              <p:cNvSpPr/>
              <p:nvPr/>
            </p:nvSpPr>
            <p:spPr>
              <a:xfrm>
                <a:off x="1338" y="3158"/>
                <a:ext cx="22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800" name="Text Box 75"/>
            <p:cNvSpPr txBox="1"/>
            <p:nvPr/>
          </p:nvSpPr>
          <p:spPr>
            <a:xfrm>
              <a:off x="4586" y="2423"/>
              <a:ext cx="49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Tahoma" panose="020B0604030504040204" pitchFamily="34" charset="0"/>
                </a:rPr>
                <a:t>的</a:t>
              </a:r>
            </a:p>
          </p:txBody>
        </p:sp>
        <p:grpSp>
          <p:nvGrpSpPr>
            <p:cNvPr id="30801" name="Group 76"/>
            <p:cNvGrpSpPr/>
            <p:nvPr/>
          </p:nvGrpSpPr>
          <p:grpSpPr>
            <a:xfrm>
              <a:off x="4405" y="2345"/>
              <a:ext cx="317" cy="441"/>
              <a:chOff x="1338" y="2931"/>
              <a:chExt cx="317" cy="441"/>
            </a:xfrm>
          </p:grpSpPr>
          <p:sp>
            <p:nvSpPr>
              <p:cNvPr id="30802" name="Text Box 77"/>
              <p:cNvSpPr txBox="1"/>
              <p:nvPr/>
            </p:nvSpPr>
            <p:spPr>
              <a:xfrm>
                <a:off x="1338" y="2931"/>
                <a:ext cx="317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30803" name="Text Box 78"/>
              <p:cNvSpPr txBox="1"/>
              <p:nvPr/>
            </p:nvSpPr>
            <p:spPr>
              <a:xfrm>
                <a:off x="1338" y="3122"/>
                <a:ext cx="317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30804" name="Line 79"/>
              <p:cNvSpPr/>
              <p:nvPr/>
            </p:nvSpPr>
            <p:spPr>
              <a:xfrm>
                <a:off x="1338" y="3158"/>
                <a:ext cx="22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0786" name="Text Box 80"/>
          <p:cNvSpPr txBox="1"/>
          <p:nvPr/>
        </p:nvSpPr>
        <p:spPr>
          <a:xfrm>
            <a:off x="179388" y="260350"/>
            <a:ext cx="78851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ahoma" panose="020B0604030504040204" pitchFamily="34" charset="0"/>
              </a:rPr>
              <a:t>想一想：   小时可以粉刷多少呢？</a:t>
            </a:r>
          </a:p>
        </p:txBody>
      </p:sp>
      <p:grpSp>
        <p:nvGrpSpPr>
          <p:cNvPr id="30787" name="Group 81"/>
          <p:cNvGrpSpPr/>
          <p:nvPr/>
        </p:nvGrpSpPr>
        <p:grpSpPr>
          <a:xfrm>
            <a:off x="1908175" y="115888"/>
            <a:ext cx="647700" cy="973137"/>
            <a:chOff x="3379" y="709"/>
            <a:chExt cx="408" cy="613"/>
          </a:xfrm>
        </p:grpSpPr>
        <p:sp>
          <p:nvSpPr>
            <p:cNvPr id="30796" name="Text Box 82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30797" name="Text Box 83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30798" name="Line 84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789" name="Line 85"/>
          <p:cNvSpPr/>
          <p:nvPr/>
        </p:nvSpPr>
        <p:spPr>
          <a:xfrm>
            <a:off x="3362325" y="5345113"/>
            <a:ext cx="30956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72790" name="Object 86"/>
          <p:cNvGraphicFramePr>
            <a:graphicFrameLocks noChangeAspect="1"/>
          </p:cNvGraphicFramePr>
          <p:nvPr/>
        </p:nvGraphicFramePr>
        <p:xfrm>
          <a:off x="6443663" y="4779963"/>
          <a:ext cx="9366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r:id="rId3" imgW="346710" imgH="662305" progId="Equation.DSMT4">
                  <p:embed/>
                </p:oleObj>
              </mc:Choice>
              <mc:Fallback>
                <p:oleObj r:id="rId3" imgW="346710" imgH="662305" progId="Equation.DSMT4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443663" y="4779963"/>
                        <a:ext cx="936625" cy="1101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91" name="Text Box 87"/>
          <p:cNvSpPr txBox="1"/>
          <p:nvPr/>
        </p:nvSpPr>
        <p:spPr>
          <a:xfrm>
            <a:off x="3505200" y="4695825"/>
            <a:ext cx="28082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Garamond" panose="02020404030301010803" pitchFamily="18" charset="0"/>
                <a:ea typeface="黑体" panose="02010609060101010101" pitchFamily="2" charset="-122"/>
              </a:rPr>
              <a:t>分子相乘作分子</a:t>
            </a:r>
          </a:p>
        </p:txBody>
      </p:sp>
      <p:sp>
        <p:nvSpPr>
          <p:cNvPr id="72792" name="Text Box 88"/>
          <p:cNvSpPr txBox="1"/>
          <p:nvPr/>
        </p:nvSpPr>
        <p:spPr>
          <a:xfrm>
            <a:off x="3505200" y="5400675"/>
            <a:ext cx="28082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Garamond" panose="02020404030301010803" pitchFamily="18" charset="0"/>
                <a:ea typeface="黑体" panose="02010609060101010101" pitchFamily="2" charset="-122"/>
              </a:rPr>
              <a:t>分母相乘作分母</a:t>
            </a:r>
          </a:p>
        </p:txBody>
      </p:sp>
      <p:grpSp>
        <p:nvGrpSpPr>
          <p:cNvPr id="72793" name="Group 89"/>
          <p:cNvGrpSpPr/>
          <p:nvPr/>
        </p:nvGrpSpPr>
        <p:grpSpPr>
          <a:xfrm>
            <a:off x="1403350" y="4624388"/>
            <a:ext cx="1862138" cy="1468437"/>
            <a:chOff x="657" y="2324"/>
            <a:chExt cx="1173" cy="925"/>
          </a:xfrm>
        </p:grpSpPr>
        <p:graphicFrame>
          <p:nvGraphicFramePr>
            <p:cNvPr id="30793" name="Object 90"/>
            <p:cNvGraphicFramePr>
              <a:graphicFrameLocks noChangeAspect="1"/>
            </p:cNvGraphicFramePr>
            <p:nvPr/>
          </p:nvGraphicFramePr>
          <p:xfrm>
            <a:off x="657" y="2342"/>
            <a:ext cx="409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" r:id="rId5" imgW="139700" imgH="406400" progId="Equation.DSMT4">
                    <p:embed/>
                  </p:oleObj>
                </mc:Choice>
                <mc:Fallback>
                  <p:oleObj r:id="rId5" imgW="139700" imgH="406400" progId="Equation.DSMT4">
                    <p:embed/>
                    <p:pic>
                      <p:nvPicPr>
                        <p:cNvPr id="0" name="图片 309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7" y="2342"/>
                          <a:ext cx="409" cy="9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94" name="Text Box 91"/>
            <p:cNvSpPr txBox="1"/>
            <p:nvPr/>
          </p:nvSpPr>
          <p:spPr>
            <a:xfrm>
              <a:off x="1020" y="2614"/>
              <a:ext cx="45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Arial" panose="020B0604020202020204" pitchFamily="34" charset="0"/>
                </a:rPr>
                <a:t>×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30795" name="Object 92"/>
            <p:cNvGraphicFramePr>
              <a:graphicFrameLocks noChangeAspect="1"/>
            </p:cNvGraphicFramePr>
            <p:nvPr/>
          </p:nvGraphicFramePr>
          <p:xfrm>
            <a:off x="1383" y="2324"/>
            <a:ext cx="447" cy="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8" r:id="rId7" imgW="152400" imgH="393700" progId="Equation.DSMT4">
                    <p:embed/>
                  </p:oleObj>
                </mc:Choice>
                <mc:Fallback>
                  <p:oleObj r:id="rId7" imgW="152400" imgH="393700" progId="Equation.DSMT4">
                    <p:embed/>
                    <p:pic>
                      <p:nvPicPr>
                        <p:cNvPr id="0" name="图片 310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83" y="2324"/>
                          <a:ext cx="447" cy="8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60116E-6 L 0.43594 -0.001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2" grpId="0" animBg="1"/>
      <p:bldP spid="72773" grpId="0" animBg="1"/>
      <p:bldP spid="72791" grpId="0"/>
      <p:bldP spid="727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4" name="Text Box 16"/>
          <p:cNvSpPr txBox="1"/>
          <p:nvPr/>
        </p:nvSpPr>
        <p:spPr>
          <a:xfrm>
            <a:off x="323850" y="3500438"/>
            <a:ext cx="8640763" cy="1798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Garamond" panose="02020404030301010803" pitchFamily="18" charset="0"/>
                <a:ea typeface="黑体" panose="02010609060101010101" pitchFamily="2" charset="-122"/>
              </a:rPr>
              <a:t>分数乘分数的计算方法：</a:t>
            </a:r>
          </a:p>
          <a:p>
            <a:pPr>
              <a:spcBef>
                <a:spcPct val="50000"/>
              </a:spcBef>
            </a:pPr>
            <a:r>
              <a:rPr lang="zh-CN" altLang="en-US" sz="3200" dirty="0">
                <a:latin typeface="Garamond" panose="02020404030301010803" pitchFamily="18" charset="0"/>
                <a:ea typeface="黑体" panose="02010609060101010101" pitchFamily="2" charset="-122"/>
              </a:rPr>
              <a:t>         </a:t>
            </a:r>
            <a:r>
              <a:rPr lang="zh-CN" altLang="en-US" sz="3200" dirty="0">
                <a:solidFill>
                  <a:schemeClr val="tx2"/>
                </a:solidFill>
                <a:latin typeface="Garamond" panose="02020404030301010803" pitchFamily="18" charset="0"/>
                <a:ea typeface="黑体" panose="02010609060101010101" pitchFamily="2" charset="-122"/>
              </a:rPr>
              <a:t>分数乘分数，用分子相乘的积作分子，用分母相乘的积作分母。</a:t>
            </a:r>
          </a:p>
        </p:txBody>
      </p:sp>
      <p:sp>
        <p:nvSpPr>
          <p:cNvPr id="31747" name="Line 17"/>
          <p:cNvSpPr/>
          <p:nvPr/>
        </p:nvSpPr>
        <p:spPr>
          <a:xfrm>
            <a:off x="3217863" y="981075"/>
            <a:ext cx="30956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1748" name="Object 18"/>
          <p:cNvGraphicFramePr>
            <a:graphicFrameLocks noChangeAspect="1"/>
          </p:cNvGraphicFramePr>
          <p:nvPr/>
        </p:nvGraphicFramePr>
        <p:xfrm>
          <a:off x="6299200" y="415925"/>
          <a:ext cx="9366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r:id="rId3" imgW="346710" imgH="662305" progId="Equation.DSMT4">
                  <p:embed/>
                </p:oleObj>
              </mc:Choice>
              <mc:Fallback>
                <p:oleObj r:id="rId3" imgW="346710" imgH="662305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299200" y="415925"/>
                        <a:ext cx="936625" cy="1101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19"/>
          <p:cNvSpPr txBox="1"/>
          <p:nvPr/>
        </p:nvSpPr>
        <p:spPr>
          <a:xfrm>
            <a:off x="3360738" y="331788"/>
            <a:ext cx="28082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Garamond" panose="02020404030301010803" pitchFamily="18" charset="0"/>
                <a:ea typeface="黑体" panose="02010609060101010101" pitchFamily="2" charset="-122"/>
              </a:rPr>
              <a:t>分子相乘作分子</a:t>
            </a:r>
          </a:p>
        </p:txBody>
      </p:sp>
      <p:sp>
        <p:nvSpPr>
          <p:cNvPr id="31750" name="Text Box 20"/>
          <p:cNvSpPr txBox="1"/>
          <p:nvPr/>
        </p:nvSpPr>
        <p:spPr>
          <a:xfrm>
            <a:off x="3360738" y="1036638"/>
            <a:ext cx="28082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Garamond" panose="02020404030301010803" pitchFamily="18" charset="0"/>
                <a:ea typeface="黑体" panose="02010609060101010101" pitchFamily="2" charset="-122"/>
              </a:rPr>
              <a:t>分母相乘作分母</a:t>
            </a:r>
          </a:p>
        </p:txBody>
      </p:sp>
      <p:grpSp>
        <p:nvGrpSpPr>
          <p:cNvPr id="31751" name="Group 21"/>
          <p:cNvGrpSpPr/>
          <p:nvPr/>
        </p:nvGrpSpPr>
        <p:grpSpPr>
          <a:xfrm>
            <a:off x="1258888" y="260350"/>
            <a:ext cx="1862137" cy="1468438"/>
            <a:chOff x="657" y="2324"/>
            <a:chExt cx="1173" cy="925"/>
          </a:xfrm>
        </p:grpSpPr>
        <p:graphicFrame>
          <p:nvGraphicFramePr>
            <p:cNvPr id="31760" name="Object 22"/>
            <p:cNvGraphicFramePr>
              <a:graphicFrameLocks noChangeAspect="1"/>
            </p:cNvGraphicFramePr>
            <p:nvPr/>
          </p:nvGraphicFramePr>
          <p:xfrm>
            <a:off x="657" y="2342"/>
            <a:ext cx="409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0" r:id="rId5" imgW="139700" imgH="406400" progId="Equation.DSMT4">
                    <p:embed/>
                  </p:oleObj>
                </mc:Choice>
                <mc:Fallback>
                  <p:oleObj r:id="rId5" imgW="139700" imgH="406400" progId="Equation.DSMT4">
                    <p:embed/>
                    <p:pic>
                      <p:nvPicPr>
                        <p:cNvPr id="0" name="图片 310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7" y="2342"/>
                          <a:ext cx="409" cy="9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61" name="Text Box 23"/>
            <p:cNvSpPr txBox="1"/>
            <p:nvPr/>
          </p:nvSpPr>
          <p:spPr>
            <a:xfrm>
              <a:off x="1020" y="2614"/>
              <a:ext cx="45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Arial" panose="020B0604020202020204" pitchFamily="34" charset="0"/>
                </a:rPr>
                <a:t>×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31762" name="Object 24"/>
            <p:cNvGraphicFramePr>
              <a:graphicFrameLocks noChangeAspect="1"/>
            </p:cNvGraphicFramePr>
            <p:nvPr/>
          </p:nvGraphicFramePr>
          <p:xfrm>
            <a:off x="1383" y="2324"/>
            <a:ext cx="447" cy="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1" r:id="rId7" imgW="152400" imgH="393700" progId="Equation.DSMT4">
                    <p:embed/>
                  </p:oleObj>
                </mc:Choice>
                <mc:Fallback>
                  <p:oleObj r:id="rId7" imgW="152400" imgH="393700" progId="Equation.DSMT4">
                    <p:embed/>
                    <p:pic>
                      <p:nvPicPr>
                        <p:cNvPr id="0" name="图片 310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83" y="2324"/>
                          <a:ext cx="447" cy="8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52" name="Line 25"/>
          <p:cNvSpPr/>
          <p:nvPr/>
        </p:nvSpPr>
        <p:spPr>
          <a:xfrm>
            <a:off x="3217863" y="2465388"/>
            <a:ext cx="30956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1753" name="Object 26"/>
          <p:cNvGraphicFramePr>
            <a:graphicFrameLocks noChangeAspect="1"/>
          </p:cNvGraphicFramePr>
          <p:nvPr/>
        </p:nvGraphicFramePr>
        <p:xfrm>
          <a:off x="6299200" y="1900238"/>
          <a:ext cx="9366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r:id="rId9" imgW="346710" imgH="662305" progId="Equation.DSMT4">
                  <p:embed/>
                </p:oleObj>
              </mc:Choice>
              <mc:Fallback>
                <p:oleObj r:id="rId9" imgW="346710" imgH="662305" progId="Equation.DSMT4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299200" y="1900238"/>
                        <a:ext cx="936625" cy="1101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Text Box 27"/>
          <p:cNvSpPr txBox="1"/>
          <p:nvPr/>
        </p:nvSpPr>
        <p:spPr>
          <a:xfrm>
            <a:off x="3360738" y="1816100"/>
            <a:ext cx="28082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Garamond" panose="02020404030301010803" pitchFamily="18" charset="0"/>
                <a:ea typeface="黑体" panose="02010609060101010101" pitchFamily="2" charset="-122"/>
              </a:rPr>
              <a:t>分子相乘作分子</a:t>
            </a:r>
          </a:p>
        </p:txBody>
      </p:sp>
      <p:sp>
        <p:nvSpPr>
          <p:cNvPr id="31755" name="Text Box 28"/>
          <p:cNvSpPr txBox="1"/>
          <p:nvPr/>
        </p:nvSpPr>
        <p:spPr>
          <a:xfrm>
            <a:off x="3360738" y="2520950"/>
            <a:ext cx="28082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Garamond" panose="02020404030301010803" pitchFamily="18" charset="0"/>
                <a:ea typeface="黑体" panose="02010609060101010101" pitchFamily="2" charset="-122"/>
              </a:rPr>
              <a:t>分母相乘作分母</a:t>
            </a:r>
          </a:p>
        </p:txBody>
      </p:sp>
      <p:grpSp>
        <p:nvGrpSpPr>
          <p:cNvPr id="31756" name="Group 29"/>
          <p:cNvGrpSpPr/>
          <p:nvPr/>
        </p:nvGrpSpPr>
        <p:grpSpPr>
          <a:xfrm>
            <a:off x="1258888" y="1744663"/>
            <a:ext cx="1862137" cy="1468437"/>
            <a:chOff x="657" y="2324"/>
            <a:chExt cx="1173" cy="925"/>
          </a:xfrm>
        </p:grpSpPr>
        <p:graphicFrame>
          <p:nvGraphicFramePr>
            <p:cNvPr id="31757" name="Object 30"/>
            <p:cNvGraphicFramePr>
              <a:graphicFrameLocks noChangeAspect="1"/>
            </p:cNvGraphicFramePr>
            <p:nvPr/>
          </p:nvGraphicFramePr>
          <p:xfrm>
            <a:off x="657" y="2342"/>
            <a:ext cx="409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3" r:id="rId11" imgW="139700" imgH="406400" progId="Equation.DSMT4">
                    <p:embed/>
                  </p:oleObj>
                </mc:Choice>
                <mc:Fallback>
                  <p:oleObj r:id="rId11" imgW="139700" imgH="406400" progId="Equation.DSMT4">
                    <p:embed/>
                    <p:pic>
                      <p:nvPicPr>
                        <p:cNvPr id="0" name="图片 310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7" y="2342"/>
                          <a:ext cx="409" cy="9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8" name="Text Box 31"/>
            <p:cNvSpPr txBox="1"/>
            <p:nvPr/>
          </p:nvSpPr>
          <p:spPr>
            <a:xfrm>
              <a:off x="1020" y="2614"/>
              <a:ext cx="45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Arial" panose="020B0604020202020204" pitchFamily="34" charset="0"/>
                </a:rPr>
                <a:t>×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31759" name="Object 32"/>
            <p:cNvGraphicFramePr>
              <a:graphicFrameLocks noChangeAspect="1"/>
            </p:cNvGraphicFramePr>
            <p:nvPr/>
          </p:nvGraphicFramePr>
          <p:xfrm>
            <a:off x="1383" y="2324"/>
            <a:ext cx="447" cy="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4" r:id="rId12" imgW="152400" imgH="393700" progId="Equation.DSMT4">
                    <p:embed/>
                  </p:oleObj>
                </mc:Choice>
                <mc:Fallback>
                  <p:oleObj r:id="rId12" imgW="152400" imgH="393700" progId="Equation.DSMT4">
                    <p:embed/>
                    <p:pic>
                      <p:nvPicPr>
                        <p:cNvPr id="0" name="图片 3102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383" y="2324"/>
                          <a:ext cx="447" cy="8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6863"/>
            <a:ext cx="8153400" cy="298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/>
          <p:nvPr/>
        </p:nvSpPr>
        <p:spPr>
          <a:xfrm>
            <a:off x="323850" y="3500438"/>
            <a:ext cx="8640763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Garamond" panose="02020404030301010803" pitchFamily="18" charset="0"/>
                <a:ea typeface="黑体" panose="02010609060101010101" pitchFamily="2" charset="-122"/>
              </a:rPr>
              <a:t>分数乘分数的计算方法：</a:t>
            </a:r>
          </a:p>
          <a:p>
            <a:pPr>
              <a:spcBef>
                <a:spcPct val="50000"/>
              </a:spcBef>
            </a:pPr>
            <a:r>
              <a:rPr lang="zh-CN" altLang="en-US" sz="3200" dirty="0">
                <a:latin typeface="Garamond" panose="02020404030301010803" pitchFamily="18" charset="0"/>
                <a:ea typeface="黑体" panose="02010609060101010101" pitchFamily="2" charset="-122"/>
              </a:rPr>
              <a:t>         </a:t>
            </a:r>
            <a:r>
              <a:rPr lang="zh-CN" altLang="en-US" sz="3200" dirty="0">
                <a:solidFill>
                  <a:schemeClr val="tx2"/>
                </a:solidFill>
                <a:latin typeface="Garamond" panose="02020404030301010803" pitchFamily="18" charset="0"/>
                <a:ea typeface="黑体" panose="02010609060101010101" pitchFamily="2" charset="-122"/>
              </a:rPr>
              <a:t>分数乘分数，用分子相乘的积作分子，用分母相乘的积作分母。</a:t>
            </a:r>
          </a:p>
          <a:p>
            <a:pPr>
              <a:spcBef>
                <a:spcPct val="50000"/>
              </a:spcBef>
            </a:pPr>
            <a:r>
              <a:rPr lang="zh-CN" altLang="en-US" sz="3200" i="1" u="sng" dirty="0">
                <a:solidFill>
                  <a:schemeClr val="tx2"/>
                </a:solidFill>
                <a:latin typeface="Garamond" panose="02020404030301010803" pitchFamily="18" charset="0"/>
                <a:ea typeface="黑体" panose="02010609060101010101" pitchFamily="2" charset="-122"/>
              </a:rPr>
              <a:t>（</a:t>
            </a:r>
            <a:r>
              <a:rPr lang="zh-CN" altLang="en-US" sz="3200" i="1" u="sng" dirty="0">
                <a:latin typeface="Garamond" panose="02020404030301010803" pitchFamily="18" charset="0"/>
                <a:ea typeface="黑体" panose="02010609060101010101" pitchFamily="2" charset="-122"/>
              </a:rPr>
              <a:t>注意：</a:t>
            </a:r>
            <a:r>
              <a:rPr lang="zh-CN" altLang="en-US" sz="3200" i="1" u="sng" dirty="0">
                <a:solidFill>
                  <a:srgbClr val="FF0000"/>
                </a:solidFill>
                <a:latin typeface="Garamond" panose="02020404030301010803" pitchFamily="18" charset="0"/>
                <a:ea typeface="黑体" panose="02010609060101010101" pitchFamily="2" charset="-122"/>
              </a:rPr>
              <a:t>能约分的要先约分</a:t>
            </a:r>
            <a:r>
              <a:rPr lang="zh-CN" altLang="en-US" sz="3200" i="1" u="sng" dirty="0">
                <a:latin typeface="Garamond" panose="02020404030301010803" pitchFamily="18" charset="0"/>
                <a:ea typeface="黑体" panose="02010609060101010101" pitchFamily="2" charset="-122"/>
              </a:rPr>
              <a:t>，</a:t>
            </a:r>
            <a:r>
              <a:rPr lang="zh-CN" altLang="en-US" sz="3200" i="1" u="sng" dirty="0">
                <a:solidFill>
                  <a:srgbClr val="FF0000"/>
                </a:solidFill>
                <a:latin typeface="Garamond" panose="02020404030301010803" pitchFamily="18" charset="0"/>
                <a:ea typeface="黑体" panose="02010609060101010101" pitchFamily="2" charset="-122"/>
              </a:rPr>
              <a:t>结果要最简分数</a:t>
            </a:r>
            <a:r>
              <a:rPr lang="zh-CN" altLang="en-US" sz="3200" i="1" u="sng" dirty="0">
                <a:latin typeface="Garamond" panose="02020404030301010803" pitchFamily="18" charset="0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33795" name="Line 3"/>
          <p:cNvSpPr/>
          <p:nvPr/>
        </p:nvSpPr>
        <p:spPr>
          <a:xfrm>
            <a:off x="3217863" y="981075"/>
            <a:ext cx="30956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299200" y="415925"/>
          <a:ext cx="9366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r:id="rId3" imgW="346710" imgH="662305" progId="Equation.DSMT4">
                  <p:embed/>
                </p:oleObj>
              </mc:Choice>
              <mc:Fallback>
                <p:oleObj r:id="rId3" imgW="346710" imgH="662305" progId="Equation.DSMT4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299200" y="415925"/>
                        <a:ext cx="936625" cy="1101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5"/>
          <p:cNvSpPr txBox="1"/>
          <p:nvPr/>
        </p:nvSpPr>
        <p:spPr>
          <a:xfrm>
            <a:off x="3360738" y="331788"/>
            <a:ext cx="28082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Garamond" panose="02020404030301010803" pitchFamily="18" charset="0"/>
                <a:ea typeface="黑体" panose="02010609060101010101" pitchFamily="2" charset="-122"/>
              </a:rPr>
              <a:t>分子相乘作分子</a:t>
            </a:r>
          </a:p>
        </p:txBody>
      </p:sp>
      <p:sp>
        <p:nvSpPr>
          <p:cNvPr id="33798" name="Text Box 6"/>
          <p:cNvSpPr txBox="1"/>
          <p:nvPr/>
        </p:nvSpPr>
        <p:spPr>
          <a:xfrm>
            <a:off x="3360738" y="1036638"/>
            <a:ext cx="28082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Garamond" panose="02020404030301010803" pitchFamily="18" charset="0"/>
                <a:ea typeface="黑体" panose="02010609060101010101" pitchFamily="2" charset="-122"/>
              </a:rPr>
              <a:t>分母相乘作分母</a:t>
            </a:r>
          </a:p>
        </p:txBody>
      </p:sp>
      <p:grpSp>
        <p:nvGrpSpPr>
          <p:cNvPr id="33799" name="Group 7"/>
          <p:cNvGrpSpPr/>
          <p:nvPr/>
        </p:nvGrpSpPr>
        <p:grpSpPr>
          <a:xfrm>
            <a:off x="1258888" y="260350"/>
            <a:ext cx="1862137" cy="1468438"/>
            <a:chOff x="657" y="2324"/>
            <a:chExt cx="1173" cy="925"/>
          </a:xfrm>
        </p:grpSpPr>
        <p:graphicFrame>
          <p:nvGraphicFramePr>
            <p:cNvPr id="33808" name="Object 8"/>
            <p:cNvGraphicFramePr>
              <a:graphicFrameLocks noChangeAspect="1"/>
            </p:cNvGraphicFramePr>
            <p:nvPr/>
          </p:nvGraphicFramePr>
          <p:xfrm>
            <a:off x="657" y="2342"/>
            <a:ext cx="409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4" r:id="rId5" imgW="139700" imgH="406400" progId="Equation.DSMT4">
                    <p:embed/>
                  </p:oleObj>
                </mc:Choice>
                <mc:Fallback>
                  <p:oleObj r:id="rId5" imgW="139700" imgH="406400" progId="Equation.DSMT4">
                    <p:embed/>
                    <p:pic>
                      <p:nvPicPr>
                        <p:cNvPr id="0" name="图片 311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7" y="2342"/>
                          <a:ext cx="409" cy="9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9" name="Text Box 9"/>
            <p:cNvSpPr txBox="1"/>
            <p:nvPr/>
          </p:nvSpPr>
          <p:spPr>
            <a:xfrm>
              <a:off x="1020" y="2614"/>
              <a:ext cx="45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Arial" panose="020B0604020202020204" pitchFamily="34" charset="0"/>
                </a:rPr>
                <a:t>×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33810" name="Object 10"/>
            <p:cNvGraphicFramePr>
              <a:graphicFrameLocks noChangeAspect="1"/>
            </p:cNvGraphicFramePr>
            <p:nvPr/>
          </p:nvGraphicFramePr>
          <p:xfrm>
            <a:off x="1383" y="2324"/>
            <a:ext cx="447" cy="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5" r:id="rId7" imgW="152400" imgH="393700" progId="Equation.DSMT4">
                    <p:embed/>
                  </p:oleObj>
                </mc:Choice>
                <mc:Fallback>
                  <p:oleObj r:id="rId7" imgW="152400" imgH="393700" progId="Equation.DSMT4">
                    <p:embed/>
                    <p:pic>
                      <p:nvPicPr>
                        <p:cNvPr id="0" name="图片 310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83" y="2324"/>
                          <a:ext cx="447" cy="8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800" name="Line 11"/>
          <p:cNvSpPr/>
          <p:nvPr/>
        </p:nvSpPr>
        <p:spPr>
          <a:xfrm>
            <a:off x="3217863" y="2465388"/>
            <a:ext cx="30956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3801" name="Object 12"/>
          <p:cNvGraphicFramePr>
            <a:graphicFrameLocks noChangeAspect="1"/>
          </p:cNvGraphicFramePr>
          <p:nvPr/>
        </p:nvGraphicFramePr>
        <p:xfrm>
          <a:off x="6299200" y="1900238"/>
          <a:ext cx="9366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r:id="rId9" imgW="346710" imgH="662305" progId="Equation.DSMT4">
                  <p:embed/>
                </p:oleObj>
              </mc:Choice>
              <mc:Fallback>
                <p:oleObj r:id="rId9" imgW="346710" imgH="662305" progId="Equation.DSMT4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299200" y="1900238"/>
                        <a:ext cx="936625" cy="1101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Text Box 13"/>
          <p:cNvSpPr txBox="1"/>
          <p:nvPr/>
        </p:nvSpPr>
        <p:spPr>
          <a:xfrm>
            <a:off x="3360738" y="1816100"/>
            <a:ext cx="28082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Garamond" panose="02020404030301010803" pitchFamily="18" charset="0"/>
                <a:ea typeface="黑体" panose="02010609060101010101" pitchFamily="2" charset="-122"/>
              </a:rPr>
              <a:t>分子相乘作分子</a:t>
            </a:r>
          </a:p>
        </p:txBody>
      </p:sp>
      <p:sp>
        <p:nvSpPr>
          <p:cNvPr id="33803" name="Text Box 14"/>
          <p:cNvSpPr txBox="1"/>
          <p:nvPr/>
        </p:nvSpPr>
        <p:spPr>
          <a:xfrm>
            <a:off x="3360738" y="2520950"/>
            <a:ext cx="28082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Garamond" panose="02020404030301010803" pitchFamily="18" charset="0"/>
                <a:ea typeface="黑体" panose="02010609060101010101" pitchFamily="2" charset="-122"/>
              </a:rPr>
              <a:t>分母相乘作分母</a:t>
            </a:r>
          </a:p>
        </p:txBody>
      </p:sp>
      <p:grpSp>
        <p:nvGrpSpPr>
          <p:cNvPr id="33804" name="Group 15"/>
          <p:cNvGrpSpPr/>
          <p:nvPr/>
        </p:nvGrpSpPr>
        <p:grpSpPr>
          <a:xfrm>
            <a:off x="1258888" y="1744663"/>
            <a:ext cx="1862137" cy="1468437"/>
            <a:chOff x="657" y="2324"/>
            <a:chExt cx="1173" cy="925"/>
          </a:xfrm>
        </p:grpSpPr>
        <p:graphicFrame>
          <p:nvGraphicFramePr>
            <p:cNvPr id="33805" name="Object 16"/>
            <p:cNvGraphicFramePr>
              <a:graphicFrameLocks noChangeAspect="1"/>
            </p:cNvGraphicFramePr>
            <p:nvPr/>
          </p:nvGraphicFramePr>
          <p:xfrm>
            <a:off x="657" y="2342"/>
            <a:ext cx="409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7" r:id="rId11" imgW="139700" imgH="406400" progId="Equation.DSMT4">
                    <p:embed/>
                  </p:oleObj>
                </mc:Choice>
                <mc:Fallback>
                  <p:oleObj r:id="rId11" imgW="139700" imgH="406400" progId="Equation.DSMT4">
                    <p:embed/>
                    <p:pic>
                      <p:nvPicPr>
                        <p:cNvPr id="0" name="图片 310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7" y="2342"/>
                          <a:ext cx="409" cy="9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6" name="Text Box 17"/>
            <p:cNvSpPr txBox="1"/>
            <p:nvPr/>
          </p:nvSpPr>
          <p:spPr>
            <a:xfrm>
              <a:off x="1020" y="2614"/>
              <a:ext cx="45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Arial" panose="020B0604020202020204" pitchFamily="34" charset="0"/>
                </a:rPr>
                <a:t>×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33807" name="Object 18"/>
            <p:cNvGraphicFramePr>
              <a:graphicFrameLocks noChangeAspect="1"/>
            </p:cNvGraphicFramePr>
            <p:nvPr/>
          </p:nvGraphicFramePr>
          <p:xfrm>
            <a:off x="1383" y="2324"/>
            <a:ext cx="447" cy="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8" r:id="rId12" imgW="152400" imgH="393700" progId="Equation.DSMT4">
                    <p:embed/>
                  </p:oleObj>
                </mc:Choice>
                <mc:Fallback>
                  <p:oleObj r:id="rId12" imgW="152400" imgH="393700" progId="Equation.DSMT4">
                    <p:embed/>
                    <p:pic>
                      <p:nvPicPr>
                        <p:cNvPr id="0" name="图片 3112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383" y="2324"/>
                          <a:ext cx="447" cy="8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idx="1"/>
          </p:nvPr>
        </p:nvSpPr>
        <p:spPr>
          <a:xfrm>
            <a:off x="303213" y="2924175"/>
            <a:ext cx="8229600" cy="1584325"/>
          </a:xfrm>
          <a:ln/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r>
              <a:rPr lang="en-US" altLang="zh-CN" b="1" dirty="0"/>
              <a:t>2</a:t>
            </a:r>
            <a:r>
              <a:rPr lang="zh-CN" altLang="en-US" b="1" dirty="0"/>
              <a:t>、计算</a:t>
            </a:r>
          </a:p>
          <a:p>
            <a:pPr>
              <a:buNone/>
            </a:pPr>
            <a:r>
              <a:rPr lang="zh-CN" altLang="en-US" sz="2600" b="1" dirty="0"/>
              <a:t>         </a:t>
            </a:r>
            <a:r>
              <a:rPr lang="en-US" altLang="zh-CN" sz="2600" b="1" dirty="0"/>
              <a:t>×12             ×32          ×15          ×9</a:t>
            </a:r>
          </a:p>
        </p:txBody>
      </p:sp>
      <p:sp>
        <p:nvSpPr>
          <p:cNvPr id="16387" name="Rectangle 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468313" y="0"/>
            <a:ext cx="7632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一、复习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600" kern="1200" cap="none" spc="0" normalizeH="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600" kern="1200" cap="none" spc="0" normalizeH="0" baseline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、说一说分数乘整数的计算方法</a:t>
            </a:r>
            <a:endParaRPr kumimoji="0" lang="zh-CN" altLang="en-US" sz="3600" kern="1200" cap="none" spc="0" normalizeH="0" baseline="0" noProof="0" dirty="0" smtClean="0"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26" name="Text Box 18"/>
          <p:cNvSpPr txBox="1"/>
          <p:nvPr/>
        </p:nvSpPr>
        <p:spPr>
          <a:xfrm>
            <a:off x="539750" y="1268413"/>
            <a:ext cx="8208963" cy="1554162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ahoma" panose="020B0604030504040204" pitchFamily="34" charset="0"/>
              </a:rPr>
              <a:t>      分子乘整数的积</a:t>
            </a:r>
            <a:r>
              <a:rPr lang="zh-CN" altLang="en-US" sz="3200" b="1" dirty="0">
                <a:latin typeface="Tahoma" panose="020B0604030504040204" pitchFamily="34" charset="0"/>
              </a:rPr>
              <a:t>作分子，</a:t>
            </a:r>
            <a:r>
              <a:rPr lang="zh-CN" altLang="en-US" sz="3200" b="1" dirty="0">
                <a:solidFill>
                  <a:srgbClr val="0000FF"/>
                </a:solidFill>
                <a:latin typeface="Tahoma" panose="020B0604030504040204" pitchFamily="34" charset="0"/>
              </a:rPr>
              <a:t>分母</a:t>
            </a:r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</a:rPr>
              <a:t>不变。</a:t>
            </a:r>
            <a:r>
              <a:rPr lang="zh-CN" altLang="en-US" sz="3200" b="1" dirty="0">
                <a:solidFill>
                  <a:srgbClr val="FF0066"/>
                </a:solidFill>
                <a:latin typeface="Tahoma" panose="020B0604030504040204" pitchFamily="34" charset="0"/>
              </a:rPr>
              <a:t>          </a:t>
            </a:r>
            <a:r>
              <a:rPr lang="zh-CN" altLang="en-US" sz="3200" b="1" dirty="0">
                <a:latin typeface="Tahoma" panose="020B0604030504040204" pitchFamily="34" charset="0"/>
              </a:rPr>
              <a:t>注意哦，能约分的可以</a:t>
            </a:r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</a:rPr>
              <a:t>先约分，再计算</a:t>
            </a:r>
            <a:r>
              <a:rPr lang="zh-CN" altLang="en-US" sz="3200" b="1" dirty="0">
                <a:latin typeface="Tahoma" panose="020B0604030504040204" pitchFamily="34" charset="0"/>
              </a:rPr>
              <a:t>。        结果要约成最简分数或整数！</a:t>
            </a:r>
          </a:p>
        </p:txBody>
      </p:sp>
      <p:grpSp>
        <p:nvGrpSpPr>
          <p:cNvPr id="43027" name="Group 19"/>
          <p:cNvGrpSpPr/>
          <p:nvPr/>
        </p:nvGrpSpPr>
        <p:grpSpPr>
          <a:xfrm>
            <a:off x="395288" y="4221163"/>
            <a:ext cx="8424862" cy="1335087"/>
            <a:chOff x="249" y="2659"/>
            <a:chExt cx="5307" cy="841"/>
          </a:xfrm>
        </p:grpSpPr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249" y="2750"/>
              <a:ext cx="530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3600" b="1" kern="1200" cap="none" spc="0" normalizeH="0" baseline="0" noProof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3</a:t>
              </a:r>
              <a:r>
                <a:rPr kumimoji="0" lang="zh-CN" altLang="en-US" sz="3600" b="1" kern="1200" cap="none" spc="0" normalizeH="0" baseline="0" noProof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、我每小时粉刷这面墙的    。</a:t>
              </a:r>
              <a:r>
                <a:rPr kumimoji="0" lang="en-US" altLang="zh-CN" sz="3600" b="1" kern="1200" cap="none" spc="0" normalizeH="0" baseline="0" noProof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2</a:t>
              </a:r>
              <a:r>
                <a:rPr kumimoji="0" lang="zh-CN" altLang="en-US" sz="3600" b="1" kern="1200" cap="none" spc="0" normalizeH="0" baseline="0" noProof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小时粉刷这面墙的几分之几？</a:t>
              </a:r>
            </a:p>
          </p:txBody>
        </p:sp>
        <p:grpSp>
          <p:nvGrpSpPr>
            <p:cNvPr id="16409" name="Group 21"/>
            <p:cNvGrpSpPr/>
            <p:nvPr/>
          </p:nvGrpSpPr>
          <p:grpSpPr>
            <a:xfrm>
              <a:off x="3651" y="2659"/>
              <a:ext cx="408" cy="613"/>
              <a:chOff x="3379" y="709"/>
              <a:chExt cx="408" cy="613"/>
            </a:xfrm>
          </p:grpSpPr>
          <p:sp>
            <p:nvSpPr>
              <p:cNvPr id="16410" name="Text Box 22"/>
              <p:cNvSpPr txBox="1"/>
              <p:nvPr/>
            </p:nvSpPr>
            <p:spPr>
              <a:xfrm>
                <a:off x="3379" y="709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16411" name="Text Box 23"/>
              <p:cNvSpPr txBox="1"/>
              <p:nvPr/>
            </p:nvSpPr>
            <p:spPr>
              <a:xfrm>
                <a:off x="3379" y="995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16412" name="Line 24"/>
              <p:cNvSpPr/>
              <p:nvPr/>
            </p:nvSpPr>
            <p:spPr>
              <a:xfrm>
                <a:off x="3379" y="1008"/>
                <a:ext cx="29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6391" name="Group 29"/>
          <p:cNvGrpSpPr/>
          <p:nvPr/>
        </p:nvGrpSpPr>
        <p:grpSpPr>
          <a:xfrm>
            <a:off x="827088" y="3284538"/>
            <a:ext cx="5761037" cy="865187"/>
            <a:chOff x="521" y="2069"/>
            <a:chExt cx="3629" cy="545"/>
          </a:xfrm>
        </p:grpSpPr>
        <p:grpSp>
          <p:nvGrpSpPr>
            <p:cNvPr id="16392" name="Group 5"/>
            <p:cNvGrpSpPr/>
            <p:nvPr/>
          </p:nvGrpSpPr>
          <p:grpSpPr>
            <a:xfrm>
              <a:off x="1610" y="2083"/>
              <a:ext cx="454" cy="485"/>
              <a:chOff x="1490" y="2083"/>
              <a:chExt cx="454" cy="485"/>
            </a:xfrm>
          </p:grpSpPr>
          <p:sp>
            <p:nvSpPr>
              <p:cNvPr id="16405" name="Text Box 6"/>
              <p:cNvSpPr txBox="1"/>
              <p:nvPr/>
            </p:nvSpPr>
            <p:spPr>
              <a:xfrm>
                <a:off x="1490" y="2083"/>
                <a:ext cx="454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b="1" dirty="0">
                    <a:latin typeface="Tahoma" panose="020B0604030504040204" pitchFamily="34" charset="0"/>
                  </a:rPr>
                  <a:t> </a:t>
                </a:r>
                <a:r>
                  <a:rPr lang="en-US" altLang="zh-CN" sz="2000" b="1" dirty="0">
                    <a:latin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16406" name="Text Box 7"/>
              <p:cNvSpPr txBox="1"/>
              <p:nvPr/>
            </p:nvSpPr>
            <p:spPr>
              <a:xfrm>
                <a:off x="1490" y="2318"/>
                <a:ext cx="454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ahoma" panose="020B0604030504040204" pitchFamily="34" charset="0"/>
                  </a:rPr>
                  <a:t>16</a:t>
                </a:r>
              </a:p>
            </p:txBody>
          </p:sp>
          <p:sp>
            <p:nvSpPr>
              <p:cNvPr id="16407" name="Line 8"/>
              <p:cNvSpPr/>
              <p:nvPr/>
            </p:nvSpPr>
            <p:spPr>
              <a:xfrm>
                <a:off x="1490" y="2362"/>
                <a:ext cx="32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393" name="Group 9"/>
            <p:cNvGrpSpPr/>
            <p:nvPr/>
          </p:nvGrpSpPr>
          <p:grpSpPr>
            <a:xfrm>
              <a:off x="521" y="2129"/>
              <a:ext cx="318" cy="485"/>
              <a:chOff x="855" y="2083"/>
              <a:chExt cx="318" cy="485"/>
            </a:xfrm>
          </p:grpSpPr>
          <p:sp>
            <p:nvSpPr>
              <p:cNvPr id="16402" name="Text Box 10"/>
              <p:cNvSpPr txBox="1"/>
              <p:nvPr/>
            </p:nvSpPr>
            <p:spPr>
              <a:xfrm>
                <a:off x="855" y="2083"/>
                <a:ext cx="3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16403" name="Text Box 11"/>
              <p:cNvSpPr txBox="1"/>
              <p:nvPr/>
            </p:nvSpPr>
            <p:spPr>
              <a:xfrm>
                <a:off x="855" y="2318"/>
                <a:ext cx="3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ahoma" panose="020B0604030504040204" pitchFamily="34" charset="0"/>
                  </a:rPr>
                  <a:t>8</a:t>
                </a:r>
              </a:p>
            </p:txBody>
          </p:sp>
          <p:sp>
            <p:nvSpPr>
              <p:cNvPr id="16404" name="Line 12"/>
              <p:cNvSpPr/>
              <p:nvPr/>
            </p:nvSpPr>
            <p:spPr>
              <a:xfrm>
                <a:off x="855" y="2362"/>
                <a:ext cx="22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394" name="Group 13"/>
            <p:cNvGrpSpPr/>
            <p:nvPr/>
          </p:nvGrpSpPr>
          <p:grpSpPr>
            <a:xfrm>
              <a:off x="2743" y="2069"/>
              <a:ext cx="318" cy="485"/>
              <a:chOff x="3441" y="2083"/>
              <a:chExt cx="318" cy="485"/>
            </a:xfrm>
          </p:grpSpPr>
          <p:sp>
            <p:nvSpPr>
              <p:cNvPr id="16399" name="Text Box 14"/>
              <p:cNvSpPr txBox="1"/>
              <p:nvPr/>
            </p:nvSpPr>
            <p:spPr>
              <a:xfrm>
                <a:off x="3441" y="2083"/>
                <a:ext cx="3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16400" name="Text Box 15"/>
              <p:cNvSpPr txBox="1"/>
              <p:nvPr/>
            </p:nvSpPr>
            <p:spPr>
              <a:xfrm>
                <a:off x="3441" y="2318"/>
                <a:ext cx="318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16401" name="Line 16"/>
              <p:cNvSpPr/>
              <p:nvPr/>
            </p:nvSpPr>
            <p:spPr>
              <a:xfrm>
                <a:off x="3441" y="2362"/>
                <a:ext cx="22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395" name="Group 25"/>
            <p:cNvGrpSpPr/>
            <p:nvPr/>
          </p:nvGrpSpPr>
          <p:grpSpPr>
            <a:xfrm>
              <a:off x="3696" y="2069"/>
              <a:ext cx="454" cy="485"/>
              <a:chOff x="1490" y="2083"/>
              <a:chExt cx="454" cy="485"/>
            </a:xfrm>
          </p:grpSpPr>
          <p:sp>
            <p:nvSpPr>
              <p:cNvPr id="16396" name="Text Box 26"/>
              <p:cNvSpPr txBox="1"/>
              <p:nvPr/>
            </p:nvSpPr>
            <p:spPr>
              <a:xfrm>
                <a:off x="1490" y="2083"/>
                <a:ext cx="454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b="1" dirty="0">
                    <a:latin typeface="Tahoma" panose="020B0604030504040204" pitchFamily="34" charset="0"/>
                  </a:rPr>
                  <a:t> </a:t>
                </a:r>
                <a:r>
                  <a:rPr lang="en-US" altLang="zh-CN" sz="2000" b="1" dirty="0">
                    <a:latin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16397" name="Text Box 27"/>
              <p:cNvSpPr txBox="1"/>
              <p:nvPr/>
            </p:nvSpPr>
            <p:spPr>
              <a:xfrm>
                <a:off x="1490" y="2318"/>
                <a:ext cx="454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dirty="0">
                    <a:latin typeface="Tahoma" panose="020B0604030504040204" pitchFamily="34" charset="0"/>
                  </a:rPr>
                  <a:t> 6</a:t>
                </a:r>
              </a:p>
            </p:txBody>
          </p:sp>
          <p:sp>
            <p:nvSpPr>
              <p:cNvPr id="16398" name="Line 28"/>
              <p:cNvSpPr/>
              <p:nvPr/>
            </p:nvSpPr>
            <p:spPr>
              <a:xfrm>
                <a:off x="1490" y="2362"/>
                <a:ext cx="32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>
            <a:hlinkClick r:id="" action="ppaction://hlinkshowjump?jump=lastslide"/>
          </p:cNvPr>
          <p:cNvGraphicFramePr>
            <a:graphicFrameLocks noChangeAspect="1"/>
          </p:cNvGraphicFramePr>
          <p:nvPr/>
        </p:nvGraphicFramePr>
        <p:xfrm>
          <a:off x="1019175" y="152400"/>
          <a:ext cx="19685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r:id="rId3" imgW="1524000" imgH="1533525" progId="Paint.Picture">
                  <p:embed/>
                </p:oleObj>
              </mc:Choice>
              <mc:Fallback>
                <p:oleObj r:id="rId3" imgW="1524000" imgH="1533525" progId="Paint.Picture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019175" y="152400"/>
                        <a:ext cx="1968500" cy="198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WordArt 3"/>
          <p:cNvSpPr>
            <a:spLocks noTextEdit="1"/>
          </p:cNvSpPr>
          <p:nvPr/>
        </p:nvSpPr>
        <p:spPr>
          <a:xfrm rot="-295958">
            <a:off x="2771775" y="827088"/>
            <a:ext cx="3671888" cy="1152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2097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66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做一做吧！</a:t>
            </a:r>
          </a:p>
        </p:txBody>
      </p:sp>
      <p:sp>
        <p:nvSpPr>
          <p:cNvPr id="34820" name="Text Box 4"/>
          <p:cNvSpPr txBox="1"/>
          <p:nvPr/>
        </p:nvSpPr>
        <p:spPr>
          <a:xfrm>
            <a:off x="2051050" y="2986088"/>
            <a:ext cx="5113338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P11</a:t>
            </a:r>
            <a:r>
              <a:rPr lang="zh-CN" altLang="en-US" sz="4000" b="1" dirty="0">
                <a:latin typeface="Times New Roman" panose="02020603050405020304" pitchFamily="18" charset="0"/>
              </a:rPr>
              <a:t>页做一做。</a:t>
            </a:r>
          </a:p>
          <a:p>
            <a:pPr>
              <a:spcBef>
                <a:spcPct val="50000"/>
              </a:spcBef>
            </a:pPr>
            <a:endParaRPr lang="zh-CN" altLang="en-US" sz="40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/>
          <p:nvPr/>
        </p:nvSpPr>
        <p:spPr>
          <a:xfrm>
            <a:off x="1403350" y="368300"/>
            <a:ext cx="5184775" cy="23749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9571" name="Line 3"/>
          <p:cNvSpPr/>
          <p:nvPr/>
        </p:nvSpPr>
        <p:spPr>
          <a:xfrm>
            <a:off x="1403350" y="1557338"/>
            <a:ext cx="518477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572" name="Rectangle 4"/>
          <p:cNvSpPr/>
          <p:nvPr/>
        </p:nvSpPr>
        <p:spPr>
          <a:xfrm>
            <a:off x="1403350" y="333375"/>
            <a:ext cx="5184775" cy="122396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9573" name="Line 5"/>
          <p:cNvSpPr/>
          <p:nvPr/>
        </p:nvSpPr>
        <p:spPr>
          <a:xfrm>
            <a:off x="3059113" y="333375"/>
            <a:ext cx="0" cy="1223963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574" name="Line 6"/>
          <p:cNvSpPr/>
          <p:nvPr/>
        </p:nvSpPr>
        <p:spPr>
          <a:xfrm>
            <a:off x="4787900" y="333375"/>
            <a:ext cx="0" cy="1223963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575" name="Rectangle 7"/>
          <p:cNvSpPr/>
          <p:nvPr/>
        </p:nvSpPr>
        <p:spPr>
          <a:xfrm>
            <a:off x="1371600" y="304800"/>
            <a:ext cx="1655763" cy="1223963"/>
          </a:xfrm>
          <a:prstGeom prst="rect">
            <a:avLst/>
          </a:prstGeom>
          <a:solidFill>
            <a:srgbClr val="FF0000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9576" name="Line 8"/>
          <p:cNvSpPr/>
          <p:nvPr/>
        </p:nvSpPr>
        <p:spPr>
          <a:xfrm>
            <a:off x="3059113" y="1557338"/>
            <a:ext cx="0" cy="1150937"/>
          </a:xfrm>
          <a:prstGeom prst="line">
            <a:avLst/>
          </a:prstGeom>
          <a:ln w="38100" cap="flat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577" name="Line 9"/>
          <p:cNvSpPr/>
          <p:nvPr/>
        </p:nvSpPr>
        <p:spPr>
          <a:xfrm>
            <a:off x="4787900" y="1557338"/>
            <a:ext cx="0" cy="1150937"/>
          </a:xfrm>
          <a:prstGeom prst="line">
            <a:avLst/>
          </a:prstGeom>
          <a:ln w="38100" cap="flat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9578" name="Group 10"/>
          <p:cNvGrpSpPr/>
          <p:nvPr/>
        </p:nvGrpSpPr>
        <p:grpSpPr>
          <a:xfrm>
            <a:off x="1524000" y="3505200"/>
            <a:ext cx="574675" cy="890588"/>
            <a:chOff x="3470" y="73"/>
            <a:chExt cx="362" cy="561"/>
          </a:xfrm>
        </p:grpSpPr>
        <p:sp>
          <p:nvSpPr>
            <p:cNvPr id="35857" name="Text Box 11"/>
            <p:cNvSpPr txBox="1"/>
            <p:nvPr/>
          </p:nvSpPr>
          <p:spPr>
            <a:xfrm>
              <a:off x="3561" y="73"/>
              <a:ext cx="22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858" name="Line 12"/>
            <p:cNvSpPr/>
            <p:nvPr/>
          </p:nvSpPr>
          <p:spPr>
            <a:xfrm>
              <a:off x="3470" y="348"/>
              <a:ext cx="3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9" name="Text Box 13"/>
            <p:cNvSpPr txBox="1"/>
            <p:nvPr/>
          </p:nvSpPr>
          <p:spPr>
            <a:xfrm>
              <a:off x="3560" y="346"/>
              <a:ext cx="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9582" name="Group 14"/>
          <p:cNvGrpSpPr/>
          <p:nvPr/>
        </p:nvGrpSpPr>
        <p:grpSpPr>
          <a:xfrm>
            <a:off x="3429000" y="3505200"/>
            <a:ext cx="574675" cy="890588"/>
            <a:chOff x="3470" y="73"/>
            <a:chExt cx="362" cy="561"/>
          </a:xfrm>
        </p:grpSpPr>
        <p:sp>
          <p:nvSpPr>
            <p:cNvPr id="35854" name="Text Box 15"/>
            <p:cNvSpPr txBox="1"/>
            <p:nvPr/>
          </p:nvSpPr>
          <p:spPr>
            <a:xfrm>
              <a:off x="3561" y="73"/>
              <a:ext cx="22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855" name="Line 16"/>
            <p:cNvSpPr/>
            <p:nvPr/>
          </p:nvSpPr>
          <p:spPr>
            <a:xfrm>
              <a:off x="3470" y="348"/>
              <a:ext cx="3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6" name="Text Box 17"/>
            <p:cNvSpPr txBox="1"/>
            <p:nvPr/>
          </p:nvSpPr>
          <p:spPr>
            <a:xfrm>
              <a:off x="3560" y="346"/>
              <a:ext cx="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09586" name="Text Box 18"/>
          <p:cNvSpPr txBox="1"/>
          <p:nvPr/>
        </p:nvSpPr>
        <p:spPr>
          <a:xfrm>
            <a:off x="2362200" y="35814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的</a:t>
            </a:r>
          </a:p>
        </p:txBody>
      </p:sp>
      <p:sp>
        <p:nvSpPr>
          <p:cNvPr id="35853" name="Text Box 19"/>
          <p:cNvSpPr txBox="1"/>
          <p:nvPr/>
        </p:nvSpPr>
        <p:spPr>
          <a:xfrm>
            <a:off x="203200" y="1020763"/>
            <a:ext cx="793750" cy="10890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</a:rPr>
              <a:t>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/>
      <p:bldP spid="109575" grpId="0" animBg="1"/>
      <p:bldP spid="1095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/>
          <p:nvPr/>
        </p:nvSpPr>
        <p:spPr>
          <a:xfrm>
            <a:off x="1371600" y="1219200"/>
            <a:ext cx="5761038" cy="223202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0595" name="Line 3"/>
          <p:cNvSpPr/>
          <p:nvPr/>
        </p:nvSpPr>
        <p:spPr>
          <a:xfrm>
            <a:off x="4252913" y="1219200"/>
            <a:ext cx="0" cy="2232025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0596" name="Line 4"/>
          <p:cNvSpPr/>
          <p:nvPr/>
        </p:nvSpPr>
        <p:spPr>
          <a:xfrm>
            <a:off x="2740025" y="1219200"/>
            <a:ext cx="0" cy="2232025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0597" name="Line 5"/>
          <p:cNvSpPr/>
          <p:nvPr/>
        </p:nvSpPr>
        <p:spPr>
          <a:xfrm>
            <a:off x="5692775" y="1219200"/>
            <a:ext cx="0" cy="2232025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0598" name="Rectangle 6"/>
          <p:cNvSpPr/>
          <p:nvPr/>
        </p:nvSpPr>
        <p:spPr>
          <a:xfrm>
            <a:off x="1371600" y="1219200"/>
            <a:ext cx="1368425" cy="223202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0599" name="Line 7"/>
          <p:cNvSpPr/>
          <p:nvPr/>
        </p:nvSpPr>
        <p:spPr>
          <a:xfrm>
            <a:off x="1371600" y="2300288"/>
            <a:ext cx="1368425" cy="0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0600" name="Rectangle 8"/>
          <p:cNvSpPr/>
          <p:nvPr/>
        </p:nvSpPr>
        <p:spPr>
          <a:xfrm>
            <a:off x="1371600" y="1219200"/>
            <a:ext cx="1368425" cy="1081088"/>
          </a:xfrm>
          <a:prstGeom prst="rect">
            <a:avLst/>
          </a:prstGeom>
          <a:solidFill>
            <a:srgbClr val="FF0000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0601" name="Line 9"/>
          <p:cNvSpPr/>
          <p:nvPr/>
        </p:nvSpPr>
        <p:spPr>
          <a:xfrm>
            <a:off x="2740025" y="2300288"/>
            <a:ext cx="4392613" cy="0"/>
          </a:xfrm>
          <a:prstGeom prst="line">
            <a:avLst/>
          </a:prstGeom>
          <a:ln w="38100" cap="flat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0602" name="Text Box 10"/>
          <p:cNvSpPr txBox="1"/>
          <p:nvPr/>
        </p:nvSpPr>
        <p:spPr>
          <a:xfrm>
            <a:off x="2743200" y="39624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的</a:t>
            </a:r>
          </a:p>
        </p:txBody>
      </p:sp>
      <p:grpSp>
        <p:nvGrpSpPr>
          <p:cNvPr id="110603" name="Group 11"/>
          <p:cNvGrpSpPr/>
          <p:nvPr/>
        </p:nvGrpSpPr>
        <p:grpSpPr>
          <a:xfrm>
            <a:off x="3657600" y="3886200"/>
            <a:ext cx="574675" cy="890588"/>
            <a:chOff x="3470" y="73"/>
            <a:chExt cx="362" cy="561"/>
          </a:xfrm>
        </p:grpSpPr>
        <p:sp>
          <p:nvSpPr>
            <p:cNvPr id="36880" name="Text Box 12"/>
            <p:cNvSpPr txBox="1"/>
            <p:nvPr/>
          </p:nvSpPr>
          <p:spPr>
            <a:xfrm>
              <a:off x="3561" y="73"/>
              <a:ext cx="22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6881" name="Line 13"/>
            <p:cNvSpPr/>
            <p:nvPr/>
          </p:nvSpPr>
          <p:spPr>
            <a:xfrm>
              <a:off x="3470" y="348"/>
              <a:ext cx="3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2" name="Text Box 14"/>
            <p:cNvSpPr txBox="1"/>
            <p:nvPr/>
          </p:nvSpPr>
          <p:spPr>
            <a:xfrm>
              <a:off x="3560" y="346"/>
              <a:ext cx="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0607" name="Group 15"/>
          <p:cNvGrpSpPr/>
          <p:nvPr/>
        </p:nvGrpSpPr>
        <p:grpSpPr>
          <a:xfrm>
            <a:off x="1981200" y="3886200"/>
            <a:ext cx="574675" cy="890588"/>
            <a:chOff x="3470" y="73"/>
            <a:chExt cx="362" cy="561"/>
          </a:xfrm>
        </p:grpSpPr>
        <p:sp>
          <p:nvSpPr>
            <p:cNvPr id="36877" name="Text Box 16"/>
            <p:cNvSpPr txBox="1"/>
            <p:nvPr/>
          </p:nvSpPr>
          <p:spPr>
            <a:xfrm>
              <a:off x="3561" y="73"/>
              <a:ext cx="22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6878" name="Line 17"/>
            <p:cNvSpPr/>
            <p:nvPr/>
          </p:nvSpPr>
          <p:spPr>
            <a:xfrm>
              <a:off x="3470" y="348"/>
              <a:ext cx="3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9" name="Text Box 18"/>
            <p:cNvSpPr txBox="1"/>
            <p:nvPr/>
          </p:nvSpPr>
          <p:spPr>
            <a:xfrm>
              <a:off x="3560" y="346"/>
              <a:ext cx="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nimBg="1"/>
      <p:bldP spid="110600" grpId="0" animBg="1"/>
      <p:bldP spid="1106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/>
          <p:nvPr/>
        </p:nvSpPr>
        <p:spPr>
          <a:xfrm>
            <a:off x="2819400" y="914400"/>
            <a:ext cx="2520950" cy="1439863"/>
          </a:xfrm>
          <a:prstGeom prst="rect">
            <a:avLst/>
          </a:prstGeom>
          <a:solidFill>
            <a:srgbClr val="CCFFFF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11619" name="Group 3"/>
          <p:cNvGrpSpPr/>
          <p:nvPr/>
        </p:nvGrpSpPr>
        <p:grpSpPr>
          <a:xfrm>
            <a:off x="2819400" y="1417638"/>
            <a:ext cx="2520950" cy="433387"/>
            <a:chOff x="657" y="1071"/>
            <a:chExt cx="1588" cy="273"/>
          </a:xfrm>
        </p:grpSpPr>
        <p:sp>
          <p:nvSpPr>
            <p:cNvPr id="37918" name="Line 4"/>
            <p:cNvSpPr/>
            <p:nvPr/>
          </p:nvSpPr>
          <p:spPr>
            <a:xfrm>
              <a:off x="657" y="1071"/>
              <a:ext cx="15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9" name="Line 5"/>
            <p:cNvSpPr/>
            <p:nvPr/>
          </p:nvSpPr>
          <p:spPr>
            <a:xfrm>
              <a:off x="657" y="1344"/>
              <a:ext cx="15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1622" name="Group 6"/>
          <p:cNvGrpSpPr/>
          <p:nvPr/>
        </p:nvGrpSpPr>
        <p:grpSpPr>
          <a:xfrm>
            <a:off x="3438525" y="914400"/>
            <a:ext cx="1254125" cy="503238"/>
            <a:chOff x="1047" y="754"/>
            <a:chExt cx="790" cy="907"/>
          </a:xfrm>
        </p:grpSpPr>
        <p:sp>
          <p:nvSpPr>
            <p:cNvPr id="37915" name="Line 7"/>
            <p:cNvSpPr/>
            <p:nvPr/>
          </p:nvSpPr>
          <p:spPr>
            <a:xfrm>
              <a:off x="1438" y="754"/>
              <a:ext cx="0" cy="90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6" name="Line 8"/>
            <p:cNvSpPr/>
            <p:nvPr/>
          </p:nvSpPr>
          <p:spPr>
            <a:xfrm>
              <a:off x="1837" y="754"/>
              <a:ext cx="0" cy="90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7" name="Line 9"/>
            <p:cNvSpPr/>
            <p:nvPr/>
          </p:nvSpPr>
          <p:spPr>
            <a:xfrm>
              <a:off x="1047" y="754"/>
              <a:ext cx="0" cy="90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1626" name="Rectangle 10"/>
          <p:cNvSpPr/>
          <p:nvPr/>
        </p:nvSpPr>
        <p:spPr>
          <a:xfrm>
            <a:off x="2819400" y="914400"/>
            <a:ext cx="2520950" cy="503238"/>
          </a:xfrm>
          <a:prstGeom prst="rect">
            <a:avLst/>
          </a:prstGeom>
          <a:solidFill>
            <a:srgbClr val="0000FF">
              <a:alpha val="34117"/>
            </a:srgbClr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11627" name="Group 11"/>
          <p:cNvGrpSpPr/>
          <p:nvPr/>
        </p:nvGrpSpPr>
        <p:grpSpPr>
          <a:xfrm>
            <a:off x="2349500" y="2895600"/>
            <a:ext cx="574675" cy="890588"/>
            <a:chOff x="3470" y="73"/>
            <a:chExt cx="362" cy="561"/>
          </a:xfrm>
        </p:grpSpPr>
        <p:sp>
          <p:nvSpPr>
            <p:cNvPr id="37912" name="Text Box 12"/>
            <p:cNvSpPr txBox="1"/>
            <p:nvPr/>
          </p:nvSpPr>
          <p:spPr>
            <a:xfrm>
              <a:off x="3561" y="73"/>
              <a:ext cx="22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7913" name="Line 13"/>
            <p:cNvSpPr/>
            <p:nvPr/>
          </p:nvSpPr>
          <p:spPr>
            <a:xfrm>
              <a:off x="3470" y="348"/>
              <a:ext cx="3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4" name="Text Box 14"/>
            <p:cNvSpPr txBox="1"/>
            <p:nvPr/>
          </p:nvSpPr>
          <p:spPr>
            <a:xfrm>
              <a:off x="3560" y="346"/>
              <a:ext cx="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11631" name="Text Box 15"/>
          <p:cNvSpPr txBox="1"/>
          <p:nvPr/>
        </p:nvSpPr>
        <p:spPr>
          <a:xfrm>
            <a:off x="2997200" y="3100388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111632" name="Rectangle 16"/>
          <p:cNvSpPr/>
          <p:nvPr/>
        </p:nvSpPr>
        <p:spPr>
          <a:xfrm>
            <a:off x="2819400" y="914400"/>
            <a:ext cx="649288" cy="503238"/>
          </a:xfrm>
          <a:prstGeom prst="rect">
            <a:avLst/>
          </a:prstGeom>
          <a:solidFill>
            <a:srgbClr val="FF00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11633" name="Group 17"/>
          <p:cNvGrpSpPr/>
          <p:nvPr/>
        </p:nvGrpSpPr>
        <p:grpSpPr>
          <a:xfrm>
            <a:off x="3502025" y="2895600"/>
            <a:ext cx="574675" cy="890588"/>
            <a:chOff x="3470" y="73"/>
            <a:chExt cx="362" cy="561"/>
          </a:xfrm>
        </p:grpSpPr>
        <p:sp>
          <p:nvSpPr>
            <p:cNvPr id="37909" name="Text Box 18"/>
            <p:cNvSpPr txBox="1"/>
            <p:nvPr/>
          </p:nvSpPr>
          <p:spPr>
            <a:xfrm>
              <a:off x="3561" y="73"/>
              <a:ext cx="22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7910" name="Line 19"/>
            <p:cNvSpPr/>
            <p:nvPr/>
          </p:nvSpPr>
          <p:spPr>
            <a:xfrm>
              <a:off x="3470" y="348"/>
              <a:ext cx="3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1" name="Text Box 20"/>
            <p:cNvSpPr txBox="1"/>
            <p:nvPr/>
          </p:nvSpPr>
          <p:spPr>
            <a:xfrm>
              <a:off x="3560" y="346"/>
              <a:ext cx="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11637" name="Text Box 21"/>
          <p:cNvSpPr txBox="1"/>
          <p:nvPr/>
        </p:nvSpPr>
        <p:spPr>
          <a:xfrm>
            <a:off x="4149725" y="3100388"/>
            <a:ext cx="361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</a:rPr>
              <a:t>=</a:t>
            </a:r>
          </a:p>
        </p:txBody>
      </p:sp>
      <p:grpSp>
        <p:nvGrpSpPr>
          <p:cNvPr id="111638" name="Group 22"/>
          <p:cNvGrpSpPr/>
          <p:nvPr/>
        </p:nvGrpSpPr>
        <p:grpSpPr>
          <a:xfrm>
            <a:off x="4724400" y="2895600"/>
            <a:ext cx="1441450" cy="890588"/>
            <a:chOff x="2199" y="1933"/>
            <a:chExt cx="908" cy="561"/>
          </a:xfrm>
        </p:grpSpPr>
        <p:sp>
          <p:nvSpPr>
            <p:cNvPr id="37906" name="Text Box 23"/>
            <p:cNvSpPr txBox="1"/>
            <p:nvPr/>
          </p:nvSpPr>
          <p:spPr>
            <a:xfrm>
              <a:off x="2200" y="1933"/>
              <a:ext cx="90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(    )</a:t>
              </a:r>
            </a:p>
          </p:txBody>
        </p:sp>
        <p:sp>
          <p:nvSpPr>
            <p:cNvPr id="37907" name="Line 24"/>
            <p:cNvSpPr/>
            <p:nvPr/>
          </p:nvSpPr>
          <p:spPr>
            <a:xfrm flipV="1">
              <a:off x="2200" y="2205"/>
              <a:ext cx="499" cy="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8" name="Text Box 25"/>
            <p:cNvSpPr txBox="1"/>
            <p:nvPr/>
          </p:nvSpPr>
          <p:spPr>
            <a:xfrm>
              <a:off x="2199" y="2206"/>
              <a:ext cx="72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(    )</a:t>
              </a:r>
            </a:p>
          </p:txBody>
        </p:sp>
      </p:grpSp>
      <p:grpSp>
        <p:nvGrpSpPr>
          <p:cNvPr id="111642" name="Group 26"/>
          <p:cNvGrpSpPr/>
          <p:nvPr/>
        </p:nvGrpSpPr>
        <p:grpSpPr>
          <a:xfrm>
            <a:off x="3429000" y="1447800"/>
            <a:ext cx="1254125" cy="914400"/>
            <a:chOff x="1047" y="754"/>
            <a:chExt cx="790" cy="907"/>
          </a:xfrm>
        </p:grpSpPr>
        <p:sp>
          <p:nvSpPr>
            <p:cNvPr id="37903" name="Line 27"/>
            <p:cNvSpPr/>
            <p:nvPr/>
          </p:nvSpPr>
          <p:spPr>
            <a:xfrm>
              <a:off x="1438" y="754"/>
              <a:ext cx="0" cy="90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4" name="Line 28"/>
            <p:cNvSpPr/>
            <p:nvPr/>
          </p:nvSpPr>
          <p:spPr>
            <a:xfrm>
              <a:off x="1837" y="754"/>
              <a:ext cx="0" cy="90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5" name="Line 29"/>
            <p:cNvSpPr/>
            <p:nvPr/>
          </p:nvSpPr>
          <p:spPr>
            <a:xfrm>
              <a:off x="1047" y="754"/>
              <a:ext cx="0" cy="90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1646" name="Rectangle 30"/>
          <p:cNvSpPr/>
          <p:nvPr/>
        </p:nvSpPr>
        <p:spPr>
          <a:xfrm>
            <a:off x="4800600" y="335280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</a:pP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zh-CN" sz="2100" b="1" dirty="0">
              <a:latin typeface="Arial" panose="020B0604020202020204" pitchFamily="34" charset="0"/>
            </a:endParaRPr>
          </a:p>
        </p:txBody>
      </p:sp>
      <p:sp>
        <p:nvSpPr>
          <p:cNvPr id="111647" name="Rectangle 31"/>
          <p:cNvSpPr/>
          <p:nvPr/>
        </p:nvSpPr>
        <p:spPr>
          <a:xfrm>
            <a:off x="4800600" y="289560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zh-CN" sz="21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6" grpId="0" animBg="1"/>
      <p:bldP spid="111631" grpId="0"/>
      <p:bldP spid="111632" grpId="0" animBg="1"/>
      <p:bldP spid="111637" grpId="0"/>
      <p:bldP spid="111646" grpId="0"/>
      <p:bldP spid="1116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descr="宽上对角线"/>
          <p:cNvSpPr/>
          <p:nvPr/>
        </p:nvSpPr>
        <p:spPr>
          <a:xfrm>
            <a:off x="2484438" y="1916113"/>
            <a:ext cx="3095625" cy="649287"/>
          </a:xfrm>
          <a:prstGeom prst="rect">
            <a:avLst/>
          </a:prstGeom>
          <a:pattFill prst="wdUpDiag">
            <a:fgClr>
              <a:srgbClr val="FF00FF"/>
            </a:fgClr>
            <a:bgClr>
              <a:schemeClr val="bg1"/>
            </a:bgClr>
          </a:patt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5" name="Rectangle 3" descr="宽上对角线"/>
          <p:cNvSpPr/>
          <p:nvPr/>
        </p:nvSpPr>
        <p:spPr>
          <a:xfrm>
            <a:off x="2484438" y="2565400"/>
            <a:ext cx="3095625" cy="649288"/>
          </a:xfrm>
          <a:prstGeom prst="rect">
            <a:avLst/>
          </a:prstGeom>
          <a:pattFill prst="wdUpDiag">
            <a:fgClr>
              <a:srgbClr val="FF00FF">
                <a:alpha val="70979"/>
              </a:srgbClr>
            </a:fgClr>
            <a:bgClr>
              <a:schemeClr val="bg1">
                <a:alpha val="70979"/>
              </a:schemeClr>
            </a:bgClr>
          </a:patt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6" name="Rectangle 4" descr="宽上对角线"/>
          <p:cNvSpPr/>
          <p:nvPr/>
        </p:nvSpPr>
        <p:spPr>
          <a:xfrm>
            <a:off x="2484438" y="3213100"/>
            <a:ext cx="3095625" cy="649288"/>
          </a:xfrm>
          <a:prstGeom prst="rect">
            <a:avLst/>
          </a:prstGeom>
          <a:pattFill prst="wdUpDiag">
            <a:fgClr>
              <a:srgbClr val="FF00FF">
                <a:alpha val="70195"/>
              </a:srgbClr>
            </a:fgClr>
            <a:bgClr>
              <a:schemeClr val="bg1">
                <a:alpha val="70195"/>
              </a:schemeClr>
            </a:bgClr>
          </a:patt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38917" name="Group 5"/>
          <p:cNvGrpSpPr/>
          <p:nvPr/>
        </p:nvGrpSpPr>
        <p:grpSpPr>
          <a:xfrm>
            <a:off x="2484438" y="1916113"/>
            <a:ext cx="3095625" cy="1944687"/>
            <a:chOff x="1565" y="1207"/>
            <a:chExt cx="1950" cy="1225"/>
          </a:xfrm>
        </p:grpSpPr>
        <p:sp>
          <p:nvSpPr>
            <p:cNvPr id="38934" name="Rectangle 6"/>
            <p:cNvSpPr/>
            <p:nvPr/>
          </p:nvSpPr>
          <p:spPr>
            <a:xfrm>
              <a:off x="1565" y="1207"/>
              <a:ext cx="499" cy="1225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8935" name="Rectangle 7"/>
            <p:cNvSpPr/>
            <p:nvPr/>
          </p:nvSpPr>
          <p:spPr>
            <a:xfrm>
              <a:off x="2064" y="1207"/>
              <a:ext cx="499" cy="1225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8936" name="Rectangle 8"/>
            <p:cNvSpPr/>
            <p:nvPr/>
          </p:nvSpPr>
          <p:spPr>
            <a:xfrm>
              <a:off x="2562" y="1207"/>
              <a:ext cx="499" cy="1225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8937" name="Rectangle 9"/>
            <p:cNvSpPr/>
            <p:nvPr/>
          </p:nvSpPr>
          <p:spPr>
            <a:xfrm>
              <a:off x="3061" y="1207"/>
              <a:ext cx="454" cy="1225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8918" name="Rectangle 10"/>
          <p:cNvSpPr/>
          <p:nvPr/>
        </p:nvSpPr>
        <p:spPr>
          <a:xfrm>
            <a:off x="5580063" y="1916113"/>
            <a:ext cx="720725" cy="194468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9" name="Line 11"/>
          <p:cNvSpPr/>
          <p:nvPr/>
        </p:nvSpPr>
        <p:spPr>
          <a:xfrm>
            <a:off x="5580063" y="2565400"/>
            <a:ext cx="7207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0" name="Line 12"/>
          <p:cNvSpPr/>
          <p:nvPr/>
        </p:nvSpPr>
        <p:spPr>
          <a:xfrm>
            <a:off x="5580063" y="3213100"/>
            <a:ext cx="7207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1" name="Text Box 13"/>
          <p:cNvSpPr txBox="1"/>
          <p:nvPr/>
        </p:nvSpPr>
        <p:spPr>
          <a:xfrm>
            <a:off x="2625725" y="4556125"/>
            <a:ext cx="8651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(      )</a:t>
            </a:r>
          </a:p>
        </p:txBody>
      </p:sp>
      <p:sp>
        <p:nvSpPr>
          <p:cNvPr id="38922" name="Line 14"/>
          <p:cNvSpPr/>
          <p:nvPr/>
        </p:nvSpPr>
        <p:spPr>
          <a:xfrm>
            <a:off x="2698750" y="5038725"/>
            <a:ext cx="5746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3" name="Text Box 15"/>
          <p:cNvSpPr txBox="1"/>
          <p:nvPr/>
        </p:nvSpPr>
        <p:spPr>
          <a:xfrm>
            <a:off x="2625725" y="5035550"/>
            <a:ext cx="12239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(      )</a:t>
            </a:r>
          </a:p>
        </p:txBody>
      </p:sp>
      <p:sp>
        <p:nvSpPr>
          <p:cNvPr id="38924" name="Text Box 16"/>
          <p:cNvSpPr txBox="1"/>
          <p:nvPr/>
        </p:nvSpPr>
        <p:spPr>
          <a:xfrm>
            <a:off x="3348038" y="4797425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38925" name="Text Box 17"/>
          <p:cNvSpPr txBox="1"/>
          <p:nvPr/>
        </p:nvSpPr>
        <p:spPr>
          <a:xfrm>
            <a:off x="4857750" y="4772025"/>
            <a:ext cx="361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</a:rPr>
              <a:t>=</a:t>
            </a:r>
          </a:p>
        </p:txBody>
      </p:sp>
      <p:grpSp>
        <p:nvGrpSpPr>
          <p:cNvPr id="38926" name="Group 18"/>
          <p:cNvGrpSpPr/>
          <p:nvPr/>
        </p:nvGrpSpPr>
        <p:grpSpPr>
          <a:xfrm>
            <a:off x="5291138" y="4556125"/>
            <a:ext cx="1441450" cy="890588"/>
            <a:chOff x="2199" y="1933"/>
            <a:chExt cx="908" cy="561"/>
          </a:xfrm>
        </p:grpSpPr>
        <p:sp>
          <p:nvSpPr>
            <p:cNvPr id="38931" name="Text Box 19"/>
            <p:cNvSpPr txBox="1"/>
            <p:nvPr/>
          </p:nvSpPr>
          <p:spPr>
            <a:xfrm>
              <a:off x="2200" y="1933"/>
              <a:ext cx="90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(    )</a:t>
              </a:r>
            </a:p>
          </p:txBody>
        </p:sp>
        <p:sp>
          <p:nvSpPr>
            <p:cNvPr id="38932" name="Line 20"/>
            <p:cNvSpPr/>
            <p:nvPr/>
          </p:nvSpPr>
          <p:spPr>
            <a:xfrm flipV="1">
              <a:off x="2200" y="2205"/>
              <a:ext cx="499" cy="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3" name="Text Box 21"/>
            <p:cNvSpPr txBox="1"/>
            <p:nvPr/>
          </p:nvSpPr>
          <p:spPr>
            <a:xfrm>
              <a:off x="2199" y="2206"/>
              <a:ext cx="72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(    )</a:t>
              </a:r>
            </a:p>
          </p:txBody>
        </p:sp>
      </p:grpSp>
      <p:sp>
        <p:nvSpPr>
          <p:cNvPr id="38927" name="Text Box 22"/>
          <p:cNvSpPr txBox="1"/>
          <p:nvPr/>
        </p:nvSpPr>
        <p:spPr>
          <a:xfrm>
            <a:off x="3849688" y="4508500"/>
            <a:ext cx="8651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(      )</a:t>
            </a:r>
          </a:p>
        </p:txBody>
      </p:sp>
      <p:sp>
        <p:nvSpPr>
          <p:cNvPr id="38928" name="Line 23"/>
          <p:cNvSpPr/>
          <p:nvPr/>
        </p:nvSpPr>
        <p:spPr>
          <a:xfrm>
            <a:off x="3922713" y="4991100"/>
            <a:ext cx="5746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9" name="Text Box 24"/>
          <p:cNvSpPr txBox="1"/>
          <p:nvPr/>
        </p:nvSpPr>
        <p:spPr>
          <a:xfrm>
            <a:off x="3849688" y="4987925"/>
            <a:ext cx="12239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(      )</a:t>
            </a:r>
          </a:p>
        </p:txBody>
      </p:sp>
      <p:sp>
        <p:nvSpPr>
          <p:cNvPr id="38930" name="Rectangle 25" descr="宽下对角线"/>
          <p:cNvSpPr/>
          <p:nvPr/>
        </p:nvSpPr>
        <p:spPr>
          <a:xfrm>
            <a:off x="2484438" y="1927225"/>
            <a:ext cx="3095625" cy="649288"/>
          </a:xfrm>
          <a:prstGeom prst="rect">
            <a:avLst/>
          </a:prstGeom>
          <a:pattFill prst="wdDnDiag">
            <a:fgClr>
              <a:srgbClr val="FF00FF">
                <a:alpha val="69019"/>
              </a:srgbClr>
            </a:fgClr>
            <a:bgClr>
              <a:schemeClr val="bg1">
                <a:alpha val="69019"/>
              </a:schemeClr>
            </a:bgClr>
          </a:patt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idx="1"/>
          </p:nvPr>
        </p:nvSpPr>
        <p:spPr>
          <a:xfrm>
            <a:off x="250825" y="260350"/>
            <a:ext cx="8893175" cy="6264275"/>
          </a:xfrm>
          <a:ln/>
        </p:spPr>
        <p:txBody>
          <a:bodyPr vert="horz" wrap="none" lIns="91440" tIns="45720" rIns="91440" bIns="45720" anchor="t" anchorCtr="0"/>
          <a:lstStyle/>
          <a:p>
            <a:r>
              <a:rPr lang="zh-CN" altLang="en-US" b="1" dirty="0"/>
              <a:t>巩固练习</a:t>
            </a:r>
          </a:p>
          <a:p>
            <a:pPr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、     </a:t>
            </a:r>
            <a:r>
              <a:rPr lang="en-US" altLang="zh-CN" b="1" dirty="0"/>
              <a:t>×                      ×           </a:t>
            </a:r>
          </a:p>
          <a:p>
            <a:endParaRPr lang="en-US" altLang="zh-CN" b="1" dirty="0"/>
          </a:p>
          <a:p>
            <a:r>
              <a:rPr lang="en-US" altLang="zh-CN" b="1" dirty="0"/>
              <a:t>       ×                      ×</a:t>
            </a:r>
          </a:p>
          <a:p>
            <a:endParaRPr lang="en-US" altLang="zh-CN" b="1" dirty="0"/>
          </a:p>
          <a:p>
            <a:pPr>
              <a:buNone/>
            </a:pPr>
            <a:r>
              <a:rPr lang="en-US" altLang="zh-CN" b="1" dirty="0"/>
              <a:t>2</a:t>
            </a:r>
            <a:r>
              <a:rPr lang="zh-CN" altLang="en-US" b="1" dirty="0"/>
              <a:t>、列式计算</a:t>
            </a:r>
          </a:p>
          <a:p>
            <a:pPr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）     的     是多少？</a:t>
            </a:r>
          </a:p>
          <a:p>
            <a:pPr>
              <a:buNone/>
            </a:pPr>
            <a:endParaRPr lang="zh-CN" altLang="en-US" b="1" dirty="0"/>
          </a:p>
          <a:p>
            <a:pPr>
              <a:buNone/>
            </a:pPr>
            <a:r>
              <a:rPr lang="en-US" altLang="zh-CN" b="1" dirty="0"/>
              <a:t>2</a:t>
            </a:r>
            <a:r>
              <a:rPr lang="zh-CN" altLang="en-US" b="1" dirty="0"/>
              <a:t>）     千克的      是多少千克？</a:t>
            </a:r>
          </a:p>
          <a:p>
            <a:pPr>
              <a:buNone/>
            </a:pPr>
            <a:r>
              <a:rPr lang="zh-CN" altLang="en-US" b="1" dirty="0"/>
              <a:t> </a:t>
            </a:r>
          </a:p>
        </p:txBody>
      </p:sp>
      <p:grpSp>
        <p:nvGrpSpPr>
          <p:cNvPr id="39939" name="Group 3"/>
          <p:cNvGrpSpPr/>
          <p:nvPr/>
        </p:nvGrpSpPr>
        <p:grpSpPr>
          <a:xfrm>
            <a:off x="971550" y="3357563"/>
            <a:ext cx="647700" cy="973137"/>
            <a:chOff x="3379" y="709"/>
            <a:chExt cx="408" cy="613"/>
          </a:xfrm>
        </p:grpSpPr>
        <p:sp>
          <p:nvSpPr>
            <p:cNvPr id="39984" name="Text Box 4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39985" name="Text Box 5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39986" name="Line 6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40" name="Group 7"/>
          <p:cNvGrpSpPr/>
          <p:nvPr/>
        </p:nvGrpSpPr>
        <p:grpSpPr>
          <a:xfrm>
            <a:off x="1908175" y="692150"/>
            <a:ext cx="647700" cy="973138"/>
            <a:chOff x="3379" y="709"/>
            <a:chExt cx="408" cy="613"/>
          </a:xfrm>
        </p:grpSpPr>
        <p:sp>
          <p:nvSpPr>
            <p:cNvPr id="39981" name="Text Box 8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39982" name="Text Box 9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9</a:t>
              </a:r>
            </a:p>
          </p:txBody>
        </p:sp>
        <p:sp>
          <p:nvSpPr>
            <p:cNvPr id="39983" name="Line 10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41" name="Group 11"/>
          <p:cNvGrpSpPr/>
          <p:nvPr/>
        </p:nvGrpSpPr>
        <p:grpSpPr>
          <a:xfrm>
            <a:off x="3563938" y="620713"/>
            <a:ext cx="647700" cy="973137"/>
            <a:chOff x="3379" y="709"/>
            <a:chExt cx="408" cy="613"/>
          </a:xfrm>
        </p:grpSpPr>
        <p:sp>
          <p:nvSpPr>
            <p:cNvPr id="39978" name="Text Box 12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39979" name="Text Box 13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7</a:t>
              </a:r>
            </a:p>
          </p:txBody>
        </p:sp>
        <p:sp>
          <p:nvSpPr>
            <p:cNvPr id="39980" name="Line 14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42" name="Group 15"/>
          <p:cNvGrpSpPr/>
          <p:nvPr/>
        </p:nvGrpSpPr>
        <p:grpSpPr>
          <a:xfrm>
            <a:off x="4716463" y="620713"/>
            <a:ext cx="647700" cy="973137"/>
            <a:chOff x="3379" y="709"/>
            <a:chExt cx="408" cy="613"/>
          </a:xfrm>
        </p:grpSpPr>
        <p:sp>
          <p:nvSpPr>
            <p:cNvPr id="39975" name="Text Box 16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7</a:t>
              </a:r>
            </a:p>
          </p:txBody>
        </p:sp>
        <p:sp>
          <p:nvSpPr>
            <p:cNvPr id="39976" name="Text Box 17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8</a:t>
              </a:r>
            </a:p>
          </p:txBody>
        </p:sp>
        <p:sp>
          <p:nvSpPr>
            <p:cNvPr id="39977" name="Line 18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43" name="Group 19"/>
          <p:cNvGrpSpPr/>
          <p:nvPr/>
        </p:nvGrpSpPr>
        <p:grpSpPr>
          <a:xfrm>
            <a:off x="971550" y="1808163"/>
            <a:ext cx="647700" cy="973137"/>
            <a:chOff x="3379" y="709"/>
            <a:chExt cx="408" cy="613"/>
          </a:xfrm>
        </p:grpSpPr>
        <p:sp>
          <p:nvSpPr>
            <p:cNvPr id="39972" name="Text Box 20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5</a:t>
              </a:r>
            </a:p>
          </p:txBody>
        </p:sp>
        <p:sp>
          <p:nvSpPr>
            <p:cNvPr id="39973" name="Text Box 21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6</a:t>
              </a:r>
            </a:p>
          </p:txBody>
        </p:sp>
        <p:sp>
          <p:nvSpPr>
            <p:cNvPr id="39974" name="Line 22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44" name="Group 23"/>
          <p:cNvGrpSpPr/>
          <p:nvPr/>
        </p:nvGrpSpPr>
        <p:grpSpPr>
          <a:xfrm>
            <a:off x="1908175" y="1844675"/>
            <a:ext cx="647700" cy="973138"/>
            <a:chOff x="3379" y="709"/>
            <a:chExt cx="408" cy="613"/>
          </a:xfrm>
        </p:grpSpPr>
        <p:sp>
          <p:nvSpPr>
            <p:cNvPr id="39969" name="Text Box 24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ahoma" panose="020B0604030504040204" pitchFamily="34" charset="0"/>
                </a:rPr>
                <a:t> </a:t>
              </a:r>
              <a:r>
                <a:rPr lang="en-US" altLang="zh-CN" sz="2800" b="1" dirty="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39970" name="Text Box 25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25</a:t>
              </a:r>
            </a:p>
          </p:txBody>
        </p:sp>
        <p:sp>
          <p:nvSpPr>
            <p:cNvPr id="39971" name="Line 26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45" name="Group 27"/>
          <p:cNvGrpSpPr/>
          <p:nvPr/>
        </p:nvGrpSpPr>
        <p:grpSpPr>
          <a:xfrm>
            <a:off x="3492500" y="1773238"/>
            <a:ext cx="647700" cy="973137"/>
            <a:chOff x="3379" y="709"/>
            <a:chExt cx="408" cy="613"/>
          </a:xfrm>
        </p:grpSpPr>
        <p:sp>
          <p:nvSpPr>
            <p:cNvPr id="39966" name="Text Box 28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ahoma" panose="020B0604030504040204" pitchFamily="34" charset="0"/>
                </a:rPr>
                <a:t> </a:t>
              </a:r>
              <a:r>
                <a:rPr lang="en-US" altLang="zh-CN" sz="2800" b="1" dirty="0">
                  <a:latin typeface="Tahoma" panose="020B0604030504040204" pitchFamily="34" charset="0"/>
                </a:rPr>
                <a:t>7</a:t>
              </a:r>
            </a:p>
          </p:txBody>
        </p:sp>
        <p:sp>
          <p:nvSpPr>
            <p:cNvPr id="39967" name="Text Box 29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12</a:t>
              </a:r>
            </a:p>
          </p:txBody>
        </p:sp>
        <p:sp>
          <p:nvSpPr>
            <p:cNvPr id="39968" name="Line 30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46" name="Group 31"/>
          <p:cNvGrpSpPr/>
          <p:nvPr/>
        </p:nvGrpSpPr>
        <p:grpSpPr>
          <a:xfrm>
            <a:off x="4572000" y="1700213"/>
            <a:ext cx="647700" cy="973137"/>
            <a:chOff x="3379" y="709"/>
            <a:chExt cx="408" cy="613"/>
          </a:xfrm>
        </p:grpSpPr>
        <p:sp>
          <p:nvSpPr>
            <p:cNvPr id="39963" name="Text Box 32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ahoma" panose="020B0604030504040204" pitchFamily="34" charset="0"/>
                </a:rPr>
                <a:t> </a:t>
              </a:r>
              <a:r>
                <a:rPr lang="en-US" altLang="zh-CN" sz="2800" b="1" dirty="0">
                  <a:latin typeface="Tahoma" panose="020B0604030504040204" pitchFamily="34" charset="0"/>
                </a:rPr>
                <a:t>9</a:t>
              </a:r>
            </a:p>
          </p:txBody>
        </p:sp>
        <p:sp>
          <p:nvSpPr>
            <p:cNvPr id="39964" name="Text Box 33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14</a:t>
              </a:r>
            </a:p>
          </p:txBody>
        </p:sp>
        <p:sp>
          <p:nvSpPr>
            <p:cNvPr id="39965" name="Line 34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47" name="Group 35"/>
          <p:cNvGrpSpPr/>
          <p:nvPr/>
        </p:nvGrpSpPr>
        <p:grpSpPr>
          <a:xfrm>
            <a:off x="1042988" y="692150"/>
            <a:ext cx="647700" cy="973138"/>
            <a:chOff x="3379" y="709"/>
            <a:chExt cx="408" cy="613"/>
          </a:xfrm>
        </p:grpSpPr>
        <p:sp>
          <p:nvSpPr>
            <p:cNvPr id="39960" name="Text Box 36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39961" name="Text Box 37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39962" name="Line 38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48" name="Group 39"/>
          <p:cNvGrpSpPr/>
          <p:nvPr/>
        </p:nvGrpSpPr>
        <p:grpSpPr>
          <a:xfrm>
            <a:off x="1979613" y="3429000"/>
            <a:ext cx="647700" cy="973138"/>
            <a:chOff x="3379" y="709"/>
            <a:chExt cx="408" cy="613"/>
          </a:xfrm>
        </p:grpSpPr>
        <p:sp>
          <p:nvSpPr>
            <p:cNvPr id="39957" name="Text Box 40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6</a:t>
              </a:r>
            </a:p>
          </p:txBody>
        </p:sp>
        <p:sp>
          <p:nvSpPr>
            <p:cNvPr id="39958" name="Text Box 41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7</a:t>
              </a:r>
            </a:p>
          </p:txBody>
        </p:sp>
        <p:sp>
          <p:nvSpPr>
            <p:cNvPr id="39959" name="Line 42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49" name="Group 43"/>
          <p:cNvGrpSpPr/>
          <p:nvPr/>
        </p:nvGrpSpPr>
        <p:grpSpPr>
          <a:xfrm>
            <a:off x="971550" y="4437063"/>
            <a:ext cx="647700" cy="973137"/>
            <a:chOff x="3379" y="709"/>
            <a:chExt cx="408" cy="613"/>
          </a:xfrm>
        </p:grpSpPr>
        <p:sp>
          <p:nvSpPr>
            <p:cNvPr id="39954" name="Text Box 44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5</a:t>
              </a:r>
            </a:p>
          </p:txBody>
        </p:sp>
        <p:sp>
          <p:nvSpPr>
            <p:cNvPr id="39955" name="Text Box 45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8</a:t>
              </a:r>
            </a:p>
          </p:txBody>
        </p:sp>
        <p:sp>
          <p:nvSpPr>
            <p:cNvPr id="39956" name="Line 46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50" name="Group 47"/>
          <p:cNvGrpSpPr/>
          <p:nvPr/>
        </p:nvGrpSpPr>
        <p:grpSpPr>
          <a:xfrm>
            <a:off x="2771775" y="4437063"/>
            <a:ext cx="647700" cy="973137"/>
            <a:chOff x="3379" y="709"/>
            <a:chExt cx="408" cy="613"/>
          </a:xfrm>
        </p:grpSpPr>
        <p:sp>
          <p:nvSpPr>
            <p:cNvPr id="39951" name="Text Box 48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39952" name="Text Box 49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5</a:t>
              </a:r>
            </a:p>
          </p:txBody>
        </p:sp>
        <p:sp>
          <p:nvSpPr>
            <p:cNvPr id="39953" name="Line 50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idx="1"/>
          </p:nvPr>
        </p:nvSpPr>
        <p:spPr>
          <a:xfrm>
            <a:off x="323850" y="692150"/>
            <a:ext cx="8229600" cy="4530725"/>
          </a:xfrm>
          <a:ln/>
        </p:spPr>
        <p:txBody>
          <a:bodyPr vert="horz" wrap="square" lIns="91440" tIns="45720" rIns="91440" bIns="45720" anchor="t" anchorCtr="0"/>
          <a:lstStyle/>
          <a:p>
            <a:pPr>
              <a:lnSpc>
                <a:spcPct val="90000"/>
              </a:lnSpc>
              <a:buNone/>
            </a:pPr>
            <a:r>
              <a:rPr lang="en-US" altLang="zh-CN" b="1" dirty="0"/>
              <a:t>3</a:t>
            </a:r>
            <a:r>
              <a:rPr lang="zh-CN" altLang="en-US" b="1" dirty="0"/>
              <a:t>、 填空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b="1" dirty="0"/>
              <a:t>   </a:t>
            </a:r>
            <a:r>
              <a:rPr lang="en-US" altLang="zh-CN" b="1" dirty="0"/>
              <a:t>1</a:t>
            </a:r>
            <a:r>
              <a:rPr lang="zh-CN" altLang="en-US" b="1" dirty="0"/>
              <a:t>）     </a:t>
            </a:r>
            <a:r>
              <a:rPr lang="en-US" altLang="zh-CN" b="1" dirty="0"/>
              <a:t>×8 </a:t>
            </a:r>
            <a:r>
              <a:rPr lang="zh-CN" altLang="en-US" b="1" dirty="0"/>
              <a:t>表示  </a:t>
            </a:r>
            <a:r>
              <a:rPr lang="en-US" altLang="zh-CN" b="1" dirty="0"/>
              <a:t>(                 )</a:t>
            </a:r>
            <a:r>
              <a:rPr lang="zh-CN" altLang="en-US" b="1" dirty="0"/>
              <a:t>，    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b="1" dirty="0"/>
              <a:t>  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b="1" dirty="0"/>
              <a:t>       </a:t>
            </a:r>
            <a:r>
              <a:rPr lang="en-US" altLang="zh-CN" b="1" dirty="0"/>
              <a:t>8 ×      </a:t>
            </a:r>
            <a:r>
              <a:rPr lang="zh-CN" altLang="en-US" b="1" dirty="0"/>
              <a:t>表示  </a:t>
            </a:r>
            <a:r>
              <a:rPr lang="en-US" altLang="zh-CN" b="1" dirty="0"/>
              <a:t>(                 )</a:t>
            </a:r>
            <a:r>
              <a:rPr lang="zh-CN" altLang="en-US" b="1" dirty="0"/>
              <a:t>，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b="1" dirty="0"/>
              <a:t>          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b="1" dirty="0"/>
              <a:t>           </a:t>
            </a:r>
            <a:r>
              <a:rPr lang="en-US" altLang="zh-CN" b="1" dirty="0"/>
              <a:t>×      </a:t>
            </a:r>
            <a:r>
              <a:rPr lang="zh-CN" altLang="en-US" b="1" dirty="0"/>
              <a:t>表示  </a:t>
            </a:r>
            <a:r>
              <a:rPr lang="en-US" altLang="zh-CN" b="1" dirty="0"/>
              <a:t>(                 )</a:t>
            </a:r>
            <a:r>
              <a:rPr lang="zh-CN" altLang="en-US" b="1" dirty="0"/>
              <a:t>。</a:t>
            </a:r>
          </a:p>
          <a:p>
            <a:pPr>
              <a:lnSpc>
                <a:spcPct val="90000"/>
              </a:lnSpc>
              <a:buNone/>
            </a:pPr>
            <a:endParaRPr lang="zh-CN" altLang="en-US" b="1" dirty="0"/>
          </a:p>
          <a:p>
            <a:pPr>
              <a:lnSpc>
                <a:spcPct val="90000"/>
              </a:lnSpc>
              <a:buNone/>
            </a:pPr>
            <a:r>
              <a:rPr lang="zh-CN" altLang="en-US" b="1" dirty="0"/>
              <a:t>   </a:t>
            </a:r>
            <a:r>
              <a:rPr lang="en-US" altLang="zh-CN" b="1" dirty="0"/>
              <a:t>2</a:t>
            </a:r>
            <a:r>
              <a:rPr lang="zh-CN" altLang="en-US" b="1" dirty="0"/>
              <a:t>）一根电线长      米，   根长（     ）米。</a:t>
            </a:r>
          </a:p>
          <a:p>
            <a:pPr>
              <a:lnSpc>
                <a:spcPct val="90000"/>
              </a:lnSpc>
            </a:pPr>
            <a:endParaRPr lang="zh-CN" altLang="en-US" b="1" dirty="0"/>
          </a:p>
        </p:txBody>
      </p:sp>
      <p:grpSp>
        <p:nvGrpSpPr>
          <p:cNvPr id="40963" name="Group 3"/>
          <p:cNvGrpSpPr/>
          <p:nvPr/>
        </p:nvGrpSpPr>
        <p:grpSpPr>
          <a:xfrm>
            <a:off x="1547813" y="1052513"/>
            <a:ext cx="647700" cy="973137"/>
            <a:chOff x="3379" y="709"/>
            <a:chExt cx="408" cy="613"/>
          </a:xfrm>
        </p:grpSpPr>
        <p:sp>
          <p:nvSpPr>
            <p:cNvPr id="40984" name="Text Box 4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5</a:t>
              </a:r>
            </a:p>
          </p:txBody>
        </p:sp>
        <p:sp>
          <p:nvSpPr>
            <p:cNvPr id="40985" name="Text Box 5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6</a:t>
              </a:r>
            </a:p>
          </p:txBody>
        </p:sp>
        <p:sp>
          <p:nvSpPr>
            <p:cNvPr id="40986" name="Line 6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964" name="Group 7"/>
          <p:cNvGrpSpPr/>
          <p:nvPr/>
        </p:nvGrpSpPr>
        <p:grpSpPr>
          <a:xfrm>
            <a:off x="2124075" y="2060575"/>
            <a:ext cx="647700" cy="973138"/>
            <a:chOff x="3379" y="709"/>
            <a:chExt cx="408" cy="613"/>
          </a:xfrm>
        </p:grpSpPr>
        <p:sp>
          <p:nvSpPr>
            <p:cNvPr id="40981" name="Text Box 8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5</a:t>
              </a:r>
            </a:p>
          </p:txBody>
        </p:sp>
        <p:sp>
          <p:nvSpPr>
            <p:cNvPr id="40982" name="Text Box 9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6</a:t>
              </a:r>
            </a:p>
          </p:txBody>
        </p:sp>
        <p:sp>
          <p:nvSpPr>
            <p:cNvPr id="40983" name="Line 10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965" name="Group 11"/>
          <p:cNvGrpSpPr/>
          <p:nvPr/>
        </p:nvGrpSpPr>
        <p:grpSpPr>
          <a:xfrm>
            <a:off x="1116013" y="3141663"/>
            <a:ext cx="647700" cy="973137"/>
            <a:chOff x="3379" y="709"/>
            <a:chExt cx="408" cy="613"/>
          </a:xfrm>
        </p:grpSpPr>
        <p:sp>
          <p:nvSpPr>
            <p:cNvPr id="40978" name="Text Box 12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40979" name="Text Box 13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8</a:t>
              </a:r>
            </a:p>
          </p:txBody>
        </p:sp>
        <p:sp>
          <p:nvSpPr>
            <p:cNvPr id="40980" name="Line 14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966" name="Group 15"/>
          <p:cNvGrpSpPr/>
          <p:nvPr/>
        </p:nvGrpSpPr>
        <p:grpSpPr>
          <a:xfrm>
            <a:off x="2195513" y="3141663"/>
            <a:ext cx="647700" cy="973137"/>
            <a:chOff x="3379" y="709"/>
            <a:chExt cx="408" cy="613"/>
          </a:xfrm>
        </p:grpSpPr>
        <p:sp>
          <p:nvSpPr>
            <p:cNvPr id="40975" name="Text Box 16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5</a:t>
              </a:r>
            </a:p>
          </p:txBody>
        </p:sp>
        <p:sp>
          <p:nvSpPr>
            <p:cNvPr id="40976" name="Text Box 17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6</a:t>
              </a:r>
            </a:p>
          </p:txBody>
        </p:sp>
        <p:sp>
          <p:nvSpPr>
            <p:cNvPr id="40977" name="Line 18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967" name="Group 19"/>
          <p:cNvGrpSpPr/>
          <p:nvPr/>
        </p:nvGrpSpPr>
        <p:grpSpPr>
          <a:xfrm>
            <a:off x="3563938" y="4221163"/>
            <a:ext cx="647700" cy="973137"/>
            <a:chOff x="3379" y="709"/>
            <a:chExt cx="408" cy="613"/>
          </a:xfrm>
        </p:grpSpPr>
        <p:sp>
          <p:nvSpPr>
            <p:cNvPr id="40972" name="Text Box 20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40973" name="Text Box 21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4</a:t>
              </a:r>
            </a:p>
          </p:txBody>
        </p:sp>
        <p:sp>
          <p:nvSpPr>
            <p:cNvPr id="40974" name="Line 22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968" name="Group 23"/>
          <p:cNvGrpSpPr/>
          <p:nvPr/>
        </p:nvGrpSpPr>
        <p:grpSpPr>
          <a:xfrm>
            <a:off x="4859338" y="4221163"/>
            <a:ext cx="647700" cy="973137"/>
            <a:chOff x="3379" y="709"/>
            <a:chExt cx="408" cy="613"/>
          </a:xfrm>
        </p:grpSpPr>
        <p:sp>
          <p:nvSpPr>
            <p:cNvPr id="40969" name="Text Box 24"/>
            <p:cNvSpPr txBox="1"/>
            <p:nvPr/>
          </p:nvSpPr>
          <p:spPr>
            <a:xfrm>
              <a:off x="3379" y="709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40970" name="Text Box 25"/>
            <p:cNvSpPr txBox="1"/>
            <p:nvPr/>
          </p:nvSpPr>
          <p:spPr>
            <a:xfrm>
              <a:off x="3379" y="99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40971" name="Line 26"/>
            <p:cNvSpPr/>
            <p:nvPr/>
          </p:nvSpPr>
          <p:spPr>
            <a:xfrm>
              <a:off x="3379" y="1008"/>
              <a:ext cx="2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Garamond" panose="02020404030301010803" pitchFamily="18" charset="0"/>
                <a:ea typeface="黑体" panose="02010609060101010101" pitchFamily="2" charset="-122"/>
              </a:rPr>
              <a:t>2</a:t>
            </a:r>
            <a:r>
              <a:rPr lang="zh-CN" altLang="en-US" sz="3200" b="1" dirty="0">
                <a:latin typeface="Garamond" panose="02020404030301010803" pitchFamily="18" charset="0"/>
                <a:ea typeface="黑体" panose="02010609060101010101" pitchFamily="2" charset="-122"/>
              </a:rPr>
              <a:t>、分数相乘的积一定小于每一个乘数吗？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546225" y="646113"/>
          <a:ext cx="129698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r:id="rId3" imgW="588645" imgH="672465" progId="Equation.3">
                  <p:embed/>
                </p:oleObj>
              </mc:Choice>
              <mc:Fallback>
                <p:oleObj r:id="rId3" imgW="588645" imgH="672465" progId="Equation.3">
                  <p:embed/>
                  <p:pic>
                    <p:nvPicPr>
                      <p:cNvPr id="0" name="图片 3123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546225" y="646113"/>
                        <a:ext cx="1296988" cy="1125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4930775" y="549275"/>
          <a:ext cx="14414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r:id="rId5" imgW="598805" imgH="672465" progId="Equation.3">
                  <p:embed/>
                </p:oleObj>
              </mc:Choice>
              <mc:Fallback>
                <p:oleObj r:id="rId5" imgW="598805" imgH="672465" progId="Equation.3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930775" y="549275"/>
                        <a:ext cx="1441450" cy="1125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547813" y="1916113"/>
          <a:ext cx="12954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r:id="rId7" imgW="588645" imgH="672465" progId="Equation.3">
                  <p:embed/>
                </p:oleObj>
              </mc:Choice>
              <mc:Fallback>
                <p:oleObj r:id="rId7" imgW="588645" imgH="672465" progId="Equation.3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547813" y="1916113"/>
                        <a:ext cx="1295400" cy="1125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4859338" y="1989138"/>
          <a:ext cx="1512887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r:id="rId9" imgW="746125" imgH="672465" progId="Equation.3">
                  <p:embed/>
                </p:oleObj>
              </mc:Choice>
              <mc:Fallback>
                <p:oleObj r:id="rId9" imgW="746125" imgH="672465" progId="Equation.3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859338" y="1989138"/>
                        <a:ext cx="1512887" cy="1125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1547813" y="3213100"/>
          <a:ext cx="12954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r:id="rId11" imgW="598805" imgH="672465" progId="Equation.3">
                  <p:embed/>
                </p:oleObj>
              </mc:Choice>
              <mc:Fallback>
                <p:oleObj r:id="rId11" imgW="598805" imgH="672465" progId="Equation.3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1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547813" y="3213100"/>
                        <a:ext cx="1295400" cy="1125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4859338" y="3213100"/>
          <a:ext cx="15843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r:id="rId13" imgW="746125" imgH="672465" progId="Equation.3">
                  <p:embed/>
                </p:oleObj>
              </mc:Choice>
              <mc:Fallback>
                <p:oleObj r:id="rId13" imgW="746125" imgH="672465" progId="Equation.3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1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859338" y="3213100"/>
                        <a:ext cx="1584325" cy="1125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1" name="Object 9"/>
          <p:cNvGraphicFramePr>
            <a:graphicFrameLocks noChangeAspect="1"/>
          </p:cNvGraphicFramePr>
          <p:nvPr/>
        </p:nvGraphicFramePr>
        <p:xfrm>
          <a:off x="2916238" y="574675"/>
          <a:ext cx="792162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r:id="rId15" imgW="431165" imgH="672465" progId="Equation.3">
                  <p:embed/>
                </p:oleObj>
              </mc:Choice>
              <mc:Fallback>
                <p:oleObj r:id="rId15" imgW="431165" imgH="672465" progId="Equation.3">
                  <p:embed/>
                  <p:pic>
                    <p:nvPicPr>
                      <p:cNvPr id="0" name="图片 3124"/>
                      <p:cNvPicPr/>
                      <p:nvPr/>
                    </p:nvPicPr>
                    <p:blipFill>
                      <a:blip r:embed="rId1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916238" y="574675"/>
                        <a:ext cx="792162" cy="1125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2" name="Object 10"/>
          <p:cNvGraphicFramePr>
            <a:graphicFrameLocks noChangeAspect="1"/>
          </p:cNvGraphicFramePr>
          <p:nvPr/>
        </p:nvGraphicFramePr>
        <p:xfrm>
          <a:off x="6418263" y="549275"/>
          <a:ext cx="9620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r:id="rId17" imgW="546735" imgH="672465" progId="Equation.3">
                  <p:embed/>
                </p:oleObj>
              </mc:Choice>
              <mc:Fallback>
                <p:oleObj r:id="rId17" imgW="546735" imgH="672465" progId="Equation.3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18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418263" y="549275"/>
                        <a:ext cx="962025" cy="1125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3" name="Object 11"/>
          <p:cNvGraphicFramePr>
            <a:graphicFrameLocks noChangeAspect="1"/>
          </p:cNvGraphicFramePr>
          <p:nvPr/>
        </p:nvGraphicFramePr>
        <p:xfrm>
          <a:off x="2916238" y="1916113"/>
          <a:ext cx="1011237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r:id="rId19" imgW="577850" imgH="672465" progId="Equation.3">
                  <p:embed/>
                </p:oleObj>
              </mc:Choice>
              <mc:Fallback>
                <p:oleObj r:id="rId19" imgW="577850" imgH="672465" progId="Equation.3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20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916238" y="1916113"/>
                        <a:ext cx="1011237" cy="1125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4" name="Object 12"/>
          <p:cNvGraphicFramePr>
            <a:graphicFrameLocks noChangeAspect="1"/>
          </p:cNvGraphicFramePr>
          <p:nvPr/>
        </p:nvGraphicFramePr>
        <p:xfrm>
          <a:off x="6470650" y="1989138"/>
          <a:ext cx="8382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r:id="rId21" imgW="431165" imgH="672465" progId="Equation.3">
                  <p:embed/>
                </p:oleObj>
              </mc:Choice>
              <mc:Fallback>
                <p:oleObj r:id="rId21" imgW="431165" imgH="672465" progId="Equation.3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2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470650" y="1989138"/>
                        <a:ext cx="838200" cy="1125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5" name="Object 13"/>
          <p:cNvGraphicFramePr>
            <a:graphicFrameLocks noChangeAspect="1"/>
          </p:cNvGraphicFramePr>
          <p:nvPr/>
        </p:nvGraphicFramePr>
        <p:xfrm>
          <a:off x="2916238" y="3213100"/>
          <a:ext cx="10112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r:id="rId23" imgW="577850" imgH="672465" progId="Equation.3">
                  <p:embed/>
                </p:oleObj>
              </mc:Choice>
              <mc:Fallback>
                <p:oleObj r:id="rId23" imgW="577850" imgH="672465" progId="Equation.3">
                  <p:embed/>
                  <p:pic>
                    <p:nvPicPr>
                      <p:cNvPr id="0" name="图片 3125"/>
                      <p:cNvPicPr/>
                      <p:nvPr/>
                    </p:nvPicPr>
                    <p:blipFill>
                      <a:blip r:embed="rId2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916238" y="3213100"/>
                        <a:ext cx="1011237" cy="1125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6" name="Object 14"/>
          <p:cNvGraphicFramePr>
            <a:graphicFrameLocks noChangeAspect="1"/>
          </p:cNvGraphicFramePr>
          <p:nvPr/>
        </p:nvGraphicFramePr>
        <p:xfrm>
          <a:off x="6516688" y="3213100"/>
          <a:ext cx="8636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r:id="rId25" imgW="431165" imgH="672465" progId="Equation.3">
                  <p:embed/>
                </p:oleObj>
              </mc:Choice>
              <mc:Fallback>
                <p:oleObj r:id="rId25" imgW="431165" imgH="672465" progId="Equation.3">
                  <p:embed/>
                  <p:pic>
                    <p:nvPicPr>
                      <p:cNvPr id="0" name="图片 3118"/>
                      <p:cNvPicPr/>
                      <p:nvPr/>
                    </p:nvPicPr>
                    <p:blipFill>
                      <a:blip r:embed="rId2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516688" y="3213100"/>
                        <a:ext cx="863600" cy="1125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7" name="Text Box 15"/>
          <p:cNvSpPr txBox="1"/>
          <p:nvPr/>
        </p:nvSpPr>
        <p:spPr>
          <a:xfrm>
            <a:off x="250825" y="4797425"/>
            <a:ext cx="864235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Garamond" panose="02020404030301010803" pitchFamily="18" charset="0"/>
                <a:ea typeface="黑体" panose="02010609060101010101" pitchFamily="2" charset="-122"/>
              </a:rPr>
              <a:t>        判断分数乘法中的积比一个乘数大还是小，或者相等，主要看另一个乘数。如果另一个乘数小于</a:t>
            </a:r>
            <a:r>
              <a:rPr lang="en-US" altLang="zh-CN" sz="2800" dirty="0">
                <a:latin typeface="Garamond" panose="02020404030301010803" pitchFamily="18" charset="0"/>
                <a:ea typeface="黑体" panose="02010609060101010101" pitchFamily="2" charset="-122"/>
              </a:rPr>
              <a:t>1</a:t>
            </a:r>
            <a:r>
              <a:rPr lang="zh-CN" altLang="en-US" sz="2800" dirty="0">
                <a:latin typeface="Garamond" panose="02020404030301010803" pitchFamily="18" charset="0"/>
                <a:ea typeface="黑体" panose="02010609060101010101" pitchFamily="2" charset="-122"/>
              </a:rPr>
              <a:t>，则积小于这个乘数；如果另一个乘数大于</a:t>
            </a:r>
            <a:r>
              <a:rPr lang="en-US" altLang="zh-CN" sz="2800" dirty="0">
                <a:latin typeface="Garamond" panose="02020404030301010803" pitchFamily="18" charset="0"/>
                <a:ea typeface="黑体" panose="02010609060101010101" pitchFamily="2" charset="-122"/>
              </a:rPr>
              <a:t>1</a:t>
            </a:r>
            <a:r>
              <a:rPr lang="zh-CN" altLang="en-US" sz="2800" dirty="0">
                <a:latin typeface="Garamond" panose="02020404030301010803" pitchFamily="18" charset="0"/>
                <a:ea typeface="黑体" panose="02010609060101010101" pitchFamily="2" charset="-122"/>
              </a:rPr>
              <a:t>，则积大于这个乘数；如果另一个乘数等于</a:t>
            </a:r>
            <a:r>
              <a:rPr lang="en-US" altLang="zh-CN" sz="2800" dirty="0">
                <a:latin typeface="Garamond" panose="02020404030301010803" pitchFamily="18" charset="0"/>
                <a:ea typeface="黑体" panose="02010609060101010101" pitchFamily="2" charset="-122"/>
              </a:rPr>
              <a:t>1</a:t>
            </a:r>
            <a:r>
              <a:rPr lang="zh-CN" altLang="en-US" sz="2800" dirty="0">
                <a:latin typeface="Garamond" panose="02020404030301010803" pitchFamily="18" charset="0"/>
                <a:ea typeface="黑体" panose="02010609060101010101" pitchFamily="2" charset="-122"/>
              </a:rPr>
              <a:t>，则积等于这个数。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 idx="4294967295"/>
          </p:nvPr>
        </p:nvSpPr>
        <p:spPr>
          <a:xfrm>
            <a:off x="2627313" y="333375"/>
            <a:ext cx="4257675" cy="1139825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lang="zh-CN" altLang="en-US" dirty="0"/>
              <a:t>课  堂  小  结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3328987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一个数乘以分数的意义：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表示求一个数的几分之几是多少。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分数乘以分数的计算法则：</a:t>
            </a:r>
          </a:p>
          <a:p>
            <a:pPr eaLnBrk="1" hangingPunct="1">
              <a:lnSpc>
                <a:spcPct val="150000"/>
              </a:lnSpc>
              <a:buNone/>
            </a:pPr>
            <a:endParaRPr lang="zh-CN" altLang="en-US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en-US" altLang="zh-CN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3012" name="Picture 2" descr="F:\古林镇中学\PPT素材\图片\卡通\上学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4292600"/>
            <a:ext cx="1285875" cy="1795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Picture 2" descr="F:\古林镇中学\PPT素材\图片\卡通\书本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188913"/>
            <a:ext cx="2095500" cy="1087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5" name="Text Box 7"/>
          <p:cNvSpPr txBox="1"/>
          <p:nvPr/>
        </p:nvSpPr>
        <p:spPr>
          <a:xfrm>
            <a:off x="323850" y="3500438"/>
            <a:ext cx="8208963" cy="1128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32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分数和分数相乘，用分子相乘的积做</a:t>
            </a:r>
          </a:p>
          <a:p>
            <a:r>
              <a:rPr lang="zh-CN" altLang="en-US" sz="32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分子，分母相乘的积做分母。</a:t>
            </a:r>
          </a:p>
        </p:txBody>
      </p:sp>
      <p:grpSp>
        <p:nvGrpSpPr>
          <p:cNvPr id="104487" name="Group 39"/>
          <p:cNvGrpSpPr/>
          <p:nvPr/>
        </p:nvGrpSpPr>
        <p:grpSpPr>
          <a:xfrm>
            <a:off x="179388" y="4652963"/>
            <a:ext cx="9218612" cy="1443037"/>
            <a:chOff x="113" y="2931"/>
            <a:chExt cx="5807" cy="909"/>
          </a:xfrm>
        </p:grpSpPr>
        <p:sp>
          <p:nvSpPr>
            <p:cNvPr id="43017" name="Line 30"/>
            <p:cNvSpPr/>
            <p:nvPr/>
          </p:nvSpPr>
          <p:spPr>
            <a:xfrm>
              <a:off x="2745" y="3428"/>
              <a:ext cx="2222" cy="2"/>
            </a:xfrm>
            <a:prstGeom prst="line">
              <a:avLst/>
            </a:prstGeom>
            <a:ln w="762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3018" name="Group 38"/>
            <p:cNvGrpSpPr/>
            <p:nvPr/>
          </p:nvGrpSpPr>
          <p:grpSpPr>
            <a:xfrm>
              <a:off x="113" y="2931"/>
              <a:ext cx="5807" cy="909"/>
              <a:chOff x="113" y="2884"/>
              <a:chExt cx="5807" cy="909"/>
            </a:xfrm>
          </p:grpSpPr>
          <p:sp>
            <p:nvSpPr>
              <p:cNvPr id="43019" name="Text Box 31"/>
              <p:cNvSpPr txBox="1"/>
              <p:nvPr/>
            </p:nvSpPr>
            <p:spPr>
              <a:xfrm>
                <a:off x="3607" y="3428"/>
                <a:ext cx="2086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×</a:t>
                </a:r>
              </a:p>
            </p:txBody>
          </p:sp>
          <p:sp>
            <p:nvSpPr>
              <p:cNvPr id="43020" name="Text Box 32"/>
              <p:cNvSpPr txBox="1"/>
              <p:nvPr/>
            </p:nvSpPr>
            <p:spPr>
              <a:xfrm>
                <a:off x="3607" y="2929"/>
                <a:ext cx="2086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×</a:t>
                </a:r>
              </a:p>
            </p:txBody>
          </p:sp>
          <p:grpSp>
            <p:nvGrpSpPr>
              <p:cNvPr id="43021" name="Group 37"/>
              <p:cNvGrpSpPr/>
              <p:nvPr/>
            </p:nvGrpSpPr>
            <p:grpSpPr>
              <a:xfrm>
                <a:off x="113" y="2884"/>
                <a:ext cx="5807" cy="909"/>
                <a:chOff x="113" y="2884"/>
                <a:chExt cx="5807" cy="909"/>
              </a:xfrm>
            </p:grpSpPr>
            <p:grpSp>
              <p:nvGrpSpPr>
                <p:cNvPr id="43022" name="Group 36"/>
                <p:cNvGrpSpPr/>
                <p:nvPr/>
              </p:nvGrpSpPr>
              <p:grpSpPr>
                <a:xfrm>
                  <a:off x="113" y="2884"/>
                  <a:ext cx="5308" cy="909"/>
                  <a:chOff x="113" y="2884"/>
                  <a:chExt cx="5308" cy="909"/>
                </a:xfrm>
              </p:grpSpPr>
              <p:sp>
                <p:nvSpPr>
                  <p:cNvPr id="43024" name="Text Box 27"/>
                  <p:cNvSpPr txBox="1"/>
                  <p:nvPr/>
                </p:nvSpPr>
                <p:spPr>
                  <a:xfrm>
                    <a:off x="975" y="3247"/>
                    <a:ext cx="2404" cy="36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3200" b="1" dirty="0">
                        <a:latin typeface="黑体" panose="02010609060101010101" pitchFamily="2" charset="-122"/>
                        <a:ea typeface="黑体" panose="02010609060101010101" pitchFamily="2" charset="-122"/>
                      </a:rPr>
                      <a:t>×         =</a:t>
                    </a:r>
                  </a:p>
                </p:txBody>
              </p:sp>
              <p:grpSp>
                <p:nvGrpSpPr>
                  <p:cNvPr id="43025" name="Group 35"/>
                  <p:cNvGrpSpPr/>
                  <p:nvPr/>
                </p:nvGrpSpPr>
                <p:grpSpPr>
                  <a:xfrm>
                    <a:off x="113" y="2884"/>
                    <a:ext cx="5308" cy="909"/>
                    <a:chOff x="113" y="2884"/>
                    <a:chExt cx="5308" cy="909"/>
                  </a:xfrm>
                </p:grpSpPr>
                <p:sp>
                  <p:nvSpPr>
                    <p:cNvPr id="43026" name="Text Box 21"/>
                    <p:cNvSpPr txBox="1"/>
                    <p:nvPr/>
                  </p:nvSpPr>
                  <p:spPr>
                    <a:xfrm>
                      <a:off x="249" y="2974"/>
                      <a:ext cx="1905" cy="365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3200" b="1" dirty="0">
                          <a:solidFill>
                            <a:schemeClr val="accent2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分子</a:t>
                      </a:r>
                    </a:p>
                  </p:txBody>
                </p:sp>
                <p:sp>
                  <p:nvSpPr>
                    <p:cNvPr id="43027" name="Text Box 22"/>
                    <p:cNvSpPr txBox="1"/>
                    <p:nvPr/>
                  </p:nvSpPr>
                  <p:spPr>
                    <a:xfrm>
                      <a:off x="204" y="3383"/>
                      <a:ext cx="1406" cy="365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3200" b="1" dirty="0">
                          <a:solidFill>
                            <a:schemeClr val="accent2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分母</a:t>
                      </a:r>
                    </a:p>
                  </p:txBody>
                </p:sp>
                <p:sp>
                  <p:nvSpPr>
                    <p:cNvPr id="43028" name="Line 23"/>
                    <p:cNvSpPr/>
                    <p:nvPr/>
                  </p:nvSpPr>
                  <p:spPr>
                    <a:xfrm flipV="1">
                      <a:off x="113" y="3428"/>
                      <a:ext cx="817" cy="2"/>
                    </a:xfrm>
                    <a:prstGeom prst="line">
                      <a:avLst/>
                    </a:prstGeom>
                    <a:ln w="762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029" name="Text Box 24"/>
                    <p:cNvSpPr txBox="1"/>
                    <p:nvPr/>
                  </p:nvSpPr>
                  <p:spPr>
                    <a:xfrm>
                      <a:off x="1474" y="2974"/>
                      <a:ext cx="1905" cy="365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分子</a:t>
                      </a:r>
                    </a:p>
                  </p:txBody>
                </p:sp>
                <p:sp>
                  <p:nvSpPr>
                    <p:cNvPr id="43030" name="Text Box 25"/>
                    <p:cNvSpPr txBox="1"/>
                    <p:nvPr/>
                  </p:nvSpPr>
                  <p:spPr>
                    <a:xfrm>
                      <a:off x="1474" y="3383"/>
                      <a:ext cx="1406" cy="365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分母</a:t>
                      </a:r>
                    </a:p>
                  </p:txBody>
                </p:sp>
                <p:sp>
                  <p:nvSpPr>
                    <p:cNvPr id="43031" name="Line 26"/>
                    <p:cNvSpPr/>
                    <p:nvPr/>
                  </p:nvSpPr>
                  <p:spPr>
                    <a:xfrm>
                      <a:off x="1384" y="3383"/>
                      <a:ext cx="770" cy="2"/>
                    </a:xfrm>
                    <a:prstGeom prst="line">
                      <a:avLst/>
                    </a:prstGeom>
                    <a:ln w="762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032" name="Text Box 28"/>
                    <p:cNvSpPr txBox="1"/>
                    <p:nvPr/>
                  </p:nvSpPr>
                  <p:spPr>
                    <a:xfrm>
                      <a:off x="2835" y="2884"/>
                      <a:ext cx="1905" cy="365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3200" b="1" dirty="0">
                          <a:solidFill>
                            <a:schemeClr val="accent2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分子</a:t>
                      </a:r>
                    </a:p>
                  </p:txBody>
                </p:sp>
                <p:sp>
                  <p:nvSpPr>
                    <p:cNvPr id="43033" name="Text Box 29"/>
                    <p:cNvSpPr txBox="1"/>
                    <p:nvPr/>
                  </p:nvSpPr>
                  <p:spPr>
                    <a:xfrm>
                      <a:off x="2835" y="3383"/>
                      <a:ext cx="1406" cy="365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3200" b="1" dirty="0">
                          <a:solidFill>
                            <a:schemeClr val="accent2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分母</a:t>
                      </a:r>
                    </a:p>
                  </p:txBody>
                </p:sp>
                <p:sp>
                  <p:nvSpPr>
                    <p:cNvPr id="43034" name="Text Box 33"/>
                    <p:cNvSpPr txBox="1"/>
                    <p:nvPr/>
                  </p:nvSpPr>
                  <p:spPr>
                    <a:xfrm>
                      <a:off x="4015" y="3428"/>
                      <a:ext cx="1406" cy="365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分母</a:t>
                      </a:r>
                    </a:p>
                  </p:txBody>
                </p:sp>
              </p:grpSp>
            </p:grpSp>
            <p:sp>
              <p:nvSpPr>
                <p:cNvPr id="43023" name="Text Box 34"/>
                <p:cNvSpPr txBox="1"/>
                <p:nvPr/>
              </p:nvSpPr>
              <p:spPr>
                <a:xfrm>
                  <a:off x="4015" y="2884"/>
                  <a:ext cx="1905" cy="3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3200" b="1" dirty="0">
                      <a:solidFill>
                        <a:srgbClr val="FF0000"/>
                      </a:solidFill>
                      <a:latin typeface="黑体" panose="02010609060101010101" pitchFamily="2" charset="-122"/>
                      <a:ea typeface="黑体" panose="02010609060101010101" pitchFamily="2" charset="-122"/>
                    </a:rPr>
                    <a:t>分子</a:t>
                  </a:r>
                </a:p>
              </p:txBody>
            </p:sp>
          </p:grpSp>
        </p:grpSp>
      </p:grpSp>
      <p:sp>
        <p:nvSpPr>
          <p:cNvPr id="104488" name="AutoShape 40"/>
          <p:cNvSpPr/>
          <p:nvPr/>
        </p:nvSpPr>
        <p:spPr>
          <a:xfrm>
            <a:off x="5003800" y="188913"/>
            <a:ext cx="4321175" cy="1944687"/>
          </a:xfrm>
          <a:prstGeom prst="cloudCallout">
            <a:avLst>
              <a:gd name="adj1" fmla="val -44819"/>
              <a:gd name="adj2" fmla="val 123958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</a:rPr>
              <a:t>注意：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先约分，再计算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4455" grpId="0"/>
      <p:bldP spid="1044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/>
          <p:nvPr/>
        </p:nvSpPr>
        <p:spPr>
          <a:xfrm>
            <a:off x="2843213" y="333375"/>
            <a:ext cx="2663825" cy="1150938"/>
          </a:xfrm>
          <a:prstGeom prst="cloudCallout">
            <a:avLst>
              <a:gd name="adj1" fmla="val -86532"/>
              <a:gd name="adj2" fmla="val 3110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zh-CN" altLang="en-US" sz="3200" dirty="0">
                <a:latin typeface="Times New Roman" panose="02020603050405020304" pitchFamily="18" charset="0"/>
                <a:ea typeface="方正舒体" panose="02010601030101010101" pitchFamily="2" charset="-122"/>
              </a:rPr>
              <a:t>试一试</a:t>
            </a:r>
          </a:p>
        </p:txBody>
      </p:sp>
      <p:pic>
        <p:nvPicPr>
          <p:cNvPr id="44035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260350"/>
            <a:ext cx="1577975" cy="1655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08" name="Text Box 4"/>
          <p:cNvSpPr txBox="1"/>
          <p:nvPr/>
        </p:nvSpPr>
        <p:spPr>
          <a:xfrm>
            <a:off x="1331913" y="1935163"/>
            <a:ext cx="70564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</a:rPr>
              <a:t>计算下列各题。</a:t>
            </a:r>
          </a:p>
        </p:txBody>
      </p:sp>
      <p:grpSp>
        <p:nvGrpSpPr>
          <p:cNvPr id="98309" name="Group 5"/>
          <p:cNvGrpSpPr/>
          <p:nvPr/>
        </p:nvGrpSpPr>
        <p:grpSpPr>
          <a:xfrm>
            <a:off x="1979613" y="3338513"/>
            <a:ext cx="322262" cy="523875"/>
            <a:chOff x="1247" y="1966"/>
            <a:chExt cx="203" cy="330"/>
          </a:xfrm>
        </p:grpSpPr>
        <p:sp>
          <p:nvSpPr>
            <p:cNvPr id="44090" name="WordArt 6"/>
            <p:cNvSpPr>
              <a:spLocks noTextEdit="1"/>
            </p:cNvSpPr>
            <p:nvPr/>
          </p:nvSpPr>
          <p:spPr>
            <a:xfrm>
              <a:off x="1305" y="2170"/>
              <a:ext cx="87" cy="1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44091" name="Line 7"/>
            <p:cNvSpPr/>
            <p:nvPr/>
          </p:nvSpPr>
          <p:spPr>
            <a:xfrm>
              <a:off x="1247" y="2140"/>
              <a:ext cx="20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92" name="WordArt 8"/>
            <p:cNvSpPr>
              <a:spLocks noTextEdit="1"/>
            </p:cNvSpPr>
            <p:nvPr/>
          </p:nvSpPr>
          <p:spPr>
            <a:xfrm>
              <a:off x="1305" y="1966"/>
              <a:ext cx="87" cy="1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</a:p>
          </p:txBody>
        </p:sp>
      </p:grpSp>
      <p:sp>
        <p:nvSpPr>
          <p:cNvPr id="44038" name="WordArt 9"/>
          <p:cNvSpPr>
            <a:spLocks noTextEdit="1"/>
          </p:cNvSpPr>
          <p:nvPr/>
        </p:nvSpPr>
        <p:spPr>
          <a:xfrm>
            <a:off x="2994025" y="3524250"/>
            <a:ext cx="138113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44039" name="WordArt 10"/>
          <p:cNvSpPr>
            <a:spLocks noTextEdit="1"/>
          </p:cNvSpPr>
          <p:nvPr/>
        </p:nvSpPr>
        <p:spPr>
          <a:xfrm>
            <a:off x="4140200" y="3656013"/>
            <a:ext cx="195263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</a:p>
        </p:txBody>
      </p:sp>
      <p:sp>
        <p:nvSpPr>
          <p:cNvPr id="98315" name="Line 11"/>
          <p:cNvSpPr/>
          <p:nvPr/>
        </p:nvSpPr>
        <p:spPr>
          <a:xfrm>
            <a:off x="4067175" y="3624263"/>
            <a:ext cx="3222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41" name="WordArt 12"/>
          <p:cNvSpPr>
            <a:spLocks noTextEdit="1"/>
          </p:cNvSpPr>
          <p:nvPr/>
        </p:nvSpPr>
        <p:spPr>
          <a:xfrm>
            <a:off x="4159250" y="3359150"/>
            <a:ext cx="138113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</a:p>
        </p:txBody>
      </p:sp>
      <p:sp>
        <p:nvSpPr>
          <p:cNvPr id="44042" name="WordArt 13"/>
          <p:cNvSpPr>
            <a:spLocks noTextEdit="1"/>
          </p:cNvSpPr>
          <p:nvPr/>
        </p:nvSpPr>
        <p:spPr>
          <a:xfrm>
            <a:off x="5081588" y="3544888"/>
            <a:ext cx="138112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44043" name="WordArt 14"/>
          <p:cNvSpPr>
            <a:spLocks noTextEdit="1"/>
          </p:cNvSpPr>
          <p:nvPr/>
        </p:nvSpPr>
        <p:spPr>
          <a:xfrm>
            <a:off x="6532563" y="3609975"/>
            <a:ext cx="188912" cy="25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</a:p>
        </p:txBody>
      </p:sp>
      <p:sp>
        <p:nvSpPr>
          <p:cNvPr id="98319" name="Line 15"/>
          <p:cNvSpPr/>
          <p:nvPr/>
        </p:nvSpPr>
        <p:spPr>
          <a:xfrm>
            <a:off x="6443663" y="3562350"/>
            <a:ext cx="3222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45" name="WordArt 16"/>
          <p:cNvSpPr>
            <a:spLocks noTextEdit="1"/>
          </p:cNvSpPr>
          <p:nvPr/>
        </p:nvSpPr>
        <p:spPr>
          <a:xfrm>
            <a:off x="6535738" y="3286125"/>
            <a:ext cx="138112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44046" name="WordArt 17"/>
          <p:cNvSpPr>
            <a:spLocks noTextEdit="1"/>
          </p:cNvSpPr>
          <p:nvPr/>
        </p:nvSpPr>
        <p:spPr>
          <a:xfrm>
            <a:off x="7458075" y="3471863"/>
            <a:ext cx="138113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</a:p>
        </p:txBody>
      </p:sp>
      <p:grpSp>
        <p:nvGrpSpPr>
          <p:cNvPr id="98322" name="Group 18"/>
          <p:cNvGrpSpPr/>
          <p:nvPr/>
        </p:nvGrpSpPr>
        <p:grpSpPr>
          <a:xfrm>
            <a:off x="1979613" y="4797425"/>
            <a:ext cx="322262" cy="523875"/>
            <a:chOff x="1247" y="2659"/>
            <a:chExt cx="203" cy="330"/>
          </a:xfrm>
        </p:grpSpPr>
        <p:sp>
          <p:nvSpPr>
            <p:cNvPr id="44087" name="WordArt 19"/>
            <p:cNvSpPr>
              <a:spLocks noTextEdit="1"/>
            </p:cNvSpPr>
            <p:nvPr/>
          </p:nvSpPr>
          <p:spPr>
            <a:xfrm>
              <a:off x="1305" y="2863"/>
              <a:ext cx="87" cy="1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44088" name="Line 20"/>
            <p:cNvSpPr/>
            <p:nvPr/>
          </p:nvSpPr>
          <p:spPr>
            <a:xfrm>
              <a:off x="1247" y="2833"/>
              <a:ext cx="20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89" name="WordArt 21"/>
            <p:cNvSpPr>
              <a:spLocks noTextEdit="1"/>
            </p:cNvSpPr>
            <p:nvPr/>
          </p:nvSpPr>
          <p:spPr>
            <a:xfrm>
              <a:off x="1305" y="2659"/>
              <a:ext cx="87" cy="1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</a:p>
          </p:txBody>
        </p:sp>
      </p:grpSp>
      <p:sp>
        <p:nvSpPr>
          <p:cNvPr id="44048" name="WordArt 22"/>
          <p:cNvSpPr>
            <a:spLocks noTextEdit="1"/>
          </p:cNvSpPr>
          <p:nvPr/>
        </p:nvSpPr>
        <p:spPr>
          <a:xfrm>
            <a:off x="2994025" y="4983163"/>
            <a:ext cx="138113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</a:p>
        </p:txBody>
      </p:sp>
      <p:grpSp>
        <p:nvGrpSpPr>
          <p:cNvPr id="98327" name="Group 23"/>
          <p:cNvGrpSpPr/>
          <p:nvPr/>
        </p:nvGrpSpPr>
        <p:grpSpPr>
          <a:xfrm>
            <a:off x="6443663" y="4745038"/>
            <a:ext cx="322262" cy="523875"/>
            <a:chOff x="4059" y="2626"/>
            <a:chExt cx="203" cy="330"/>
          </a:xfrm>
        </p:grpSpPr>
        <p:sp>
          <p:nvSpPr>
            <p:cNvPr id="44084" name="WordArt 24"/>
            <p:cNvSpPr>
              <a:spLocks noTextEdit="1"/>
            </p:cNvSpPr>
            <p:nvPr/>
          </p:nvSpPr>
          <p:spPr>
            <a:xfrm>
              <a:off x="4117" y="2830"/>
              <a:ext cx="87" cy="1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44085" name="Line 25"/>
            <p:cNvSpPr/>
            <p:nvPr/>
          </p:nvSpPr>
          <p:spPr>
            <a:xfrm>
              <a:off x="4059" y="2800"/>
              <a:ext cx="20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86" name="WordArt 26"/>
            <p:cNvSpPr>
              <a:spLocks noTextEdit="1"/>
            </p:cNvSpPr>
            <p:nvPr/>
          </p:nvSpPr>
          <p:spPr>
            <a:xfrm>
              <a:off x="4117" y="2626"/>
              <a:ext cx="87" cy="1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</a:p>
          </p:txBody>
        </p:sp>
      </p:grpSp>
      <p:sp>
        <p:nvSpPr>
          <p:cNvPr id="44050" name="WordArt 27"/>
          <p:cNvSpPr>
            <a:spLocks noTextEdit="1"/>
          </p:cNvSpPr>
          <p:nvPr/>
        </p:nvSpPr>
        <p:spPr>
          <a:xfrm>
            <a:off x="7458075" y="4930775"/>
            <a:ext cx="138113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</a:p>
        </p:txBody>
      </p:sp>
      <p:grpSp>
        <p:nvGrpSpPr>
          <p:cNvPr id="98332" name="Group 28"/>
          <p:cNvGrpSpPr/>
          <p:nvPr/>
        </p:nvGrpSpPr>
        <p:grpSpPr>
          <a:xfrm>
            <a:off x="4067175" y="4797425"/>
            <a:ext cx="322263" cy="503238"/>
            <a:chOff x="2562" y="2659"/>
            <a:chExt cx="203" cy="317"/>
          </a:xfrm>
        </p:grpSpPr>
        <p:sp>
          <p:nvSpPr>
            <p:cNvPr id="44081" name="WordArt 29"/>
            <p:cNvSpPr>
              <a:spLocks noTextEdit="1"/>
            </p:cNvSpPr>
            <p:nvPr/>
          </p:nvSpPr>
          <p:spPr>
            <a:xfrm>
              <a:off x="2572" y="2863"/>
              <a:ext cx="182" cy="1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25</a:t>
              </a:r>
            </a:p>
          </p:txBody>
        </p:sp>
        <p:sp>
          <p:nvSpPr>
            <p:cNvPr id="44082" name="Line 30"/>
            <p:cNvSpPr/>
            <p:nvPr/>
          </p:nvSpPr>
          <p:spPr>
            <a:xfrm>
              <a:off x="2562" y="2833"/>
              <a:ext cx="20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83" name="WordArt 31"/>
            <p:cNvSpPr>
              <a:spLocks noTextEdit="1"/>
            </p:cNvSpPr>
            <p:nvPr/>
          </p:nvSpPr>
          <p:spPr>
            <a:xfrm>
              <a:off x="2620" y="2659"/>
              <a:ext cx="87" cy="1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7</a:t>
              </a:r>
            </a:p>
          </p:txBody>
        </p:sp>
      </p:grpSp>
      <p:sp>
        <p:nvSpPr>
          <p:cNvPr id="44052" name="WordArt 32"/>
          <p:cNvSpPr>
            <a:spLocks noTextEdit="1"/>
          </p:cNvSpPr>
          <p:nvPr/>
        </p:nvSpPr>
        <p:spPr>
          <a:xfrm>
            <a:off x="5081588" y="4983163"/>
            <a:ext cx="138112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98337" name="Text Box 33"/>
          <p:cNvSpPr txBox="1"/>
          <p:nvPr/>
        </p:nvSpPr>
        <p:spPr>
          <a:xfrm>
            <a:off x="1835150" y="3286125"/>
            <a:ext cx="13684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98338" name="Text Box 34"/>
          <p:cNvSpPr txBox="1"/>
          <p:nvPr/>
        </p:nvSpPr>
        <p:spPr>
          <a:xfrm>
            <a:off x="3924300" y="3284538"/>
            <a:ext cx="13684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98339" name="Text Box 35"/>
          <p:cNvSpPr txBox="1"/>
          <p:nvPr/>
        </p:nvSpPr>
        <p:spPr>
          <a:xfrm>
            <a:off x="6300788" y="3281363"/>
            <a:ext cx="13684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98340" name="Text Box 36"/>
          <p:cNvSpPr txBox="1"/>
          <p:nvPr/>
        </p:nvSpPr>
        <p:spPr>
          <a:xfrm>
            <a:off x="6227763" y="4725988"/>
            <a:ext cx="1368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98341" name="Text Box 37"/>
          <p:cNvSpPr txBox="1"/>
          <p:nvPr/>
        </p:nvSpPr>
        <p:spPr>
          <a:xfrm>
            <a:off x="1763713" y="4724400"/>
            <a:ext cx="13684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98342" name="Text Box 38"/>
          <p:cNvSpPr txBox="1"/>
          <p:nvPr/>
        </p:nvSpPr>
        <p:spPr>
          <a:xfrm>
            <a:off x="3851275" y="4724400"/>
            <a:ext cx="13684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×</a:t>
            </a:r>
          </a:p>
        </p:txBody>
      </p:sp>
      <p:grpSp>
        <p:nvGrpSpPr>
          <p:cNvPr id="98343" name="Group 39"/>
          <p:cNvGrpSpPr/>
          <p:nvPr/>
        </p:nvGrpSpPr>
        <p:grpSpPr>
          <a:xfrm>
            <a:off x="4716463" y="3357563"/>
            <a:ext cx="322262" cy="503237"/>
            <a:chOff x="2562" y="1979"/>
            <a:chExt cx="203" cy="317"/>
          </a:xfrm>
        </p:grpSpPr>
        <p:sp>
          <p:nvSpPr>
            <p:cNvPr id="44078" name="WordArt 40"/>
            <p:cNvSpPr>
              <a:spLocks noTextEdit="1"/>
            </p:cNvSpPr>
            <p:nvPr/>
          </p:nvSpPr>
          <p:spPr>
            <a:xfrm>
              <a:off x="2576" y="2183"/>
              <a:ext cx="182" cy="1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44079" name="Line 41"/>
            <p:cNvSpPr/>
            <p:nvPr/>
          </p:nvSpPr>
          <p:spPr>
            <a:xfrm>
              <a:off x="2562" y="2146"/>
              <a:ext cx="20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80" name="WordArt 42"/>
            <p:cNvSpPr>
              <a:spLocks noTextEdit="1"/>
            </p:cNvSpPr>
            <p:nvPr/>
          </p:nvSpPr>
          <p:spPr>
            <a:xfrm>
              <a:off x="2620" y="1979"/>
              <a:ext cx="87" cy="1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</a:p>
          </p:txBody>
        </p:sp>
      </p:grpSp>
      <p:sp>
        <p:nvSpPr>
          <p:cNvPr id="44060" name="WordArt 43"/>
          <p:cNvSpPr>
            <a:spLocks noTextEdit="1"/>
          </p:cNvSpPr>
          <p:nvPr/>
        </p:nvSpPr>
        <p:spPr>
          <a:xfrm>
            <a:off x="7164388" y="3622675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98348" name="Line 44"/>
          <p:cNvSpPr/>
          <p:nvPr/>
        </p:nvSpPr>
        <p:spPr>
          <a:xfrm>
            <a:off x="7092950" y="3560763"/>
            <a:ext cx="3222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62" name="WordArt 45"/>
          <p:cNvSpPr>
            <a:spLocks noTextEdit="1"/>
          </p:cNvSpPr>
          <p:nvPr/>
        </p:nvSpPr>
        <p:spPr>
          <a:xfrm>
            <a:off x="7185025" y="3284538"/>
            <a:ext cx="138113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</a:p>
        </p:txBody>
      </p:sp>
      <p:grpSp>
        <p:nvGrpSpPr>
          <p:cNvPr id="98350" name="Group 46"/>
          <p:cNvGrpSpPr/>
          <p:nvPr/>
        </p:nvGrpSpPr>
        <p:grpSpPr>
          <a:xfrm>
            <a:off x="2555875" y="4797425"/>
            <a:ext cx="322263" cy="523875"/>
            <a:chOff x="1247" y="2659"/>
            <a:chExt cx="203" cy="330"/>
          </a:xfrm>
        </p:grpSpPr>
        <p:sp>
          <p:nvSpPr>
            <p:cNvPr id="44075" name="WordArt 47"/>
            <p:cNvSpPr>
              <a:spLocks noTextEdit="1"/>
            </p:cNvSpPr>
            <p:nvPr/>
          </p:nvSpPr>
          <p:spPr>
            <a:xfrm>
              <a:off x="1305" y="2863"/>
              <a:ext cx="87" cy="1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44076" name="Line 48"/>
            <p:cNvSpPr/>
            <p:nvPr/>
          </p:nvSpPr>
          <p:spPr>
            <a:xfrm>
              <a:off x="1247" y="2833"/>
              <a:ext cx="20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7" name="WordArt 49"/>
            <p:cNvSpPr>
              <a:spLocks noTextEdit="1"/>
            </p:cNvSpPr>
            <p:nvPr/>
          </p:nvSpPr>
          <p:spPr>
            <a:xfrm>
              <a:off x="1305" y="2659"/>
              <a:ext cx="87" cy="1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7</a:t>
              </a:r>
            </a:p>
          </p:txBody>
        </p:sp>
      </p:grpSp>
      <p:sp>
        <p:nvSpPr>
          <p:cNvPr id="44064" name="WordArt 50"/>
          <p:cNvSpPr>
            <a:spLocks noTextEdit="1"/>
          </p:cNvSpPr>
          <p:nvPr/>
        </p:nvSpPr>
        <p:spPr>
          <a:xfrm>
            <a:off x="4732338" y="5121275"/>
            <a:ext cx="288925" cy="179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</a:p>
        </p:txBody>
      </p:sp>
      <p:sp>
        <p:nvSpPr>
          <p:cNvPr id="98355" name="Line 51"/>
          <p:cNvSpPr/>
          <p:nvPr/>
        </p:nvSpPr>
        <p:spPr>
          <a:xfrm>
            <a:off x="4716463" y="5073650"/>
            <a:ext cx="3222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66" name="WordArt 52"/>
          <p:cNvSpPr>
            <a:spLocks noTextEdit="1"/>
          </p:cNvSpPr>
          <p:nvPr/>
        </p:nvSpPr>
        <p:spPr>
          <a:xfrm>
            <a:off x="4776788" y="4797425"/>
            <a:ext cx="1968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</a:p>
        </p:txBody>
      </p:sp>
      <p:grpSp>
        <p:nvGrpSpPr>
          <p:cNvPr id="98357" name="Group 53"/>
          <p:cNvGrpSpPr/>
          <p:nvPr/>
        </p:nvGrpSpPr>
        <p:grpSpPr>
          <a:xfrm>
            <a:off x="7019925" y="4752975"/>
            <a:ext cx="322263" cy="523875"/>
            <a:chOff x="4059" y="2626"/>
            <a:chExt cx="203" cy="330"/>
          </a:xfrm>
        </p:grpSpPr>
        <p:sp>
          <p:nvSpPr>
            <p:cNvPr id="44072" name="WordArt 54"/>
            <p:cNvSpPr>
              <a:spLocks noTextEdit="1"/>
            </p:cNvSpPr>
            <p:nvPr/>
          </p:nvSpPr>
          <p:spPr>
            <a:xfrm>
              <a:off x="4117" y="2830"/>
              <a:ext cx="87" cy="1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44073" name="Line 55"/>
            <p:cNvSpPr/>
            <p:nvPr/>
          </p:nvSpPr>
          <p:spPr>
            <a:xfrm>
              <a:off x="4059" y="2800"/>
              <a:ext cx="20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4" name="WordArt 56"/>
            <p:cNvSpPr>
              <a:spLocks noTextEdit="1"/>
            </p:cNvSpPr>
            <p:nvPr/>
          </p:nvSpPr>
          <p:spPr>
            <a:xfrm>
              <a:off x="4117" y="2626"/>
              <a:ext cx="87" cy="1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</a:p>
          </p:txBody>
        </p:sp>
      </p:grpSp>
      <p:grpSp>
        <p:nvGrpSpPr>
          <p:cNvPr id="98361" name="Group 57"/>
          <p:cNvGrpSpPr/>
          <p:nvPr/>
        </p:nvGrpSpPr>
        <p:grpSpPr>
          <a:xfrm>
            <a:off x="2627313" y="3357563"/>
            <a:ext cx="322262" cy="523875"/>
            <a:chOff x="1247" y="1966"/>
            <a:chExt cx="203" cy="330"/>
          </a:xfrm>
        </p:grpSpPr>
        <p:sp>
          <p:nvSpPr>
            <p:cNvPr id="44069" name="WordArt 58"/>
            <p:cNvSpPr>
              <a:spLocks noTextEdit="1"/>
            </p:cNvSpPr>
            <p:nvPr/>
          </p:nvSpPr>
          <p:spPr>
            <a:xfrm>
              <a:off x="1305" y="2170"/>
              <a:ext cx="87" cy="1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4070" name="Line 59"/>
            <p:cNvSpPr/>
            <p:nvPr/>
          </p:nvSpPr>
          <p:spPr>
            <a:xfrm>
              <a:off x="1247" y="2140"/>
              <a:ext cx="20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1" name="WordArt 60"/>
            <p:cNvSpPr>
              <a:spLocks noTextEdit="1"/>
            </p:cNvSpPr>
            <p:nvPr/>
          </p:nvSpPr>
          <p:spPr>
            <a:xfrm>
              <a:off x="1305" y="1966"/>
              <a:ext cx="87" cy="1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9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9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9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9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9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  <p:bldP spid="98308" grpId="0"/>
      <p:bldP spid="98337" grpId="0"/>
      <p:bldP spid="98338" grpId="0"/>
      <p:bldP spid="98339" grpId="0"/>
      <p:bldP spid="98340" grpId="0"/>
      <p:bldP spid="98341" grpId="0"/>
      <p:bldP spid="983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/>
          <p:nvPr/>
        </p:nvSpPr>
        <p:spPr>
          <a:xfrm>
            <a:off x="900113" y="836613"/>
            <a:ext cx="5543550" cy="2590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、列出下列各式</a:t>
            </a:r>
          </a:p>
          <a:p>
            <a:pPr>
              <a:spcBef>
                <a:spcPct val="50000"/>
              </a:spcBef>
            </a:pPr>
            <a:r>
              <a:rPr lang="zh-CN" altLang="en-US" sz="3200" dirty="0">
                <a:latin typeface="宋体" panose="02010600030101010101" pitchFamily="2" charset="-122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</a:rPr>
              <a:t>1</a:t>
            </a:r>
            <a:r>
              <a:rPr lang="zh-CN" altLang="en-US" sz="3200" dirty="0">
                <a:latin typeface="宋体" panose="02010600030101010101" pitchFamily="2" charset="-122"/>
              </a:rPr>
              <a:t>）</a:t>
            </a:r>
            <a:r>
              <a:rPr lang="en-US" altLang="zh-CN" sz="3200" dirty="0">
                <a:latin typeface="宋体" panose="02010600030101010101" pitchFamily="2" charset="-122"/>
              </a:rPr>
              <a:t>10</a:t>
            </a:r>
            <a:r>
              <a:rPr lang="zh-CN" altLang="en-US" sz="3200" dirty="0">
                <a:latin typeface="宋体" panose="02010600030101010101" pitchFamily="2" charset="-122"/>
              </a:rPr>
              <a:t>的</a:t>
            </a:r>
            <a:r>
              <a:rPr lang="en-US" altLang="zh-CN" sz="3200" dirty="0">
                <a:latin typeface="宋体" panose="02010600030101010101" pitchFamily="2" charset="-122"/>
              </a:rPr>
              <a:t>4</a:t>
            </a:r>
            <a:r>
              <a:rPr lang="zh-CN" altLang="en-US" sz="3200" dirty="0">
                <a:latin typeface="宋体" panose="02010600030101010101" pitchFamily="2" charset="-122"/>
              </a:rPr>
              <a:t>倍是多少？</a:t>
            </a:r>
          </a:p>
          <a:p>
            <a:pPr>
              <a:spcBef>
                <a:spcPct val="50000"/>
              </a:spcBef>
            </a:pPr>
            <a:endParaRPr lang="zh-CN" altLang="en-US" sz="2400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latin typeface="宋体" panose="02010600030101010101" pitchFamily="2" charset="-122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</a:rPr>
              <a:t>2</a:t>
            </a:r>
            <a:r>
              <a:rPr lang="zh-CN" altLang="en-US" sz="3200" dirty="0">
                <a:latin typeface="宋体" panose="02010600030101010101" pitchFamily="2" charset="-122"/>
              </a:rPr>
              <a:t>）</a:t>
            </a:r>
            <a:r>
              <a:rPr lang="en-US" altLang="zh-CN" sz="3200" dirty="0">
                <a:latin typeface="宋体" panose="02010600030101010101" pitchFamily="2" charset="-122"/>
              </a:rPr>
              <a:t>10</a:t>
            </a:r>
            <a:r>
              <a:rPr lang="zh-CN" altLang="en-US" sz="3200" dirty="0">
                <a:latin typeface="宋体" panose="02010600030101010101" pitchFamily="2" charset="-122"/>
              </a:rPr>
              <a:t>的</a:t>
            </a:r>
            <a:r>
              <a:rPr lang="en-US" altLang="zh-CN" sz="3200" dirty="0">
                <a:latin typeface="宋体" panose="02010600030101010101" pitchFamily="2" charset="-122"/>
              </a:rPr>
              <a:t>0.4</a:t>
            </a:r>
            <a:r>
              <a:rPr lang="zh-CN" altLang="en-US" sz="3200" dirty="0">
                <a:latin typeface="宋体" panose="02010600030101010101" pitchFamily="2" charset="-122"/>
              </a:rPr>
              <a:t>倍是多少？</a:t>
            </a:r>
          </a:p>
        </p:txBody>
      </p:sp>
      <p:grpSp>
        <p:nvGrpSpPr>
          <p:cNvPr id="17411" name="Group 7"/>
          <p:cNvGrpSpPr/>
          <p:nvPr/>
        </p:nvGrpSpPr>
        <p:grpSpPr>
          <a:xfrm>
            <a:off x="900113" y="4005263"/>
            <a:ext cx="4248150" cy="792162"/>
            <a:chOff x="1247" y="2296"/>
            <a:chExt cx="2676" cy="499"/>
          </a:xfrm>
        </p:grpSpPr>
        <p:graphicFrame>
          <p:nvGraphicFramePr>
            <p:cNvPr id="17412" name="Object 5"/>
            <p:cNvGraphicFramePr>
              <a:graphicFrameLocks noChangeAspect="1"/>
            </p:cNvGraphicFramePr>
            <p:nvPr/>
          </p:nvGraphicFramePr>
          <p:xfrm>
            <a:off x="2562" y="2296"/>
            <a:ext cx="187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r:id="rId3" imgW="152400" imgH="405765" progId="Equation.DSMT4">
                    <p:embed/>
                  </p:oleObj>
                </mc:Choice>
                <mc:Fallback>
                  <p:oleObj r:id="rId3" imgW="152400" imgH="405765" progId="Equation.DSMT4">
                    <p:embed/>
                    <p:pic>
                      <p:nvPicPr>
                        <p:cNvPr id="0" name="图片 309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62" y="2296"/>
                          <a:ext cx="187" cy="4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3" name="Rectangle 6"/>
            <p:cNvSpPr/>
            <p:nvPr/>
          </p:nvSpPr>
          <p:spPr>
            <a:xfrm>
              <a:off x="1247" y="2354"/>
              <a:ext cx="267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宋体" panose="02010600030101010101" pitchFamily="2" charset="-122"/>
                </a:rPr>
                <a:t>（</a:t>
              </a:r>
              <a:r>
                <a:rPr lang="en-US" altLang="zh-CN" sz="3200" dirty="0">
                  <a:latin typeface="宋体" panose="02010600030101010101" pitchFamily="2" charset="-122"/>
                </a:rPr>
                <a:t>3</a:t>
              </a:r>
              <a:r>
                <a:rPr lang="zh-CN" altLang="en-US" sz="3200" dirty="0">
                  <a:latin typeface="宋体" panose="02010600030101010101" pitchFamily="2" charset="-122"/>
                </a:rPr>
                <a:t>）</a:t>
              </a:r>
              <a:r>
                <a:rPr lang="en-US" altLang="zh-CN" sz="3200" dirty="0">
                  <a:latin typeface="宋体" panose="02010600030101010101" pitchFamily="2" charset="-122"/>
                </a:rPr>
                <a:t>10</a:t>
              </a:r>
              <a:r>
                <a:rPr lang="zh-CN" altLang="en-US" sz="3200" dirty="0">
                  <a:latin typeface="宋体" panose="02010600030101010101" pitchFamily="2" charset="-122"/>
                </a:rPr>
                <a:t>的   是多少？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/>
          <p:nvPr/>
        </p:nvSpPr>
        <p:spPr>
          <a:xfrm>
            <a:off x="0" y="0"/>
            <a:ext cx="5867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Garamond" panose="02020404030301010803" pitchFamily="18" charset="0"/>
                <a:ea typeface="黑体" panose="02010609060101010101" pitchFamily="2" charset="-122"/>
              </a:rPr>
              <a:t>1</a:t>
            </a:r>
            <a:r>
              <a:rPr lang="zh-CN" altLang="en-US" sz="4400" b="1" dirty="0">
                <a:latin typeface="Garamond" panose="02020404030301010803" pitchFamily="18" charset="0"/>
                <a:ea typeface="黑体" panose="02010609060101010101" pitchFamily="2" charset="-122"/>
              </a:rPr>
              <a:t>、折一折，涂一涂。</a:t>
            </a: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468313" y="1268413"/>
          <a:ext cx="1101725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r:id="rId3" imgW="588645" imgH="672465" progId="Equation.3">
                  <p:embed/>
                </p:oleObj>
              </mc:Choice>
              <mc:Fallback>
                <p:oleObj r:id="rId3" imgW="588645" imgH="672465" progId="Equation.3">
                  <p:embed/>
                  <p:pic>
                    <p:nvPicPr>
                      <p:cNvPr id="0" name="图片 3126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68313" y="1268413"/>
                        <a:ext cx="1101725" cy="1106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9332" name="Group 4"/>
          <p:cNvGrpSpPr/>
          <p:nvPr/>
        </p:nvGrpSpPr>
        <p:grpSpPr>
          <a:xfrm>
            <a:off x="1908175" y="765175"/>
            <a:ext cx="2374900" cy="1366838"/>
            <a:chOff x="295" y="1480"/>
            <a:chExt cx="1496" cy="861"/>
          </a:xfrm>
        </p:grpSpPr>
        <p:sp>
          <p:nvSpPr>
            <p:cNvPr id="45122" name="Rectangle 5"/>
            <p:cNvSpPr/>
            <p:nvPr/>
          </p:nvSpPr>
          <p:spPr>
            <a:xfrm>
              <a:off x="295" y="1480"/>
              <a:ext cx="1496" cy="861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123" name="Line 6"/>
            <p:cNvSpPr/>
            <p:nvPr/>
          </p:nvSpPr>
          <p:spPr>
            <a:xfrm>
              <a:off x="793" y="1481"/>
              <a:ext cx="0" cy="8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24" name="Line 7"/>
            <p:cNvSpPr/>
            <p:nvPr/>
          </p:nvSpPr>
          <p:spPr>
            <a:xfrm>
              <a:off x="1292" y="1480"/>
              <a:ext cx="0" cy="86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9336" name="Group 8"/>
          <p:cNvGrpSpPr/>
          <p:nvPr/>
        </p:nvGrpSpPr>
        <p:grpSpPr>
          <a:xfrm>
            <a:off x="1908175" y="2276475"/>
            <a:ext cx="2374900" cy="1366838"/>
            <a:chOff x="2336" y="1480"/>
            <a:chExt cx="1496" cy="861"/>
          </a:xfrm>
        </p:grpSpPr>
        <p:grpSp>
          <p:nvGrpSpPr>
            <p:cNvPr id="45117" name="Group 9"/>
            <p:cNvGrpSpPr/>
            <p:nvPr/>
          </p:nvGrpSpPr>
          <p:grpSpPr>
            <a:xfrm>
              <a:off x="2336" y="1480"/>
              <a:ext cx="1496" cy="861"/>
              <a:chOff x="295" y="1480"/>
              <a:chExt cx="1496" cy="861"/>
            </a:xfrm>
          </p:grpSpPr>
          <p:sp>
            <p:nvSpPr>
              <p:cNvPr id="45119" name="Rectangle 10"/>
              <p:cNvSpPr/>
              <p:nvPr/>
            </p:nvSpPr>
            <p:spPr>
              <a:xfrm>
                <a:off x="295" y="1480"/>
                <a:ext cx="1496" cy="861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120" name="Line 11"/>
              <p:cNvSpPr/>
              <p:nvPr/>
            </p:nvSpPr>
            <p:spPr>
              <a:xfrm>
                <a:off x="793" y="1481"/>
                <a:ext cx="0" cy="8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21" name="Line 12"/>
              <p:cNvSpPr/>
              <p:nvPr/>
            </p:nvSpPr>
            <p:spPr>
              <a:xfrm>
                <a:off x="1292" y="1480"/>
                <a:ext cx="0" cy="86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5118" name="Rectangle 13"/>
            <p:cNvSpPr/>
            <p:nvPr/>
          </p:nvSpPr>
          <p:spPr>
            <a:xfrm>
              <a:off x="2336" y="1480"/>
              <a:ext cx="499" cy="861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9342" name="Group 14"/>
          <p:cNvGrpSpPr/>
          <p:nvPr/>
        </p:nvGrpSpPr>
        <p:grpSpPr>
          <a:xfrm>
            <a:off x="1908175" y="3789363"/>
            <a:ext cx="2389188" cy="1366837"/>
            <a:chOff x="4105" y="1480"/>
            <a:chExt cx="1505" cy="861"/>
          </a:xfrm>
        </p:grpSpPr>
        <p:grpSp>
          <p:nvGrpSpPr>
            <p:cNvPr id="45108" name="Group 15"/>
            <p:cNvGrpSpPr/>
            <p:nvPr/>
          </p:nvGrpSpPr>
          <p:grpSpPr>
            <a:xfrm>
              <a:off x="4105" y="1480"/>
              <a:ext cx="1496" cy="861"/>
              <a:chOff x="2336" y="1480"/>
              <a:chExt cx="1496" cy="861"/>
            </a:xfrm>
          </p:grpSpPr>
          <p:grpSp>
            <p:nvGrpSpPr>
              <p:cNvPr id="45112" name="Group 16"/>
              <p:cNvGrpSpPr/>
              <p:nvPr/>
            </p:nvGrpSpPr>
            <p:grpSpPr>
              <a:xfrm>
                <a:off x="2336" y="1480"/>
                <a:ext cx="1496" cy="861"/>
                <a:chOff x="295" y="1480"/>
                <a:chExt cx="1496" cy="861"/>
              </a:xfrm>
            </p:grpSpPr>
            <p:sp>
              <p:nvSpPr>
                <p:cNvPr id="45114" name="Rectangle 17"/>
                <p:cNvSpPr/>
                <p:nvPr/>
              </p:nvSpPr>
              <p:spPr>
                <a:xfrm>
                  <a:off x="295" y="1480"/>
                  <a:ext cx="1496" cy="861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115" name="Line 18"/>
                <p:cNvSpPr/>
                <p:nvPr/>
              </p:nvSpPr>
              <p:spPr>
                <a:xfrm>
                  <a:off x="793" y="1481"/>
                  <a:ext cx="0" cy="86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116" name="Line 19"/>
                <p:cNvSpPr/>
                <p:nvPr/>
              </p:nvSpPr>
              <p:spPr>
                <a:xfrm>
                  <a:off x="1292" y="1480"/>
                  <a:ext cx="0" cy="861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5113" name="Rectangle 20"/>
              <p:cNvSpPr/>
              <p:nvPr/>
            </p:nvSpPr>
            <p:spPr>
              <a:xfrm>
                <a:off x="2336" y="1480"/>
                <a:ext cx="499" cy="861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109" name="Line 21"/>
            <p:cNvSpPr/>
            <p:nvPr/>
          </p:nvSpPr>
          <p:spPr>
            <a:xfrm>
              <a:off x="4113" y="1690"/>
              <a:ext cx="149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10" name="Line 22"/>
            <p:cNvSpPr/>
            <p:nvPr/>
          </p:nvSpPr>
          <p:spPr>
            <a:xfrm>
              <a:off x="4105" y="1920"/>
              <a:ext cx="149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11" name="Line 23"/>
            <p:cNvSpPr/>
            <p:nvPr/>
          </p:nvSpPr>
          <p:spPr>
            <a:xfrm>
              <a:off x="4105" y="2136"/>
              <a:ext cx="149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9352" name="Group 24"/>
          <p:cNvGrpSpPr/>
          <p:nvPr/>
        </p:nvGrpSpPr>
        <p:grpSpPr>
          <a:xfrm>
            <a:off x="1908175" y="5300663"/>
            <a:ext cx="2389188" cy="1366837"/>
            <a:chOff x="3696" y="2750"/>
            <a:chExt cx="1505" cy="861"/>
          </a:xfrm>
        </p:grpSpPr>
        <p:grpSp>
          <p:nvGrpSpPr>
            <p:cNvPr id="45097" name="Group 25"/>
            <p:cNvGrpSpPr/>
            <p:nvPr/>
          </p:nvGrpSpPr>
          <p:grpSpPr>
            <a:xfrm>
              <a:off x="3696" y="2750"/>
              <a:ext cx="1505" cy="861"/>
              <a:chOff x="4105" y="1480"/>
              <a:chExt cx="1505" cy="861"/>
            </a:xfrm>
          </p:grpSpPr>
          <p:grpSp>
            <p:nvGrpSpPr>
              <p:cNvPr id="45099" name="Group 26"/>
              <p:cNvGrpSpPr/>
              <p:nvPr/>
            </p:nvGrpSpPr>
            <p:grpSpPr>
              <a:xfrm>
                <a:off x="4105" y="1480"/>
                <a:ext cx="1496" cy="861"/>
                <a:chOff x="2336" y="1480"/>
                <a:chExt cx="1496" cy="861"/>
              </a:xfrm>
            </p:grpSpPr>
            <p:grpSp>
              <p:nvGrpSpPr>
                <p:cNvPr id="45103" name="Group 27"/>
                <p:cNvGrpSpPr/>
                <p:nvPr/>
              </p:nvGrpSpPr>
              <p:grpSpPr>
                <a:xfrm>
                  <a:off x="2336" y="1480"/>
                  <a:ext cx="1496" cy="861"/>
                  <a:chOff x="295" y="1480"/>
                  <a:chExt cx="1496" cy="861"/>
                </a:xfrm>
              </p:grpSpPr>
              <p:sp>
                <p:nvSpPr>
                  <p:cNvPr id="45105" name="Rectangle 28"/>
                  <p:cNvSpPr/>
                  <p:nvPr/>
                </p:nvSpPr>
                <p:spPr>
                  <a:xfrm>
                    <a:off x="295" y="1480"/>
                    <a:ext cx="1496" cy="86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06" name="Line 29"/>
                  <p:cNvSpPr/>
                  <p:nvPr/>
                </p:nvSpPr>
                <p:spPr>
                  <a:xfrm>
                    <a:off x="793" y="1481"/>
                    <a:ext cx="0" cy="86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107" name="Line 30"/>
                  <p:cNvSpPr/>
                  <p:nvPr/>
                </p:nvSpPr>
                <p:spPr>
                  <a:xfrm>
                    <a:off x="1292" y="1480"/>
                    <a:ext cx="0" cy="86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5104" name="Rectangle 31"/>
                <p:cNvSpPr/>
                <p:nvPr/>
              </p:nvSpPr>
              <p:spPr>
                <a:xfrm>
                  <a:off x="2336" y="1480"/>
                  <a:ext cx="499" cy="861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100" name="Line 32"/>
              <p:cNvSpPr/>
              <p:nvPr/>
            </p:nvSpPr>
            <p:spPr>
              <a:xfrm>
                <a:off x="4113" y="1690"/>
                <a:ext cx="149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01" name="Line 33"/>
              <p:cNvSpPr/>
              <p:nvPr/>
            </p:nvSpPr>
            <p:spPr>
              <a:xfrm>
                <a:off x="4105" y="1920"/>
                <a:ext cx="149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02" name="Line 34"/>
              <p:cNvSpPr/>
              <p:nvPr/>
            </p:nvSpPr>
            <p:spPr>
              <a:xfrm>
                <a:off x="4105" y="2136"/>
                <a:ext cx="149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5098" name="Rectangle 35"/>
            <p:cNvSpPr/>
            <p:nvPr/>
          </p:nvSpPr>
          <p:spPr>
            <a:xfrm>
              <a:off x="3696" y="2750"/>
              <a:ext cx="499" cy="226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99364" name="Object 36"/>
          <p:cNvGraphicFramePr>
            <a:graphicFrameLocks noChangeAspect="1"/>
          </p:cNvGraphicFramePr>
          <p:nvPr/>
        </p:nvGraphicFramePr>
        <p:xfrm>
          <a:off x="4932363" y="1268413"/>
          <a:ext cx="109855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r:id="rId5" imgW="588645" imgH="672465" progId="Equation.3">
                  <p:embed/>
                </p:oleObj>
              </mc:Choice>
              <mc:Fallback>
                <p:oleObj r:id="rId5" imgW="588645" imgH="672465" progId="Equation.3">
                  <p:embed/>
                  <p:pic>
                    <p:nvPicPr>
                      <p:cNvPr id="0" name="图片 3127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932363" y="1268413"/>
                        <a:ext cx="1098550" cy="1125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9365" name="Group 37"/>
          <p:cNvGrpSpPr/>
          <p:nvPr/>
        </p:nvGrpSpPr>
        <p:grpSpPr>
          <a:xfrm>
            <a:off x="6518275" y="765175"/>
            <a:ext cx="2374900" cy="1366838"/>
            <a:chOff x="4106" y="482"/>
            <a:chExt cx="1496" cy="861"/>
          </a:xfrm>
        </p:grpSpPr>
        <p:sp>
          <p:nvSpPr>
            <p:cNvPr id="45092" name="Rectangle 38"/>
            <p:cNvSpPr/>
            <p:nvPr/>
          </p:nvSpPr>
          <p:spPr>
            <a:xfrm>
              <a:off x="4106" y="482"/>
              <a:ext cx="1496" cy="861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93" name="Line 39"/>
            <p:cNvSpPr/>
            <p:nvPr/>
          </p:nvSpPr>
          <p:spPr>
            <a:xfrm>
              <a:off x="4414" y="483"/>
              <a:ext cx="0" cy="8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4" name="Line 40"/>
            <p:cNvSpPr/>
            <p:nvPr/>
          </p:nvSpPr>
          <p:spPr>
            <a:xfrm>
              <a:off x="5041" y="482"/>
              <a:ext cx="0" cy="86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5" name="Line 41"/>
            <p:cNvSpPr/>
            <p:nvPr/>
          </p:nvSpPr>
          <p:spPr>
            <a:xfrm>
              <a:off x="4732" y="482"/>
              <a:ext cx="0" cy="8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6" name="Line 42"/>
            <p:cNvSpPr/>
            <p:nvPr/>
          </p:nvSpPr>
          <p:spPr>
            <a:xfrm>
              <a:off x="5329" y="482"/>
              <a:ext cx="0" cy="8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9371" name="Group 43"/>
          <p:cNvGrpSpPr/>
          <p:nvPr/>
        </p:nvGrpSpPr>
        <p:grpSpPr>
          <a:xfrm>
            <a:off x="6516688" y="2276475"/>
            <a:ext cx="2374900" cy="1368425"/>
            <a:chOff x="4105" y="1434"/>
            <a:chExt cx="1496" cy="862"/>
          </a:xfrm>
        </p:grpSpPr>
        <p:grpSp>
          <p:nvGrpSpPr>
            <p:cNvPr id="45084" name="Group 44"/>
            <p:cNvGrpSpPr/>
            <p:nvPr/>
          </p:nvGrpSpPr>
          <p:grpSpPr>
            <a:xfrm>
              <a:off x="4105" y="1434"/>
              <a:ext cx="1496" cy="861"/>
              <a:chOff x="4106" y="482"/>
              <a:chExt cx="1496" cy="861"/>
            </a:xfrm>
          </p:grpSpPr>
          <p:sp>
            <p:nvSpPr>
              <p:cNvPr id="45087" name="Rectangle 45"/>
              <p:cNvSpPr/>
              <p:nvPr/>
            </p:nvSpPr>
            <p:spPr>
              <a:xfrm>
                <a:off x="4106" y="482"/>
                <a:ext cx="1496" cy="861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088" name="Line 46"/>
              <p:cNvSpPr/>
              <p:nvPr/>
            </p:nvSpPr>
            <p:spPr>
              <a:xfrm>
                <a:off x="4414" y="483"/>
                <a:ext cx="0" cy="8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89" name="Line 47"/>
              <p:cNvSpPr/>
              <p:nvPr/>
            </p:nvSpPr>
            <p:spPr>
              <a:xfrm>
                <a:off x="5041" y="482"/>
                <a:ext cx="0" cy="86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90" name="Line 48"/>
              <p:cNvSpPr/>
              <p:nvPr/>
            </p:nvSpPr>
            <p:spPr>
              <a:xfrm>
                <a:off x="4732" y="482"/>
                <a:ext cx="0" cy="8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91" name="Line 49"/>
              <p:cNvSpPr/>
              <p:nvPr/>
            </p:nvSpPr>
            <p:spPr>
              <a:xfrm>
                <a:off x="5329" y="482"/>
                <a:ext cx="0" cy="86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5085" name="Rectangle 50"/>
            <p:cNvSpPr/>
            <p:nvPr/>
          </p:nvSpPr>
          <p:spPr>
            <a:xfrm>
              <a:off x="4105" y="1434"/>
              <a:ext cx="294" cy="862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86" name="Rectangle 51"/>
            <p:cNvSpPr/>
            <p:nvPr/>
          </p:nvSpPr>
          <p:spPr>
            <a:xfrm>
              <a:off x="4422" y="1434"/>
              <a:ext cx="294" cy="862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9380" name="Group 52"/>
          <p:cNvGrpSpPr/>
          <p:nvPr/>
        </p:nvGrpSpPr>
        <p:grpSpPr>
          <a:xfrm>
            <a:off x="6516688" y="3789363"/>
            <a:ext cx="2376487" cy="1368425"/>
            <a:chOff x="4105" y="2387"/>
            <a:chExt cx="1497" cy="862"/>
          </a:xfrm>
        </p:grpSpPr>
        <p:grpSp>
          <p:nvGrpSpPr>
            <p:cNvPr id="45070" name="Group 53"/>
            <p:cNvGrpSpPr/>
            <p:nvPr/>
          </p:nvGrpSpPr>
          <p:grpSpPr>
            <a:xfrm>
              <a:off x="4105" y="2387"/>
              <a:ext cx="1497" cy="862"/>
              <a:chOff x="4105" y="2387"/>
              <a:chExt cx="1497" cy="862"/>
            </a:xfrm>
          </p:grpSpPr>
          <p:grpSp>
            <p:nvGrpSpPr>
              <p:cNvPr id="45073" name="Group 54"/>
              <p:cNvGrpSpPr/>
              <p:nvPr/>
            </p:nvGrpSpPr>
            <p:grpSpPr>
              <a:xfrm>
                <a:off x="4105" y="2387"/>
                <a:ext cx="1496" cy="862"/>
                <a:chOff x="4105" y="1434"/>
                <a:chExt cx="1496" cy="862"/>
              </a:xfrm>
            </p:grpSpPr>
            <p:grpSp>
              <p:nvGrpSpPr>
                <p:cNvPr id="45076" name="Group 55"/>
                <p:cNvGrpSpPr/>
                <p:nvPr/>
              </p:nvGrpSpPr>
              <p:grpSpPr>
                <a:xfrm>
                  <a:off x="4105" y="1434"/>
                  <a:ext cx="1496" cy="861"/>
                  <a:chOff x="4106" y="482"/>
                  <a:chExt cx="1496" cy="861"/>
                </a:xfrm>
              </p:grpSpPr>
              <p:sp>
                <p:nvSpPr>
                  <p:cNvPr id="45079" name="Rectangle 56"/>
                  <p:cNvSpPr/>
                  <p:nvPr/>
                </p:nvSpPr>
                <p:spPr>
                  <a:xfrm>
                    <a:off x="4106" y="482"/>
                    <a:ext cx="1496" cy="86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080" name="Line 57"/>
                  <p:cNvSpPr/>
                  <p:nvPr/>
                </p:nvSpPr>
                <p:spPr>
                  <a:xfrm>
                    <a:off x="4414" y="483"/>
                    <a:ext cx="0" cy="86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81" name="Line 58"/>
                  <p:cNvSpPr/>
                  <p:nvPr/>
                </p:nvSpPr>
                <p:spPr>
                  <a:xfrm>
                    <a:off x="5041" y="482"/>
                    <a:ext cx="0" cy="86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82" name="Line 59"/>
                  <p:cNvSpPr/>
                  <p:nvPr/>
                </p:nvSpPr>
                <p:spPr>
                  <a:xfrm>
                    <a:off x="4732" y="482"/>
                    <a:ext cx="0" cy="86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83" name="Line 60"/>
                  <p:cNvSpPr/>
                  <p:nvPr/>
                </p:nvSpPr>
                <p:spPr>
                  <a:xfrm>
                    <a:off x="5329" y="482"/>
                    <a:ext cx="0" cy="86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5077" name="Rectangle 61"/>
                <p:cNvSpPr/>
                <p:nvPr/>
              </p:nvSpPr>
              <p:spPr>
                <a:xfrm>
                  <a:off x="4105" y="1434"/>
                  <a:ext cx="294" cy="862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078" name="Rectangle 62"/>
                <p:cNvSpPr/>
                <p:nvPr/>
              </p:nvSpPr>
              <p:spPr>
                <a:xfrm>
                  <a:off x="4422" y="1434"/>
                  <a:ext cx="294" cy="862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074" name="Line 63"/>
              <p:cNvSpPr/>
              <p:nvPr/>
            </p:nvSpPr>
            <p:spPr>
              <a:xfrm>
                <a:off x="4105" y="2675"/>
                <a:ext cx="149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5" name="Line 64"/>
              <p:cNvSpPr/>
              <p:nvPr/>
            </p:nvSpPr>
            <p:spPr>
              <a:xfrm>
                <a:off x="4105" y="2952"/>
                <a:ext cx="149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5071" name="Rectangle 65"/>
            <p:cNvSpPr/>
            <p:nvPr/>
          </p:nvSpPr>
          <p:spPr>
            <a:xfrm>
              <a:off x="4113" y="2387"/>
              <a:ext cx="293" cy="267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72" name="Rectangle 66"/>
            <p:cNvSpPr/>
            <p:nvPr/>
          </p:nvSpPr>
          <p:spPr>
            <a:xfrm>
              <a:off x="4422" y="2387"/>
              <a:ext cx="293" cy="267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99395" name="Object 67"/>
          <p:cNvGraphicFramePr>
            <a:graphicFrameLocks noChangeAspect="1"/>
          </p:cNvGraphicFramePr>
          <p:nvPr/>
        </p:nvGraphicFramePr>
        <p:xfrm>
          <a:off x="0" y="2492375"/>
          <a:ext cx="161925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r:id="rId7" imgW="767080" imgH="1429385" progId="Equation.3">
                  <p:embed/>
                </p:oleObj>
              </mc:Choice>
              <mc:Fallback>
                <p:oleObj r:id="rId7" imgW="767080" imgH="1429385" progId="Equation.3">
                  <p:embed/>
                  <p:pic>
                    <p:nvPicPr>
                      <p:cNvPr id="0" name="图片 3128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0" y="2492375"/>
                        <a:ext cx="1619250" cy="223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96" name="Object 68"/>
          <p:cNvGraphicFramePr>
            <a:graphicFrameLocks noChangeAspect="1"/>
          </p:cNvGraphicFramePr>
          <p:nvPr/>
        </p:nvGraphicFramePr>
        <p:xfrm>
          <a:off x="4500563" y="2565400"/>
          <a:ext cx="1655762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r:id="rId9" imgW="767080" imgH="1429385" progId="Equation.3">
                  <p:embed/>
                </p:oleObj>
              </mc:Choice>
              <mc:Fallback>
                <p:oleObj r:id="rId9" imgW="767080" imgH="1429385" progId="Equation.3">
                  <p:embed/>
                  <p:pic>
                    <p:nvPicPr>
                      <p:cNvPr id="0" name="图片 3129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500563" y="2565400"/>
                        <a:ext cx="1655762" cy="223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 idx="4294967295"/>
          </p:nvPr>
        </p:nvSpPr>
        <p:spPr>
          <a:xfrm>
            <a:off x="3071813" y="857250"/>
            <a:ext cx="3786187" cy="1139825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lang="zh-CN" altLang="en-US" sz="5400" b="1" dirty="0"/>
              <a:t>作   业</a:t>
            </a:r>
          </a:p>
        </p:txBody>
      </p:sp>
      <p:pic>
        <p:nvPicPr>
          <p:cNvPr id="46083" name="Picture 2" descr="F:\古林镇中学\PPT素材\图片\卡通\书本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627063"/>
            <a:ext cx="2095500" cy="1087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1"/>
          <p:cNvSpPr txBox="1"/>
          <p:nvPr/>
        </p:nvSpPr>
        <p:spPr bwMode="auto">
          <a:xfrm>
            <a:off x="500063" y="2432050"/>
            <a:ext cx="8001000" cy="709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kern="0" cap="none" spc="0" normalizeH="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0" lang="zh-CN" altLang="en-US" sz="3200" kern="0" cap="none" spc="0" normalizeH="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、订正</a:t>
            </a:r>
            <a:r>
              <a:rPr kumimoji="0" lang="en-US" altLang="zh-CN" sz="3200" kern="0" cap="none" spc="0" normalizeH="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§ 4.3</a:t>
            </a:r>
            <a:r>
              <a:rPr kumimoji="0" lang="zh-CN" altLang="en-US" sz="3200" kern="0" cap="none" spc="0" normalizeH="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的错题，并合理纳入错题本中；</a:t>
            </a:r>
          </a:p>
        </p:txBody>
      </p:sp>
      <p:sp>
        <p:nvSpPr>
          <p:cNvPr id="6" name="标题 1"/>
          <p:cNvSpPr txBox="1"/>
          <p:nvPr/>
        </p:nvSpPr>
        <p:spPr bwMode="auto">
          <a:xfrm>
            <a:off x="500063" y="3429000"/>
            <a:ext cx="8001000" cy="569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kern="0" cap="none" spc="0" normalizeH="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zh-CN" altLang="en-US" sz="3200" kern="0" cap="none" spc="0" normalizeH="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、完成</a:t>
            </a:r>
            <a:r>
              <a:rPr kumimoji="0" lang="en-US" altLang="zh-CN" sz="3200" kern="0" cap="none" spc="0" normalizeH="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§ 4.4 </a:t>
            </a:r>
            <a:r>
              <a:rPr kumimoji="0" lang="zh-CN" altLang="en-US" sz="3200" kern="0" cap="none" spc="0" normalizeH="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整式  的作业本，课时训练。</a:t>
            </a:r>
          </a:p>
        </p:txBody>
      </p:sp>
      <p:pic>
        <p:nvPicPr>
          <p:cNvPr id="46086" name="Picture 2" descr="F:\古林镇中学\PPT素材\图片\卡通\上学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4500563"/>
            <a:ext cx="1285875" cy="1795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721666" y="4568619"/>
            <a:ext cx="587212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请注意仔细审题，规范</a:t>
            </a:r>
            <a:r>
              <a:rPr kumimoji="0" lang="zh-CN" altLang="en-US" sz="3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答题 </a:t>
            </a:r>
            <a:endParaRPr kumimoji="0" lang="zh-CN" altLang="en-US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438"/>
            <a:ext cx="3276600" cy="335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76600" cy="350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Text Box 4"/>
          <p:cNvSpPr txBox="1"/>
          <p:nvPr/>
        </p:nvSpPr>
        <p:spPr>
          <a:xfrm>
            <a:off x="3563938" y="549275"/>
            <a:ext cx="44656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tx2"/>
                </a:solidFill>
                <a:latin typeface="Garamond" panose="02020404030301010803" pitchFamily="18" charset="0"/>
                <a:ea typeface="黑体" panose="02010609060101010101" pitchFamily="2" charset="-122"/>
              </a:rPr>
              <a:t>淘气有几个苹果？</a:t>
            </a:r>
          </a:p>
        </p:txBody>
      </p:sp>
      <p:pic>
        <p:nvPicPr>
          <p:cNvPr id="3584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0" y="2060575"/>
            <a:ext cx="5435600" cy="2157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438"/>
            <a:ext cx="3276600" cy="335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76600" cy="350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 Box 4"/>
          <p:cNvSpPr txBox="1"/>
          <p:nvPr/>
        </p:nvSpPr>
        <p:spPr>
          <a:xfrm>
            <a:off x="3563938" y="549275"/>
            <a:ext cx="44656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tx2"/>
                </a:solidFill>
                <a:latin typeface="Garamond" panose="02020404030301010803" pitchFamily="18" charset="0"/>
                <a:ea typeface="黑体" panose="02010609060101010101" pitchFamily="2" charset="-122"/>
              </a:rPr>
              <a:t>淘气有几个苹果？</a:t>
            </a:r>
          </a:p>
        </p:txBody>
      </p:sp>
      <p:pic>
        <p:nvPicPr>
          <p:cNvPr id="4608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0" y="1557338"/>
            <a:ext cx="5435600" cy="115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/>
          <p:nvPr/>
        </p:nvGrpSpPr>
        <p:grpSpPr>
          <a:xfrm>
            <a:off x="322263" y="5229225"/>
            <a:ext cx="4105275" cy="1081088"/>
            <a:chOff x="294" y="2658"/>
            <a:chExt cx="2586" cy="681"/>
          </a:xfrm>
        </p:grpSpPr>
        <p:sp>
          <p:nvSpPr>
            <p:cNvPr id="20494" name="Rectangle 3"/>
            <p:cNvSpPr/>
            <p:nvPr/>
          </p:nvSpPr>
          <p:spPr>
            <a:xfrm>
              <a:off x="294" y="2839"/>
              <a:ext cx="258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6×      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＝             ＝</a:t>
              </a: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3</a:t>
              </a:r>
            </a:p>
          </p:txBody>
        </p:sp>
        <p:graphicFrame>
          <p:nvGraphicFramePr>
            <p:cNvPr id="20495" name="Object 4"/>
            <p:cNvGraphicFramePr>
              <a:graphicFrameLocks noChangeAspect="1"/>
            </p:cNvGraphicFramePr>
            <p:nvPr/>
          </p:nvGraphicFramePr>
          <p:xfrm>
            <a:off x="748" y="2658"/>
            <a:ext cx="272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r:id="rId3" imgW="210185" imgH="672465" progId="Equation.3">
                    <p:embed/>
                  </p:oleObj>
                </mc:Choice>
                <mc:Fallback>
                  <p:oleObj r:id="rId3" imgW="210185" imgH="672465" progId="Equation.3">
                    <p:embed/>
                    <p:pic>
                      <p:nvPicPr>
                        <p:cNvPr id="0" name="图片 3097"/>
                        <p:cNvPicPr/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48" y="2658"/>
                          <a:ext cx="272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6" name="Object 5"/>
            <p:cNvGraphicFramePr>
              <a:graphicFrameLocks noChangeAspect="1"/>
            </p:cNvGraphicFramePr>
            <p:nvPr/>
          </p:nvGraphicFramePr>
          <p:xfrm>
            <a:off x="1428" y="2664"/>
            <a:ext cx="726" cy="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3" r:id="rId5" imgW="514985" imgH="672465" progId="Equation.3">
                    <p:embed/>
                  </p:oleObj>
                </mc:Choice>
                <mc:Fallback>
                  <p:oleObj r:id="rId5" imgW="514985" imgH="672465" progId="Equation.3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28" y="2664"/>
                          <a:ext cx="726" cy="6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881" name="Group 17"/>
          <p:cNvGrpSpPr/>
          <p:nvPr/>
        </p:nvGrpSpPr>
        <p:grpSpPr>
          <a:xfrm>
            <a:off x="4284663" y="5084763"/>
            <a:ext cx="4032250" cy="1081087"/>
            <a:chOff x="2608" y="3203"/>
            <a:chExt cx="2540" cy="681"/>
          </a:xfrm>
        </p:grpSpPr>
        <p:sp>
          <p:nvSpPr>
            <p:cNvPr id="20492" name="Text Box 7"/>
            <p:cNvSpPr txBox="1"/>
            <p:nvPr/>
          </p:nvSpPr>
          <p:spPr>
            <a:xfrm>
              <a:off x="2608" y="3385"/>
              <a:ext cx="254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表示</a:t>
              </a:r>
              <a:r>
                <a:rPr lang="zh-CN" altLang="en-US" sz="3200" dirty="0">
                  <a:solidFill>
                    <a:srgbClr val="FF0000"/>
                  </a:solidFill>
                  <a:latin typeface="Garamond" panose="02020404030301010803" pitchFamily="18" charset="0"/>
                  <a:ea typeface="黑体" panose="02010609060101010101" pitchFamily="2" charset="-122"/>
                </a:rPr>
                <a:t>求</a:t>
              </a:r>
              <a:r>
                <a:rPr lang="en-US" altLang="zh-CN" sz="3200" dirty="0">
                  <a:solidFill>
                    <a:srgbClr val="FF0000"/>
                  </a:solidFill>
                  <a:latin typeface="Garamond" panose="02020404030301010803" pitchFamily="18" charset="0"/>
                  <a:ea typeface="黑体" panose="02010609060101010101" pitchFamily="2" charset="-122"/>
                </a:rPr>
                <a:t>6</a:t>
              </a:r>
              <a:r>
                <a:rPr lang="zh-CN" altLang="en-US" sz="3200" dirty="0">
                  <a:solidFill>
                    <a:srgbClr val="FF0000"/>
                  </a:solidFill>
                  <a:latin typeface="Garamond" panose="02020404030301010803" pitchFamily="18" charset="0"/>
                  <a:ea typeface="黑体" panose="02010609060101010101" pitchFamily="2" charset="-122"/>
                </a:rPr>
                <a:t>的       是多少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。</a:t>
              </a:r>
            </a:p>
          </p:txBody>
        </p:sp>
        <p:graphicFrame>
          <p:nvGraphicFramePr>
            <p:cNvPr id="20493" name="Object 8"/>
            <p:cNvGraphicFramePr>
              <a:graphicFrameLocks noChangeAspect="1"/>
            </p:cNvGraphicFramePr>
            <p:nvPr/>
          </p:nvGraphicFramePr>
          <p:xfrm>
            <a:off x="3878" y="3203"/>
            <a:ext cx="272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4" r:id="rId7" imgW="210185" imgH="672465" progId="Equation.3">
                    <p:embed/>
                  </p:oleObj>
                </mc:Choice>
                <mc:Fallback>
                  <p:oleObj r:id="rId7" imgW="210185" imgH="672465" progId="Equation.3">
                    <p:embed/>
                    <p:pic>
                      <p:nvPicPr>
                        <p:cNvPr id="0" name="图片 3096"/>
                        <p:cNvPicPr/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000000"/>
                            </a:clrFrom>
                            <a:clrTo>
                              <a:srgbClr val="FF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878" y="3203"/>
                          <a:ext cx="272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484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4787900" cy="177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4" name="Text Box 10"/>
          <p:cNvSpPr txBox="1"/>
          <p:nvPr/>
        </p:nvSpPr>
        <p:spPr>
          <a:xfrm>
            <a:off x="468313" y="1773238"/>
            <a:ext cx="67691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2"/>
                </a:solidFill>
                <a:latin typeface="Garamond" panose="02020404030301010803" pitchFamily="18" charset="0"/>
                <a:ea typeface="黑体" panose="02010609060101010101" pitchFamily="2" charset="-122"/>
              </a:rPr>
              <a:t>求淘气有多少个苹果，就是求什么？</a:t>
            </a:r>
          </a:p>
        </p:txBody>
      </p:sp>
      <p:grpSp>
        <p:nvGrpSpPr>
          <p:cNvPr id="36875" name="Group 11"/>
          <p:cNvGrpSpPr/>
          <p:nvPr/>
        </p:nvGrpSpPr>
        <p:grpSpPr>
          <a:xfrm>
            <a:off x="468313" y="2492375"/>
            <a:ext cx="4857750" cy="1081088"/>
            <a:chOff x="0" y="1389"/>
            <a:chExt cx="3060" cy="681"/>
          </a:xfrm>
        </p:grpSpPr>
        <p:graphicFrame>
          <p:nvGraphicFramePr>
            <p:cNvPr id="20490" name="Object 12"/>
            <p:cNvGraphicFramePr>
              <a:graphicFrameLocks noChangeAspect="1"/>
            </p:cNvGraphicFramePr>
            <p:nvPr/>
          </p:nvGraphicFramePr>
          <p:xfrm>
            <a:off x="1655" y="1389"/>
            <a:ext cx="272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5" r:id="rId10" imgW="210185" imgH="672465" progId="Equation.3">
                    <p:embed/>
                  </p:oleObj>
                </mc:Choice>
                <mc:Fallback>
                  <p:oleObj r:id="rId10" imgW="210185" imgH="672465" progId="Equation.3">
                    <p:embed/>
                    <p:pic>
                      <p:nvPicPr>
                        <p:cNvPr id="0" name="图片 3098"/>
                        <p:cNvPicPr/>
                        <p:nvPr/>
                      </p:nvPicPr>
                      <p:blipFill>
                        <a:blip r:embed="rId11">
                          <a:clrChange>
                            <a:clrFrom>
                              <a:srgbClr val="000000"/>
                            </a:clrFrom>
                            <a:clrTo>
                              <a:srgbClr val="FF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655" y="1389"/>
                          <a:ext cx="272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1" name="Rectangle 13"/>
            <p:cNvSpPr/>
            <p:nvPr/>
          </p:nvSpPr>
          <p:spPr>
            <a:xfrm>
              <a:off x="0" y="1570"/>
              <a:ext cx="306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就是求</a:t>
              </a:r>
              <a:r>
                <a:rPr lang="zh-CN" altLang="en-US" sz="3200" dirty="0">
                  <a:solidFill>
                    <a:srgbClr val="FF0000"/>
                  </a:solidFill>
                  <a:latin typeface="Garamond" panose="02020404030301010803" pitchFamily="18" charset="0"/>
                  <a:ea typeface="黑体" panose="02010609060101010101" pitchFamily="2" charset="-122"/>
                </a:rPr>
                <a:t>小红的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      是多少。</a:t>
              </a:r>
            </a:p>
          </p:txBody>
        </p:sp>
      </p:grpSp>
      <p:grpSp>
        <p:nvGrpSpPr>
          <p:cNvPr id="36878" name="Group 14"/>
          <p:cNvGrpSpPr/>
          <p:nvPr/>
        </p:nvGrpSpPr>
        <p:grpSpPr>
          <a:xfrm>
            <a:off x="539750" y="3719513"/>
            <a:ext cx="3930650" cy="1004887"/>
            <a:chOff x="0" y="1933"/>
            <a:chExt cx="2476" cy="633"/>
          </a:xfrm>
        </p:grpSpPr>
        <p:graphicFrame>
          <p:nvGraphicFramePr>
            <p:cNvPr id="20488" name="Object 15"/>
            <p:cNvGraphicFramePr>
              <a:graphicFrameLocks noChangeAspect="1"/>
            </p:cNvGraphicFramePr>
            <p:nvPr/>
          </p:nvGraphicFramePr>
          <p:xfrm>
            <a:off x="1020" y="1933"/>
            <a:ext cx="272" cy="6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" r:id="rId12" imgW="210185" imgH="672465" progId="Equation.DSMT4">
                    <p:embed/>
                  </p:oleObj>
                </mc:Choice>
                <mc:Fallback>
                  <p:oleObj r:id="rId12" imgW="210185" imgH="672465" progId="Equation.DSMT4">
                    <p:embed/>
                    <p:pic>
                      <p:nvPicPr>
                        <p:cNvPr id="0" name="图片 3095"/>
                        <p:cNvPicPr/>
                        <p:nvPr/>
                      </p:nvPicPr>
                      <p:blipFill>
                        <a:blip r:embed="rId13">
                          <a:clrChange>
                            <a:clrFrom>
                              <a:srgbClr val="000000"/>
                            </a:clrFrom>
                            <a:clrTo>
                              <a:srgbClr val="FF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020" y="1933"/>
                          <a:ext cx="272" cy="63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9" name="Rectangle 16"/>
            <p:cNvSpPr/>
            <p:nvPr/>
          </p:nvSpPr>
          <p:spPr>
            <a:xfrm>
              <a:off x="0" y="2115"/>
              <a:ext cx="247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即求</a:t>
              </a:r>
              <a:r>
                <a:rPr lang="en-US" altLang="zh-CN" sz="3200" dirty="0">
                  <a:solidFill>
                    <a:srgbClr val="FF0000"/>
                  </a:solidFill>
                  <a:latin typeface="Garamond" panose="02020404030301010803" pitchFamily="18" charset="0"/>
                  <a:ea typeface="黑体" panose="02010609060101010101" pitchFamily="2" charset="-122"/>
                </a:rPr>
                <a:t>6</a:t>
              </a:r>
              <a:r>
                <a:rPr lang="zh-CN" altLang="en-US" sz="3200" dirty="0">
                  <a:solidFill>
                    <a:srgbClr val="FF0000"/>
                  </a:solidFill>
                  <a:latin typeface="Garamond" panose="02020404030301010803" pitchFamily="18" charset="0"/>
                  <a:ea typeface="黑体" panose="02010609060101010101" pitchFamily="2" charset="-122"/>
                </a:rPr>
                <a:t>的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       是多少。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3357563"/>
            <a:ext cx="3492500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92500" cy="335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2" name="Text Box 4"/>
          <p:cNvSpPr txBox="1"/>
          <p:nvPr/>
        </p:nvSpPr>
        <p:spPr>
          <a:xfrm>
            <a:off x="4500563" y="0"/>
            <a:ext cx="34559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Garamond" panose="02020404030301010803" pitchFamily="18" charset="0"/>
                <a:ea typeface="黑体" panose="02010609060101010101" pitchFamily="2" charset="-122"/>
              </a:rPr>
              <a:t>笑笑有几个苹果？</a:t>
            </a:r>
          </a:p>
        </p:txBody>
      </p:sp>
      <p:pic>
        <p:nvPicPr>
          <p:cNvPr id="37893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838" y="620713"/>
            <a:ext cx="4679950" cy="115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7895" name="Group 7"/>
          <p:cNvGrpSpPr/>
          <p:nvPr/>
        </p:nvGrpSpPr>
        <p:grpSpPr>
          <a:xfrm>
            <a:off x="3746500" y="2565400"/>
            <a:ext cx="4857750" cy="1081088"/>
            <a:chOff x="2290" y="1706"/>
            <a:chExt cx="3060" cy="681"/>
          </a:xfrm>
        </p:grpSpPr>
        <p:sp>
          <p:nvSpPr>
            <p:cNvPr id="21522" name="Rectangle 8"/>
            <p:cNvSpPr/>
            <p:nvPr/>
          </p:nvSpPr>
          <p:spPr>
            <a:xfrm>
              <a:off x="2290" y="1933"/>
              <a:ext cx="306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就是求小红的      是多少。</a:t>
              </a:r>
            </a:p>
          </p:txBody>
        </p:sp>
        <p:graphicFrame>
          <p:nvGraphicFramePr>
            <p:cNvPr id="21523" name="Object 9"/>
            <p:cNvGraphicFramePr>
              <a:graphicFrameLocks noChangeAspect="1"/>
            </p:cNvGraphicFramePr>
            <p:nvPr/>
          </p:nvGraphicFramePr>
          <p:xfrm>
            <a:off x="3969" y="1706"/>
            <a:ext cx="254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r:id="rId6" imgW="199390" imgH="672465" progId="Equation.3">
                    <p:embed/>
                  </p:oleObj>
                </mc:Choice>
                <mc:Fallback>
                  <p:oleObj r:id="rId6" imgW="199390" imgH="672465" progId="Equation.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969" y="1706"/>
                          <a:ext cx="254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898" name="Group 10"/>
          <p:cNvGrpSpPr/>
          <p:nvPr/>
        </p:nvGrpSpPr>
        <p:grpSpPr>
          <a:xfrm>
            <a:off x="3706813" y="3571875"/>
            <a:ext cx="3960812" cy="1081088"/>
            <a:chOff x="2335" y="2250"/>
            <a:chExt cx="2495" cy="681"/>
          </a:xfrm>
        </p:grpSpPr>
        <p:sp>
          <p:nvSpPr>
            <p:cNvPr id="21520" name="Text Box 11"/>
            <p:cNvSpPr txBox="1"/>
            <p:nvPr/>
          </p:nvSpPr>
          <p:spPr>
            <a:xfrm>
              <a:off x="2335" y="2430"/>
              <a:ext cx="249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即求</a:t>
              </a: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6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的       是多少。</a:t>
              </a:r>
            </a:p>
          </p:txBody>
        </p:sp>
        <p:graphicFrame>
          <p:nvGraphicFramePr>
            <p:cNvPr id="21521" name="Object 12"/>
            <p:cNvGraphicFramePr>
              <a:graphicFrameLocks noChangeAspect="1"/>
            </p:cNvGraphicFramePr>
            <p:nvPr/>
          </p:nvGraphicFramePr>
          <p:xfrm>
            <a:off x="3379" y="2250"/>
            <a:ext cx="254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r:id="rId8" imgW="199390" imgH="672465" progId="Equation.3">
                    <p:embed/>
                  </p:oleObj>
                </mc:Choice>
                <mc:Fallback>
                  <p:oleObj r:id="rId8" imgW="199390" imgH="672465" progId="Equation.3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379" y="2250"/>
                          <a:ext cx="254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01" name="Group 13"/>
          <p:cNvGrpSpPr/>
          <p:nvPr/>
        </p:nvGrpSpPr>
        <p:grpSpPr>
          <a:xfrm>
            <a:off x="4211638" y="4797425"/>
            <a:ext cx="4105275" cy="1081088"/>
            <a:chOff x="294" y="2658"/>
            <a:chExt cx="2586" cy="681"/>
          </a:xfrm>
        </p:grpSpPr>
        <p:sp>
          <p:nvSpPr>
            <p:cNvPr id="21517" name="Rectangle 14"/>
            <p:cNvSpPr/>
            <p:nvPr/>
          </p:nvSpPr>
          <p:spPr>
            <a:xfrm>
              <a:off x="294" y="2839"/>
              <a:ext cx="258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6×      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＝             ＝</a:t>
              </a: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2</a:t>
              </a:r>
            </a:p>
          </p:txBody>
        </p:sp>
        <p:graphicFrame>
          <p:nvGraphicFramePr>
            <p:cNvPr id="21518" name="Object 15"/>
            <p:cNvGraphicFramePr>
              <a:graphicFrameLocks noChangeAspect="1"/>
            </p:cNvGraphicFramePr>
            <p:nvPr/>
          </p:nvGraphicFramePr>
          <p:xfrm>
            <a:off x="757" y="2658"/>
            <a:ext cx="254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r:id="rId10" imgW="199390" imgH="672465" progId="Equation.3">
                    <p:embed/>
                  </p:oleObj>
                </mc:Choice>
                <mc:Fallback>
                  <p:oleObj r:id="rId10" imgW="199390" imgH="672465" progId="Equation.3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11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57" y="2658"/>
                          <a:ext cx="254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9" name="Object 16"/>
            <p:cNvGraphicFramePr>
              <a:graphicFrameLocks noChangeAspect="1"/>
            </p:cNvGraphicFramePr>
            <p:nvPr/>
          </p:nvGraphicFramePr>
          <p:xfrm>
            <a:off x="1428" y="2664"/>
            <a:ext cx="726" cy="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r:id="rId12" imgW="514985" imgH="672465" progId="Equation.3">
                    <p:embed/>
                  </p:oleObj>
                </mc:Choice>
                <mc:Fallback>
                  <p:oleObj r:id="rId12" imgW="514985" imgH="672465" progId="Equation.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13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28" y="2664"/>
                          <a:ext cx="726" cy="6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909" name="Group 21"/>
          <p:cNvGrpSpPr/>
          <p:nvPr/>
        </p:nvGrpSpPr>
        <p:grpSpPr>
          <a:xfrm>
            <a:off x="3924300" y="5776913"/>
            <a:ext cx="4249738" cy="1081087"/>
            <a:chOff x="2290" y="3656"/>
            <a:chExt cx="2677" cy="681"/>
          </a:xfrm>
        </p:grpSpPr>
        <p:sp>
          <p:nvSpPr>
            <p:cNvPr id="21515" name="Text Box 18"/>
            <p:cNvSpPr txBox="1"/>
            <p:nvPr/>
          </p:nvSpPr>
          <p:spPr>
            <a:xfrm>
              <a:off x="2290" y="3837"/>
              <a:ext cx="267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表示</a:t>
              </a:r>
              <a:r>
                <a:rPr lang="zh-CN" altLang="en-US" sz="3200" dirty="0">
                  <a:solidFill>
                    <a:srgbClr val="FF0000"/>
                  </a:solidFill>
                  <a:latin typeface="Garamond" panose="02020404030301010803" pitchFamily="18" charset="0"/>
                  <a:ea typeface="黑体" panose="02010609060101010101" pitchFamily="2" charset="-122"/>
                </a:rPr>
                <a:t>求</a:t>
              </a:r>
              <a:r>
                <a:rPr lang="en-US" altLang="zh-CN" sz="3200" dirty="0">
                  <a:solidFill>
                    <a:srgbClr val="FF0000"/>
                  </a:solidFill>
                  <a:latin typeface="Garamond" panose="02020404030301010803" pitchFamily="18" charset="0"/>
                  <a:ea typeface="黑体" panose="02010609060101010101" pitchFamily="2" charset="-122"/>
                </a:rPr>
                <a:t>6</a:t>
              </a:r>
              <a:r>
                <a:rPr lang="zh-CN" altLang="en-US" sz="3200" dirty="0">
                  <a:solidFill>
                    <a:srgbClr val="FF0000"/>
                  </a:solidFill>
                  <a:latin typeface="Garamond" panose="02020404030301010803" pitchFamily="18" charset="0"/>
                  <a:ea typeface="黑体" panose="02010609060101010101" pitchFamily="2" charset="-122"/>
                </a:rPr>
                <a:t>的       是多少。</a:t>
              </a:r>
            </a:p>
          </p:txBody>
        </p:sp>
        <p:graphicFrame>
          <p:nvGraphicFramePr>
            <p:cNvPr id="21516" name="Object 19"/>
            <p:cNvGraphicFramePr>
              <a:graphicFrameLocks noChangeAspect="1"/>
            </p:cNvGraphicFramePr>
            <p:nvPr/>
          </p:nvGraphicFramePr>
          <p:xfrm>
            <a:off x="3581" y="3656"/>
            <a:ext cx="287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" r:id="rId14" imgW="199390" imgH="672465" progId="Equation.3">
                    <p:embed/>
                  </p:oleObj>
                </mc:Choice>
                <mc:Fallback>
                  <p:oleObj r:id="rId14" imgW="199390" imgH="672465" progId="Equation.3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15">
                          <a:clrChange>
                            <a:clrFrom>
                              <a:srgbClr val="000000"/>
                            </a:clrFrom>
                            <a:clrTo>
                              <a:srgbClr val="FF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581" y="3656"/>
                          <a:ext cx="287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908" name="AutoShape 20"/>
          <p:cNvSpPr/>
          <p:nvPr/>
        </p:nvSpPr>
        <p:spPr>
          <a:xfrm>
            <a:off x="0" y="2133600"/>
            <a:ext cx="5940425" cy="609600"/>
          </a:xfrm>
          <a:prstGeom prst="borderCallout1">
            <a:avLst>
              <a:gd name="adj1" fmla="val 18750"/>
              <a:gd name="adj2" fmla="val 101282"/>
              <a:gd name="adj3" fmla="val -263023"/>
              <a:gd name="adj4" fmla="val 123889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求笑笑有多少个苹果，就是求什么？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9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/>
          <p:nvPr/>
        </p:nvGrpSpPr>
        <p:grpSpPr>
          <a:xfrm>
            <a:off x="322263" y="188913"/>
            <a:ext cx="4105275" cy="1081087"/>
            <a:chOff x="294" y="2658"/>
            <a:chExt cx="2586" cy="681"/>
          </a:xfrm>
        </p:grpSpPr>
        <p:sp>
          <p:nvSpPr>
            <p:cNvPr id="22542" name="Rectangle 3"/>
            <p:cNvSpPr/>
            <p:nvPr/>
          </p:nvSpPr>
          <p:spPr>
            <a:xfrm>
              <a:off x="294" y="2839"/>
              <a:ext cx="258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6×      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＝             ＝</a:t>
              </a: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3</a:t>
              </a:r>
            </a:p>
          </p:txBody>
        </p:sp>
        <p:graphicFrame>
          <p:nvGraphicFramePr>
            <p:cNvPr id="22543" name="Object 4"/>
            <p:cNvGraphicFramePr>
              <a:graphicFrameLocks noChangeAspect="1"/>
            </p:cNvGraphicFramePr>
            <p:nvPr/>
          </p:nvGraphicFramePr>
          <p:xfrm>
            <a:off x="748" y="2658"/>
            <a:ext cx="272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3" r:id="rId3" imgW="210185" imgH="672465" progId="Equation.3">
                    <p:embed/>
                  </p:oleObj>
                </mc:Choice>
                <mc:Fallback>
                  <p:oleObj r:id="rId3" imgW="210185" imgH="672465" progId="Equation.3">
                    <p:embed/>
                    <p:pic>
                      <p:nvPicPr>
                        <p:cNvPr id="0" name="图片 3084"/>
                        <p:cNvPicPr/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48" y="2658"/>
                          <a:ext cx="272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44" name="Object 5"/>
            <p:cNvGraphicFramePr>
              <a:graphicFrameLocks noChangeAspect="1"/>
            </p:cNvGraphicFramePr>
            <p:nvPr/>
          </p:nvGraphicFramePr>
          <p:xfrm>
            <a:off x="1428" y="2664"/>
            <a:ext cx="726" cy="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4" r:id="rId5" imgW="514985" imgH="672465" progId="Equation.DSMT4">
                    <p:embed/>
                  </p:oleObj>
                </mc:Choice>
                <mc:Fallback>
                  <p:oleObj r:id="rId5" imgW="514985" imgH="672465" progId="Equation.DSMT4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28" y="2664"/>
                          <a:ext cx="726" cy="6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929" name="Group 17"/>
          <p:cNvGrpSpPr/>
          <p:nvPr/>
        </p:nvGrpSpPr>
        <p:grpSpPr>
          <a:xfrm>
            <a:off x="4284663" y="188913"/>
            <a:ext cx="4175125" cy="1081087"/>
            <a:chOff x="2699" y="119"/>
            <a:chExt cx="2630" cy="681"/>
          </a:xfrm>
        </p:grpSpPr>
        <p:sp>
          <p:nvSpPr>
            <p:cNvPr id="22540" name="Text Box 7"/>
            <p:cNvSpPr txBox="1"/>
            <p:nvPr/>
          </p:nvSpPr>
          <p:spPr>
            <a:xfrm>
              <a:off x="2699" y="300"/>
              <a:ext cx="263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表示求</a:t>
              </a: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6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的       是多少。</a:t>
              </a:r>
            </a:p>
          </p:txBody>
        </p:sp>
        <p:graphicFrame>
          <p:nvGraphicFramePr>
            <p:cNvPr id="22541" name="Object 8"/>
            <p:cNvGraphicFramePr>
              <a:graphicFrameLocks noChangeAspect="1"/>
            </p:cNvGraphicFramePr>
            <p:nvPr/>
          </p:nvGraphicFramePr>
          <p:xfrm>
            <a:off x="3937" y="119"/>
            <a:ext cx="303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5" r:id="rId7" imgW="210185" imgH="672465" progId="Equation.3">
                    <p:embed/>
                  </p:oleObj>
                </mc:Choice>
                <mc:Fallback>
                  <p:oleObj r:id="rId7" imgW="210185" imgH="672465" progId="Equation.3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937" y="119"/>
                          <a:ext cx="303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921" name="Group 9"/>
          <p:cNvGrpSpPr/>
          <p:nvPr/>
        </p:nvGrpSpPr>
        <p:grpSpPr>
          <a:xfrm>
            <a:off x="250825" y="1484313"/>
            <a:ext cx="4105275" cy="1081087"/>
            <a:chOff x="294" y="2658"/>
            <a:chExt cx="2586" cy="681"/>
          </a:xfrm>
        </p:grpSpPr>
        <p:sp>
          <p:nvSpPr>
            <p:cNvPr id="22537" name="Rectangle 10"/>
            <p:cNvSpPr/>
            <p:nvPr/>
          </p:nvSpPr>
          <p:spPr>
            <a:xfrm>
              <a:off x="294" y="2839"/>
              <a:ext cx="258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6×      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＝             ＝</a:t>
              </a: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2</a:t>
              </a:r>
            </a:p>
          </p:txBody>
        </p:sp>
        <p:graphicFrame>
          <p:nvGraphicFramePr>
            <p:cNvPr id="22538" name="Object 11"/>
            <p:cNvGraphicFramePr>
              <a:graphicFrameLocks noChangeAspect="1"/>
            </p:cNvGraphicFramePr>
            <p:nvPr/>
          </p:nvGraphicFramePr>
          <p:xfrm>
            <a:off x="757" y="2658"/>
            <a:ext cx="254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6" r:id="rId9" imgW="199390" imgH="672465" progId="Equation.3">
                    <p:embed/>
                  </p:oleObj>
                </mc:Choice>
                <mc:Fallback>
                  <p:oleObj r:id="rId9" imgW="199390" imgH="672465" progId="Equation.3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10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57" y="2658"/>
                          <a:ext cx="254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9" name="Object 12"/>
            <p:cNvGraphicFramePr>
              <a:graphicFrameLocks noChangeAspect="1"/>
            </p:cNvGraphicFramePr>
            <p:nvPr/>
          </p:nvGraphicFramePr>
          <p:xfrm>
            <a:off x="1428" y="2664"/>
            <a:ext cx="726" cy="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7" r:id="rId11" imgW="514985" imgH="672465" progId="Equation.3">
                    <p:embed/>
                  </p:oleObj>
                </mc:Choice>
                <mc:Fallback>
                  <p:oleObj r:id="rId11" imgW="514985" imgH="672465" progId="Equation.3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12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28" y="2664"/>
                          <a:ext cx="726" cy="6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930" name="Group 18"/>
          <p:cNvGrpSpPr/>
          <p:nvPr/>
        </p:nvGrpSpPr>
        <p:grpSpPr>
          <a:xfrm>
            <a:off x="4284663" y="1341438"/>
            <a:ext cx="4321175" cy="1081087"/>
            <a:chOff x="2608" y="890"/>
            <a:chExt cx="2722" cy="681"/>
          </a:xfrm>
        </p:grpSpPr>
        <p:sp>
          <p:nvSpPr>
            <p:cNvPr id="22535" name="Text Box 14"/>
            <p:cNvSpPr txBox="1"/>
            <p:nvPr/>
          </p:nvSpPr>
          <p:spPr>
            <a:xfrm>
              <a:off x="2608" y="1071"/>
              <a:ext cx="272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表示求</a:t>
              </a: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6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的       是多少。</a:t>
              </a:r>
            </a:p>
          </p:txBody>
        </p:sp>
        <p:graphicFrame>
          <p:nvGraphicFramePr>
            <p:cNvPr id="22536" name="Object 15"/>
            <p:cNvGraphicFramePr>
              <a:graphicFrameLocks noChangeAspect="1"/>
            </p:cNvGraphicFramePr>
            <p:nvPr/>
          </p:nvGraphicFramePr>
          <p:xfrm>
            <a:off x="3939" y="890"/>
            <a:ext cx="292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8" r:id="rId13" imgW="199390" imgH="672465" progId="Equation.3">
                    <p:embed/>
                  </p:oleObj>
                </mc:Choice>
                <mc:Fallback>
                  <p:oleObj r:id="rId13" imgW="199390" imgH="672465" progId="Equation.3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14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939" y="890"/>
                          <a:ext cx="292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28" name="Text Box 16"/>
          <p:cNvSpPr txBox="1"/>
          <p:nvPr/>
        </p:nvSpPr>
        <p:spPr>
          <a:xfrm>
            <a:off x="827088" y="3644900"/>
            <a:ext cx="7056437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Garamond" panose="02020404030301010803" pitchFamily="18" charset="0"/>
                <a:ea typeface="黑体" panose="02010609060101010101" pitchFamily="2" charset="-122"/>
              </a:rPr>
              <a:t>凡是求一个数的几分之几是多少，</a:t>
            </a: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Garamond" panose="02020404030301010803" pitchFamily="18" charset="0"/>
                <a:ea typeface="黑体" panose="02010609060101010101" pitchFamily="2" charset="-122"/>
              </a:rPr>
              <a:t>则用这个数乘以几分之几。</a:t>
            </a:r>
            <a:endParaRPr lang="zh-CN" altLang="en-US" sz="3200" dirty="0">
              <a:latin typeface="Garamond" panose="02020404030301010803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3"/>
          <a:srcRect l="7913"/>
          <a:stretch>
            <a:fillRect/>
          </a:stretch>
        </p:blipFill>
        <p:spPr>
          <a:xfrm>
            <a:off x="0" y="0"/>
            <a:ext cx="2451100" cy="285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0" y="0"/>
            <a:ext cx="2238375" cy="285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563" y="0"/>
            <a:ext cx="2246312" cy="285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24175"/>
            <a:ext cx="3492500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2" name="Rectangle 6"/>
          <p:cNvSpPr/>
          <p:nvPr/>
        </p:nvSpPr>
        <p:spPr>
          <a:xfrm>
            <a:off x="3708400" y="2924175"/>
            <a:ext cx="50768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Garamond" panose="02020404030301010803" pitchFamily="18" charset="0"/>
                <a:ea typeface="黑体" panose="02010609060101010101" pitchFamily="2" charset="-122"/>
              </a:rPr>
              <a:t>求小兰的年龄就是求什么？</a:t>
            </a:r>
          </a:p>
        </p:txBody>
      </p:sp>
      <p:grpSp>
        <p:nvGrpSpPr>
          <p:cNvPr id="39943" name="Group 7"/>
          <p:cNvGrpSpPr/>
          <p:nvPr/>
        </p:nvGrpSpPr>
        <p:grpSpPr>
          <a:xfrm>
            <a:off x="0" y="3644900"/>
            <a:ext cx="6443663" cy="936625"/>
            <a:chOff x="0" y="2432"/>
            <a:chExt cx="4059" cy="590"/>
          </a:xfrm>
        </p:grpSpPr>
        <p:sp>
          <p:nvSpPr>
            <p:cNvPr id="23567" name="Rectangle 8"/>
            <p:cNvSpPr/>
            <p:nvPr/>
          </p:nvSpPr>
          <p:spPr>
            <a:xfrm>
              <a:off x="0" y="2568"/>
              <a:ext cx="405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就是求叔叔年龄的      是多少？</a:t>
              </a:r>
            </a:p>
          </p:txBody>
        </p:sp>
        <p:graphicFrame>
          <p:nvGraphicFramePr>
            <p:cNvPr id="23568" name="Object 9"/>
            <p:cNvGraphicFramePr>
              <a:graphicFrameLocks noChangeAspect="1"/>
            </p:cNvGraphicFramePr>
            <p:nvPr/>
          </p:nvGraphicFramePr>
          <p:xfrm>
            <a:off x="2154" y="2432"/>
            <a:ext cx="271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r:id="rId7" imgW="210185" imgH="672465" progId="Equation.3">
                    <p:embed/>
                  </p:oleObj>
                </mc:Choice>
                <mc:Fallback>
                  <p:oleObj r:id="rId7" imgW="210185" imgH="672465" progId="Equation.3">
                    <p:embed/>
                    <p:pic>
                      <p:nvPicPr>
                        <p:cNvPr id="0" name="图片 3088"/>
                        <p:cNvPicPr/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154" y="2432"/>
                          <a:ext cx="271" cy="5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6" name="Group 10"/>
          <p:cNvGrpSpPr/>
          <p:nvPr/>
        </p:nvGrpSpPr>
        <p:grpSpPr>
          <a:xfrm>
            <a:off x="0" y="4724400"/>
            <a:ext cx="6443663" cy="936625"/>
            <a:chOff x="0" y="2931"/>
            <a:chExt cx="4059" cy="590"/>
          </a:xfrm>
        </p:grpSpPr>
        <p:graphicFrame>
          <p:nvGraphicFramePr>
            <p:cNvPr id="23565" name="Object 11"/>
            <p:cNvGraphicFramePr>
              <a:graphicFrameLocks noChangeAspect="1"/>
            </p:cNvGraphicFramePr>
            <p:nvPr/>
          </p:nvGraphicFramePr>
          <p:xfrm>
            <a:off x="1384" y="2931"/>
            <a:ext cx="271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r:id="rId9" imgW="210185" imgH="672465" progId="Equation.3">
                    <p:embed/>
                  </p:oleObj>
                </mc:Choice>
                <mc:Fallback>
                  <p:oleObj r:id="rId9" imgW="210185" imgH="672465" progId="Equation.3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10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384" y="2931"/>
                          <a:ext cx="271" cy="5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6" name="Rectangle 12"/>
            <p:cNvSpPr/>
            <p:nvPr/>
          </p:nvSpPr>
          <p:spPr>
            <a:xfrm>
              <a:off x="0" y="3067"/>
              <a:ext cx="405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就是求</a:t>
              </a: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36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的      是多少？</a:t>
              </a:r>
            </a:p>
          </p:txBody>
        </p:sp>
      </p:grpSp>
      <p:grpSp>
        <p:nvGrpSpPr>
          <p:cNvPr id="39949" name="Group 13"/>
          <p:cNvGrpSpPr/>
          <p:nvPr/>
        </p:nvGrpSpPr>
        <p:grpSpPr>
          <a:xfrm>
            <a:off x="3779838" y="5443538"/>
            <a:ext cx="5364162" cy="1081087"/>
            <a:chOff x="2381" y="3429"/>
            <a:chExt cx="3379" cy="681"/>
          </a:xfrm>
        </p:grpSpPr>
        <p:sp>
          <p:nvSpPr>
            <p:cNvPr id="23562" name="Rectangle 14"/>
            <p:cNvSpPr/>
            <p:nvPr/>
          </p:nvSpPr>
          <p:spPr>
            <a:xfrm>
              <a:off x="2381" y="3610"/>
              <a:ext cx="337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36×      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＝                 ＝</a:t>
              </a:r>
              <a:r>
                <a:rPr lang="en-US" altLang="zh-CN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9</a:t>
              </a:r>
              <a:r>
                <a:rPr lang="zh-CN" altLang="en-US" sz="3200" dirty="0">
                  <a:latin typeface="Garamond" panose="02020404030301010803" pitchFamily="18" charset="0"/>
                  <a:ea typeface="黑体" panose="02010609060101010101" pitchFamily="2" charset="-122"/>
                </a:rPr>
                <a:t>（岁）</a:t>
              </a:r>
            </a:p>
          </p:txBody>
        </p:sp>
        <p:graphicFrame>
          <p:nvGraphicFramePr>
            <p:cNvPr id="23563" name="Object 15"/>
            <p:cNvGraphicFramePr>
              <a:graphicFrameLocks noChangeAspect="1"/>
            </p:cNvGraphicFramePr>
            <p:nvPr/>
          </p:nvGraphicFramePr>
          <p:xfrm>
            <a:off x="2926" y="3429"/>
            <a:ext cx="272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r:id="rId11" imgW="210185" imgH="672465" progId="Equation.3">
                    <p:embed/>
                  </p:oleObj>
                </mc:Choice>
                <mc:Fallback>
                  <p:oleObj r:id="rId11" imgW="210185" imgH="672465" progId="Equation.3">
                    <p:embed/>
                    <p:pic>
                      <p:nvPicPr>
                        <p:cNvPr id="0" name="图片 3089"/>
                        <p:cNvPicPr/>
                        <p:nvPr/>
                      </p:nvPicPr>
                      <p:blipFill>
                        <a:blip r:embed="rId12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926" y="3429"/>
                          <a:ext cx="272" cy="6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4" name="Object 16"/>
            <p:cNvGraphicFramePr>
              <a:graphicFrameLocks noChangeAspect="1"/>
            </p:cNvGraphicFramePr>
            <p:nvPr/>
          </p:nvGraphicFramePr>
          <p:xfrm>
            <a:off x="3682" y="3429"/>
            <a:ext cx="922" cy="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r:id="rId13" imgW="662305" imgH="672465" progId="Equation.3">
                    <p:embed/>
                  </p:oleObj>
                </mc:Choice>
                <mc:Fallback>
                  <p:oleObj r:id="rId13" imgW="662305" imgH="672465" progId="Equation.3">
                    <p:embed/>
                    <p:pic>
                      <p:nvPicPr>
                        <p:cNvPr id="0" name="图片 3092"/>
                        <p:cNvPicPr/>
                        <p:nvPr/>
                      </p:nvPicPr>
                      <p:blipFill>
                        <a:blip r:embed="rId14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682" y="3429"/>
                          <a:ext cx="922" cy="6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1066</Words>
  <Application>Microsoft Office PowerPoint</Application>
  <PresentationFormat>全屏显示(4:3)</PresentationFormat>
  <Paragraphs>287</Paragraphs>
  <Slides>31</Slides>
  <Notes>0</Notes>
  <HiddenSlides>3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方正舒体</vt:lpstr>
      <vt:lpstr>黑体</vt:lpstr>
      <vt:lpstr>华文彩云</vt:lpstr>
      <vt:lpstr>华文楷体</vt:lpstr>
      <vt:lpstr>隶书</vt:lpstr>
      <vt:lpstr>宋体</vt:lpstr>
      <vt:lpstr>微软雅黑</vt:lpstr>
      <vt:lpstr>Arial</vt:lpstr>
      <vt:lpstr>Calibri</vt:lpstr>
      <vt:lpstr>Garamond</vt:lpstr>
      <vt:lpstr>Tahoma</vt:lpstr>
      <vt:lpstr>Times New Roman</vt:lpstr>
      <vt:lpstr>Wingdings</vt:lpstr>
      <vt:lpstr>WWW.2PPT.COM
</vt:lpstr>
      <vt:lpstr>Equation.DSMT4</vt:lpstr>
      <vt:lpstr>Equation.3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  堂  小  结</vt:lpstr>
      <vt:lpstr>PowerPoint 演示文稿</vt:lpstr>
      <vt:lpstr>PowerPoint 演示文稿</vt:lpstr>
      <vt:lpstr>作   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2004-10-16T11:14:00Z</dcterms:created>
  <dcterms:modified xsi:type="dcterms:W3CDTF">2023-01-17T00:51:48Z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A7B96EA640934F6AA3F33DBFF4687FA4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