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7" r:id="rId2"/>
    <p:sldId id="264" r:id="rId3"/>
    <p:sldId id="308" r:id="rId4"/>
    <p:sldId id="309" r:id="rId5"/>
    <p:sldId id="310" r:id="rId6"/>
    <p:sldId id="306" r:id="rId7"/>
    <p:sldId id="311" r:id="rId8"/>
    <p:sldId id="312" r:id="rId9"/>
    <p:sldId id="313" r:id="rId10"/>
    <p:sldId id="314" r:id="rId11"/>
    <p:sldId id="315" r:id="rId12"/>
    <p:sldId id="316" r:id="rId13"/>
    <p:sldId id="260" r:id="rId14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06" d="100"/>
          <a:sy n="106" d="100"/>
        </p:scale>
        <p:origin x="-102" y="-702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第一章</a:t>
            </a: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</a:t>
            </a:r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3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课时　正方形的性质与判定综合应用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emf"/><Relationship Id="rId4" Type="http://schemas.openxmlformats.org/officeDocument/2006/relationships/package" Target="../embeddings/Microsoft_Word___3.docx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4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6.emf"/><Relationship Id="rId4" Type="http://schemas.openxmlformats.org/officeDocument/2006/relationships/package" Target="../embeddings/Microsoft_Word___5.doc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__.doc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__1.doc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jpeg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sz="4100" dirty="0"/>
              <a:t>正方形的性质与判定</a:t>
            </a:r>
            <a:endParaRPr lang="zh-CN" altLang="en-US" sz="4100" dirty="0"/>
          </a:p>
        </p:txBody>
      </p:sp>
      <p:sp>
        <p:nvSpPr>
          <p:cNvPr id="3" name="标题 1"/>
          <p:cNvSpPr txBox="1"/>
          <p:nvPr/>
        </p:nvSpPr>
        <p:spPr>
          <a:xfrm>
            <a:off x="0" y="810491"/>
            <a:ext cx="9144000" cy="827933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4400" b="1" i="0" kern="1200">
                <a:solidFill>
                  <a:schemeClr val="bg1"/>
                </a:solidFill>
                <a:effectLst/>
                <a:latin typeface="Adobe 黑体 Std R" panose="020B0400000000000000" pitchFamily="34" charset="-122"/>
                <a:ea typeface="Adobe 黑体 Std R" panose="020B0400000000000000" pitchFamily="34" charset="-122"/>
                <a:cs typeface="+mj-cs"/>
              </a:defRPr>
            </a:lvl1pPr>
          </a:lstStyle>
          <a:p>
            <a:r>
              <a:rPr lang="zh-CN" altLang="en-US" sz="2400" dirty="0">
                <a:solidFill>
                  <a:schemeClr val="tx1"/>
                </a:solidFill>
              </a:rPr>
              <a:t>第一章　特殊平行四边形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336176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/>
              <a:t>第</a:t>
            </a:r>
            <a:r>
              <a:rPr lang="en-US" altLang="zh-CN" sz="2800" b="1" dirty="0" smtClean="0"/>
              <a:t>3</a:t>
            </a:r>
            <a:r>
              <a:rPr lang="zh-CN" altLang="en-US" sz="2800" b="1" dirty="0" smtClean="0"/>
              <a:t>课时</a:t>
            </a:r>
            <a:endParaRPr lang="zh-CN" altLang="en-US" sz="2800" b="1" dirty="0"/>
          </a:p>
        </p:txBody>
      </p:sp>
      <p:sp>
        <p:nvSpPr>
          <p:cNvPr id="5" name="矩形 4"/>
          <p:cNvSpPr/>
          <p:nvPr/>
        </p:nvSpPr>
        <p:spPr>
          <a:xfrm>
            <a:off x="0" y="428861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719531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青岛中考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在菱形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分别为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C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的中点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 C E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≌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 C F.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满足什么关系时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EOF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是正方形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请说明理由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102.EPS" descr="id:2147495157;FounderCES"/>
          <p:cNvPicPr/>
          <p:nvPr/>
        </p:nvPicPr>
        <p:blipFill>
          <a:blip r:embed="rId3"/>
          <a:stretch>
            <a:fillRect/>
          </a:stretch>
        </p:blipFill>
        <p:spPr>
          <a:xfrm>
            <a:off x="6662975" y="2475108"/>
            <a:ext cx="1791257" cy="1069951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393725" y="1918648"/>
          <a:ext cx="6096000" cy="2825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Document" r:id="rId4" imgW="3838575" imgH="1781810" progId="Word.Document.12">
                  <p:embed/>
                </p:oleObj>
              </mc:Choice>
              <mc:Fallback>
                <p:oleObj name="Document" r:id="rId4" imgW="3838575" imgH="178181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25" y="1918648"/>
                        <a:ext cx="6096000" cy="28255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95686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上海中考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在四边形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D 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C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D = C  D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是对角线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上一点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A =E C 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是菱形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E= B  C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 B E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C E=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是正方形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105.EPS" descr="id:2147495164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2982571" y="2405193"/>
            <a:ext cx="2145104" cy="2194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378634" y="696381"/>
          <a:ext cx="5521569" cy="4266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Document" r:id="rId3" imgW="3838575" imgH="2972435" progId="Word.Document.12">
                  <p:embed/>
                </p:oleObj>
              </mc:Choice>
              <mc:Fallback>
                <p:oleObj name="Document" r:id="rId3" imgW="3838575" imgH="2972435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8634" y="696381"/>
                        <a:ext cx="5521569" cy="42669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74584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7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 smtClean="0">
                <a:solidFill>
                  <a:srgbClr val="000000"/>
                </a:solidFill>
                <a:latin typeface="Cambria Math" panose="02040503050406030204" pitchFamily="18" charset="0"/>
                <a:cs typeface="Cambria Math" panose="02040503050406030204" pitchFamily="18" charset="0"/>
              </a:rPr>
              <a:t>△</a:t>
            </a:r>
            <a:r>
              <a:rPr lang="en-US" altLang="zh-CN" sz="17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 C </a:t>
            </a:r>
            <a:r>
              <a:rPr lang="zh-CN" altLang="zh-CN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 smtClean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A  C =</a:t>
            </a:r>
            <a:r>
              <a:rPr lang="en-US" altLang="zh-CN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90°,</a:t>
            </a:r>
            <a:r>
              <a:rPr lang="en-US" altLang="zh-CN" sz="17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D </a:t>
            </a:r>
            <a:r>
              <a:rPr lang="zh-CN" altLang="zh-CN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是中线</a:t>
            </a:r>
            <a:r>
              <a:rPr lang="en-US" altLang="zh-CN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zh-CN" altLang="zh-CN" sz="1700" i="1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D </a:t>
            </a:r>
            <a:r>
              <a:rPr lang="zh-CN" altLang="zh-CN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的中点</a:t>
            </a:r>
            <a:r>
              <a:rPr lang="en-US" altLang="zh-CN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zh-CN" altLang="zh-CN" sz="1700" i="1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zh-CN" altLang="zh-CN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zh-CN" altLang="zh-CN" sz="1700" i="1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F</a:t>
            </a:r>
            <a:r>
              <a:rPr lang="zh-CN" altLang="zh-CN" sz="1700" dirty="0" smtClean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∥</a:t>
            </a:r>
            <a:r>
              <a:rPr lang="zh-CN" altLang="zh-CN" sz="1700" i="1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C </a:t>
            </a:r>
            <a:r>
              <a:rPr lang="zh-CN" altLang="zh-CN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</a:t>
            </a:r>
            <a:r>
              <a:rPr lang="zh-CN" altLang="zh-CN" sz="1700" i="1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E</a:t>
            </a:r>
            <a:r>
              <a:rPr lang="zh-CN" altLang="zh-CN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的延长线于点</a:t>
            </a:r>
            <a:r>
              <a:rPr lang="en-US" altLang="zh-CN" sz="17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zh-CN" altLang="zh-CN" sz="1700" i="1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F</a:t>
            </a:r>
            <a:r>
              <a:rPr lang="en-US" altLang="zh-CN" sz="17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7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D = A F</a:t>
            </a:r>
            <a:r>
              <a:rPr lang="en-US" altLang="zh-CN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 smtClean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</a:t>
            </a:r>
            <a:r>
              <a:rPr lang="zh-CN" altLang="zh-CN" sz="1700" i="1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= A  C </a:t>
            </a:r>
            <a:r>
              <a:rPr lang="en-US" altLang="zh-CN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试判断四边形</a:t>
            </a:r>
            <a:r>
              <a:rPr lang="zh-CN" altLang="zh-CN" sz="1700" i="1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D  C F</a:t>
            </a:r>
            <a:r>
              <a:rPr lang="zh-CN" altLang="zh-CN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的形状</a:t>
            </a:r>
            <a:r>
              <a:rPr lang="en-US" altLang="zh-CN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并说明理由</a:t>
            </a:r>
            <a:r>
              <a:rPr lang="en-US" altLang="zh-CN" sz="17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C26.EPS" descr="id:2147495178;FounderCES"/>
          <p:cNvPicPr/>
          <p:nvPr/>
        </p:nvPicPr>
        <p:blipFill>
          <a:blip r:embed="rId3"/>
          <a:stretch>
            <a:fillRect/>
          </a:stretch>
        </p:blipFill>
        <p:spPr>
          <a:xfrm>
            <a:off x="6961529" y="2048507"/>
            <a:ext cx="1795609" cy="1046486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400931" y="2138248"/>
          <a:ext cx="6096000" cy="2825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Document" r:id="rId4" imgW="3838575" imgH="1781810" progId="Word.Document.12">
                  <p:embed/>
                </p:oleObj>
              </mc:Choice>
              <mc:Fallback>
                <p:oleObj name="Document" r:id="rId4" imgW="3838575" imgH="178181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931" y="2138248"/>
                        <a:ext cx="6096000" cy="28255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59140" y="802002"/>
            <a:ext cx="8572500" cy="19528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正方形的性质与判定的综合应用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台州中考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下列命题正确的是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对角线相等的四边形是平行四边形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对角线相等的四边形是矩形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对角线互相垂直的平行四边形是菱形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对角线互相垂直且相等的四边形是正方形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285750" y="3022302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下列说法不正确的是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既是矩形又是菱形的四边形是正方形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正方形是对角线相等的菱形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正方形是对角线互相垂直的矩形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正方形是对角线互相平分的平行四边形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145236" y="1110411"/>
            <a:ext cx="186945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5" name="矩形 4"/>
          <p:cNvSpPr/>
          <p:nvPr/>
        </p:nvSpPr>
        <p:spPr>
          <a:xfrm>
            <a:off x="2507846" y="3022302"/>
            <a:ext cx="203081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693948"/>
            <a:ext cx="8572500" cy="10110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宜昌中考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正方形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的边长为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分别是对角线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C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上的两点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D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FH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FJ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D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垂足分别为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则图中阴影部分的面积等于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C23.EPS" descr="id:2147495101;FounderCES"/>
          <p:cNvPicPr/>
          <p:nvPr/>
        </p:nvPicPr>
        <p:blipFill>
          <a:blip r:embed="rId3"/>
          <a:stretch>
            <a:fillRect/>
          </a:stretch>
        </p:blipFill>
        <p:spPr>
          <a:xfrm>
            <a:off x="3596695" y="1681540"/>
            <a:ext cx="1583733" cy="1780421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548695" y="3824302"/>
          <a:ext cx="6096000" cy="628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4" imgW="3838575" imgH="396240" progId="Word.Document.12">
                  <p:embed/>
                </p:oleObj>
              </mc:Choice>
              <mc:Fallback>
                <p:oleObj name="Document" r:id="rId4" imgW="3838575" imgH="39624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95" y="3824302"/>
                        <a:ext cx="6096000" cy="6284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8267461" y="1086842"/>
            <a:ext cx="233387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8ZKSJ97.EPS" descr="id:2147495108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3803012" y="811060"/>
            <a:ext cx="1537976" cy="1674593"/>
          </a:xfrm>
          <a:prstGeom prst="rect">
            <a:avLst/>
          </a:prstGeom>
        </p:spPr>
      </p:pic>
      <p:sp>
        <p:nvSpPr>
          <p:cNvPr id="3" name="矩形 2"/>
          <p:cNvSpPr>
            <a:spLocks noChangeAspect="1"/>
          </p:cNvSpPr>
          <p:nvPr/>
        </p:nvSpPr>
        <p:spPr>
          <a:xfrm>
            <a:off x="285749" y="3236683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1700" dirty="0">
                <a:solidFill>
                  <a:srgbClr val="000000"/>
                </a:solidFill>
                <a:latin typeface="Cambria Math" panose="02040503050406030204" pitchFamily="18" charset="0"/>
                <a:ea typeface="NEU-BZ-S92"/>
                <a:cs typeface="Times New Roman" panose="02020603050405020304" pitchFamily="18" charset="0"/>
              </a:rPr>
              <a:t>▱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C 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若不增加任何字母与辅助线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要使得四边形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是正方形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则还需增加的一个条件是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C = B  D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答案不唯一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498206" y="3566161"/>
            <a:ext cx="2522485" cy="324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5" name="直接连接符 4"/>
          <p:cNvCxnSpPr/>
          <p:nvPr/>
        </p:nvCxnSpPr>
        <p:spPr>
          <a:xfrm>
            <a:off x="4498206" y="3890949"/>
            <a:ext cx="25224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25524" y="709136"/>
            <a:ext cx="8572500" cy="38318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在正方形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是对角线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上的点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E= C E.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98.EPS" descr="id:2147495115;FounderCES"/>
          <p:cNvPicPr/>
          <p:nvPr/>
        </p:nvPicPr>
        <p:blipFill>
          <a:blip r:embed="rId3"/>
          <a:stretch>
            <a:fillRect/>
          </a:stretch>
        </p:blipFill>
        <p:spPr>
          <a:xfrm>
            <a:off x="3956795" y="1005900"/>
            <a:ext cx="1230410" cy="1565850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908795" y="2868514"/>
          <a:ext cx="6096000" cy="1885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ocument" r:id="rId4" imgW="3838575" imgH="1188085" progId="Word.Document.12">
                  <p:embed/>
                </p:oleObj>
              </mc:Choice>
              <mc:Fallback>
                <p:oleObj name="Document" r:id="rId4" imgW="3838575" imgH="1188085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795" y="2868514"/>
                        <a:ext cx="6096000" cy="18853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904963"/>
            <a:ext cx="8572500" cy="69711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在正方形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分别在边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C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E= C F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E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F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下列结论错误的是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9ZKSC24.EPS" descr="id:2147495129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6438882" y="1489558"/>
            <a:ext cx="1220978" cy="1310791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370156" y="2800349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E= B F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.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D  A E=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F C 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.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E B +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F C 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.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E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F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889332" y="1292804"/>
            <a:ext cx="223490" cy="2758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112520" y="1045625"/>
          <a:ext cx="6096000" cy="942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cument" r:id="rId3" imgW="3838575" imgH="595630" progId="Word.Document.12">
                  <p:embed/>
                </p:oleObj>
              </mc:Choice>
              <mc:Fallback>
                <p:oleObj name="Document" r:id="rId3" imgW="3838575" imgH="595630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520" y="1045625"/>
                        <a:ext cx="6096000" cy="9426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19ZKSC25.EPS" descr="id:2147495136;FounderCES"/>
          <p:cNvPicPr/>
          <p:nvPr/>
        </p:nvPicPr>
        <p:blipFill>
          <a:blip r:embed="rId5"/>
          <a:stretch>
            <a:fillRect/>
          </a:stretch>
        </p:blipFill>
        <p:spPr>
          <a:xfrm>
            <a:off x="3079322" y="2400373"/>
            <a:ext cx="1816235" cy="129317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586736" y="1662057"/>
            <a:ext cx="656233" cy="326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5" name="直接连接符 4"/>
          <p:cNvCxnSpPr/>
          <p:nvPr/>
        </p:nvCxnSpPr>
        <p:spPr>
          <a:xfrm>
            <a:off x="1586737" y="1988306"/>
            <a:ext cx="6562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174644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绍兴中考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如图为某城市部分街道示意图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为正方形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在对角线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C  D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GF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C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D =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1500 m,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小敏行走的路线为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小聪行走的路线为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若小敏行走的路程为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3100 m,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则小聪行走的路程为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4600</a:t>
            </a:r>
            <a:r>
              <a:rPr lang="zh-CN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100.EPS" descr="id:2147495143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896" y="2747522"/>
            <a:ext cx="1437414" cy="164928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7247765" y="1842210"/>
            <a:ext cx="712710" cy="2448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5" name="直接连接符 4"/>
          <p:cNvCxnSpPr/>
          <p:nvPr/>
        </p:nvCxnSpPr>
        <p:spPr>
          <a:xfrm>
            <a:off x="7247765" y="2077662"/>
            <a:ext cx="7127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984730"/>
            <a:ext cx="8572500" cy="132497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邵阳中考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平行四边形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的对角线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C 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相交于点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B  C =</a:t>
            </a:r>
            <a:r>
              <a:rPr lang="zh-CN" altLang="zh-CN" sz="17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C  B 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平行四边形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是矩形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请添加一个条件使矩形</a:t>
            </a:r>
            <a:r>
              <a:rPr lang="zh-CN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为正方形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并说明理由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pic>
        <p:nvPicPr>
          <p:cNvPr id="3" name="18ZKSJ101.EPS" descr="id:2147495150;FounderCES"/>
          <p:cNvPicPr/>
          <p:nvPr/>
        </p:nvPicPr>
        <p:blipFill>
          <a:blip r:embed="rId2"/>
          <a:stretch>
            <a:fillRect/>
          </a:stretch>
        </p:blipFill>
        <p:spPr>
          <a:xfrm>
            <a:off x="7016665" y="1486925"/>
            <a:ext cx="1455603" cy="1216741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285750" y="2527757"/>
            <a:ext cx="8572500" cy="19528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四边形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是平行四边形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A =O C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B =O D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B  C =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∠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C  B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B =O C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C = B  D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平行四边形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B  C  D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是矩形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 = A  D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A  C </a:t>
            </a:r>
            <a:r>
              <a:rPr lang="zh-CN" altLang="zh-CN" sz="1700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⊥</a:t>
            </a:r>
            <a:r>
              <a:rPr lang="zh-CN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FF00FF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B  D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答案不唯一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理由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略</a:t>
            </a:r>
            <a:r>
              <a:rPr lang="en-US" altLang="zh-CN" sz="17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802</Words>
  <Application>Microsoft Office PowerPoint</Application>
  <PresentationFormat>全屏显示(16:9)</PresentationFormat>
  <Paragraphs>42</Paragraphs>
  <Slides>13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7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Cambria Math</vt:lpstr>
      <vt:lpstr>Times New Roman</vt:lpstr>
      <vt:lpstr>WWW.2PPT.COM
</vt:lpstr>
      <vt:lpstr>Document</vt:lpstr>
      <vt:lpstr>正方形的性质与判定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2019-05-05T03:44:00Z</dcterms:created>
  <dcterms:modified xsi:type="dcterms:W3CDTF">2023-01-17T00:51:52Z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CDC4A0C08ED74F06B13680FD1A6BFCDC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