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15"/>
        <p:guide pos="7256"/>
        <p:guide orient="horz" pos="600"/>
        <p:guide orient="horz" pos="3952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D1461E4-8541-4E8F-AC59-028538C5CE1A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644DB0-7CA6-450A-B21C-844628E796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3E6D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3E6D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4" t="17260" r="3737" b="29454"/>
          <a:stretch>
            <a:fillRect/>
          </a:stretch>
        </p:blipFill>
        <p:spPr>
          <a:xfrm>
            <a:off x="6687362" y="754691"/>
            <a:ext cx="5474158" cy="4719102"/>
          </a:xfrm>
          <a:custGeom>
            <a:avLst/>
            <a:gdLst>
              <a:gd name="connsiteX0" fmla="*/ 0 w 5474158"/>
              <a:gd name="connsiteY0" fmla="*/ 0 h 4719102"/>
              <a:gd name="connsiteX1" fmla="*/ 5474158 w 5474158"/>
              <a:gd name="connsiteY1" fmla="*/ 0 h 4719102"/>
              <a:gd name="connsiteX2" fmla="*/ 2737079 w 5474158"/>
              <a:gd name="connsiteY2" fmla="*/ 4719102 h 471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4158" h="4719102">
                <a:moveTo>
                  <a:pt x="0" y="0"/>
                </a:moveTo>
                <a:lnTo>
                  <a:pt x="5474158" y="0"/>
                </a:lnTo>
                <a:lnTo>
                  <a:pt x="2737079" y="4719102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556601" y="2247278"/>
            <a:ext cx="6953589" cy="2709539"/>
            <a:chOff x="6147268" y="2928630"/>
            <a:chExt cx="5112385" cy="1992094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8" y="3442287"/>
              <a:ext cx="5033250" cy="1478437"/>
              <a:chOff x="-4714869" y="2221352"/>
              <a:chExt cx="5033250" cy="1478437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E6D8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9" y="2221352"/>
                <a:ext cx="5033250" cy="893121"/>
                <a:chOff x="-4714869" y="2221352"/>
                <a:chExt cx="5033250" cy="893121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14869" y="2221352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E6D8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6.1.2 </a:t>
                  </a:r>
                  <a:r>
                    <a:rPr lang="zh-CN" altLang="en-US" sz="3600" b="1" dirty="0">
                      <a:solidFill>
                        <a:srgbClr val="3E6D8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一个因数中间有</a:t>
                  </a:r>
                  <a:r>
                    <a:rPr lang="en-US" altLang="zh-CN" sz="3600" b="1" dirty="0">
                      <a:solidFill>
                        <a:srgbClr val="3E6D8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0</a:t>
                  </a:r>
                  <a:r>
                    <a:rPr lang="zh-CN" altLang="en-US" sz="3600" b="1" dirty="0">
                      <a:solidFill>
                        <a:srgbClr val="3E6D8B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的乘法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8" y="2928630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  多位数乘一位数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3E6D8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  <p:sp>
        <p:nvSpPr>
          <p:cNvPr id="17" name="等腰三角形 16"/>
          <p:cNvSpPr/>
          <p:nvPr/>
        </p:nvSpPr>
        <p:spPr>
          <a:xfrm flipV="1">
            <a:off x="6687362" y="1712178"/>
            <a:ext cx="5474158" cy="4719102"/>
          </a:xfrm>
          <a:prstGeom prst="triangle">
            <a:avLst/>
          </a:prstGeom>
          <a:noFill/>
          <a:ln w="44450">
            <a:solidFill>
              <a:srgbClr val="3E6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8" name="等腰三角形 17"/>
          <p:cNvSpPr/>
          <p:nvPr/>
        </p:nvSpPr>
        <p:spPr>
          <a:xfrm flipV="1">
            <a:off x="6687363" y="5145325"/>
            <a:ext cx="1449763" cy="1249796"/>
          </a:xfrm>
          <a:prstGeom prst="triangle">
            <a:avLst/>
          </a:prstGeom>
          <a:noFill/>
          <a:ln w="44450">
            <a:solidFill>
              <a:srgbClr val="3E6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9" name="等腰三角形 18"/>
          <p:cNvSpPr/>
          <p:nvPr/>
        </p:nvSpPr>
        <p:spPr>
          <a:xfrm flipV="1">
            <a:off x="6687362" y="4984224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6687362" y="3654229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10711757" y="3734428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9986875" y="5188938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8"/>
          <p:cNvSpPr txBox="1">
            <a:spLocks noChangeArrowheads="1"/>
          </p:cNvSpPr>
          <p:nvPr/>
        </p:nvSpPr>
        <p:spPr bwMode="auto">
          <a:xfrm>
            <a:off x="4073041" y="2696774"/>
            <a:ext cx="287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604×8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en-US" altLang="zh-CN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291" name="Group 32"/>
          <p:cNvGrpSpPr/>
          <p:nvPr/>
        </p:nvGrpSpPr>
        <p:grpSpPr bwMode="auto">
          <a:xfrm>
            <a:off x="8303498" y="1932477"/>
            <a:ext cx="3377701" cy="2068512"/>
            <a:chOff x="0" y="0"/>
            <a:chExt cx="2077" cy="1303"/>
          </a:xfrm>
        </p:grpSpPr>
        <p:pic>
          <p:nvPicPr>
            <p:cNvPr id="13315" name="Picture 2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1" y="283"/>
              <a:ext cx="996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6" name="AutoShape 27"/>
            <p:cNvSpPr>
              <a:spLocks noChangeArrowheads="1"/>
            </p:cNvSpPr>
            <p:nvPr/>
          </p:nvSpPr>
          <p:spPr bwMode="auto">
            <a:xfrm>
              <a:off x="0" y="0"/>
              <a:ext cx="1183" cy="322"/>
            </a:xfrm>
            <a:prstGeom prst="wedgeRoundRectCallout">
              <a:avLst>
                <a:gd name="adj1" fmla="val 61565"/>
                <a:gd name="adj2" fmla="val 5761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怎样列式？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94" name="Group 17"/>
          <p:cNvGrpSpPr/>
          <p:nvPr/>
        </p:nvGrpSpPr>
        <p:grpSpPr bwMode="auto">
          <a:xfrm>
            <a:off x="2292358" y="3715239"/>
            <a:ext cx="6225209" cy="2012950"/>
            <a:chOff x="231" y="0"/>
            <a:chExt cx="3054" cy="1268"/>
          </a:xfrm>
        </p:grpSpPr>
        <p:pic>
          <p:nvPicPr>
            <p:cNvPr id="13318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231" y="180"/>
              <a:ext cx="56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AutoShape 27"/>
            <p:cNvSpPr>
              <a:spLocks noChangeArrowheads="1"/>
            </p:cNvSpPr>
            <p:nvPr/>
          </p:nvSpPr>
          <p:spPr bwMode="auto">
            <a:xfrm>
              <a:off x="1125" y="0"/>
              <a:ext cx="2160" cy="1215"/>
            </a:xfrm>
            <a:prstGeom prst="wedgeRoundRectCallout">
              <a:avLst>
                <a:gd name="adj1" fmla="val -62403"/>
                <a:gd name="adj2" fmla="val -9838"/>
                <a:gd name="adj3" fmla="val 16667"/>
              </a:avLst>
            </a:prstGeom>
            <a:solidFill>
              <a:srgbClr val="FFFFCC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估计应该比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4800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人多一些。</a:t>
              </a:r>
              <a:endPara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604×8≈4800</a:t>
              </a:r>
            </a:p>
            <a:p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</a:p>
            <a:p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600    8</a:t>
              </a:r>
            </a:p>
          </p:txBody>
        </p:sp>
        <p:sp>
          <p:nvSpPr>
            <p:cNvPr id="13320" name="Line 15"/>
            <p:cNvSpPr>
              <a:spLocks noChangeShapeType="1"/>
            </p:cNvSpPr>
            <p:nvPr/>
          </p:nvSpPr>
          <p:spPr bwMode="auto">
            <a:xfrm>
              <a:off x="1433" y="556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1" name="Line 16"/>
            <p:cNvSpPr>
              <a:spLocks noChangeShapeType="1"/>
            </p:cNvSpPr>
            <p:nvPr/>
          </p:nvSpPr>
          <p:spPr bwMode="auto">
            <a:xfrm>
              <a:off x="1748" y="556"/>
              <a:ext cx="0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658813" y="1075756"/>
            <a:ext cx="70000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运动场的看台分为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个区，每个区有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604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个座位。运动场的看台共有多少个座位？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4307009" y="2610613"/>
            <a:ext cx="1917700" cy="46166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6 0 4</a:t>
            </a:r>
          </a:p>
        </p:txBody>
      </p:sp>
      <p:grpSp>
        <p:nvGrpSpPr>
          <p:cNvPr id="14339" name="Group 73"/>
          <p:cNvGrpSpPr/>
          <p:nvPr/>
        </p:nvGrpSpPr>
        <p:grpSpPr bwMode="auto">
          <a:xfrm>
            <a:off x="4333996" y="3321367"/>
            <a:ext cx="1360488" cy="498475"/>
            <a:chOff x="0" y="1"/>
            <a:chExt cx="857" cy="314"/>
          </a:xfrm>
        </p:grpSpPr>
        <p:sp>
          <p:nvSpPr>
            <p:cNvPr id="2" name="Text Box 70"/>
            <p:cNvSpPr txBox="1">
              <a:spLocks noChangeArrowheads="1"/>
            </p:cNvSpPr>
            <p:nvPr/>
          </p:nvSpPr>
          <p:spPr bwMode="auto">
            <a:xfrm>
              <a:off x="0" y="1"/>
              <a:ext cx="587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kx="2115830" algn="bl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0" name="Text Box 71"/>
            <p:cNvSpPr txBox="1">
              <a:spLocks noChangeArrowheads="1"/>
            </p:cNvSpPr>
            <p:nvPr/>
          </p:nvSpPr>
          <p:spPr bwMode="auto">
            <a:xfrm>
              <a:off x="270" y="24"/>
              <a:ext cx="587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sy="50000" kx="2115830" algn="bl" rotWithShape="0">
                <a:srgbClr val="C0C0C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 </a:t>
              </a:r>
            </a:p>
          </p:txBody>
        </p:sp>
      </p:grpSp>
      <p:sp>
        <p:nvSpPr>
          <p:cNvPr id="14342" name="Line 19"/>
          <p:cNvSpPr>
            <a:spLocks noChangeShapeType="1"/>
          </p:cNvSpPr>
          <p:nvPr/>
        </p:nvSpPr>
        <p:spPr bwMode="auto">
          <a:xfrm rot="1860000">
            <a:off x="4834907" y="3081246"/>
            <a:ext cx="211137" cy="35083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3" name="Line 26"/>
          <p:cNvSpPr>
            <a:spLocks noChangeShapeType="1"/>
          </p:cNvSpPr>
          <p:nvPr/>
        </p:nvSpPr>
        <p:spPr bwMode="auto">
          <a:xfrm rot="19500000">
            <a:off x="4533282" y="2928846"/>
            <a:ext cx="250825" cy="6762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4" name="Line 27"/>
          <p:cNvSpPr>
            <a:spLocks noChangeShapeType="1"/>
          </p:cNvSpPr>
          <p:nvPr/>
        </p:nvSpPr>
        <p:spPr bwMode="auto">
          <a:xfrm rot="21000000">
            <a:off x="4701557" y="3054258"/>
            <a:ext cx="231775" cy="4476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5" name="Line 7"/>
          <p:cNvSpPr>
            <a:spLocks noChangeShapeType="1"/>
          </p:cNvSpPr>
          <p:nvPr/>
        </p:nvSpPr>
        <p:spPr bwMode="auto">
          <a:xfrm flipV="1">
            <a:off x="3695389" y="3838159"/>
            <a:ext cx="19034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3693802" y="3288885"/>
            <a:ext cx="792163" cy="46166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4347" name="Text Box 43"/>
          <p:cNvSpPr txBox="1">
            <a:spLocks noChangeArrowheads="1"/>
          </p:cNvSpPr>
          <p:nvPr/>
        </p:nvSpPr>
        <p:spPr bwMode="auto">
          <a:xfrm>
            <a:off x="5084451" y="3817522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4348" name="Text Box 46"/>
          <p:cNvSpPr txBox="1">
            <a:spLocks noChangeArrowheads="1"/>
          </p:cNvSpPr>
          <p:nvPr/>
        </p:nvSpPr>
        <p:spPr bwMode="auto">
          <a:xfrm>
            <a:off x="3719201" y="3839747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4349" name="Text Box 48"/>
          <p:cNvSpPr txBox="1">
            <a:spLocks noChangeArrowheads="1"/>
          </p:cNvSpPr>
          <p:nvPr/>
        </p:nvSpPr>
        <p:spPr bwMode="auto">
          <a:xfrm>
            <a:off x="4187514" y="3817522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4350" name="Text Box 49"/>
          <p:cNvSpPr txBox="1">
            <a:spLocks noChangeArrowheads="1"/>
          </p:cNvSpPr>
          <p:nvPr/>
        </p:nvSpPr>
        <p:spPr bwMode="auto">
          <a:xfrm>
            <a:off x="4450444" y="3352535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4351" name="Text Box 28"/>
          <p:cNvSpPr txBox="1">
            <a:spLocks noChangeArrowheads="1"/>
          </p:cNvSpPr>
          <p:nvPr/>
        </p:nvSpPr>
        <p:spPr bwMode="auto">
          <a:xfrm>
            <a:off x="5184957" y="2148948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4832(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3" name="矩形 3"/>
          <p:cNvSpPr>
            <a:spLocks noChangeArrowheads="1"/>
          </p:cNvSpPr>
          <p:nvPr/>
        </p:nvSpPr>
        <p:spPr bwMode="auto">
          <a:xfrm>
            <a:off x="575595" y="1079878"/>
            <a:ext cx="111424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运动场的看台分为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个区，每个区有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604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个座位。运动场的看台共有多少个座位？</a:t>
            </a:r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3825997" y="2163769"/>
            <a:ext cx="287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604×8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en-US" altLang="zh-CN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4" name="矩形 42"/>
          <p:cNvSpPr>
            <a:spLocks noChangeArrowheads="1"/>
          </p:cNvSpPr>
          <p:nvPr/>
        </p:nvSpPr>
        <p:spPr bwMode="auto">
          <a:xfrm>
            <a:off x="2309458" y="5672998"/>
            <a:ext cx="5291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运动场的看台共有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4832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个座位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4355" name="Text Box 49"/>
          <p:cNvSpPr txBox="1">
            <a:spLocks noChangeArrowheads="1"/>
          </p:cNvSpPr>
          <p:nvPr/>
        </p:nvSpPr>
        <p:spPr bwMode="auto">
          <a:xfrm>
            <a:off x="4582801" y="3839747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grpSp>
        <p:nvGrpSpPr>
          <p:cNvPr id="14356" name="组合 26"/>
          <p:cNvGrpSpPr/>
          <p:nvPr/>
        </p:nvGrpSpPr>
        <p:grpSpPr bwMode="auto">
          <a:xfrm>
            <a:off x="2355451" y="3832342"/>
            <a:ext cx="5616575" cy="1645007"/>
            <a:chOff x="-71438" y="0"/>
            <a:chExt cx="3929090" cy="1903800"/>
          </a:xfrm>
        </p:grpSpPr>
        <p:grpSp>
          <p:nvGrpSpPr>
            <p:cNvPr id="4" name="组合 24"/>
            <p:cNvGrpSpPr/>
            <p:nvPr/>
          </p:nvGrpSpPr>
          <p:grpSpPr bwMode="auto">
            <a:xfrm>
              <a:off x="1411031" y="0"/>
              <a:ext cx="874985" cy="957200"/>
              <a:chOff x="-89167" y="0"/>
              <a:chExt cx="874985" cy="957200"/>
            </a:xfrm>
          </p:grpSpPr>
          <p:sp>
            <p:nvSpPr>
              <p:cNvPr id="14357" name="TextBox 1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785818" cy="534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400" kern="0">
                    <a:solidFill>
                      <a:srgbClr val="FF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  <a:endPara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4358" name="直接箭头连接符 21"/>
              <p:cNvCxnSpPr>
                <a:cxnSpLocks noChangeShapeType="1"/>
              </p:cNvCxnSpPr>
              <p:nvPr/>
            </p:nvCxnSpPr>
            <p:spPr bwMode="auto">
              <a:xfrm rot="5400000">
                <a:off x="-33758" y="776973"/>
                <a:ext cx="358867" cy="1587"/>
              </a:xfrm>
              <a:prstGeom prst="straightConnector1">
                <a:avLst/>
              </a:prstGeom>
              <a:noFill/>
              <a:ln w="25400">
                <a:solidFill>
                  <a:srgbClr val="0000FF"/>
                </a:solidFill>
                <a:round/>
                <a:tailEnd type="arrow" w="med" len="med"/>
              </a:ln>
              <a:effectLst>
                <a:outerShdw dist="20000" dir="5400000" algn="ctr" rotWithShape="0">
                  <a:srgbClr val="000000">
                    <a:alpha val="37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359" name="椭圆 22"/>
              <p:cNvSpPr>
                <a:spLocks noChangeArrowheads="1"/>
              </p:cNvSpPr>
              <p:nvPr/>
            </p:nvSpPr>
            <p:spPr bwMode="auto">
              <a:xfrm>
                <a:off x="-89167" y="77032"/>
                <a:ext cx="500067" cy="500191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sz="2400" kern="0" dirty="0">
                  <a:solidFill>
                    <a:srgbClr val="FFFF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60" name="圆角矩形 25"/>
            <p:cNvSpPr>
              <a:spLocks noChangeArrowheads="1"/>
            </p:cNvSpPr>
            <p:nvPr/>
          </p:nvSpPr>
          <p:spPr bwMode="auto">
            <a:xfrm>
              <a:off x="-71438" y="974874"/>
              <a:ext cx="3929090" cy="9289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0000FF"/>
              </a:solidFill>
              <a:round/>
            </a:ln>
          </p:spPr>
          <p:txBody>
            <a:bodyPr anchor="ctr"/>
            <a:lstStyle/>
            <a:p>
              <a:pPr algn="ctr"/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0×8</a:t>
              </a:r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＝</a:t>
              </a:r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zh-CN" altLang="en-US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，所以十位上写</a:t>
              </a:r>
              <a:r>
                <a:rPr lang="en-US" altLang="zh-CN" sz="2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6" grpId="0"/>
      <p:bldP spid="14347" grpId="0"/>
      <p:bldP spid="14348" grpId="0"/>
      <p:bldP spid="14349" grpId="0"/>
      <p:bldP spid="14350" grpId="0"/>
      <p:bldP spid="14351" grpId="0"/>
      <p:bldP spid="14354" grpId="0"/>
      <p:bldP spid="143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576204" y="1270197"/>
            <a:ext cx="828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下面的计算正确吗？把错误的改正过来。</a:t>
            </a:r>
          </a:p>
        </p:txBody>
      </p:sp>
      <p:pic>
        <p:nvPicPr>
          <p:cNvPr id="15362" name="Picture 11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"/>
          <a:stretch>
            <a:fillRect/>
          </a:stretch>
        </p:blipFill>
        <p:spPr bwMode="auto">
          <a:xfrm>
            <a:off x="3071058" y="1731862"/>
            <a:ext cx="6049884" cy="380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文本框 15363"/>
          <p:cNvSpPr txBox="1">
            <a:spLocks noChangeArrowheads="1"/>
          </p:cNvSpPr>
          <p:nvPr/>
        </p:nvSpPr>
        <p:spPr bwMode="auto">
          <a:xfrm>
            <a:off x="5187891" y="2571724"/>
            <a:ext cx="18002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208</a:t>
            </a:r>
          </a:p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   4</a:t>
            </a:r>
          </a:p>
          <a:p>
            <a:pPr>
              <a:spcBef>
                <a:spcPct val="50000"/>
              </a:spcBef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5" name="直接连接符 15364"/>
          <p:cNvSpPr>
            <a:spLocks noChangeShapeType="1"/>
          </p:cNvSpPr>
          <p:nvPr/>
        </p:nvSpPr>
        <p:spPr bwMode="auto">
          <a:xfrm>
            <a:off x="5114866" y="3633553"/>
            <a:ext cx="1368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6" name="文本框 15365"/>
          <p:cNvSpPr txBox="1">
            <a:spLocks noChangeArrowheads="1"/>
          </p:cNvSpPr>
          <p:nvPr/>
        </p:nvSpPr>
        <p:spPr bwMode="auto">
          <a:xfrm>
            <a:off x="5422270" y="3218054"/>
            <a:ext cx="1555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３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832</a:t>
            </a:r>
          </a:p>
        </p:txBody>
      </p:sp>
      <p:sp>
        <p:nvSpPr>
          <p:cNvPr id="15367" name="圆角矩形 29"/>
          <p:cNvSpPr>
            <a:spLocks noChangeArrowheads="1"/>
          </p:cNvSpPr>
          <p:nvPr/>
        </p:nvSpPr>
        <p:spPr bwMode="auto">
          <a:xfrm>
            <a:off x="660399" y="5451675"/>
            <a:ext cx="10775387" cy="72989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rgbClr val="0000FF"/>
            </a:solidFill>
            <a:round/>
          </a:ln>
        </p:spPr>
        <p:txBody>
          <a:bodyPr anchor="ctr"/>
          <a:lstStyle/>
          <a:p>
            <a:pPr algn="ctr"/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计算因数中间有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的乘法时，与中间的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相乘时，如果没有进位数，要在那一位上写</a:t>
            </a:r>
            <a:r>
              <a:rPr lang="en-US" altLang="zh-CN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占位，如果有进位数必须加上。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/>
      <p:bldP spid="153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6385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979448"/>
            <a:ext cx="10972800" cy="1143000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用竖式计算</a:t>
            </a:r>
          </a:p>
        </p:txBody>
      </p:sp>
      <p:sp>
        <p:nvSpPr>
          <p:cNvPr id="16386" name="文本占位符 16386"/>
          <p:cNvSpPr>
            <a:spLocks noGrp="1" noChangeArrowheads="1"/>
          </p:cNvSpPr>
          <p:nvPr>
            <p:ph type="body" idx="4294967295"/>
          </p:nvPr>
        </p:nvSpPr>
        <p:spPr>
          <a:xfrm>
            <a:off x="1712109" y="1970469"/>
            <a:ext cx="10972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２０１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 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５　　２０４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５　　３０７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５</a:t>
            </a:r>
          </a:p>
        </p:txBody>
      </p:sp>
      <p:sp>
        <p:nvSpPr>
          <p:cNvPr id="16388" name="文本框 16387"/>
          <p:cNvSpPr txBox="1">
            <a:spLocks noChangeArrowheads="1"/>
          </p:cNvSpPr>
          <p:nvPr/>
        </p:nvSpPr>
        <p:spPr bwMode="auto">
          <a:xfrm>
            <a:off x="1712109" y="2731762"/>
            <a:ext cx="4608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头大象的体重等于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头牛的体重 </a:t>
            </a:r>
          </a:p>
        </p:txBody>
      </p:sp>
      <p:sp>
        <p:nvSpPr>
          <p:cNvPr id="16389" name="文本框 16388"/>
          <p:cNvSpPr txBox="1">
            <a:spLocks noChangeArrowheads="1"/>
          </p:cNvSpPr>
          <p:nvPr/>
        </p:nvSpPr>
        <p:spPr bwMode="auto">
          <a:xfrm>
            <a:off x="3153961" y="4973374"/>
            <a:ext cx="2403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６０５千克</a:t>
            </a:r>
          </a:p>
        </p:txBody>
      </p:sp>
      <p:pic>
        <p:nvPicPr>
          <p:cNvPr id="16390" name="图片 163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3961" y="3476504"/>
            <a:ext cx="1943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163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0259" y="3476503"/>
            <a:ext cx="2215098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文本框 16391"/>
          <p:cNvSpPr txBox="1">
            <a:spLocks noChangeArrowheads="1"/>
          </p:cNvSpPr>
          <p:nvPr/>
        </p:nvSpPr>
        <p:spPr bwMode="auto">
          <a:xfrm>
            <a:off x="1712109" y="5670205"/>
            <a:ext cx="431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这头大象的体重是多少千克？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4" t="17260" r="3737" b="29454"/>
          <a:stretch>
            <a:fillRect/>
          </a:stretch>
        </p:blipFill>
        <p:spPr>
          <a:xfrm>
            <a:off x="6687362" y="754691"/>
            <a:ext cx="5474158" cy="4719102"/>
          </a:xfrm>
          <a:custGeom>
            <a:avLst/>
            <a:gdLst>
              <a:gd name="connsiteX0" fmla="*/ 0 w 5474158"/>
              <a:gd name="connsiteY0" fmla="*/ 0 h 4719102"/>
              <a:gd name="connsiteX1" fmla="*/ 5474158 w 5474158"/>
              <a:gd name="connsiteY1" fmla="*/ 0 h 4719102"/>
              <a:gd name="connsiteX2" fmla="*/ 2737079 w 5474158"/>
              <a:gd name="connsiteY2" fmla="*/ 4719102 h 4719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4158" h="4719102">
                <a:moveTo>
                  <a:pt x="0" y="0"/>
                </a:moveTo>
                <a:lnTo>
                  <a:pt x="5474158" y="0"/>
                </a:lnTo>
                <a:lnTo>
                  <a:pt x="2737079" y="4719102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556603" y="2132530"/>
            <a:ext cx="6953589" cy="2824288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E6D8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E6D8B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  多位数乘一位数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365566" y="502641"/>
            <a:ext cx="4062342" cy="300975"/>
          </a:xfrm>
          <a:prstGeom prst="rect">
            <a:avLst/>
          </a:prstGeom>
          <a:solidFill>
            <a:srgbClr val="3E6D8B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  <p:sp>
        <p:nvSpPr>
          <p:cNvPr id="17" name="等腰三角形 16"/>
          <p:cNvSpPr/>
          <p:nvPr/>
        </p:nvSpPr>
        <p:spPr>
          <a:xfrm flipV="1">
            <a:off x="6687362" y="1712178"/>
            <a:ext cx="5474158" cy="4719102"/>
          </a:xfrm>
          <a:prstGeom prst="triangle">
            <a:avLst/>
          </a:prstGeom>
          <a:noFill/>
          <a:ln w="44450">
            <a:solidFill>
              <a:srgbClr val="3E6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8" name="等腰三角形 17"/>
          <p:cNvSpPr/>
          <p:nvPr/>
        </p:nvSpPr>
        <p:spPr>
          <a:xfrm flipV="1">
            <a:off x="6687363" y="5145325"/>
            <a:ext cx="1449763" cy="1249796"/>
          </a:xfrm>
          <a:prstGeom prst="triangle">
            <a:avLst/>
          </a:prstGeom>
          <a:noFill/>
          <a:ln w="44450">
            <a:solidFill>
              <a:srgbClr val="3E6D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noFill/>
            </a:endParaRPr>
          </a:p>
        </p:txBody>
      </p:sp>
      <p:sp>
        <p:nvSpPr>
          <p:cNvPr id="19" name="等腰三角形 18"/>
          <p:cNvSpPr/>
          <p:nvPr/>
        </p:nvSpPr>
        <p:spPr>
          <a:xfrm flipV="1">
            <a:off x="6687362" y="4984224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/>
        </p:nvSpPr>
        <p:spPr>
          <a:xfrm>
            <a:off x="6687362" y="3654229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10711757" y="3734428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>
            <a:off x="9986875" y="5188938"/>
            <a:ext cx="1449763" cy="1249796"/>
          </a:xfrm>
          <a:prstGeom prst="triangle">
            <a:avLst/>
          </a:prstGeom>
          <a:solidFill>
            <a:srgbClr val="3E6D8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1"/>
          <p:cNvSpPr txBox="1">
            <a:spLocks noChangeArrowheads="1"/>
          </p:cNvSpPr>
          <p:nvPr/>
        </p:nvSpPr>
        <p:spPr bwMode="auto">
          <a:xfrm>
            <a:off x="1977118" y="2378250"/>
            <a:ext cx="185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5407708" y="2378250"/>
            <a:ext cx="2571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977118" y="3110312"/>
            <a:ext cx="2374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5407708" y="3177740"/>
            <a:ext cx="329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3407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3011111" y="2377820"/>
            <a:ext cx="1001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6839108" y="2377821"/>
            <a:ext cx="14970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872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3322153" y="3109884"/>
            <a:ext cx="1501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05" name="TextBox 12"/>
          <p:cNvSpPr txBox="1">
            <a:spLocks noChangeArrowheads="1"/>
          </p:cNvSpPr>
          <p:nvPr/>
        </p:nvSpPr>
        <p:spPr bwMode="auto">
          <a:xfrm>
            <a:off x="6938851" y="3177311"/>
            <a:ext cx="208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3407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29" name="TextBox 1"/>
          <p:cNvSpPr txBox="1">
            <a:spLocks noChangeArrowheads="1"/>
          </p:cNvSpPr>
          <p:nvPr/>
        </p:nvSpPr>
        <p:spPr bwMode="auto">
          <a:xfrm>
            <a:off x="634093" y="1373403"/>
            <a:ext cx="2686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  <p:bldP spid="4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3" descr="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81" y="2639874"/>
            <a:ext cx="550703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 txBox="1">
            <a:spLocks noChangeArrowheads="1"/>
          </p:cNvSpPr>
          <p:nvPr/>
        </p:nvSpPr>
        <p:spPr bwMode="auto">
          <a:xfrm>
            <a:off x="2679700" y="5611813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3756842" y="4780816"/>
            <a:ext cx="7143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  <a:endParaRPr lang="en-US" altLang="zh-CN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0×7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7×0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148" name="Group 47"/>
          <p:cNvGrpSpPr/>
          <p:nvPr/>
        </p:nvGrpSpPr>
        <p:grpSpPr bwMode="auto">
          <a:xfrm>
            <a:off x="3309937" y="1883125"/>
            <a:ext cx="5572125" cy="2483594"/>
            <a:chOff x="0" y="0"/>
            <a:chExt cx="1571" cy="817"/>
          </a:xfrm>
        </p:grpSpPr>
        <p:sp>
          <p:nvSpPr>
            <p:cNvPr id="7172" name="AutoShape 48"/>
            <p:cNvSpPr/>
            <p:nvPr/>
          </p:nvSpPr>
          <p:spPr bwMode="auto">
            <a:xfrm rot="-5400000">
              <a:off x="719" y="-68"/>
              <a:ext cx="91" cy="1360"/>
            </a:xfrm>
            <a:prstGeom prst="leftBrace">
              <a:avLst>
                <a:gd name="adj1" fmla="val 124473"/>
                <a:gd name="adj2" fmla="val 49926"/>
              </a:avLst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73" name="Text Box 49"/>
            <p:cNvSpPr txBox="1">
              <a:spLocks noChangeArrowheads="1"/>
            </p:cNvSpPr>
            <p:nvPr/>
          </p:nvSpPr>
          <p:spPr bwMode="auto">
            <a:xfrm>
              <a:off x="492" y="665"/>
              <a:ext cx="54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？个</a:t>
              </a:r>
            </a:p>
          </p:txBody>
        </p:sp>
        <p:grpSp>
          <p:nvGrpSpPr>
            <p:cNvPr id="7174" name="Group 50"/>
            <p:cNvGrpSpPr/>
            <p:nvPr/>
          </p:nvGrpSpPr>
          <p:grpSpPr bwMode="auto">
            <a:xfrm>
              <a:off x="0" y="0"/>
              <a:ext cx="1571" cy="521"/>
              <a:chOff x="0" y="0"/>
              <a:chExt cx="1571" cy="521"/>
            </a:xfrm>
          </p:grpSpPr>
          <p:pic>
            <p:nvPicPr>
              <p:cNvPr id="7175" name="Picture 51" descr="1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571" cy="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176" name="Group 52"/>
              <p:cNvGrpSpPr/>
              <p:nvPr/>
            </p:nvGrpSpPr>
            <p:grpSpPr bwMode="auto">
              <a:xfrm>
                <a:off x="51" y="347"/>
                <a:ext cx="1489" cy="152"/>
                <a:chOff x="33" y="53"/>
                <a:chExt cx="1489" cy="152"/>
              </a:xfrm>
            </p:grpSpPr>
            <p:sp>
              <p:nvSpPr>
                <p:cNvPr id="717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3" y="53"/>
                  <a:ext cx="150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717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57" y="53"/>
                  <a:ext cx="150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717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79" y="53"/>
                  <a:ext cx="149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718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00" y="53"/>
                  <a:ext cx="149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718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27" y="53"/>
                  <a:ext cx="149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718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148" y="53"/>
                  <a:ext cx="149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718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373" y="53"/>
                  <a:ext cx="149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zh-CN" altLang="en-US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rPr>
                    <a:t>0</a:t>
                  </a:r>
                </a:p>
              </p:txBody>
            </p:sp>
          </p:grpSp>
        </p:grpSp>
      </p:grpSp>
      <p:sp>
        <p:nvSpPr>
          <p:cNvPr id="6161" name="TextBox 24"/>
          <p:cNvSpPr txBox="1">
            <a:spLocks noChangeArrowheads="1"/>
          </p:cNvSpPr>
          <p:nvPr/>
        </p:nvSpPr>
        <p:spPr bwMode="auto">
          <a:xfrm>
            <a:off x="596042" y="1279238"/>
            <a:ext cx="5000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盘子里一共有多少个桃子？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2866232" y="2145805"/>
            <a:ext cx="721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0×3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9×0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0×0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888189" y="2145804"/>
            <a:ext cx="85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167438" y="2143136"/>
            <a:ext cx="61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8332858" y="2143136"/>
            <a:ext cx="785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4" name="圆角矩形 7"/>
          <p:cNvSpPr>
            <a:spLocks noChangeArrowheads="1"/>
          </p:cNvSpPr>
          <p:nvPr/>
        </p:nvSpPr>
        <p:spPr bwMode="auto">
          <a:xfrm>
            <a:off x="2524125" y="3758084"/>
            <a:ext cx="7143750" cy="92413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2700">
            <a:solidFill>
              <a:schemeClr val="tx1"/>
            </a:solidFill>
            <a:round/>
          </a:ln>
        </p:spPr>
        <p:txBody>
          <a:bodyPr anchor="ctr"/>
          <a:lstStyle/>
          <a:p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和任何数相乘，都表示有几个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相加或者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个几相加，所以，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和任何数相乘都得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173" grpId="0"/>
      <p:bldP spid="71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8193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1053287"/>
            <a:ext cx="10972800" cy="1143000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</a:t>
            </a:r>
          </a:p>
        </p:txBody>
      </p:sp>
      <p:sp>
        <p:nvSpPr>
          <p:cNvPr id="9219" name="文本框 8195"/>
          <p:cNvSpPr txBox="1">
            <a:spLocks noChangeArrowheads="1"/>
          </p:cNvSpPr>
          <p:nvPr/>
        </p:nvSpPr>
        <p:spPr bwMode="auto">
          <a:xfrm>
            <a:off x="2155740" y="2528888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0×2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0" name="文本框 8196"/>
          <p:cNvSpPr txBox="1">
            <a:spLocks noChangeArrowheads="1"/>
          </p:cNvSpPr>
          <p:nvPr/>
        </p:nvSpPr>
        <p:spPr bwMode="auto">
          <a:xfrm>
            <a:off x="3855797" y="2527169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5×0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1" name="文本框 8197"/>
          <p:cNvSpPr txBox="1">
            <a:spLocks noChangeArrowheads="1"/>
          </p:cNvSpPr>
          <p:nvPr/>
        </p:nvSpPr>
        <p:spPr bwMode="auto">
          <a:xfrm>
            <a:off x="5609093" y="2532798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0×6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2" name="文本框 8198"/>
          <p:cNvSpPr txBox="1">
            <a:spLocks noChangeArrowheads="1"/>
          </p:cNvSpPr>
          <p:nvPr/>
        </p:nvSpPr>
        <p:spPr bwMode="auto">
          <a:xfrm>
            <a:off x="7679952" y="2527168"/>
            <a:ext cx="1439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0×8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3" name="文本框 8199"/>
          <p:cNvSpPr txBox="1">
            <a:spLocks noChangeArrowheads="1"/>
          </p:cNvSpPr>
          <p:nvPr/>
        </p:nvSpPr>
        <p:spPr bwMode="auto">
          <a:xfrm>
            <a:off x="7772401" y="4076701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0+8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4" name="文本框 8200"/>
          <p:cNvSpPr txBox="1">
            <a:spLocks noChangeArrowheads="1"/>
          </p:cNvSpPr>
          <p:nvPr/>
        </p:nvSpPr>
        <p:spPr bwMode="auto">
          <a:xfrm>
            <a:off x="5618765" y="4063476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6×0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5" name="文本框 8201"/>
          <p:cNvSpPr txBox="1">
            <a:spLocks noChangeArrowheads="1"/>
          </p:cNvSpPr>
          <p:nvPr/>
        </p:nvSpPr>
        <p:spPr bwMode="auto">
          <a:xfrm>
            <a:off x="3897806" y="4076701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5+0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226" name="文本框 8202"/>
          <p:cNvSpPr txBox="1">
            <a:spLocks noChangeArrowheads="1"/>
          </p:cNvSpPr>
          <p:nvPr/>
        </p:nvSpPr>
        <p:spPr bwMode="auto">
          <a:xfrm>
            <a:off x="2208214" y="4076701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2×0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8204" name="文本框 8203"/>
          <p:cNvSpPr txBox="1">
            <a:spLocks noChangeArrowheads="1"/>
          </p:cNvSpPr>
          <p:nvPr/>
        </p:nvSpPr>
        <p:spPr bwMode="auto">
          <a:xfrm>
            <a:off x="3179677" y="2510632"/>
            <a:ext cx="66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205" name="文本框 8204"/>
          <p:cNvSpPr txBox="1">
            <a:spLocks noChangeArrowheads="1"/>
          </p:cNvSpPr>
          <p:nvPr/>
        </p:nvSpPr>
        <p:spPr bwMode="auto">
          <a:xfrm>
            <a:off x="4797918" y="4069353"/>
            <a:ext cx="668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8206" name="文本框 8205"/>
          <p:cNvSpPr txBox="1">
            <a:spLocks noChangeArrowheads="1"/>
          </p:cNvSpPr>
          <p:nvPr/>
        </p:nvSpPr>
        <p:spPr bwMode="auto">
          <a:xfrm>
            <a:off x="6629234" y="4064241"/>
            <a:ext cx="668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207" name="文本框 8206"/>
          <p:cNvSpPr txBox="1">
            <a:spLocks noChangeArrowheads="1"/>
          </p:cNvSpPr>
          <p:nvPr/>
        </p:nvSpPr>
        <p:spPr bwMode="auto">
          <a:xfrm>
            <a:off x="8731673" y="4063476"/>
            <a:ext cx="66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8208" name="文本框 8207"/>
          <p:cNvSpPr txBox="1">
            <a:spLocks noChangeArrowheads="1"/>
          </p:cNvSpPr>
          <p:nvPr/>
        </p:nvSpPr>
        <p:spPr bwMode="auto">
          <a:xfrm>
            <a:off x="8728277" y="2502776"/>
            <a:ext cx="66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209" name="文本框 8208"/>
          <p:cNvSpPr txBox="1">
            <a:spLocks noChangeArrowheads="1"/>
          </p:cNvSpPr>
          <p:nvPr/>
        </p:nvSpPr>
        <p:spPr bwMode="auto">
          <a:xfrm>
            <a:off x="6605432" y="2519573"/>
            <a:ext cx="668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210" name="文本框 8209"/>
          <p:cNvSpPr txBox="1">
            <a:spLocks noChangeArrowheads="1"/>
          </p:cNvSpPr>
          <p:nvPr/>
        </p:nvSpPr>
        <p:spPr bwMode="auto">
          <a:xfrm>
            <a:off x="4946530" y="2525450"/>
            <a:ext cx="668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211" name="文本框 8210"/>
          <p:cNvSpPr txBox="1">
            <a:spLocks noChangeArrowheads="1"/>
          </p:cNvSpPr>
          <p:nvPr/>
        </p:nvSpPr>
        <p:spPr bwMode="auto">
          <a:xfrm>
            <a:off x="3243336" y="4076701"/>
            <a:ext cx="668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5" grpId="0"/>
      <p:bldP spid="8206" grpId="0"/>
      <p:bldP spid="8207" grpId="0"/>
      <p:bldP spid="8208" grpId="0"/>
      <p:bldP spid="8209" grpId="0"/>
      <p:bldP spid="8210" grpId="0"/>
      <p:bldP spid="82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9217"/>
          <p:cNvSpPr>
            <a:spLocks noGrp="1" noChangeArrowheads="1"/>
          </p:cNvSpPr>
          <p:nvPr>
            <p:ph type="title" idx="4294967295"/>
          </p:nvPr>
        </p:nvSpPr>
        <p:spPr>
          <a:xfrm>
            <a:off x="658813" y="890185"/>
            <a:ext cx="10972800" cy="114300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在（　）里填上适当的符号</a:t>
            </a:r>
          </a:p>
        </p:txBody>
      </p:sp>
      <p:sp>
        <p:nvSpPr>
          <p:cNvPr id="10242" name="文本占位符 9218"/>
          <p:cNvSpPr>
            <a:spLocks noGrp="1" noChangeArrowheads="1"/>
          </p:cNvSpPr>
          <p:nvPr>
            <p:ph type="body" idx="4294967295"/>
          </p:nvPr>
        </p:nvSpPr>
        <p:spPr>
          <a:xfrm>
            <a:off x="1515471" y="2093147"/>
            <a:ext cx="10972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４（　　）０＝０          　０（　　）４＝４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０（　　）４＝０　          ７（　　）７＝０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１０（　　）０＝０          ０（　　　）０＝０</a:t>
            </a:r>
          </a:p>
        </p:txBody>
      </p:sp>
      <p:sp>
        <p:nvSpPr>
          <p:cNvPr id="10243" name="文本框 9219"/>
          <p:cNvSpPr txBox="1">
            <a:spLocks noChangeArrowheads="1"/>
          </p:cNvSpPr>
          <p:nvPr/>
        </p:nvSpPr>
        <p:spPr bwMode="auto">
          <a:xfrm>
            <a:off x="5170489" y="2954878"/>
            <a:ext cx="36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1" name="文本框 9220"/>
          <p:cNvSpPr txBox="1">
            <a:spLocks noChangeArrowheads="1"/>
          </p:cNvSpPr>
          <p:nvPr/>
        </p:nvSpPr>
        <p:spPr bwMode="auto">
          <a:xfrm>
            <a:off x="2282564" y="2033185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2" name="文本框 9221"/>
          <p:cNvSpPr txBox="1">
            <a:spLocks noChangeArrowheads="1"/>
          </p:cNvSpPr>
          <p:nvPr/>
        </p:nvSpPr>
        <p:spPr bwMode="auto">
          <a:xfrm>
            <a:off x="2282564" y="2496333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3" name="文本框 9222"/>
          <p:cNvSpPr txBox="1">
            <a:spLocks noChangeArrowheads="1"/>
          </p:cNvSpPr>
          <p:nvPr/>
        </p:nvSpPr>
        <p:spPr bwMode="auto">
          <a:xfrm>
            <a:off x="6085123" y="2984041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4" name="文本框 9223"/>
          <p:cNvSpPr txBox="1">
            <a:spLocks noChangeArrowheads="1"/>
          </p:cNvSpPr>
          <p:nvPr/>
        </p:nvSpPr>
        <p:spPr bwMode="auto">
          <a:xfrm>
            <a:off x="5955090" y="2465300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5" name="文本框 9224"/>
          <p:cNvSpPr txBox="1">
            <a:spLocks noChangeArrowheads="1"/>
          </p:cNvSpPr>
          <p:nvPr/>
        </p:nvSpPr>
        <p:spPr bwMode="auto">
          <a:xfrm>
            <a:off x="2606414" y="3017960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文本框 9225"/>
          <p:cNvSpPr txBox="1">
            <a:spLocks noChangeArrowheads="1"/>
          </p:cNvSpPr>
          <p:nvPr/>
        </p:nvSpPr>
        <p:spPr bwMode="auto">
          <a:xfrm>
            <a:off x="5818982" y="2020277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文本框 9226"/>
          <p:cNvSpPr txBox="1">
            <a:spLocks noChangeArrowheads="1"/>
          </p:cNvSpPr>
          <p:nvPr/>
        </p:nvSpPr>
        <p:spPr bwMode="auto">
          <a:xfrm>
            <a:off x="1456733" y="3708820"/>
            <a:ext cx="5545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０＝０　　０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０＝０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0241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917700"/>
            <a:ext cx="10972800" cy="1143000"/>
          </a:xfrm>
        </p:spPr>
        <p:txBody>
          <a:bodyPr/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用竖式计算</a:t>
            </a:r>
          </a:p>
        </p:txBody>
      </p:sp>
      <p:sp>
        <p:nvSpPr>
          <p:cNvPr id="11266" name="文本占位符 10242"/>
          <p:cNvSpPr>
            <a:spLocks noGrp="1" noChangeArrowheads="1"/>
          </p:cNvSpPr>
          <p:nvPr>
            <p:ph type="body" idx="4294967295"/>
          </p:nvPr>
        </p:nvSpPr>
        <p:spPr>
          <a:xfrm>
            <a:off x="1788606" y="2060700"/>
            <a:ext cx="10972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３１３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６　　                           　　　６１４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８</a:t>
            </a:r>
          </a:p>
        </p:txBody>
      </p:sp>
      <p:sp>
        <p:nvSpPr>
          <p:cNvPr id="10244" name="文本框 10243"/>
          <p:cNvSpPr txBox="1">
            <a:spLocks noChangeArrowheads="1"/>
          </p:cNvSpPr>
          <p:nvPr/>
        </p:nvSpPr>
        <p:spPr bwMode="auto">
          <a:xfrm>
            <a:off x="1948536" y="2750024"/>
            <a:ext cx="2449512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３１３</a:t>
            </a:r>
          </a:p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   ６</a:t>
            </a:r>
          </a:p>
          <a:p>
            <a:pPr>
              <a:spcBef>
                <a:spcPct val="50000"/>
              </a:spcBef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5" name="直接连接符 10244"/>
          <p:cNvSpPr>
            <a:spLocks noChangeShapeType="1"/>
          </p:cNvSpPr>
          <p:nvPr/>
        </p:nvSpPr>
        <p:spPr bwMode="auto">
          <a:xfrm>
            <a:off x="2670847" y="3924876"/>
            <a:ext cx="201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6" name="文本框 10245"/>
          <p:cNvSpPr txBox="1">
            <a:spLocks noChangeArrowheads="1"/>
          </p:cNvSpPr>
          <p:nvPr/>
        </p:nvSpPr>
        <p:spPr bwMode="auto">
          <a:xfrm>
            <a:off x="2803789" y="3417044"/>
            <a:ext cx="1655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１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</a:p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１８７８</a:t>
            </a:r>
          </a:p>
        </p:txBody>
      </p:sp>
      <p:sp>
        <p:nvSpPr>
          <p:cNvPr id="10247" name="文本框 10246"/>
          <p:cNvSpPr txBox="1">
            <a:spLocks noChangeArrowheads="1"/>
          </p:cNvSpPr>
          <p:nvPr/>
        </p:nvSpPr>
        <p:spPr bwMode="auto">
          <a:xfrm>
            <a:off x="3485069" y="2018146"/>
            <a:ext cx="1728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＝１８７８</a:t>
            </a:r>
          </a:p>
        </p:txBody>
      </p:sp>
      <p:sp>
        <p:nvSpPr>
          <p:cNvPr id="10248" name="文本框 10247"/>
          <p:cNvSpPr txBox="1">
            <a:spLocks noChangeArrowheads="1"/>
          </p:cNvSpPr>
          <p:nvPr/>
        </p:nvSpPr>
        <p:spPr bwMode="auto">
          <a:xfrm>
            <a:off x="7011674" y="2834959"/>
            <a:ext cx="2449512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　６１４</a:t>
            </a:r>
          </a:p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　    ８</a:t>
            </a:r>
          </a:p>
          <a:p>
            <a:pPr>
              <a:spcBef>
                <a:spcPct val="50000"/>
              </a:spcBef>
            </a:pP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9" name="文本框 10248"/>
          <p:cNvSpPr txBox="1">
            <a:spLocks noChangeArrowheads="1"/>
          </p:cNvSpPr>
          <p:nvPr/>
        </p:nvSpPr>
        <p:spPr bwMode="auto">
          <a:xfrm>
            <a:off x="8010017" y="3524544"/>
            <a:ext cx="1655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１３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</a:p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４９１２</a:t>
            </a:r>
          </a:p>
        </p:txBody>
      </p:sp>
      <p:sp>
        <p:nvSpPr>
          <p:cNvPr id="10250" name="直接连接符 10249"/>
          <p:cNvSpPr>
            <a:spLocks noChangeShapeType="1"/>
          </p:cNvSpPr>
          <p:nvPr/>
        </p:nvSpPr>
        <p:spPr bwMode="auto">
          <a:xfrm>
            <a:off x="7617611" y="3924875"/>
            <a:ext cx="2016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1" name="文本框 10250"/>
          <p:cNvSpPr txBox="1">
            <a:spLocks noChangeArrowheads="1"/>
          </p:cNvSpPr>
          <p:nvPr/>
        </p:nvSpPr>
        <p:spPr bwMode="auto">
          <a:xfrm>
            <a:off x="8935916" y="2017203"/>
            <a:ext cx="1728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＝４９１２</a:t>
            </a:r>
          </a:p>
        </p:txBody>
      </p:sp>
      <p:sp>
        <p:nvSpPr>
          <p:cNvPr id="10252" name="TextBox 8"/>
          <p:cNvSpPr txBox="1">
            <a:spLocks noChangeArrowheads="1"/>
          </p:cNvSpPr>
          <p:nvPr/>
        </p:nvSpPr>
        <p:spPr bwMode="auto">
          <a:xfrm>
            <a:off x="658813" y="4824824"/>
            <a:ext cx="1118819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计算多位数乘一位数的乘法，要从个位算起，用一位数依次乘多位数的每一位，哪一位上乘得的积满几十，就要向前一位进几。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/>
      <p:bldP spid="10247" grpId="0"/>
      <p:bldP spid="10248" grpId="0"/>
      <p:bldP spid="10249" grpId="0"/>
      <p:bldP spid="10251" grpId="0"/>
      <p:bldP spid="102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1"/>
          <p:cNvSpPr txBox="1">
            <a:spLocks noChangeArrowheads="1"/>
          </p:cNvSpPr>
          <p:nvPr/>
        </p:nvSpPr>
        <p:spPr bwMode="auto">
          <a:xfrm>
            <a:off x="2679700" y="5353050"/>
            <a:ext cx="769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758564" y="1161386"/>
            <a:ext cx="6446103" cy="178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运动场的看台分为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个区，每个区有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604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个座位。运动场的看台共有多少个座位？</a:t>
            </a:r>
          </a:p>
        </p:txBody>
      </p:sp>
      <p:pic>
        <p:nvPicPr>
          <p:cNvPr id="12291" name="Picture 15" descr="u6jx06_9"/>
          <p:cNvPicPr>
            <a:picLocks noChangeAspect="1" noChangeArrowheads="1"/>
          </p:cNvPicPr>
          <p:nvPr/>
        </p:nvPicPr>
        <p:blipFill>
          <a:blip r:embed="rId3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95" y="1292620"/>
            <a:ext cx="2927474" cy="4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宽屏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FandolFang R</vt:lpstr>
      <vt:lpstr>思源黑体 CN Medium</vt:lpstr>
      <vt:lpstr>思源黑体 CN Regular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口算</vt:lpstr>
      <vt:lpstr>在（　）里填上适当的符号</vt:lpstr>
      <vt:lpstr>用竖式计算</vt:lpstr>
      <vt:lpstr>PowerPoint 演示文稿</vt:lpstr>
      <vt:lpstr>PowerPoint 演示文稿</vt:lpstr>
      <vt:lpstr>PowerPoint 演示文稿</vt:lpstr>
      <vt:lpstr>PowerPoint 演示文稿</vt:lpstr>
      <vt:lpstr>用竖式计算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2020-06-23T01:37:00Z</dcterms:created>
  <dcterms:modified xsi:type="dcterms:W3CDTF">2023-01-17T00:52:02Z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3D01CFD7485046D8A841D012BF2FDD68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