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259" r:id="rId3"/>
    <p:sldId id="265" r:id="rId4"/>
    <p:sldId id="266" r:id="rId5"/>
    <p:sldId id="283" r:id="rId6"/>
    <p:sldId id="267" r:id="rId7"/>
    <p:sldId id="261" r:id="rId8"/>
    <p:sldId id="271" r:id="rId9"/>
    <p:sldId id="27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66FF"/>
    <a:srgbClr val="6600FF"/>
    <a:srgbClr val="9900CC"/>
    <a:srgbClr val="0066FF"/>
    <a:srgbClr val="CC00CC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0C2AA-2C19-4643-B594-09756FC5B7E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503ED-0022-487F-85B2-E65BE4ACA6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503ED-0022-487F-85B2-E65BE4ACA6F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BC2A02-E777-4946-B2FF-8696D02D98C7}" type="slidenum">
              <a:rPr lang="zh-CN" altLang="en-US"/>
              <a:t>‹#›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2B33A1-D47D-4A1E-828B-584E69181D73}" type="slidenum">
              <a:rPr lang="zh-CN" altLang="en-US"/>
              <a:t>‹#›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A43459-DA28-42D4-8A10-C49AE16C8D0C}" type="slidenum">
              <a:rPr lang="zh-CN" altLang="en-US"/>
              <a:t>‹#›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64D601-5040-4C16-B9F7-334696B3D544}" type="slidenum">
              <a:rPr lang="zh-CN" altLang="en-US"/>
              <a:t>‹#›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4AC34E-E001-401E-9FC5-557FA70F9FAE}" type="slidenum">
              <a:rPr lang="zh-CN" altLang="en-US"/>
              <a:t>‹#›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B281E-3C47-4E0A-8844-D480251FC3E4}" type="slidenum">
              <a:rPr lang="zh-CN" altLang="en-US"/>
              <a:t>‹#›</a:t>
            </a:fld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FCD998-E634-4D61-974D-F8BE14EFDFBE}" type="slidenum">
              <a:rPr lang="zh-CN" altLang="en-US"/>
              <a:t>‹#›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CCE442-06DD-43DC-921E-B054A1B56AEA}" type="slidenum">
              <a:rPr lang="zh-CN" altLang="en-US"/>
              <a:t>‹#›</a:t>
            </a:fld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A4D66C-41BB-42C1-8BCF-98690FD6B87D}" type="slidenum">
              <a:rPr lang="zh-CN" altLang="en-US"/>
              <a:t>‹#›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4DCBA7-2989-489C-9956-3E3B22FCD7F3}" type="slidenum">
              <a:rPr lang="zh-CN" altLang="en-US"/>
              <a:t>‹#›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latin typeface="Arial Black" panose="020B0A04020102020204" pitchFamily="34" charset="0"/>
                <a:ea typeface="+mn-ea"/>
              </a:defRPr>
            </a:lvl1pPr>
          </a:lstStyle>
          <a:p>
            <a:fld id="{AC295D39-417B-4199-9875-C81AB0A43E88}" type="slidenum">
              <a:rPr lang="zh-CN" altLang="en-US"/>
              <a:t>‹#›</a:t>
            </a:fld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  <p:sndAc>
      <p:stSnd>
        <p:snd r:embed="rId13" name="whoosh.wav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/>
          </p:cNvSpPr>
          <p:nvPr/>
        </p:nvSpPr>
        <p:spPr bwMode="auto">
          <a:xfrm>
            <a:off x="1331640" y="1916832"/>
            <a:ext cx="6552728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9050" cmpd="sng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汉仪大宋简" pitchFamily="49" charset="-122"/>
                <a:ea typeface="汉仪大宋简" pitchFamily="49" charset="-122"/>
              </a:rPr>
              <a:t>13.1</a:t>
            </a:r>
            <a:r>
              <a:rPr lang="zh-CN" altLang="en-US" sz="4000" kern="10" dirty="0">
                <a:ln w="19050" cmpd="sng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汉仪大宋简" pitchFamily="49" charset="-122"/>
                <a:ea typeface="汉仪大宋简" pitchFamily="49" charset="-122"/>
              </a:rPr>
              <a:t>命题与证明</a:t>
            </a:r>
          </a:p>
        </p:txBody>
      </p:sp>
      <p:sp>
        <p:nvSpPr>
          <p:cNvPr id="3" name="矩形 2"/>
          <p:cNvSpPr/>
          <p:nvPr/>
        </p:nvSpPr>
        <p:spPr>
          <a:xfrm>
            <a:off x="2830913" y="5150643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D6009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11863" y="43656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>
                <a:solidFill>
                  <a:srgbClr val="CC00CC"/>
                </a:solidFill>
                <a:ea typeface="宋体" panose="02010600030101010101" pitchFamily="2" charset="-122"/>
              </a:rPr>
              <a:t>3</a:t>
            </a:r>
            <a:r>
              <a:rPr lang="zh-CN" altLang="en-US" sz="4000" b="0">
                <a:solidFill>
                  <a:srgbClr val="CC00CC"/>
                </a:solidFill>
                <a:ea typeface="宋体" panose="02010600030101010101" pitchFamily="2" charset="-122"/>
              </a:rPr>
              <a:t>分钟</a:t>
            </a:r>
          </a:p>
        </p:txBody>
      </p:sp>
      <p:sp>
        <p:nvSpPr>
          <p:cNvPr id="9219" name="WordArt 3"/>
          <p:cNvSpPr>
            <a:spLocks noChangeArrowheads="1" noChangeShapeType="1"/>
          </p:cNvSpPr>
          <p:nvPr/>
        </p:nvSpPr>
        <p:spPr bwMode="auto">
          <a:xfrm>
            <a:off x="899592" y="1772816"/>
            <a:ext cx="7344816" cy="19446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分组讨论自主探究（</a:t>
            </a:r>
            <a:r>
              <a:rPr lang="en-US" altLang="zh-CN" sz="3600" dirty="0">
                <a:ln w="9525" cmpd="sng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 dirty="0">
                <a:ln w="9525" cmpd="sng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838200"/>
            <a:ext cx="81375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把一个命题的（          ）和（             ）交换后构成 </a:t>
            </a:r>
            <a:r>
              <a:rPr lang="zh-CN" altLang="en-US" sz="2800" dirty="0" smtClean="0">
                <a:solidFill>
                  <a:schemeClr val="tx1"/>
                </a:solidFill>
                <a:ea typeface="宋体" panose="02010600030101010101" pitchFamily="2" charset="-122"/>
              </a:rPr>
              <a:t>一</a:t>
            </a: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个新的命题，如果把原来的命题叫做原命题，那 </a:t>
            </a:r>
            <a:r>
              <a:rPr lang="zh-CN" altLang="en-US" sz="2800" dirty="0" smtClean="0">
                <a:solidFill>
                  <a:schemeClr val="tx1"/>
                </a:solidFill>
                <a:ea typeface="宋体" panose="02010600030101010101" pitchFamily="2" charset="-122"/>
              </a:rPr>
              <a:t>么</a:t>
            </a: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这个新的命题叫做原命题的逆命题。这样的两</a:t>
            </a:r>
            <a:r>
              <a:rPr lang="zh-CN" altLang="en-US" sz="2800" dirty="0" smtClean="0">
                <a:solidFill>
                  <a:schemeClr val="tx1"/>
                </a:solidFill>
                <a:ea typeface="宋体" panose="02010600030101010101" pitchFamily="2" charset="-122"/>
              </a:rPr>
              <a:t>个命</a:t>
            </a: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题叫做互逆命题 </a:t>
            </a:r>
            <a:r>
              <a:rPr lang="zh-CN" altLang="en-US" sz="2800" dirty="0" smtClean="0">
                <a:solidFill>
                  <a:schemeClr val="tx1"/>
                </a:solidFill>
                <a:ea typeface="宋体" panose="02010600030101010101" pitchFamily="2" charset="-122"/>
              </a:rPr>
              <a:t>。</a:t>
            </a:r>
            <a:endParaRPr lang="zh-CN" altLang="en-US" sz="2800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03575" y="765175"/>
            <a:ext cx="35290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/>
              <a:t>条件       结论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55650" y="836613"/>
            <a:ext cx="7416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命题有真命题，也有假命题，要说明一个命题是</a:t>
            </a:r>
            <a:r>
              <a:rPr lang="zh-CN" altLang="en-US" sz="3600" dirty="0">
                <a:ea typeface="宋体" panose="02010600030101010101" pitchFamily="2" charset="-122"/>
              </a:rPr>
              <a:t>假命题</a:t>
            </a:r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，只要举出一个</a:t>
            </a:r>
            <a:r>
              <a:rPr lang="zh-CN" altLang="en-US" sz="3200" dirty="0">
                <a:ea typeface="宋体" panose="02010600030101010101" pitchFamily="2" charset="-122"/>
              </a:rPr>
              <a:t>反例</a:t>
            </a:r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即可，要说明一个命题是</a:t>
            </a:r>
            <a:r>
              <a:rPr lang="zh-CN" altLang="en-US" sz="3600" dirty="0">
                <a:ea typeface="宋体" panose="02010600030101010101" pitchFamily="2" charset="-122"/>
              </a:rPr>
              <a:t>真命题</a:t>
            </a:r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，则</a:t>
            </a:r>
            <a:r>
              <a:rPr lang="zh-CN" altLang="en-US" sz="3200" dirty="0">
                <a:solidFill>
                  <a:srgbClr val="0066FF"/>
                </a:solidFill>
                <a:ea typeface="宋体" panose="02010600030101010101" pitchFamily="2" charset="-122"/>
              </a:rPr>
              <a:t>要从命题的条件出发，根据已经学过的基本事实、定义、性质和定理等，进行有理有据的推理，这个推理过程叫做证明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584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9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</a:t>
            </a:r>
            <a:endParaRPr lang="zh-CN" altLang="en-US" sz="1800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584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9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</a:t>
            </a:r>
            <a:endParaRPr lang="zh-CN" altLang="en-US" sz="1800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987675" y="566102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1800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84888" y="5300663"/>
            <a:ext cx="2520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齐读两遍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6875" y="261938"/>
            <a:ext cx="7127875" cy="531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例 证明：平行于同一条直线的两条直线平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已知：如图直线直线a，b，c，ａ∥ｃ　，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ｂ∥ｃ，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求证：ａ∥ｂ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证明：作直线d，分别与直线a，b，c相交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∵ａ∥ｃ（已知）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∴∠1=∠2（                                                 ）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∵b∥ｃ（已知）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∴∠2=∠3（                                                ）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∴∠1=∠3（                    ）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∴ａ∥ｂ（同位角相等，两直线平行）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39975" y="3141663"/>
            <a:ext cx="4537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FF"/>
                </a:solidFill>
                <a:ea typeface="宋体" panose="02010600030101010101" pitchFamily="2" charset="-122"/>
              </a:rPr>
              <a:t>两直线平行，同位角相等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5513" y="4076700"/>
            <a:ext cx="475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ea typeface="宋体" panose="02010600030101010101" pitchFamily="2" charset="-122"/>
              </a:rPr>
              <a:t>两直线平行，同位角相等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195513" y="4652963"/>
            <a:ext cx="273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ea typeface="宋体" panose="02010600030101010101" pitchFamily="2" charset="-122"/>
              </a:rPr>
              <a:t>等量代换</a:t>
            </a:r>
          </a:p>
        </p:txBody>
      </p:sp>
      <p:grpSp>
        <p:nvGrpSpPr>
          <p:cNvPr id="12294" name="Group 6"/>
          <p:cNvGrpSpPr/>
          <p:nvPr/>
        </p:nvGrpSpPr>
        <p:grpSpPr bwMode="auto">
          <a:xfrm>
            <a:off x="6372225" y="2781300"/>
            <a:ext cx="2843213" cy="3095625"/>
            <a:chOff x="0" y="0"/>
            <a:chExt cx="4477" cy="4875"/>
          </a:xfrm>
        </p:grpSpPr>
        <p:grpSp>
          <p:nvGrpSpPr>
            <p:cNvPr id="12295" name="Group 7"/>
            <p:cNvGrpSpPr/>
            <p:nvPr/>
          </p:nvGrpSpPr>
          <p:grpSpPr bwMode="auto">
            <a:xfrm>
              <a:off x="0" y="907"/>
              <a:ext cx="3856" cy="3969"/>
              <a:chOff x="0" y="0"/>
              <a:chExt cx="1488" cy="1656"/>
            </a:xfrm>
          </p:grpSpPr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 flipV="1">
                <a:off x="12" y="805"/>
                <a:ext cx="1392" cy="12"/>
              </a:xfrm>
              <a:prstGeom prst="line">
                <a:avLst/>
              </a:prstGeom>
              <a:noFill/>
              <a:ln w="15875" cmpd="sng">
                <a:solidFill>
                  <a:srgbClr val="739CC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 flipV="1">
                <a:off x="0" y="456"/>
                <a:ext cx="1488" cy="12"/>
              </a:xfrm>
              <a:prstGeom prst="line">
                <a:avLst/>
              </a:prstGeom>
              <a:noFill/>
              <a:ln w="15875" cmpd="sng">
                <a:solidFill>
                  <a:srgbClr val="739CC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 flipV="1">
                <a:off x="36" y="1105"/>
                <a:ext cx="1332" cy="12"/>
              </a:xfrm>
              <a:prstGeom prst="line">
                <a:avLst/>
              </a:prstGeom>
              <a:noFill/>
              <a:ln w="15875" cmpd="sng">
                <a:solidFill>
                  <a:srgbClr val="739CC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9" name="Line 11"/>
              <p:cNvSpPr>
                <a:spLocks noChangeShapeType="1"/>
              </p:cNvSpPr>
              <p:nvPr/>
            </p:nvSpPr>
            <p:spPr bwMode="auto">
              <a:xfrm flipH="1">
                <a:off x="228" y="0"/>
                <a:ext cx="780" cy="1656"/>
              </a:xfrm>
              <a:prstGeom prst="line">
                <a:avLst/>
              </a:prstGeom>
              <a:noFill/>
              <a:ln w="15875" cmpd="sng">
                <a:solidFill>
                  <a:srgbClr val="739CC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3061" y="3062"/>
              <a:ext cx="1417" cy="14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9" tIns="45719" rIns="91439" bIns="45719"/>
            <a:lstStyle/>
            <a:p>
              <a:r>
                <a:rPr lang="zh-CN" altLang="zh-CN" sz="3600" b="0"/>
                <a:t>b</a:t>
              </a:r>
            </a:p>
            <a:p>
              <a:endParaRPr lang="zh-CN" altLang="zh-CN"/>
            </a:p>
          </p:txBody>
        </p:sp>
        <p:grpSp>
          <p:nvGrpSpPr>
            <p:cNvPr id="12301" name="Group 13"/>
            <p:cNvGrpSpPr/>
            <p:nvPr/>
          </p:nvGrpSpPr>
          <p:grpSpPr bwMode="auto">
            <a:xfrm>
              <a:off x="1246" y="0"/>
              <a:ext cx="3231" cy="4390"/>
              <a:chOff x="0" y="0"/>
              <a:chExt cx="3231" cy="4390"/>
            </a:xfrm>
          </p:grpSpPr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1815" y="1361"/>
                <a:ext cx="1417" cy="144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9" tIns="45719" rIns="91439" bIns="45719"/>
              <a:lstStyle/>
              <a:p>
                <a:r>
                  <a:rPr lang="zh-CN" altLang="zh-CN" sz="3600" b="0">
                    <a:sym typeface="Arial" panose="020B0604020202020204" pitchFamily="34" charset="0"/>
                  </a:rPr>
                  <a:t>a</a:t>
                </a:r>
              </a:p>
              <a:p>
                <a:endParaRPr lang="zh-CN" altLang="zh-CN"/>
              </a:p>
            </p:txBody>
          </p:sp>
          <p:sp>
            <p:nvSpPr>
              <p:cNvPr id="12303" name="Text Box 15"/>
              <p:cNvSpPr txBox="1">
                <a:spLocks noChangeArrowheads="1"/>
              </p:cNvSpPr>
              <p:nvPr/>
            </p:nvSpPr>
            <p:spPr bwMode="auto">
              <a:xfrm>
                <a:off x="1814" y="2268"/>
                <a:ext cx="1417" cy="144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9" tIns="45719" rIns="91439" bIns="45719"/>
              <a:lstStyle/>
              <a:p>
                <a:r>
                  <a:rPr lang="zh-CN" altLang="zh-CN" sz="3600" b="0"/>
                  <a:t>c</a:t>
                </a:r>
              </a:p>
              <a:p>
                <a:endParaRPr lang="zh-CN" altLang="zh-CN"/>
              </a:p>
            </p:txBody>
          </p:sp>
          <p:sp>
            <p:nvSpPr>
              <p:cNvPr id="12304" name="Text Box 16"/>
              <p:cNvSpPr txBox="1">
                <a:spLocks noChangeArrowheads="1"/>
              </p:cNvSpPr>
              <p:nvPr/>
            </p:nvSpPr>
            <p:spPr bwMode="auto">
              <a:xfrm>
                <a:off x="907" y="0"/>
                <a:ext cx="1417" cy="144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9" tIns="45719" rIns="91439" bIns="45719"/>
              <a:lstStyle/>
              <a:p>
                <a:r>
                  <a:rPr lang="zh-CN" altLang="zh-CN" sz="3600" b="0">
                    <a:sym typeface="Arial" panose="020B0604020202020204" pitchFamily="34" charset="0"/>
                  </a:rPr>
                  <a:t>d</a:t>
                </a:r>
              </a:p>
              <a:p>
                <a:endParaRPr lang="zh-CN" altLang="zh-CN"/>
              </a:p>
            </p:txBody>
          </p:sp>
          <p:sp>
            <p:nvSpPr>
              <p:cNvPr id="12305" name="Text Box 17"/>
              <p:cNvSpPr txBox="1">
                <a:spLocks noChangeArrowheads="1"/>
              </p:cNvSpPr>
              <p:nvPr/>
            </p:nvSpPr>
            <p:spPr bwMode="auto">
              <a:xfrm>
                <a:off x="794" y="1361"/>
                <a:ext cx="1417" cy="144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9" tIns="45719" rIns="91439" bIns="45719"/>
              <a:lstStyle/>
              <a:p>
                <a:r>
                  <a:rPr lang="zh-CN" altLang="zh-CN" sz="2400" b="0"/>
                  <a:t>1</a:t>
                </a:r>
              </a:p>
              <a:p>
                <a:endParaRPr lang="zh-CN" altLang="zh-CN"/>
              </a:p>
            </p:txBody>
          </p:sp>
          <p:sp>
            <p:nvSpPr>
              <p:cNvPr id="12306" name="Text Box 18"/>
              <p:cNvSpPr txBox="1">
                <a:spLocks noChangeArrowheads="1"/>
              </p:cNvSpPr>
              <p:nvPr/>
            </p:nvSpPr>
            <p:spPr bwMode="auto">
              <a:xfrm>
                <a:off x="0" y="2948"/>
                <a:ext cx="1416" cy="144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9" tIns="45719" rIns="91439" bIns="45719"/>
              <a:lstStyle/>
              <a:p>
                <a:r>
                  <a:rPr lang="zh-CN" altLang="zh-CN" sz="2400" b="0"/>
                  <a:t>3</a:t>
                </a:r>
              </a:p>
              <a:p>
                <a:endParaRPr lang="zh-CN" altLang="zh-CN"/>
              </a:p>
            </p:txBody>
          </p:sp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453" y="2268"/>
                <a:ext cx="1416" cy="144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9" tIns="45719" rIns="91439" bIns="45719"/>
              <a:lstStyle/>
              <a:p>
                <a:r>
                  <a:rPr lang="zh-CN" altLang="zh-CN" sz="2400" b="0"/>
                  <a:t>2</a:t>
                </a:r>
              </a:p>
              <a:p>
                <a:endParaRPr lang="zh-CN" altLang="zh-CN"/>
              </a:p>
            </p:txBody>
          </p:sp>
        </p:grpSp>
      </p:grpSp>
    </p:spTree>
  </p:cSld>
  <p:clrMapOvr>
    <a:masterClrMapping/>
  </p:clrMapOvr>
  <p:transition>
    <p:comb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72468" y="1628800"/>
            <a:ext cx="80645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dirty="0" smtClean="0">
                <a:solidFill>
                  <a:schemeClr val="tx1"/>
                </a:solidFill>
                <a:ea typeface="宋体" panose="02010600030101010101" pitchFamily="2" charset="-122"/>
              </a:rPr>
              <a:t>像</a:t>
            </a:r>
            <a:r>
              <a:rPr lang="zh-CN" altLang="en-US" sz="3600" dirty="0">
                <a:solidFill>
                  <a:schemeClr val="tx1"/>
                </a:solidFill>
                <a:ea typeface="宋体" panose="02010600030101010101" pitchFamily="2" charset="-122"/>
              </a:rPr>
              <a:t>上面用文字叙述的命题的证明，应该按下列步骤进行：</a:t>
            </a:r>
          </a:p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chemeClr val="tx1"/>
                </a:solidFill>
                <a:ea typeface="宋体" panose="02010600030101010101" pitchFamily="2" charset="-122"/>
              </a:rPr>
              <a:t>第一步：</a:t>
            </a:r>
          </a:p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chemeClr val="tx1"/>
                </a:solidFill>
                <a:ea typeface="宋体" panose="02010600030101010101" pitchFamily="2" charset="-122"/>
              </a:rPr>
              <a:t>第二步:</a:t>
            </a:r>
          </a:p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chemeClr val="tx1"/>
                </a:solidFill>
                <a:ea typeface="宋体" panose="02010600030101010101" pitchFamily="2" charset="-122"/>
              </a:rPr>
              <a:t>第三步:</a:t>
            </a:r>
          </a:p>
        </p:txBody>
      </p:sp>
      <p:sp>
        <p:nvSpPr>
          <p:cNvPr id="13315" name="WordArt 3"/>
          <p:cNvSpPr>
            <a:spLocks noChangeArrowheads="1" noChangeShapeType="1"/>
          </p:cNvSpPr>
          <p:nvPr/>
        </p:nvSpPr>
        <p:spPr bwMode="auto">
          <a:xfrm>
            <a:off x="538956" y="548680"/>
            <a:ext cx="3024187" cy="8646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讨论：</a:t>
            </a:r>
            <a:r>
              <a:rPr lang="en-US" altLang="zh-CN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79712" y="3068960"/>
            <a:ext cx="69135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ea typeface="宋体" panose="02010600030101010101" pitchFamily="2" charset="-122"/>
              </a:rPr>
              <a:t>根据题意画图，将文字语言转换为符号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979712" y="3717925"/>
            <a:ext cx="58324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ea typeface="宋体" panose="02010600030101010101" pitchFamily="2" charset="-122"/>
              </a:rPr>
              <a:t>根据图形 写出已知求证</a:t>
            </a:r>
            <a:endParaRPr lang="zh-CN" altLang="en-US" sz="2800" b="0" dirty="0">
              <a:ea typeface="宋体" panose="02010600030101010101" pitchFamily="2" charset="-122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79712" y="4352925"/>
            <a:ext cx="69135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ea typeface="宋体" panose="02010600030101010101" pitchFamily="2" charset="-122"/>
              </a:rPr>
              <a:t>根据基本事实、已有定理等进行证明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utoUpdateAnimBg="0"/>
      <p:bldP spid="13317" grpId="0" autoUpdateAnimBg="0"/>
      <p:bldP spid="133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/>
          </p:cNvSpPr>
          <p:nvPr/>
        </p:nvSpPr>
        <p:spPr bwMode="auto">
          <a:xfrm>
            <a:off x="827584" y="1916832"/>
            <a:ext cx="7416304" cy="2303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 cmpd="sng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继续做练一练</a:t>
            </a:r>
          </a:p>
        </p:txBody>
      </p:sp>
      <p:sp>
        <p:nvSpPr>
          <p:cNvPr id="14339" name="WordArt 3"/>
          <p:cNvSpPr>
            <a:spLocks noChangeArrowheads="1" noChangeShapeType="1"/>
          </p:cNvSpPr>
          <p:nvPr/>
        </p:nvSpPr>
        <p:spPr bwMode="auto">
          <a:xfrm>
            <a:off x="6516688" y="5013325"/>
            <a:ext cx="15843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600" kern="1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755650" y="1341438"/>
            <a:ext cx="5834063" cy="14398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FF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你学到了什么？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58888" y="3644900"/>
            <a:ext cx="63373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a typeface="宋体" panose="02010600030101010101" pitchFamily="2" charset="-122"/>
              </a:rPr>
              <a:t>1.</a:t>
            </a:r>
            <a:r>
              <a:rPr lang="zh-CN" altLang="en-US" dirty="0">
                <a:ea typeface="宋体" panose="02010600030101010101" pitchFamily="2" charset="-122"/>
              </a:rPr>
              <a:t>分式的定义</a:t>
            </a:r>
          </a:p>
          <a:p>
            <a:pPr>
              <a:spcBef>
                <a:spcPct val="50000"/>
              </a:spcBef>
            </a:pPr>
            <a:r>
              <a:rPr lang="en-US" dirty="0">
                <a:ea typeface="宋体" panose="02010600030101010101" pitchFamily="2" charset="-122"/>
              </a:rPr>
              <a:t>2.</a:t>
            </a:r>
            <a:r>
              <a:rPr lang="zh-CN" altLang="en-US" dirty="0">
                <a:ea typeface="宋体" panose="02010600030101010101" pitchFamily="2" charset="-122"/>
              </a:rPr>
              <a:t>分式的基本性</a:t>
            </a:r>
            <a:r>
              <a:rPr lang="zh-CN" altLang="en-US" dirty="0" smtClean="0">
                <a:ea typeface="宋体" panose="02010600030101010101" pitchFamily="2" charset="-122"/>
              </a:rPr>
              <a:t>质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5364" name="WordArt 4"/>
          <p:cNvSpPr>
            <a:spLocks noChangeArrowheads="1" noChangeShapeType="1"/>
          </p:cNvSpPr>
          <p:nvPr/>
        </p:nvSpPr>
        <p:spPr bwMode="auto">
          <a:xfrm>
            <a:off x="6516688" y="2636838"/>
            <a:ext cx="1655762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>
                <a:ln w="9525" cmpd="sng">
                  <a:solidFill>
                    <a:srgbClr val="00008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>
                <a:ln w="9525" cmpd="sng">
                  <a:solidFill>
                    <a:srgbClr val="00008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>
            <a:off x="1258888" y="1341438"/>
            <a:ext cx="6624637" cy="2808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做自我检测</a:t>
            </a:r>
          </a:p>
        </p:txBody>
      </p:sp>
      <p:sp>
        <p:nvSpPr>
          <p:cNvPr id="16387" name="WordArt 3"/>
          <p:cNvSpPr>
            <a:spLocks noChangeArrowheads="1" noChangeShapeType="1"/>
          </p:cNvSpPr>
          <p:nvPr/>
        </p:nvSpPr>
        <p:spPr bwMode="auto">
          <a:xfrm>
            <a:off x="6156325" y="4365625"/>
            <a:ext cx="19446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>
                <a:gradFill rotWithShape="0">
                  <a:gsLst>
                    <a:gs pos="0">
                      <a:srgbClr val="FF66FF"/>
                    </a:gs>
                    <a:gs pos="100000">
                      <a:srgbClr val="CC00CC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3600">
                <a:gradFill rotWithShape="0">
                  <a:gsLst>
                    <a:gs pos="0">
                      <a:srgbClr val="FF66FF"/>
                    </a:gs>
                    <a:gs pos="100000">
                      <a:srgbClr val="CC00CC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</p:sld>
</file>

<file path=ppt/theme/theme1.xml><?xml version="1.0" encoding="utf-8"?>
<a:theme xmlns:a="http://schemas.openxmlformats.org/drawingml/2006/main" name="WWW.2PPT.COM&#10;">
  <a:themeElements>
    <a:clrScheme name="Pixel_2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44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44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Pixel_2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_2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_2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_2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_2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_2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_2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_2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_2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_2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_2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_2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全屏显示(4:3)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汉仪大宋简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2022-01-07T06:46:28Z</dcterms:created>
  <dcterms:modified xsi:type="dcterms:W3CDTF">2023-01-17T00:52:21Z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233EDE5D328D445A8EDCC265FB4E8F9A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