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4.xml" ContentType="application/vnd.openxmlformats-officedocument.presentationml.tags+xml"/>
  <Override PartName="/ppt/notesSlides/notesSlide18.xml" ContentType="application/vnd.openxmlformats-officedocument.presentationml.notesSlide+xml"/>
  <Override PartName="/ppt/tags/tag15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6.xml" ContentType="application/vnd.openxmlformats-officedocument.presentationml.tags+xml"/>
  <Override PartName="/ppt/notesSlides/notesSlide21.xml" ContentType="application/vnd.openxmlformats-officedocument.presentationml.notesSlid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2"/>
  </p:sldMasterIdLst>
  <p:notesMasterIdLst>
    <p:notesMasterId r:id="rId25"/>
  </p:notesMasterIdLst>
  <p:handoutMasterIdLst>
    <p:handoutMasterId r:id="rId26"/>
  </p:handoutMasterIdLst>
  <p:sldIdLst>
    <p:sldId id="256" r:id="rId3"/>
    <p:sldId id="257" r:id="rId4"/>
    <p:sldId id="275" r:id="rId5"/>
    <p:sldId id="259" r:id="rId6"/>
    <p:sldId id="1497" r:id="rId7"/>
    <p:sldId id="261" r:id="rId8"/>
    <p:sldId id="1498" r:id="rId9"/>
    <p:sldId id="272" r:id="rId10"/>
    <p:sldId id="1500" r:id="rId11"/>
    <p:sldId id="1499" r:id="rId12"/>
    <p:sldId id="1501" r:id="rId13"/>
    <p:sldId id="1502" r:id="rId14"/>
    <p:sldId id="1503" r:id="rId15"/>
    <p:sldId id="1504" r:id="rId16"/>
    <p:sldId id="1505" r:id="rId17"/>
    <p:sldId id="1506" r:id="rId18"/>
    <p:sldId id="1507" r:id="rId19"/>
    <p:sldId id="1508" r:id="rId20"/>
    <p:sldId id="1509" r:id="rId21"/>
    <p:sldId id="1510" r:id="rId22"/>
    <p:sldId id="1511" r:id="rId23"/>
    <p:sldId id="1512" r:id="rId24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8">
          <p15:clr>
            <a:srgbClr val="A4A3A4"/>
          </p15:clr>
        </p15:guide>
        <p15:guide id="2" pos="385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C5142"/>
    <a:srgbClr val="E8E8E8"/>
    <a:srgbClr val="873B2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78" autoAdjust="0"/>
    <p:restoredTop sz="86900" autoAdjust="0"/>
  </p:normalViewPr>
  <p:slideViewPr>
    <p:cSldViewPr snapToGrid="0">
      <p:cViewPr>
        <p:scale>
          <a:sx n="66" d="100"/>
          <a:sy n="66" d="100"/>
        </p:scale>
        <p:origin x="-2382" y="-810"/>
      </p:cViewPr>
      <p:guideLst>
        <p:guide orient="horz" pos="2138"/>
        <p:guide pos="385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2023-01-11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‹#›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69B43-C9A4-4722-991B-5BEA6D4BF87B}" type="slidenum">
              <a:rPr lang="zh-CN" altLang="en-US" smtClean="0"/>
              <a:t>12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69B43-C9A4-4722-991B-5BEA6D4BF87B}" type="slidenum">
              <a:rPr lang="zh-CN" altLang="en-US" smtClean="0"/>
              <a:t>14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69B43-C9A4-4722-991B-5BEA6D4BF87B}" type="slidenum">
              <a:rPr lang="zh-CN" altLang="en-US" smtClean="0"/>
              <a:t>17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69B43-C9A4-4722-991B-5BEA6D4BF87B}" type="slidenum">
              <a:rPr lang="zh-CN" altLang="en-US" smtClean="0"/>
              <a:t>20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69B43-C9A4-4722-991B-5BEA6D4BF87B}" type="slidenum">
              <a:rPr lang="zh-CN" altLang="en-US" smtClean="0"/>
              <a:t>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69B43-C9A4-4722-991B-5BEA6D4BF87B}" type="slidenum">
              <a:rPr lang="zh-CN" altLang="en-US" smtClean="0"/>
              <a:t>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69B43-C9A4-4722-991B-5BEA6D4BF87B}" type="slidenum">
              <a:rPr lang="zh-CN" altLang="en-US" smtClean="0"/>
              <a:t>9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4640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E254F-330E-4957-8C79-ABF16A08F07B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00F6-8A3C-4376-BDC4-C137FA010C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TEMPLATE" hidden="1"/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19" cstate="screen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0"/>
                    </a14:imgEffect>
                    <a14:imgEffect>
                      <a14:sharpenSoften amount="-3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-336479" y="-218745"/>
            <a:ext cx="12864958" cy="575352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21" cstate="screen"/>
          <a:srcRect/>
          <a:stretch>
            <a:fillRect/>
          </a:stretch>
        </p:blipFill>
        <p:spPr>
          <a:xfrm>
            <a:off x="-1" y="-1"/>
            <a:ext cx="1797979" cy="99659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7.png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7.png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image" Target="../media/image6.png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4270633"/>
            <a:ext cx="12192000" cy="25387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flipH="1">
            <a:off x="8707547" y="-231391"/>
            <a:ext cx="3484452" cy="233316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3500327" y="-788481"/>
            <a:ext cx="5223096" cy="78364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10389139" y="5372776"/>
            <a:ext cx="1634050" cy="832081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625523" y="32385"/>
            <a:ext cx="6940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中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国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传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统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二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十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四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节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气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875" y="4319270"/>
            <a:ext cx="12191999" cy="25387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flipH="1">
            <a:off x="8502731" y="-253047"/>
            <a:ext cx="3689268" cy="24703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10557950" y="5434016"/>
            <a:ext cx="1634050" cy="832081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625523" y="32385"/>
            <a:ext cx="6940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中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国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传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统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二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十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四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节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气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3581081" y="1891347"/>
            <a:ext cx="5029835" cy="3130550"/>
            <a:chOff x="1911" y="2840"/>
            <a:chExt cx="7921" cy="4930"/>
          </a:xfrm>
        </p:grpSpPr>
        <p:sp>
          <p:nvSpPr>
            <p:cNvPr id="13" name="椭圆 12"/>
            <p:cNvSpPr/>
            <p:nvPr/>
          </p:nvSpPr>
          <p:spPr>
            <a:xfrm>
              <a:off x="4791" y="2840"/>
              <a:ext cx="2161" cy="2161"/>
            </a:xfrm>
            <a:prstGeom prst="ellipse">
              <a:avLst/>
            </a:prstGeom>
            <a:solidFill>
              <a:srgbClr val="873B2F"/>
            </a:solidFill>
            <a:ln w="12700">
              <a:noFill/>
              <a:prstDash val="dash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6000" dirty="0">
                  <a:ln w="12700">
                    <a:noFill/>
                    <a:prstDash val="solid"/>
                  </a:ln>
                  <a:solidFill>
                    <a:schemeClr val="bg1"/>
                  </a:solidFill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10" y="5108"/>
              <a:ext cx="3522" cy="1115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4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立冬习俗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911" y="6578"/>
              <a:ext cx="7921" cy="119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立冬是季节类节气，立冬表示冬季自此开始。立冬过后，日照时间将继续缩短，正午太阳高度继续降低。立冬，在古代社会是民间“四时八节”之一，人们一般都要举行祭祀活动。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/>
          <p:cNvSpPr txBox="1"/>
          <p:nvPr/>
        </p:nvSpPr>
        <p:spPr>
          <a:xfrm>
            <a:off x="1629504" y="277750"/>
            <a:ext cx="2300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立冬习俗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157402" y="2760496"/>
            <a:ext cx="55454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dirty="0">
                <a:cs typeface="+mn-ea"/>
                <a:sym typeface="+mn-lt"/>
              </a:rPr>
              <a:t>立冬意味着进入寒冷的季节，人们倾向进食可以驱寒的食物。立冬，闽中俗称“交冬”，意为秋冬之交，立冬“补冬”。在广东的潮汕地区，立冬要吃甘蔗、炒香饭。在汕头，人们立冬吃用莲子、香菇、板栗、虾仁、红萝卜等做成的香饭，这些也都是温热的食物。在北方，立冬的规矩是吃饺子，因为水饺外形似耳朵，人们认为吃了它，冬天耳朵就不受冻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7227682" y="1238634"/>
            <a:ext cx="4323329" cy="431088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1641302" y="301426"/>
            <a:ext cx="2300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立冬习俗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846319" y="1604227"/>
            <a:ext cx="4616648" cy="44033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2800" dirty="0">
                <a:cs typeface="+mn-ea"/>
                <a:sym typeface="+mn-lt"/>
              </a:rPr>
              <a:t>贺冬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dirty="0">
                <a:cs typeface="+mn-ea"/>
                <a:sym typeface="+mn-lt"/>
              </a:rPr>
              <a:t>立冬与立春、立夏、立秋合称四立，“立”是建立、开始的意思。作为“四立”之一的重要节气，立冬是我国民间非常重视的季节节点之一。“秋收冬藏”，也是享受丰收、休养生息的季节，通过冬季的休养，期待来年的兴旺吉祥。立冬不仅是冬季的第一个季节，在我国的很多地方也被当做重要的节日来庆祝。立冬，在古代社会是“四时八节”之一，人们一般都要举行祭祀活动。立冬是十月的大节，在中国民间有祭祖、饮宴、卜岁等习俗，以时令佳品向祖灵祭祀，以尽为人子孙的义务和责任，祈求上天赐给来岁的丰年，农民自己亦获得饮酒与休息的酬劳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29033" y="1423544"/>
            <a:ext cx="4764730" cy="476473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773683" y="6559661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/>
          <p:cNvSpPr txBox="1"/>
          <p:nvPr/>
        </p:nvSpPr>
        <p:spPr>
          <a:xfrm>
            <a:off x="1665053" y="277751"/>
            <a:ext cx="2300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立冬习俗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19818" y="2086925"/>
            <a:ext cx="5545414" cy="3084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dirty="0">
                <a:cs typeface="+mn-ea"/>
                <a:sym typeface="+mn-lt"/>
              </a:rPr>
              <a:t>如今一些地方保留的祭冬礼，可能是古代迎冬的遗存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dirty="0">
                <a:cs typeface="+mn-ea"/>
                <a:sym typeface="+mn-lt"/>
              </a:rPr>
              <a:t>立冬之后，秋收结束冬季到来，不管最终的收成如何，一年的辛劳总算是有了一个结果，这是值得纪念的事情。所谓迎冬之礼，其实也有这方面的意思在里面。同时，古时候不比今天，冬季的严寒是非常难熬的。借着立冬的机会，赈济孤寡，赏赐些厚实的衣服也是官方赈济制度的一部分功能。比如晋崔豹</a:t>
            </a:r>
            <a:r>
              <a:rPr lang="en-US" altLang="zh-CN" sz="1600" dirty="0">
                <a:cs typeface="+mn-ea"/>
                <a:sym typeface="+mn-lt"/>
              </a:rPr>
              <a:t>《</a:t>
            </a:r>
            <a:r>
              <a:rPr lang="zh-CN" altLang="en-US" sz="1600" dirty="0">
                <a:cs typeface="+mn-ea"/>
                <a:sym typeface="+mn-lt"/>
              </a:rPr>
              <a:t>古今注</a:t>
            </a:r>
            <a:r>
              <a:rPr lang="en-US" altLang="zh-CN" sz="1600" dirty="0">
                <a:cs typeface="+mn-ea"/>
                <a:sym typeface="+mn-lt"/>
              </a:rPr>
              <a:t>》</a:t>
            </a:r>
            <a:r>
              <a:rPr lang="zh-CN" altLang="en-US" sz="1600" dirty="0">
                <a:cs typeface="+mn-ea"/>
                <a:sym typeface="+mn-lt"/>
              </a:rPr>
              <a:t>记载：“汉文帝以立冬日赐宫侍承恩者及百官披袄子。”又“大帽子本岩叟野服，魏文帝诏百官常以立冬日贵贱通戴，谓之温帽。”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732360" y="1335641"/>
            <a:ext cx="4986675" cy="463647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1771931" y="323295"/>
            <a:ext cx="2300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立冬习俗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672020" y="1652404"/>
            <a:ext cx="6111620" cy="4199523"/>
            <a:chOff x="-769877" y="172925"/>
            <a:chExt cx="6111620" cy="4199523"/>
          </a:xfrm>
        </p:grpSpPr>
        <p:sp>
          <p:nvSpPr>
            <p:cNvPr id="24" name="文本框 23"/>
            <p:cNvSpPr txBox="1"/>
            <p:nvPr/>
          </p:nvSpPr>
          <p:spPr>
            <a:xfrm>
              <a:off x="-769876" y="1766443"/>
              <a:ext cx="6111619" cy="79124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600"/>
                </a:spcBef>
              </a:pPr>
              <a:r>
                <a:rPr lang="zh-CN" altLang="en-US" sz="1600" dirty="0">
                  <a:cs typeface="+mn-ea"/>
                  <a:sym typeface="+mn-lt"/>
                </a:rPr>
                <a:t>在立冬这一天，古代的皇帝会有迎冬之礼，这一礼仪可以追溯到先秦时期。比如</a:t>
              </a:r>
              <a:r>
                <a:rPr lang="en-US" altLang="zh-CN" sz="1600" dirty="0">
                  <a:cs typeface="+mn-ea"/>
                  <a:sym typeface="+mn-lt"/>
                </a:rPr>
                <a:t>《</a:t>
              </a:r>
              <a:r>
                <a:rPr lang="zh-CN" altLang="en-US" sz="1600" dirty="0">
                  <a:cs typeface="+mn-ea"/>
                  <a:sym typeface="+mn-lt"/>
                </a:rPr>
                <a:t>吕氏春秋</a:t>
              </a:r>
              <a:r>
                <a:rPr lang="en-US" altLang="zh-CN" sz="1600" dirty="0">
                  <a:cs typeface="+mn-ea"/>
                  <a:sym typeface="+mn-lt"/>
                </a:rPr>
                <a:t>》</a:t>
              </a:r>
              <a:r>
                <a:rPr lang="zh-CN" altLang="en-US" sz="1600" dirty="0">
                  <a:cs typeface="+mn-ea"/>
                  <a:sym typeface="+mn-lt"/>
                </a:rPr>
                <a:t>中就有记载：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-769877" y="172925"/>
              <a:ext cx="6111619" cy="120032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600"/>
                </a:spcBef>
              </a:pPr>
              <a:r>
                <a:rPr lang="zh-CN" altLang="en-US" sz="1600" dirty="0">
                  <a:cs typeface="+mn-ea"/>
                  <a:sym typeface="+mn-lt"/>
                </a:rPr>
                <a:t>季节的变换是古人观念中重要的时间节点，传统上把立春、立夏、立秋、立冬称为“四立”，很受古人的重视。所以，在立冬这一天也逐渐形成了很多的习俗，比如迎冬。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-769877" y="3172119"/>
              <a:ext cx="6111619" cy="120032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600"/>
                </a:spcBef>
              </a:pPr>
              <a:r>
                <a:rPr lang="zh-CN" altLang="en-US" sz="1600" dirty="0">
                  <a:cs typeface="+mn-ea"/>
                  <a:sym typeface="+mn-lt"/>
                </a:rPr>
                <a:t>“是月也，以立冬。先立冬三日，太史谒之天子，曰：‘某日立冬，盛德在水。’天子乃斋。立冬之日，天子亲率三公九卿大夫以迎冬于北郊。还，乃赏死事，恤孤寡。”   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-200978" y="965771"/>
            <a:ext cx="5400333" cy="538478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4264977"/>
            <a:ext cx="12181201" cy="25387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flipH="1">
            <a:off x="8806680" y="-251839"/>
            <a:ext cx="3374521" cy="225955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10493940" y="5372776"/>
            <a:ext cx="1634050" cy="832081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625523" y="32385"/>
            <a:ext cx="6940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中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国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传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统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二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十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四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节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气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3569334" y="1891347"/>
            <a:ext cx="5029835" cy="3130550"/>
            <a:chOff x="1911" y="2840"/>
            <a:chExt cx="7921" cy="4930"/>
          </a:xfrm>
        </p:grpSpPr>
        <p:sp>
          <p:nvSpPr>
            <p:cNvPr id="13" name="椭圆 12"/>
            <p:cNvSpPr/>
            <p:nvPr/>
          </p:nvSpPr>
          <p:spPr>
            <a:xfrm>
              <a:off x="4791" y="2840"/>
              <a:ext cx="2161" cy="2161"/>
            </a:xfrm>
            <a:prstGeom prst="ellipse">
              <a:avLst/>
            </a:prstGeom>
            <a:solidFill>
              <a:srgbClr val="873B2F"/>
            </a:solidFill>
            <a:ln w="12700">
              <a:noFill/>
              <a:prstDash val="dash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6000" dirty="0">
                  <a:ln w="12700">
                    <a:noFill/>
                    <a:prstDash val="solid"/>
                  </a:ln>
                  <a:solidFill>
                    <a:schemeClr val="bg1"/>
                  </a:solidFill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10" y="5108"/>
              <a:ext cx="3522" cy="1115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4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立冬食物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911" y="6578"/>
              <a:ext cx="7921" cy="119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立冬是季节类节气，立冬表示冬季自此开始。立冬过后，日照时间将继续缩短，正午太阳高度继续降低。立冬，在古代社会是民间“四时八节”之一，人们一般都要举行祭祀活动。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/>
          <p:cNvSpPr txBox="1"/>
          <p:nvPr/>
        </p:nvSpPr>
        <p:spPr>
          <a:xfrm>
            <a:off x="1724429" y="313377"/>
            <a:ext cx="2300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立冬食物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75208" y="2801592"/>
            <a:ext cx="55454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dirty="0">
                <a:cs typeface="+mn-ea"/>
                <a:sym typeface="+mn-lt"/>
              </a:rPr>
              <a:t>多吃主食，适当吃羊肉、鹌鹑和海参：</a:t>
            </a:r>
            <a:br>
              <a:rPr lang="zh-CN" altLang="en-US" sz="1600" dirty="0">
                <a:cs typeface="+mn-ea"/>
                <a:sym typeface="+mn-lt"/>
              </a:rPr>
            </a:br>
            <a:r>
              <a:rPr lang="zh-CN" altLang="en-US" sz="1600" dirty="0">
                <a:cs typeface="+mn-ea"/>
                <a:sym typeface="+mn-lt"/>
              </a:rPr>
              <a:t>　　蛋白质、脂肪和碳水化合物被称为产热营养素。所以，冬季我们要适当增加主食和油脂的摄入，保证优质蛋白质的供应。狗肉、羊肉、牛肉、鸡肉、鹿肉、虾、鸽、鹌鹑、海参等食物中富含蛋白质及脂肪，产热量多，御寒效果最好。</a:t>
            </a:r>
            <a:br>
              <a:rPr lang="zh-CN" altLang="en-US" sz="1600" dirty="0">
                <a:cs typeface="+mn-ea"/>
                <a:sym typeface="+mn-lt"/>
              </a:rPr>
            </a:br>
            <a:r>
              <a:rPr lang="zh-CN" altLang="en-US" sz="1600" dirty="0">
                <a:cs typeface="+mn-ea"/>
                <a:sym typeface="+mn-lt"/>
              </a:rPr>
              <a:t>　　气温骤降，身体一些部位对寒冷特别敏感，应当特别注意保暖。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669069" y="1112383"/>
            <a:ext cx="5001577" cy="400126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1688803" y="242124"/>
            <a:ext cx="2300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立冬食物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771284" y="2234411"/>
            <a:ext cx="3493264" cy="33583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2800" dirty="0">
                <a:cs typeface="+mn-ea"/>
                <a:sym typeface="+mn-lt"/>
              </a:rPr>
              <a:t>姜母鸭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dirty="0">
                <a:cs typeface="+mn-ea"/>
                <a:sym typeface="+mn-lt"/>
              </a:rPr>
              <a:t>在北方的很多地方，立冬还有吃饺子的习俗。吃饺子是古代很多节日节气都有的习俗。一般认为，饺子是“交子”的谐音，所以季节交汇之时，新旧岁交汇之时，往往都有吃饺子的习俗。立冬是秋冻两季的交汇之时，这饺子是不能不吃的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87567" y="1191802"/>
            <a:ext cx="4036496" cy="466669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/>
          <p:cNvSpPr txBox="1"/>
          <p:nvPr/>
        </p:nvSpPr>
        <p:spPr>
          <a:xfrm>
            <a:off x="1736304" y="257603"/>
            <a:ext cx="2300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立冬食物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69818" y="2199062"/>
            <a:ext cx="5994735" cy="3376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dirty="0">
                <a:cs typeface="+mn-ea"/>
                <a:sym typeface="+mn-lt"/>
              </a:rPr>
              <a:t>入冬深秋 易有霜雾</a:t>
            </a:r>
            <a:br>
              <a:rPr lang="zh-CN" altLang="en-US" sz="1600" dirty="0">
                <a:cs typeface="+mn-ea"/>
                <a:sym typeface="+mn-lt"/>
              </a:rPr>
            </a:br>
            <a:r>
              <a:rPr lang="zh-CN" altLang="en-US" sz="1600" dirty="0">
                <a:cs typeface="+mn-ea"/>
                <a:sym typeface="+mn-lt"/>
              </a:rPr>
              <a:t>　　正常年份的</a:t>
            </a:r>
            <a:r>
              <a:rPr lang="en-US" altLang="zh-CN" sz="1600" dirty="0">
                <a:cs typeface="+mn-ea"/>
                <a:sym typeface="+mn-lt"/>
              </a:rPr>
              <a:t>11</a:t>
            </a:r>
            <a:r>
              <a:rPr lang="zh-CN" altLang="en-US" sz="1600" dirty="0">
                <a:cs typeface="+mn-ea"/>
                <a:sym typeface="+mn-lt"/>
              </a:rPr>
              <a:t>月，北起秦岭、黄淮西部和南部，南至江南北部都会陆续出现初霜。偏冷的年份，</a:t>
            </a:r>
            <a:r>
              <a:rPr lang="en-US" altLang="zh-CN" sz="1600" dirty="0">
                <a:cs typeface="+mn-ea"/>
                <a:sym typeface="+mn-lt"/>
              </a:rPr>
              <a:t>11</a:t>
            </a:r>
            <a:r>
              <a:rPr lang="zh-CN" altLang="en-US" sz="1600" dirty="0">
                <a:cs typeface="+mn-ea"/>
                <a:sym typeface="+mn-lt"/>
              </a:rPr>
              <a:t>月中旬，南岭以北也会出现初霜。</a:t>
            </a:r>
            <a:br>
              <a:rPr lang="zh-CN" altLang="en-US" sz="1600" dirty="0">
                <a:cs typeface="+mn-ea"/>
                <a:sym typeface="+mn-lt"/>
              </a:rPr>
            </a:br>
            <a:r>
              <a:rPr lang="zh-CN" altLang="en-US" sz="1600" dirty="0">
                <a:cs typeface="+mn-ea"/>
                <a:sym typeface="+mn-lt"/>
              </a:rPr>
              <a:t>　　</a:t>
            </a:r>
            <a:r>
              <a:rPr lang="en-US" altLang="zh-CN" sz="1600" dirty="0">
                <a:cs typeface="+mn-ea"/>
                <a:sym typeface="+mn-lt"/>
              </a:rPr>
              <a:t>11</a:t>
            </a:r>
            <a:r>
              <a:rPr lang="zh-CN" altLang="en-US" sz="1600" dirty="0">
                <a:cs typeface="+mn-ea"/>
                <a:sym typeface="+mn-lt"/>
              </a:rPr>
              <a:t>月的北方，随着冷空气的前锋移出本地，锋后的冷空气团开始向暖的方面变性，如果没有后续的冷空气补充，几天之后，温度虽回升了，空气质量却逐渐变坏。特别是大城市，大气中积累的水汽和污染微粒结合凝结后，形成烟雾或是浓雾，影响着人们的健康和交通运行。在我国西南、江南，水汽条件比北方要好，如果早晨气温偏低，往往有成片大雾出现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8018749" y="625903"/>
            <a:ext cx="4173251" cy="625752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4319270"/>
            <a:ext cx="12191999" cy="25387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flipH="1">
            <a:off x="8610915" y="-354915"/>
            <a:ext cx="3581083" cy="239786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10412890" y="5386350"/>
            <a:ext cx="1634050" cy="832081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625523" y="32385"/>
            <a:ext cx="6940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中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国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传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统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二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十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四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节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气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3581081" y="2034552"/>
            <a:ext cx="5029835" cy="3130550"/>
            <a:chOff x="1911" y="2840"/>
            <a:chExt cx="7921" cy="4930"/>
          </a:xfrm>
        </p:grpSpPr>
        <p:sp>
          <p:nvSpPr>
            <p:cNvPr id="13" name="椭圆 12"/>
            <p:cNvSpPr/>
            <p:nvPr/>
          </p:nvSpPr>
          <p:spPr>
            <a:xfrm>
              <a:off x="4791" y="2840"/>
              <a:ext cx="2161" cy="2161"/>
            </a:xfrm>
            <a:prstGeom prst="ellipse">
              <a:avLst/>
            </a:prstGeom>
            <a:solidFill>
              <a:srgbClr val="873B2F"/>
            </a:solidFill>
            <a:ln w="12700">
              <a:noFill/>
              <a:prstDash val="dash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6000" dirty="0">
                  <a:ln w="12700">
                    <a:noFill/>
                    <a:prstDash val="solid"/>
                  </a:ln>
                  <a:solidFill>
                    <a:schemeClr val="bg1"/>
                  </a:solidFill>
                  <a:cs typeface="+mn-ea"/>
                  <a:sym typeface="+mn-lt"/>
                </a:rPr>
                <a:t>肆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10" y="5108"/>
              <a:ext cx="3522" cy="1115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4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立冬养生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911" y="6578"/>
              <a:ext cx="7921" cy="119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立冬是季节类节气，立冬表示冬季自此开始。立冬过后，日照时间将继续缩短，正午太阳高度继续降低。立冬，在古代社会是民间“四时八节”之一，人们一般都要举行祭祀活动。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6985003" y="679161"/>
            <a:ext cx="4478655" cy="4478655"/>
            <a:chOff x="1444" y="2109"/>
            <a:chExt cx="7053" cy="7053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1444" y="2109"/>
              <a:ext cx="7053" cy="7053"/>
            </a:xfrm>
            <a:prstGeom prst="rect">
              <a:avLst/>
            </a:prstGeom>
          </p:spPr>
        </p:pic>
        <p:sp>
          <p:nvSpPr>
            <p:cNvPr id="2" name="椭圆 1"/>
            <p:cNvSpPr/>
            <p:nvPr/>
          </p:nvSpPr>
          <p:spPr>
            <a:xfrm>
              <a:off x="2562" y="3226"/>
              <a:ext cx="4817" cy="48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3395" y="3778"/>
              <a:ext cx="1629" cy="334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6600" b="1" dirty="0">
                  <a:cs typeface="+mn-ea"/>
                  <a:sym typeface="+mn-lt"/>
                </a:rPr>
                <a:t>目</a:t>
              </a:r>
            </a:p>
            <a:p>
              <a:r>
                <a:rPr lang="zh-CN" altLang="en-US" sz="6600" b="1" dirty="0">
                  <a:cs typeface="+mn-ea"/>
                  <a:sym typeface="+mn-lt"/>
                </a:rPr>
                <a:t>录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185" y="4583"/>
              <a:ext cx="969" cy="2854"/>
            </a:xfrm>
            <a:prstGeom prst="rect">
              <a:avLst/>
            </a:prstGeom>
            <a:noFill/>
          </p:spPr>
          <p:txBody>
            <a:bodyPr vert="vert" wrap="none" rtlCol="0" anchor="t">
              <a:spAutoFit/>
            </a:bodyPr>
            <a:lstStyle/>
            <a:p>
              <a:r>
                <a:rPr lang="en-US" altLang="zh-CN" sz="2800" dirty="0">
                  <a:cs typeface="+mn-ea"/>
                  <a:sym typeface="+mn-lt"/>
                </a:rPr>
                <a:t>CONTENT</a:t>
              </a: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5770" y="4710"/>
              <a:ext cx="0" cy="2580"/>
            </a:xfrm>
            <a:prstGeom prst="line">
              <a:avLst/>
            </a:prstGeom>
            <a:ln>
              <a:solidFill>
                <a:srgbClr val="87BC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4285615"/>
            <a:ext cx="12191998" cy="253873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531623" y="852834"/>
            <a:ext cx="4580255" cy="3658870"/>
            <a:chOff x="8435" y="2009"/>
            <a:chExt cx="7213" cy="5762"/>
          </a:xfrm>
        </p:grpSpPr>
        <p:sp>
          <p:nvSpPr>
            <p:cNvPr id="10" name="椭圆 9"/>
            <p:cNvSpPr/>
            <p:nvPr/>
          </p:nvSpPr>
          <p:spPr>
            <a:xfrm>
              <a:off x="8435" y="2009"/>
              <a:ext cx="1237" cy="1237"/>
            </a:xfrm>
            <a:prstGeom prst="ellipse">
              <a:avLst/>
            </a:prstGeom>
            <a:solidFill>
              <a:srgbClr val="873B2F"/>
            </a:solidFill>
            <a:ln w="12700">
              <a:noFill/>
              <a:prstDash val="dash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0" dirty="0">
                  <a:ln w="12700">
                    <a:noFill/>
                    <a:prstDash val="solid"/>
                  </a:ln>
                  <a:solidFill>
                    <a:schemeClr val="bg1"/>
                  </a:solidFill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11" name="椭圆 10"/>
            <p:cNvSpPr/>
            <p:nvPr/>
          </p:nvSpPr>
          <p:spPr>
            <a:xfrm>
              <a:off x="10386" y="2893"/>
              <a:ext cx="1237" cy="1237"/>
            </a:xfrm>
            <a:prstGeom prst="ellipse">
              <a:avLst/>
            </a:prstGeom>
            <a:solidFill>
              <a:srgbClr val="873B2F"/>
            </a:solidFill>
            <a:ln w="12700">
              <a:noFill/>
              <a:prstDash val="dash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SzTx/>
                <a:buFontTx/>
              </a:pPr>
              <a:r>
                <a:rPr lang="zh-CN" altLang="en-US" sz="4000" dirty="0">
                  <a:ln w="12700">
                    <a:noFill/>
                    <a:prstDash val="solid"/>
                  </a:ln>
                  <a:solidFill>
                    <a:schemeClr val="bg1"/>
                  </a:solidFill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12" name="椭圆 11"/>
            <p:cNvSpPr/>
            <p:nvPr/>
          </p:nvSpPr>
          <p:spPr>
            <a:xfrm>
              <a:off x="12384" y="3500"/>
              <a:ext cx="1237" cy="1237"/>
            </a:xfrm>
            <a:prstGeom prst="ellipse">
              <a:avLst/>
            </a:prstGeom>
            <a:solidFill>
              <a:srgbClr val="873B2F"/>
            </a:solidFill>
            <a:ln w="12700">
              <a:noFill/>
              <a:prstDash val="dash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SzTx/>
                <a:buFontTx/>
              </a:pPr>
              <a:r>
                <a:rPr lang="zh-CN" altLang="en-US" sz="4000" dirty="0">
                  <a:ln w="12700">
                    <a:noFill/>
                    <a:prstDash val="solid"/>
                  </a:ln>
                  <a:solidFill>
                    <a:schemeClr val="bg1"/>
                  </a:solidFill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13" name="椭圆 12"/>
            <p:cNvSpPr/>
            <p:nvPr/>
          </p:nvSpPr>
          <p:spPr>
            <a:xfrm>
              <a:off x="14411" y="3967"/>
              <a:ext cx="1237" cy="1237"/>
            </a:xfrm>
            <a:prstGeom prst="ellipse">
              <a:avLst/>
            </a:prstGeom>
            <a:solidFill>
              <a:srgbClr val="873B2F"/>
            </a:solidFill>
            <a:ln w="12700">
              <a:noFill/>
              <a:prstDash val="dash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SzTx/>
                <a:buFontTx/>
              </a:pPr>
              <a:r>
                <a:rPr lang="zh-CN" altLang="en-US" sz="4000" dirty="0">
                  <a:ln w="12700">
                    <a:noFill/>
                    <a:prstDash val="solid"/>
                  </a:ln>
                  <a:solidFill>
                    <a:schemeClr val="bg1"/>
                  </a:solidFill>
                  <a:cs typeface="+mn-ea"/>
                  <a:sym typeface="+mn-lt"/>
                </a:rPr>
                <a:t>肆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493" y="3437"/>
              <a:ext cx="969" cy="217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立冬简介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0424" y="4264"/>
              <a:ext cx="969" cy="249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立冬习俗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2515" y="4963"/>
              <a:ext cx="969" cy="217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立冬食物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4607" y="5364"/>
              <a:ext cx="969" cy="240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立冬养生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1391920" y="254000"/>
            <a:ext cx="2300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立冬养生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024741" y="1624166"/>
            <a:ext cx="5062924" cy="42257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dirty="0">
                <a:cs typeface="+mn-ea"/>
                <a:sym typeface="+mn-lt"/>
              </a:rPr>
              <a:t>冬季寒冷多病，也是人身体抵抗力较弱的时候，自然需要补充营养。所以古人有“入冬日补冬”的习俗。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dirty="0">
                <a:cs typeface="+mn-ea"/>
                <a:sym typeface="+mn-lt"/>
              </a:rPr>
              <a:t>冬日的进补，与秋季不同，更侧重高热量的食物。比如在福建地区，在立冬这一天要用四物、八珍等药材炖肉，一般用狗肉、羊肉，也有用猪排的。浙江地区有的地方把立冬称为“养冬”，也就是补养身体的意思。比如在浙江的洞头，立冬这天就要杀鸡或鸭给家人炖了补身体，还有必须要在辰时（早七点到九点）吃的讲究；也有的地方在这天要专门炖猪蹄吃来进补，据说是可以防止冬季手脚冻伤。在台湾地区，立冬这一天街上的羊肉馆、姜母鸭等生意都会很好，这是当地人喜欢的进补方式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51129" y="1624166"/>
            <a:ext cx="4454749" cy="436880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/>
          <p:cNvSpPr txBox="1"/>
          <p:nvPr/>
        </p:nvSpPr>
        <p:spPr>
          <a:xfrm>
            <a:off x="1653177" y="265876"/>
            <a:ext cx="2300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立冬食物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72007" y="2201777"/>
            <a:ext cx="5994735" cy="2730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2000" dirty="0">
                <a:cs typeface="+mn-ea"/>
                <a:sym typeface="+mn-lt"/>
              </a:rPr>
              <a:t>中医古训：</a:t>
            </a:r>
            <a:r>
              <a:rPr lang="zh-CN" altLang="en-US" sz="1600" dirty="0">
                <a:cs typeface="+mn-ea"/>
                <a:sym typeface="+mn-lt"/>
              </a:rPr>
              <a:t/>
            </a:r>
            <a:br>
              <a:rPr lang="zh-CN" altLang="en-US" sz="1600" dirty="0">
                <a:cs typeface="+mn-ea"/>
                <a:sym typeface="+mn-lt"/>
              </a:rPr>
            </a:br>
            <a:r>
              <a:rPr lang="zh-CN" altLang="en-US" sz="1600" dirty="0">
                <a:cs typeface="+mn-ea"/>
                <a:sym typeface="+mn-lt"/>
              </a:rPr>
              <a:t>　　饮食调养要遵循</a:t>
            </a:r>
            <a:r>
              <a:rPr lang="en-US" altLang="zh-CN" sz="1600" dirty="0">
                <a:cs typeface="+mn-ea"/>
                <a:sym typeface="+mn-lt"/>
              </a:rPr>
              <a:t>:“</a:t>
            </a:r>
            <a:r>
              <a:rPr lang="zh-CN" altLang="en-US" sz="1600" dirty="0">
                <a:cs typeface="+mn-ea"/>
                <a:sym typeface="+mn-lt"/>
              </a:rPr>
              <a:t>秋冬养阴”“无扰乎阳”“虚者补之，寒者温之”的古训，随四时气候的变化而调节饮食。元代忽思慧所著</a:t>
            </a:r>
            <a:r>
              <a:rPr lang="en-US" altLang="zh-CN" sz="1600" dirty="0">
                <a:cs typeface="+mn-ea"/>
                <a:sym typeface="+mn-lt"/>
              </a:rPr>
              <a:t>《</a:t>
            </a:r>
            <a:r>
              <a:rPr lang="zh-CN" altLang="en-US" sz="1600" dirty="0">
                <a:cs typeface="+mn-ea"/>
                <a:sym typeface="+mn-lt"/>
              </a:rPr>
              <a:t>饮膳正要</a:t>
            </a:r>
            <a:r>
              <a:rPr lang="en-US" altLang="zh-CN" sz="1600" dirty="0">
                <a:cs typeface="+mn-ea"/>
                <a:sym typeface="+mn-lt"/>
              </a:rPr>
              <a:t>》</a:t>
            </a:r>
            <a:r>
              <a:rPr lang="zh-CN" altLang="en-US" sz="1600" dirty="0">
                <a:cs typeface="+mn-ea"/>
                <a:sym typeface="+mn-lt"/>
              </a:rPr>
              <a:t>曰：“冬气寒，宜食黍以热性治其寒。”也就是说，少食生冷，但也不宜燥热，有的放矢地食用一些滋阴潜阳，热量较高的膳食为宜，同时也要多吃新鲜蔬菜以避免维生素的缺乏，如：牛羊肉、乌鸡、鲫鱼，多饮豆浆、牛奶，多吃萝卜、青菜、豆腐、木耳、银杏果等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7322583" y="1138617"/>
            <a:ext cx="4542971" cy="517330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4230922"/>
            <a:ext cx="12192000" cy="25387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flipH="1">
            <a:off x="8806593" y="-354914"/>
            <a:ext cx="3385406" cy="226684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3517316" y="-1059910"/>
            <a:ext cx="5218482" cy="782956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10499296" y="5265898"/>
            <a:ext cx="1634050" cy="832081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625523" y="32385"/>
            <a:ext cx="6940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中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国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传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统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二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十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四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节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气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8032" y="4319270"/>
            <a:ext cx="12200032" cy="25387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0675398" y="5439438"/>
            <a:ext cx="1634050" cy="832081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625523" y="32385"/>
            <a:ext cx="6940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中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国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传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统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二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十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四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节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气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3771700" y="1861127"/>
            <a:ext cx="5029835" cy="2917825"/>
            <a:chOff x="4080" y="3459"/>
            <a:chExt cx="7921" cy="4595"/>
          </a:xfrm>
        </p:grpSpPr>
        <p:sp>
          <p:nvSpPr>
            <p:cNvPr id="13" name="椭圆 12"/>
            <p:cNvSpPr/>
            <p:nvPr/>
          </p:nvSpPr>
          <p:spPr>
            <a:xfrm>
              <a:off x="6653" y="3459"/>
              <a:ext cx="2161" cy="2161"/>
            </a:xfrm>
            <a:prstGeom prst="ellipse">
              <a:avLst/>
            </a:prstGeom>
            <a:solidFill>
              <a:srgbClr val="873B2F"/>
            </a:solidFill>
            <a:ln w="12700">
              <a:noFill/>
              <a:prstDash val="dash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6000" dirty="0">
                  <a:ln w="12700">
                    <a:noFill/>
                    <a:prstDash val="solid"/>
                  </a:ln>
                  <a:solidFill>
                    <a:schemeClr val="bg1"/>
                  </a:solidFill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04" y="5620"/>
              <a:ext cx="3522" cy="1115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4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立冬简介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080" y="6862"/>
              <a:ext cx="7921" cy="119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立冬是季节类节气，立冬表示冬季自此开始。立冬过后，日照时间将继续缩短，正午太阳高度继续降低。立冬，在古代社会是民间“四时八节”之一，人们一般都要举行祭祀活动。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8400542" y="-474917"/>
            <a:ext cx="3791458" cy="25387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7735986" y="1384163"/>
            <a:ext cx="3485517" cy="4089673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1617551" y="337127"/>
            <a:ext cx="2300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立冬简介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912670" y="2705156"/>
            <a:ext cx="435062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古人将二十四节气中的每个节气都等分为三，每五日为一候，从而以三候来描述每个节气的气候变化特点。立冬的三候为：“一候水始冰；二候地始冻；三候雉入大水为蜃。”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805836" y="1211632"/>
            <a:ext cx="4653809" cy="4653809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1771930" y="313377"/>
            <a:ext cx="2300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立冬简介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972068" y="2467695"/>
            <a:ext cx="5545414" cy="2637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dirty="0">
                <a:cs typeface="+mn-ea"/>
                <a:sym typeface="+mn-lt"/>
              </a:rPr>
              <a:t>一候水始冰，二候地始冻，这两候直观地表现了立冬前后天气的变化情况。立冬是冬季的开始，这一时节北方的冷空气已经有了较强的实力，并逐渐向南方移动。水面开始结冰，土地也开始上冻，是这种气候变化最直观的表现。当然，二十四节气以及相应的物候，实际上主要是对我国古代北方地区气候状况的总结。对于长江以南地区，要到</a:t>
            </a:r>
            <a:r>
              <a:rPr lang="en-US" altLang="zh-CN" sz="1600" dirty="0">
                <a:cs typeface="+mn-ea"/>
                <a:sym typeface="+mn-lt"/>
              </a:rPr>
              <a:t>11</a:t>
            </a:r>
            <a:r>
              <a:rPr lang="zh-CN" altLang="en-US" sz="1600" dirty="0">
                <a:cs typeface="+mn-ea"/>
                <a:sym typeface="+mn-lt"/>
              </a:rPr>
              <a:t>月底才能有冬季的感觉。而珠三角地区，更接近亚热带气候，</a:t>
            </a:r>
            <a:r>
              <a:rPr lang="en-US" altLang="zh-CN" sz="1600" dirty="0">
                <a:cs typeface="+mn-ea"/>
                <a:sym typeface="+mn-lt"/>
              </a:rPr>
              <a:t>12</a:t>
            </a:r>
            <a:r>
              <a:rPr lang="zh-CN" altLang="en-US" sz="1600" dirty="0">
                <a:cs typeface="+mn-ea"/>
                <a:sym typeface="+mn-lt"/>
              </a:rPr>
              <a:t>月份依然比较温暖。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72622" y="1613288"/>
            <a:ext cx="5039253" cy="4036847"/>
            <a:chOff x="7567" y="2010"/>
            <a:chExt cx="5422" cy="4343"/>
          </a:xfrm>
        </p:grpSpPr>
        <p:grpSp>
          <p:nvGrpSpPr>
            <p:cNvPr id="7" name="组合 6"/>
            <p:cNvGrpSpPr/>
            <p:nvPr/>
          </p:nvGrpSpPr>
          <p:grpSpPr>
            <a:xfrm>
              <a:off x="7567" y="2010"/>
              <a:ext cx="5422" cy="4343"/>
              <a:chOff x="6550025" y="2454275"/>
              <a:chExt cx="4591050" cy="3398371"/>
            </a:xfrm>
          </p:grpSpPr>
          <p:sp>
            <p:nvSpPr>
              <p:cNvPr id="8" name="圆角矩形 3"/>
              <p:cNvSpPr>
                <a:spLocks noChangeArrowheads="1"/>
              </p:cNvSpPr>
              <p:nvPr/>
            </p:nvSpPr>
            <p:spPr bwMode="auto">
              <a:xfrm>
                <a:off x="6550025" y="2689225"/>
                <a:ext cx="4591050" cy="3163421"/>
              </a:xfrm>
              <a:prstGeom prst="roundRect">
                <a:avLst>
                  <a:gd name="adj" fmla="val 9083"/>
                </a:avLst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24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" name="圆角矩形 7"/>
              <p:cNvSpPr>
                <a:spLocks noChangeArrowheads="1"/>
              </p:cNvSpPr>
              <p:nvPr/>
            </p:nvSpPr>
            <p:spPr bwMode="auto">
              <a:xfrm>
                <a:off x="7205663" y="2454275"/>
                <a:ext cx="3279775" cy="461963"/>
              </a:xfrm>
              <a:prstGeom prst="roundRect">
                <a:avLst>
                  <a:gd name="adj" fmla="val 16667"/>
                </a:avLst>
              </a:prstGeom>
              <a:solidFill>
                <a:srgbClr val="AC5142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2400" dirty="0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rPr>
                  <a:t>立冬简介</a:t>
                </a: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7749" y="2901"/>
              <a:ext cx="5058" cy="3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</a:pPr>
              <a:r>
                <a:rPr lang="zh-CN" altLang="en-US" sz="1600" dirty="0">
                  <a:cs typeface="+mn-ea"/>
                  <a:sym typeface="+mn-lt"/>
                </a:rPr>
                <a:t>三候雉入大水为蜃，这一候就比较有意思了。雉是野鸡，也可以指大型的鸟类，而蜃则是大的蛤蜊。所谓秋收冬藏，立冬之后，古代的人们发现天上的大鸟都很少再见，同时海边的人们则发现海中开始出现大的蛤蜊。由于蛤蜊的花纹和雉的羽毛颜色有几分相似，于是古人就把这两者联系了起来，认为雉跑到水里变成了蜃。这其实也反映了古人对于天地之间生命循环往复，生生不息的一种认识。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/>
          <a:srcRect b="11412"/>
          <a:stretch>
            <a:fillRect/>
          </a:stretch>
        </p:blipFill>
        <p:spPr>
          <a:xfrm>
            <a:off x="7481834" y="1979131"/>
            <a:ext cx="4817250" cy="3527818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700679" y="337128"/>
            <a:ext cx="2300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立冬简介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1676927" y="313376"/>
            <a:ext cx="2300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立冬简介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881537" y="2004286"/>
            <a:ext cx="3877985" cy="330027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dirty="0">
                <a:cs typeface="+mn-ea"/>
                <a:sym typeface="+mn-lt"/>
              </a:rPr>
              <a:t>天文学上把“立冬”作为冬季的开始。立冬，地球位于赤纬</a:t>
            </a:r>
            <a:r>
              <a:rPr lang="en-US" altLang="zh-CN" sz="1600" dirty="0">
                <a:cs typeface="+mn-ea"/>
                <a:sym typeface="+mn-lt"/>
              </a:rPr>
              <a:t>-16°19'</a:t>
            </a:r>
            <a:r>
              <a:rPr lang="zh-CN" altLang="en-US" sz="1600" dirty="0">
                <a:cs typeface="+mn-ea"/>
                <a:sym typeface="+mn-lt"/>
              </a:rPr>
              <a:t>。立冬时节，太阳已到达黄经</a:t>
            </a:r>
            <a:r>
              <a:rPr lang="en-US" altLang="zh-CN" sz="1600" dirty="0">
                <a:cs typeface="+mn-ea"/>
                <a:sym typeface="+mn-lt"/>
              </a:rPr>
              <a:t>225</a:t>
            </a:r>
            <a:r>
              <a:rPr lang="zh-CN" altLang="en-US" sz="1600" dirty="0">
                <a:cs typeface="+mn-ea"/>
                <a:sym typeface="+mn-lt"/>
              </a:rPr>
              <a:t>度，我们所处的北半球获得太阳的辐射量越来越少，但由于此时地表在下半年贮存的热量还有一定的能量，所以一般还不会太冷，但气温逐渐下降。在晴朗无风之时，常会出现风和日丽、温暖舒适的十月“小阳春”天气。按照气候学划分，我国部分地区要推迟</a:t>
            </a:r>
            <a:r>
              <a:rPr lang="en-US" altLang="zh-CN" sz="1600" dirty="0">
                <a:cs typeface="+mn-ea"/>
                <a:sym typeface="+mn-lt"/>
              </a:rPr>
              <a:t>20</a:t>
            </a:r>
            <a:r>
              <a:rPr lang="zh-CN" altLang="en-US" sz="1600" dirty="0">
                <a:cs typeface="+mn-ea"/>
                <a:sym typeface="+mn-lt"/>
              </a:rPr>
              <a:t>天左右才入冬。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33570" y="2004286"/>
            <a:ext cx="4946227" cy="33002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935056" y="948646"/>
            <a:ext cx="5256945" cy="5256945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1700678" y="337127"/>
            <a:ext cx="2300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立冬简介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856044" y="2400900"/>
            <a:ext cx="55454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dirty="0">
                <a:cs typeface="+mn-ea"/>
                <a:sym typeface="+mn-lt"/>
              </a:rPr>
              <a:t>西南地区典型的华西连阴雨结束，但相对全国雨水基本都少的情况，它还是雨水偏多的地方。按照西南降水的时间分布，</a:t>
            </a:r>
            <a:r>
              <a:rPr lang="en-US" altLang="zh-CN" sz="1600" dirty="0">
                <a:cs typeface="+mn-ea"/>
                <a:sym typeface="+mn-lt"/>
              </a:rPr>
              <a:t>11</a:t>
            </a:r>
            <a:r>
              <a:rPr lang="zh-CN" altLang="en-US" sz="1600" dirty="0">
                <a:cs typeface="+mn-ea"/>
                <a:sym typeface="+mn-lt"/>
              </a:rPr>
              <a:t>月进入了一年中的干季。西南西北部干季的特点更加明显。四川盆地、贵州东部、云南西南部，</a:t>
            </a:r>
            <a:r>
              <a:rPr lang="en-US" altLang="zh-CN" sz="1600" dirty="0">
                <a:cs typeface="+mn-ea"/>
                <a:sym typeface="+mn-lt"/>
              </a:rPr>
              <a:t>11</a:t>
            </a:r>
            <a:r>
              <a:rPr lang="zh-CN" altLang="en-US" sz="1600" dirty="0">
                <a:cs typeface="+mn-ea"/>
                <a:sym typeface="+mn-lt"/>
              </a:rPr>
              <a:t>月还有</a:t>
            </a:r>
            <a:r>
              <a:rPr lang="en-US" altLang="zh-CN" sz="1600" dirty="0">
                <a:cs typeface="+mn-ea"/>
                <a:sym typeface="+mn-lt"/>
              </a:rPr>
              <a:t>50</a:t>
            </a:r>
            <a:r>
              <a:rPr lang="zh-CN" altLang="en-US" sz="1600" dirty="0">
                <a:cs typeface="+mn-ea"/>
                <a:sym typeface="+mn-lt"/>
              </a:rPr>
              <a:t>毫米以上的雨量。在云南，晴天温暖，雨天阴冷，流传有“四季如春，一雨便冬”的说法。如果遇到较强的冷空气入侵，有暖湿气流呼应，南方地区的过程雨量还会较大。此时，长江以北和华南地区的雨日和雨量均比江南地区要少、不大，对于一年三熟的华南，</a:t>
            </a:r>
            <a:r>
              <a:rPr lang="en-US" altLang="zh-CN" sz="1600" dirty="0">
                <a:cs typeface="+mn-ea"/>
                <a:sym typeface="+mn-lt"/>
              </a:rPr>
              <a:t>11</a:t>
            </a:r>
            <a:r>
              <a:rPr lang="zh-CN" altLang="en-US" sz="1600" dirty="0">
                <a:cs typeface="+mn-ea"/>
                <a:sym typeface="+mn-lt"/>
              </a:rPr>
              <a:t>月的干旱，对作物生长仍有负面影响。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040954" y="1217238"/>
            <a:ext cx="4353674" cy="4353674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1396717" y="1692636"/>
            <a:ext cx="2400657" cy="46272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dirty="0">
                <a:cs typeface="+mn-ea"/>
                <a:sym typeface="+mn-lt"/>
              </a:rPr>
              <a:t>气温下降 变化明显</a:t>
            </a:r>
            <a:br>
              <a:rPr lang="zh-CN" altLang="en-US" sz="1600" dirty="0">
                <a:cs typeface="+mn-ea"/>
                <a:sym typeface="+mn-lt"/>
              </a:rPr>
            </a:br>
            <a:r>
              <a:rPr lang="zh-CN" altLang="en-US" sz="1600" dirty="0">
                <a:cs typeface="+mn-ea"/>
                <a:sym typeface="+mn-lt"/>
              </a:rPr>
              <a:t>　　随着冷空气的加强，气温下降的趋势加快。北方的降温，人们习以为常。从</a:t>
            </a:r>
            <a:r>
              <a:rPr lang="en-US" altLang="zh-CN" sz="1600" dirty="0">
                <a:cs typeface="+mn-ea"/>
                <a:sym typeface="+mn-lt"/>
              </a:rPr>
              <a:t>10</a:t>
            </a:r>
            <a:r>
              <a:rPr lang="zh-CN" altLang="en-US" sz="1600" dirty="0">
                <a:cs typeface="+mn-ea"/>
                <a:sym typeface="+mn-lt"/>
              </a:rPr>
              <a:t>月下旬开始，先后供暖，人们好在还有一个避寒之地。而对于此时处在深秋“小阳春”的长江中下游地区的人们，平均气温一般为</a:t>
            </a:r>
            <a:r>
              <a:rPr lang="en-US" altLang="zh-CN" sz="1600" dirty="0">
                <a:cs typeface="+mn-ea"/>
                <a:sym typeface="+mn-lt"/>
              </a:rPr>
              <a:t>12℃</a:t>
            </a:r>
            <a:r>
              <a:rPr lang="zh-CN" altLang="en-US" sz="1600" dirty="0">
                <a:cs typeface="+mn-ea"/>
                <a:sym typeface="+mn-lt"/>
              </a:rPr>
              <a:t>至</a:t>
            </a:r>
            <a:r>
              <a:rPr lang="en-US" altLang="zh-CN" sz="1600" dirty="0">
                <a:cs typeface="+mn-ea"/>
                <a:sym typeface="+mn-lt"/>
              </a:rPr>
              <a:t>15℃</a:t>
            </a:r>
            <a:r>
              <a:rPr lang="zh-CN" altLang="en-US" sz="1600" dirty="0">
                <a:cs typeface="+mn-ea"/>
                <a:sym typeface="+mn-lt"/>
              </a:rPr>
              <a:t>。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8885307" y="1692636"/>
            <a:ext cx="2031325" cy="46272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dirty="0">
                <a:cs typeface="+mn-ea"/>
                <a:sym typeface="+mn-lt"/>
              </a:rPr>
              <a:t>但毕竟大风过后，阳光照耀，冷气团很快变性，气温回升较快。气温的回升与热量的积聚，促使下一轮冷空气带来较强的降温。此时，令人惬意的深秋天气接近尾声，明显的降温使这一地区在进入初霜期的同时，也进入了红叶最佳观赏期，并在</a:t>
            </a:r>
            <a:r>
              <a:rPr lang="en-US" altLang="zh-CN" sz="1600" dirty="0">
                <a:cs typeface="+mn-ea"/>
                <a:sym typeface="+mn-lt"/>
              </a:rPr>
              <a:t>11</a:t>
            </a:r>
            <a:r>
              <a:rPr lang="zh-CN" altLang="en-US" sz="1600" dirty="0">
                <a:cs typeface="+mn-ea"/>
                <a:sym typeface="+mn-lt"/>
              </a:rPr>
              <a:t>月底陆续入冬。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1740349" y="353962"/>
            <a:ext cx="2300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立冬简介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zv0jt2a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1810</Words>
  <Application>Microsoft Office PowerPoint</Application>
  <PresentationFormat>宽屏</PresentationFormat>
  <Paragraphs>90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宋体</vt:lpstr>
      <vt:lpstr>微软雅黑</vt:lpstr>
      <vt:lpstr>义启小魏楷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2022-03-10T06:39:24Z</dcterms:created>
  <dcterms:modified xsi:type="dcterms:W3CDTF">2023-01-11T01:41:33Z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E3BDEE5410B54570A13EA7BC53ECCC31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