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867" r:id="rId2"/>
    <p:sldId id="854" r:id="rId3"/>
    <p:sldId id="816" r:id="rId4"/>
    <p:sldId id="856" r:id="rId5"/>
    <p:sldId id="857" r:id="rId6"/>
    <p:sldId id="855" r:id="rId7"/>
    <p:sldId id="858" r:id="rId8"/>
    <p:sldId id="859" r:id="rId9"/>
    <p:sldId id="851" r:id="rId10"/>
    <p:sldId id="852" r:id="rId11"/>
    <p:sldId id="853" r:id="rId12"/>
    <p:sldId id="863" r:id="rId13"/>
    <p:sldId id="837" r:id="rId14"/>
    <p:sldId id="838" r:id="rId15"/>
    <p:sldId id="820" r:id="rId16"/>
    <p:sldId id="864" r:id="rId17"/>
    <p:sldId id="865" r:id="rId18"/>
    <p:sldId id="849" r:id="rId19"/>
    <p:sldId id="850" r:id="rId20"/>
    <p:sldId id="861" r:id="rId21"/>
    <p:sldId id="868" r:id="rId22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  <a:srgbClr val="000000"/>
    <a:srgbClr val="FF0000"/>
    <a:srgbClr val="D9DBDA"/>
    <a:srgbClr val="575757"/>
    <a:srgbClr val="3333FF"/>
    <a:srgbClr val="70C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317" autoAdjust="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08D68D1-728C-4D07-896F-DD6CFA1D8DE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6EB17D61-F536-4338-BEFD-D784034B222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17D61-F536-4338-BEFD-D784034B2220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8F8FD80-E753-46FB-8CEF-909440105879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189EFED-1C53-4FDC-8A22-1AB488994537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CDD95B8-6A25-440F-ABF3-696C7722A8BF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3846E60-D648-4230-867E-8D77E4CD15D9}" type="slidenum">
              <a:rPr lang="zh-CN" altLang="en-US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A55B3F5-C7EF-4B80-BD87-27DAD897E586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4A00059-B1DA-4CA2-9F07-C44284F4DE60}" type="slidenum">
              <a:rPr lang="zh-CN" altLang="en-US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90C749C-02D2-49FF-8238-9AD3D13E8E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79AEBC-205D-480C-8414-DD48BD1DB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49C-02D2-49FF-8238-9AD3D13E8E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AEBC-205D-480C-8414-DD48BD1DB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90C749C-02D2-49FF-8238-9AD3D13E8E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A79AEBC-205D-480C-8414-DD48BD1DB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kumimoji="0" sz="1800">
                <a:solidFill>
                  <a:srgbClr val="5F5F5F"/>
                </a:solidFill>
                <a:latin typeface="Arial" panose="020B0604020202020204" pitchFamily="34" charset="0"/>
              </a:defRPr>
            </a:lvl1pPr>
          </a:lstStyle>
          <a:p>
            <a:fld id="{4EBBD092-CDA6-4476-A118-B79942650FE5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kumimoji="0" sz="1800">
                <a:solidFill>
                  <a:srgbClr val="5F5F5F"/>
                </a:solidFill>
                <a:latin typeface="Arial" panose="020B0604020202020204" pitchFamily="34" charset="0"/>
              </a:defRPr>
            </a:lvl1pPr>
          </a:lstStyle>
          <a:p>
            <a:fld id="{41FA82B5-6952-4EC5-BF93-6857CB7045A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89B634B-C5F6-4AFD-8CBA-A4EF8F83A96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DCFE23-2C4E-48E8-8831-F141E09321F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49C-02D2-49FF-8238-9AD3D13E8E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79AEBC-205D-480C-8414-DD48BD1DBC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49C-02D2-49FF-8238-9AD3D13E8E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0C749C-02D2-49FF-8238-9AD3D13E8E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79AEBC-205D-480C-8414-DD48BD1DBC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0C749C-02D2-49FF-8238-9AD3D13E8E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79AEBC-205D-480C-8414-DD48BD1DBC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49C-02D2-49FF-8238-9AD3D13E8E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79AEBC-205D-480C-8414-DD48BD1DB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49C-02D2-49FF-8238-9AD3D13E8E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79AEBC-205D-480C-8414-DD48BD1DB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49C-02D2-49FF-8238-9AD3D13E8E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79AEBC-205D-480C-8414-DD48BD1DBC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90C749C-02D2-49FF-8238-9AD3D13E8E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A79AEBC-205D-480C-8414-DD48BD1DBC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0C749C-02D2-49FF-8238-9AD3D13E8E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79AEBC-205D-480C-8414-DD48BD1DB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panose="05000000000000000000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 panose="05020102010507070707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 panose="05000000000000000000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2.mp3" TargetMode="External"/><Relationship Id="rId7" Type="http://schemas.openxmlformats.org/officeDocument/2006/relationships/slideLayout" Target="../slideLayouts/slideLayout12.xml"/><Relationship Id="rId2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1.mp3" TargetMode="External"/><Relationship Id="rId1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1.mp3" TargetMode="External"/><Relationship Id="rId6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3.mp3" TargetMode="External"/><Relationship Id="rId5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3.mp3" TargetMode="External"/><Relationship Id="rId10" Type="http://schemas.openxmlformats.org/officeDocument/2006/relationships/image" Target="../media/image15.png"/><Relationship Id="rId4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2.mp3" TargetMode="Externa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7.mp3" TargetMode="External"/><Relationship Id="rId13" Type="http://schemas.openxmlformats.org/officeDocument/2006/relationships/image" Target="../media/image15.png"/><Relationship Id="rId3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5.mp3" TargetMode="External"/><Relationship Id="rId7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7.mp3" TargetMode="External"/><Relationship Id="rId12" Type="http://schemas.openxmlformats.org/officeDocument/2006/relationships/image" Target="../media/image5.png"/><Relationship Id="rId2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4.mp3" TargetMode="External"/><Relationship Id="rId1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4.mp3" TargetMode="External"/><Relationship Id="rId6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6.mp3" TargetMode="External"/><Relationship Id="rId11" Type="http://schemas.openxmlformats.org/officeDocument/2006/relationships/slideLayout" Target="../slideLayouts/slideLayout12.xml"/><Relationship Id="rId5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6.mp3" TargetMode="External"/><Relationship Id="rId10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8.mp3" TargetMode="External"/><Relationship Id="rId4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5.mp3" TargetMode="External"/><Relationship Id="rId9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8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hyperlink" Target="Lesson16__Let&#8217;s__chant&#35838;&#25991;&#21160;&#30011;.SW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&#28909;&#36523;&#27468;&#26354;__My__Family__song.SW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worker_128k.mp3" TargetMode="External"/><Relationship Id="rId1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worker_128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actor_128k.mp3" TargetMode="External"/><Relationship Id="rId1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actor_128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actress_128k.mp3" TargetMode="External"/><Relationship Id="rId1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5%20&#25945;&#23398;&#35838;&#20214;\actress_128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hyperlink" Target="Lesson15Justtalk&#35838;&#25991;&#21160;&#30011;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0" y="1700808"/>
            <a:ext cx="9144000" cy="17208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zh-CN" sz="5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ea typeface="汉仪大宋简" pitchFamily="49" charset="-122"/>
              </a:rPr>
              <a:t>unit3 My father is a writer.</a:t>
            </a:r>
            <a:endParaRPr lang="zh-CN" altLang="en-US" sz="5400" b="1" cap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  <a:ea typeface="汉仪大宋简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620688"/>
            <a:ext cx="6297613" cy="79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4754" y="469110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0275" y="1914525"/>
            <a:ext cx="2543175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68313" y="549275"/>
            <a:ext cx="4929187" cy="4524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400000"/>
              </a:lnSpc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1. How old is he? </a:t>
            </a:r>
          </a:p>
          <a:p>
            <a:pPr>
              <a:lnSpc>
                <a:spcPct val="400000"/>
              </a:lnSpc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2. What class is he in? </a:t>
            </a:r>
            <a:endParaRPr lang="zh-CN" altLang="en-US" sz="3600" dirty="0">
              <a:solidFill>
                <a:srgbClr val="00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5530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33450" y="2751138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He’s eleven.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933450" y="5054600"/>
            <a:ext cx="6862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He’s in Class Three, Grade Five.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55303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32385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5" name="内容占位符 1"/>
          <p:cNvSpPr txBox="1"/>
          <p:nvPr/>
        </p:nvSpPr>
        <p:spPr bwMode="auto">
          <a:xfrm>
            <a:off x="1044575" y="8810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answer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632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250825" y="941388"/>
            <a:ext cx="86947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3. What does his father do?	</a:t>
            </a:r>
          </a:p>
          <a:p>
            <a:pPr>
              <a:lnSpc>
                <a:spcPct val="3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4. Is his mother an actress?</a:t>
            </a:r>
          </a:p>
          <a:p>
            <a:pPr>
              <a:lnSpc>
                <a:spcPct val="3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5. What does Wei Min want to be in the future?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65163" y="2379663"/>
            <a:ext cx="2682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He’s an actor.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85800" y="3840163"/>
            <a:ext cx="5073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No. She’s a factory worker.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632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1154113" y="1412875"/>
            <a:ext cx="32385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9" name="内容占位符 1"/>
          <p:cNvSpPr txBox="1"/>
          <p:nvPr/>
        </p:nvSpPr>
        <p:spPr bwMode="auto">
          <a:xfrm>
            <a:off x="1044575" y="8810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answer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1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7250" y="1773238"/>
            <a:ext cx="2957513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90563" y="5338763"/>
            <a:ext cx="4602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He wants to be an actor.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837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8371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154113" y="1412875"/>
            <a:ext cx="26971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3" name="内容占位符 1"/>
          <p:cNvSpPr txBox="1"/>
          <p:nvPr/>
        </p:nvSpPr>
        <p:spPr bwMode="auto">
          <a:xfrm>
            <a:off x="1044575" y="8810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Think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15963" y="1670050"/>
            <a:ext cx="785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What do you want to be in the future?</a:t>
            </a:r>
            <a:endParaRPr lang="zh-CN" altLang="en-US" sz="2800">
              <a:solidFill>
                <a:srgbClr val="000000"/>
              </a:solidFill>
            </a:endParaRPr>
          </a:p>
        </p:txBody>
      </p:sp>
      <p:pic>
        <p:nvPicPr>
          <p:cNvPr id="5837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013" y="2501900"/>
            <a:ext cx="7366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0" y="2462213"/>
            <a:ext cx="16398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9963" y="2532063"/>
            <a:ext cx="10255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5075" y="2593975"/>
            <a:ext cx="9890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图片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6988" y="4968875"/>
            <a:ext cx="20415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图片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4775" y="4695825"/>
            <a:ext cx="1236663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02288" y="2511425"/>
            <a:ext cx="1127125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6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7963" y="4730750"/>
            <a:ext cx="190182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3" name="图片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2013" y="5003800"/>
            <a:ext cx="9969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6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6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2493159"/>
            <a:ext cx="836295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Wei Min: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Hello, everyone! My name is Wei Min. I’m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              eleven. I’m a student in Class Three,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              Grade Five. Let me introduce my parents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              to you. This is my father and this is my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                mother.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Hostess</a:t>
            </a:r>
            <a:r>
              <a:rPr lang="en-US" altLang="zh-CN" sz="20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: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What does your father do?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Wei Min: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He’s an actor.</a:t>
            </a:r>
          </a:p>
        </p:txBody>
      </p:sp>
      <p:sp>
        <p:nvSpPr>
          <p:cNvPr id="5939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9396" name="组合 7"/>
          <p:cNvGrpSpPr/>
          <p:nvPr/>
        </p:nvGrpSpPr>
        <p:grpSpPr bwMode="auto">
          <a:xfrm>
            <a:off x="5219700" y="1052513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9404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8" name="图片 1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3656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0022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5678488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61442" name="矩形 4"/>
          <p:cNvSpPr>
            <a:spLocks noChangeArrowheads="1"/>
          </p:cNvSpPr>
          <p:nvPr/>
        </p:nvSpPr>
        <p:spPr bwMode="auto">
          <a:xfrm>
            <a:off x="539750" y="1628775"/>
            <a:ext cx="81375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Hostess</a:t>
            </a:r>
            <a:r>
              <a:rPr lang="en-US" altLang="zh-CN" sz="2800" b="1" dirty="0">
                <a:solidFill>
                  <a:srgbClr val="000000"/>
                </a:solidFill>
              </a:rPr>
              <a:t>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Is your mother an actress?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Wei Min: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No. She’s a factory worker.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Hostess</a:t>
            </a:r>
            <a:r>
              <a:rPr lang="en-US" altLang="zh-CN" sz="2800" b="1" dirty="0">
                <a:solidFill>
                  <a:srgbClr val="000000"/>
                </a:solidFill>
              </a:rPr>
              <a:t>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What do you want to be in the future?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Wei Min: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I want to be an actor.</a:t>
            </a: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Hostess: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That’s a good idea.</a:t>
            </a:r>
          </a:p>
        </p:txBody>
      </p:sp>
      <p:sp>
        <p:nvSpPr>
          <p:cNvPr id="6144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444" name="组合 7"/>
          <p:cNvGrpSpPr/>
          <p:nvPr/>
        </p:nvGrpSpPr>
        <p:grpSpPr bwMode="auto">
          <a:xfrm>
            <a:off x="5219700" y="1052513"/>
            <a:ext cx="3071813" cy="571500"/>
            <a:chOff x="5436096" y="1127125"/>
            <a:chExt cx="3071802" cy="571500"/>
          </a:xfrm>
        </p:grpSpPr>
        <p:sp>
          <p:nvSpPr>
            <p:cNvPr id="8" name="云形 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1454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61445" name="图片 19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9558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5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28194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6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36528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7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45370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8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54086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6246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2489" name="Picture 5" descr="IMG319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7" descr="406260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11" descr="U_1483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2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62493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62494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3" name="云形 2"/>
          <p:cNvGrpSpPr/>
          <p:nvPr/>
        </p:nvGrpSpPr>
        <p:grpSpPr bwMode="auto">
          <a:xfrm>
            <a:off x="5718175" y="1431925"/>
            <a:ext cx="2822575" cy="1865313"/>
            <a:chOff x="3602" y="902"/>
            <a:chExt cx="1778" cy="1175"/>
          </a:xfrm>
        </p:grpSpPr>
        <p:pic>
          <p:nvPicPr>
            <p:cNvPr id="64514" name="云形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2" y="902"/>
              <a:ext cx="1778" cy="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515" name="Text Box 3"/>
            <p:cNvSpPr txBox="1">
              <a:spLocks noChangeArrowheads="1"/>
            </p:cNvSpPr>
            <p:nvPr/>
          </p:nvSpPr>
          <p:spPr bwMode="auto">
            <a:xfrm>
              <a:off x="3850" y="1077"/>
              <a:ext cx="1155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>
                  <a:solidFill>
                    <a:srgbClr val="000000"/>
                  </a:solidFill>
                  <a:latin typeface="Calibri" panose="020F0502020204030204" pitchFamily="34" charset="0"/>
                  <a:ea typeface="幼圆" panose="02010509060101010101" pitchFamily="49" charset="-122"/>
                </a:rPr>
                <a:t>说一说父母的职业吧</a:t>
              </a:r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00113" y="5629275"/>
            <a:ext cx="59229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B: He/She is a/an ….</a:t>
            </a:r>
            <a:endParaRPr lang="zh-CN" altLang="en-US" sz="320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17575" y="4954588"/>
            <a:ext cx="72723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A: What does your father/mother do?</a:t>
            </a:r>
            <a:endParaRPr lang="zh-CN" altLang="en-US" sz="320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51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4520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Pair work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3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4113" y="1989138"/>
            <a:ext cx="44513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553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553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Group work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154113" y="1412875"/>
            <a:ext cx="21224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444875"/>
            <a:ext cx="4681538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椭圆形标注 12"/>
          <p:cNvSpPr/>
          <p:nvPr/>
        </p:nvSpPr>
        <p:spPr>
          <a:xfrm>
            <a:off x="4140200" y="2168525"/>
            <a:ext cx="3816350" cy="1471613"/>
          </a:xfrm>
          <a:prstGeom prst="wedgeEllipseCallout">
            <a:avLst>
              <a:gd name="adj1" fmla="val -38293"/>
              <a:gd name="adj2" fmla="val 5557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a singer. What about you?</a:t>
            </a:r>
          </a:p>
        </p:txBody>
      </p:sp>
      <p:sp>
        <p:nvSpPr>
          <p:cNvPr id="14" name="椭圆形标注 13"/>
          <p:cNvSpPr/>
          <p:nvPr/>
        </p:nvSpPr>
        <p:spPr>
          <a:xfrm>
            <a:off x="190500" y="2308225"/>
            <a:ext cx="3565525" cy="1422400"/>
          </a:xfrm>
          <a:prstGeom prst="wedgeEllipseCallout">
            <a:avLst>
              <a:gd name="adj1" fmla="val 41531"/>
              <a:gd name="adj2" fmla="val 5536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a teacher. What do you want to be?</a:t>
            </a:r>
            <a:endParaRPr lang="zh-CN" alt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椭圆形标注 15"/>
          <p:cNvSpPr/>
          <p:nvPr/>
        </p:nvSpPr>
        <p:spPr>
          <a:xfrm>
            <a:off x="5854700" y="3844925"/>
            <a:ext cx="3141663" cy="1019175"/>
          </a:xfrm>
          <a:prstGeom prst="wedgeEllipseCallout">
            <a:avLst>
              <a:gd name="adj1" fmla="val -59608"/>
              <a:gd name="adj2" fmla="val -306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8" name="波形 17"/>
          <p:cNvSpPr/>
          <p:nvPr/>
        </p:nvSpPr>
        <p:spPr>
          <a:xfrm>
            <a:off x="3387725" y="1246188"/>
            <a:ext cx="2406650" cy="88265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2060"/>
                </a:solidFill>
              </a:rPr>
              <a:t>句子接龙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7586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506538"/>
            <a:ext cx="71659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89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play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74663" y="2636838"/>
            <a:ext cx="2466975" cy="1008062"/>
            <a:chOff x="396181" y="3946519"/>
            <a:chExt cx="2466677" cy="1008112"/>
          </a:xfrm>
        </p:grpSpPr>
        <p:sp>
          <p:nvSpPr>
            <p:cNvPr id="10" name="圆角矩形标注 9"/>
            <p:cNvSpPr/>
            <p:nvPr/>
          </p:nvSpPr>
          <p:spPr>
            <a:xfrm>
              <a:off x="396181" y="4149729"/>
              <a:ext cx="2466677" cy="804902"/>
            </a:xfrm>
            <a:prstGeom prst="wedgeRoundRectCallout">
              <a:avLst>
                <a:gd name="adj1" fmla="val 33549"/>
                <a:gd name="adj2" fmla="val 68803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What does your mother do?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532694" y="3946519"/>
              <a:ext cx="287302" cy="287351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4725988" y="2713038"/>
            <a:ext cx="1979612" cy="666750"/>
            <a:chOff x="396182" y="3946519"/>
            <a:chExt cx="1979318" cy="667658"/>
          </a:xfrm>
        </p:grpSpPr>
        <p:sp>
          <p:nvSpPr>
            <p:cNvPr id="13" name="圆角矩形标注 12"/>
            <p:cNvSpPr/>
            <p:nvPr/>
          </p:nvSpPr>
          <p:spPr>
            <a:xfrm>
              <a:off x="396182" y="4126150"/>
              <a:ext cx="1979318" cy="488027"/>
            </a:xfrm>
            <a:prstGeom prst="wedgeRoundRectCallout">
              <a:avLst>
                <a:gd name="adj1" fmla="val 33549"/>
                <a:gd name="adj2" fmla="val 68803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Look at this.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296160" y="3946519"/>
              <a:ext cx="287295" cy="287728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292475" y="3435350"/>
            <a:ext cx="2330450" cy="673100"/>
            <a:chOff x="396182" y="3963402"/>
            <a:chExt cx="2331520" cy="673925"/>
          </a:xfrm>
        </p:grpSpPr>
        <p:sp>
          <p:nvSpPr>
            <p:cNvPr id="16" name="圆角矩形标注 15"/>
            <p:cNvSpPr/>
            <p:nvPr/>
          </p:nvSpPr>
          <p:spPr>
            <a:xfrm>
              <a:off x="396182" y="4149368"/>
              <a:ext cx="2331520" cy="487959"/>
            </a:xfrm>
            <a:prstGeom prst="wedgeRoundRectCallout">
              <a:avLst>
                <a:gd name="adj1" fmla="val -33471"/>
                <a:gd name="adj2" fmla="val 87768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Is she a nurse?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458708" y="3963402"/>
              <a:ext cx="287469" cy="28769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3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6988175" y="2855913"/>
            <a:ext cx="876300" cy="692150"/>
            <a:chOff x="396182" y="3946248"/>
            <a:chExt cx="876296" cy="691079"/>
          </a:xfrm>
        </p:grpSpPr>
        <p:sp>
          <p:nvSpPr>
            <p:cNvPr id="19" name="圆角矩形标注 18"/>
            <p:cNvSpPr/>
            <p:nvPr/>
          </p:nvSpPr>
          <p:spPr>
            <a:xfrm>
              <a:off x="396182" y="4149134"/>
              <a:ext cx="876296" cy="488193"/>
            </a:xfrm>
            <a:prstGeom prst="wedgeRoundRectCallout">
              <a:avLst>
                <a:gd name="adj1" fmla="val -45359"/>
                <a:gd name="adj2" fmla="val 73544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No!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02569" y="3946248"/>
              <a:ext cx="287336" cy="288478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4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7612063" y="3517900"/>
            <a:ext cx="876300" cy="690563"/>
            <a:chOff x="396182" y="3946248"/>
            <a:chExt cx="876296" cy="691079"/>
          </a:xfrm>
        </p:grpSpPr>
        <p:sp>
          <p:nvSpPr>
            <p:cNvPr id="22" name="圆角矩形标注 21"/>
            <p:cNvSpPr/>
            <p:nvPr/>
          </p:nvSpPr>
          <p:spPr>
            <a:xfrm>
              <a:off x="396182" y="4149600"/>
              <a:ext cx="876296" cy="487727"/>
            </a:xfrm>
            <a:prstGeom prst="wedgeRoundRectCallout">
              <a:avLst>
                <a:gd name="adj1" fmla="val -83664"/>
                <a:gd name="adj2" fmla="val -26024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Yes!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02568" y="3946248"/>
              <a:ext cx="287337" cy="287553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5795963" y="5110163"/>
            <a:ext cx="2419350" cy="674687"/>
            <a:chOff x="396182" y="3963402"/>
            <a:chExt cx="2418438" cy="673925"/>
          </a:xfrm>
        </p:grpSpPr>
        <p:sp>
          <p:nvSpPr>
            <p:cNvPr id="25" name="圆角矩形标注 24"/>
            <p:cNvSpPr/>
            <p:nvPr/>
          </p:nvSpPr>
          <p:spPr>
            <a:xfrm>
              <a:off x="396182" y="4148929"/>
              <a:ext cx="2418438" cy="488398"/>
            </a:xfrm>
            <a:prstGeom prst="wedgeRoundRectCallout">
              <a:avLst>
                <a:gd name="adj1" fmla="val -42564"/>
                <a:gd name="adj2" fmla="val -80549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Is she a doctor?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481623" y="3963402"/>
              <a:ext cx="287229" cy="28859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5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113" y="1584325"/>
            <a:ext cx="6303962" cy="96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154113" y="1412875"/>
            <a:ext cx="20494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69639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53188" y="5278438"/>
            <a:ext cx="9207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627188"/>
            <a:ext cx="6510338" cy="955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7108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7111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5157788"/>
            <a:ext cx="10080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542925" y="1412875"/>
            <a:ext cx="8061325" cy="5040313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5188" y="160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536700" y="1679575"/>
            <a:ext cx="67214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本课学习的职业类单词有：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87500" y="2279650"/>
            <a:ext cx="5365571" cy="8125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work   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/>
                <a:ea typeface="黑体" panose="02010609060101010101" pitchFamily="49" charset="-122"/>
              </a:rPr>
              <a:t>actor</a:t>
            </a:r>
            <a:r>
              <a:rPr lang="en-US" altLang="zh-CN" sz="36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   actress</a:t>
            </a:r>
          </a:p>
        </p:txBody>
      </p:sp>
      <p:sp>
        <p:nvSpPr>
          <p:cNvPr id="7066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90650" y="4125913"/>
            <a:ext cx="6853238" cy="7381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—What does …(your father) do?</a:t>
            </a: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5188" y="2973388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536700" y="3036888"/>
            <a:ext cx="67214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如何询问和介绍他人的职业，并表达自己的职业梦想呢？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373188" y="4822825"/>
            <a:ext cx="5673725" cy="738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—(My father)… is a / an …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355725" y="5500688"/>
            <a:ext cx="4903788" cy="7381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—I want to be a / an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3" grpId="0"/>
      <p:bldP spid="10" grpId="0"/>
      <p:bldP spid="10" grpId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47838" y="1949450"/>
            <a:ext cx="647541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看课文动画，按照正确的语音、语调朗读课文对话。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运用本课所学句型，询问你的爸爸妈妈或亲戚朋友他们的职业，并制成一张调查表。</a:t>
            </a:r>
            <a:endParaRPr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习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Lesson17</a:t>
            </a:r>
            <a:r>
              <a:rPr lang="zh-CN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五角星 3"/>
          <p:cNvSpPr/>
          <p:nvPr/>
        </p:nvSpPr>
        <p:spPr>
          <a:xfrm>
            <a:off x="1284288" y="2341563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五角星 4"/>
          <p:cNvSpPr/>
          <p:nvPr/>
        </p:nvSpPr>
        <p:spPr>
          <a:xfrm>
            <a:off x="1081088" y="3751263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1436688" y="3751263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860425" y="5249863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1192213" y="5249863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1503363" y="5249863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11213" y="1697038"/>
            <a:ext cx="7466012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813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 descr="C:\Users\mygui\Desktop\程珍 山东友谊三起（三起）四年级上册\山东友谊三起（三起）四年级上册\Unit 2 Hobbies\Lesson 2 She likes dancing\素材\d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352925"/>
            <a:ext cx="2481263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7588" y="4286250"/>
            <a:ext cx="2506662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2438400"/>
            <a:ext cx="2481263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8238" y="2498725"/>
            <a:ext cx="2571750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03350" y="1412875"/>
            <a:ext cx="6951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0"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my ...  He / She’s a …</a:t>
            </a:r>
          </a:p>
        </p:txBody>
      </p:sp>
      <p:pic>
        <p:nvPicPr>
          <p:cNvPr id="48136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8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915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155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7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6075" y="2346325"/>
            <a:ext cx="50228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4643438" y="5743575"/>
            <a:ext cx="2979737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He is a writer.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92263" y="5746750"/>
            <a:ext cx="30400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He is Mo Yan.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77963" y="1363663"/>
            <a:ext cx="6623050" cy="820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Who is he? What does he do?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63687" y="1819275"/>
            <a:ext cx="6034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Is your father a writer? </a:t>
            </a:r>
          </a:p>
        </p:txBody>
      </p:sp>
      <p:sp>
        <p:nvSpPr>
          <p:cNvPr id="5017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018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Free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9950" y="1954213"/>
            <a:ext cx="650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3288" y="3152775"/>
            <a:ext cx="652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565275" y="3014663"/>
            <a:ext cx="6535738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Do you want to be a writer? </a:t>
            </a:r>
          </a:p>
        </p:txBody>
      </p:sp>
      <p:sp>
        <p:nvSpPr>
          <p:cNvPr id="14" name="矩形 13"/>
          <p:cNvSpPr/>
          <p:nvPr/>
        </p:nvSpPr>
        <p:spPr>
          <a:xfrm>
            <a:off x="1585913" y="4305300"/>
            <a:ext cx="53832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What do you want to be?</a:t>
            </a:r>
            <a:endParaRPr lang="zh-CN" altLang="en-US" sz="3600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5350" y="4443413"/>
            <a:ext cx="650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连接符 15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120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81125" y="4989513"/>
            <a:ext cx="6608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0" lang="en-US" altLang="zh-CN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father is </a:t>
            </a:r>
            <a:r>
              <a:rPr kumimoji="0" lang="en-US" altLang="zh-C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zh-CN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factory worker. 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40425" y="2706688"/>
            <a:ext cx="2203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263" y="1719263"/>
            <a:ext cx="4668837" cy="32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work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6623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222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0013" y="1524000"/>
            <a:ext cx="48704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938713" y="5194300"/>
            <a:ext cx="156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0" name="Freeform 3787"/>
          <p:cNvSpPr/>
          <p:nvPr/>
        </p:nvSpPr>
        <p:spPr bwMode="auto">
          <a:xfrm rot="11259474" flipV="1">
            <a:off x="650875" y="1919288"/>
            <a:ext cx="3143250" cy="1089025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 smtClean="0">
                <a:solidFill>
                  <a:srgbClr val="000000"/>
                </a:solidFill>
                <a:latin typeface="+mj-lt"/>
              </a:rPr>
              <a:t>What does he do?</a:t>
            </a:r>
          </a:p>
        </p:txBody>
      </p:sp>
      <p:pic>
        <p:nvPicPr>
          <p:cNvPr id="2" name="acto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3594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095750" y="5184775"/>
            <a:ext cx="842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555875" y="5184775"/>
            <a:ext cx="42052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               .</a:t>
            </a:r>
            <a:endParaRPr lang="zh-CN" altLang="en-US" sz="3200">
              <a:solidFill>
                <a:srgbClr val="000000"/>
              </a:solidFill>
            </a:endParaRPr>
          </a:p>
        </p:txBody>
      </p:sp>
      <p:pic>
        <p:nvPicPr>
          <p:cNvPr id="52233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5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3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4575" y="1457325"/>
            <a:ext cx="3522663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656138" y="4829175"/>
            <a:ext cx="2162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actress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0" name="Freeform 3787"/>
          <p:cNvSpPr/>
          <p:nvPr/>
        </p:nvSpPr>
        <p:spPr bwMode="auto">
          <a:xfrm rot="11259474" flipV="1">
            <a:off x="436563" y="1919288"/>
            <a:ext cx="3143250" cy="1089025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 smtClean="0">
                <a:solidFill>
                  <a:srgbClr val="000000"/>
                </a:solidFill>
                <a:latin typeface="+mj-lt"/>
              </a:rPr>
              <a:t>What does she do?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846513" y="4819650"/>
            <a:ext cx="844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30413" y="4829175"/>
            <a:ext cx="49895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is                   .</a:t>
            </a:r>
            <a:endParaRPr lang="zh-CN" altLang="en-US" sz="3200">
              <a:solidFill>
                <a:srgbClr val="000000"/>
              </a:solidFill>
            </a:endParaRPr>
          </a:p>
        </p:txBody>
      </p:sp>
      <p:pic>
        <p:nvPicPr>
          <p:cNvPr id="4" name="actress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50165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30175" y="5638800"/>
            <a:ext cx="9015413" cy="871538"/>
            <a:chOff x="130654" y="5724545"/>
            <a:chExt cx="9015670" cy="872807"/>
          </a:xfrm>
        </p:grpSpPr>
        <p:sp>
          <p:nvSpPr>
            <p:cNvPr id="7" name="双波形 6"/>
            <p:cNvSpPr/>
            <p:nvPr/>
          </p:nvSpPr>
          <p:spPr>
            <a:xfrm>
              <a:off x="130654" y="5724545"/>
              <a:ext cx="8928355" cy="872807"/>
            </a:xfrm>
            <a:prstGeom prst="doubleWave">
              <a:avLst>
                <a:gd name="adj1" fmla="val 6250"/>
                <a:gd name="adj2" fmla="val 52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262" name="矩形 16"/>
            <p:cNvSpPr>
              <a:spLocks noChangeArrowheads="1"/>
            </p:cNvSpPr>
            <p:nvPr/>
          </p:nvSpPr>
          <p:spPr bwMode="auto">
            <a:xfrm>
              <a:off x="156362" y="5854428"/>
              <a:ext cx="89899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CN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want to be an actress, too. What about you?</a:t>
              </a:r>
              <a:endParaRPr lang="zh-CN" altLang="en-US" sz="2000" b="1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463" y="2468563"/>
            <a:ext cx="4791075" cy="81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427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4279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48150" y="4505325"/>
            <a:ext cx="7905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79438" y="1473200"/>
            <a:ext cx="7983537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This is Wei Min. What do you want to know about him?</a:t>
            </a:r>
            <a:endParaRPr lang="zh-CN" altLang="en-US" sz="3200" dirty="0">
              <a:solidFill>
                <a:srgbClr val="00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16463" y="3776663"/>
            <a:ext cx="792162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性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571</Words>
  <Application>Microsoft Office PowerPoint</Application>
  <PresentationFormat>全屏显示(4:3)</PresentationFormat>
  <Paragraphs>129</Paragraphs>
  <Slides>21</Slides>
  <Notes>7</Notes>
  <HiddenSlides>0</HiddenSlides>
  <MMClips>11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Adobe Garamond Pro Bold</vt:lpstr>
      <vt:lpstr>汉仪大宋简</vt:lpstr>
      <vt:lpstr>黑体</vt:lpstr>
      <vt:lpstr>华文仿宋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Tw Cen MT</vt:lpstr>
      <vt:lpstr>Wingdings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2023-01-17T00:52:31Z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172181ABD7184A6A87F8FF78F3999D6D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