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</p:sldMasterIdLst>
  <p:notesMasterIdLst>
    <p:notesMasterId r:id="rId27"/>
  </p:notesMasterIdLst>
  <p:handoutMasterIdLst>
    <p:handoutMasterId r:id="rId28"/>
  </p:handoutMasterIdLst>
  <p:sldIdLst>
    <p:sldId id="260" r:id="rId3"/>
    <p:sldId id="268" r:id="rId4"/>
    <p:sldId id="263" r:id="rId5"/>
    <p:sldId id="264" r:id="rId6"/>
    <p:sldId id="262" r:id="rId7"/>
    <p:sldId id="269" r:id="rId8"/>
    <p:sldId id="266" r:id="rId9"/>
    <p:sldId id="270" r:id="rId10"/>
    <p:sldId id="271" r:id="rId11"/>
    <p:sldId id="284" r:id="rId12"/>
    <p:sldId id="285" r:id="rId13"/>
    <p:sldId id="286" r:id="rId14"/>
    <p:sldId id="272" r:id="rId15"/>
    <p:sldId id="273" r:id="rId16"/>
    <p:sldId id="282" r:id="rId17"/>
    <p:sldId id="283" r:id="rId18"/>
    <p:sldId id="274" r:id="rId19"/>
    <p:sldId id="281" r:id="rId20"/>
    <p:sldId id="275" r:id="rId21"/>
    <p:sldId id="280" r:id="rId22"/>
    <p:sldId id="276" r:id="rId23"/>
    <p:sldId id="277" r:id="rId24"/>
    <p:sldId id="278" r:id="rId25"/>
    <p:sldId id="29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4D4E"/>
    <a:srgbClr val="5A3208"/>
    <a:srgbClr val="342A28"/>
    <a:srgbClr val="593107"/>
    <a:srgbClr val="C58744"/>
    <a:srgbClr val="D64E3C"/>
    <a:srgbClr val="F1D8A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2092"/>
        <p:guide orient="horz" pos="1706"/>
        <p:guide orient="horz" pos="1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07818" y="653103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2"/>
          <a:stretch>
            <a:fillRect/>
          </a:stretch>
        </p:blipFill>
        <p:spPr>
          <a:xfrm>
            <a:off x="1" y="-497"/>
            <a:ext cx="12192000" cy="68584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366313" y="5598347"/>
            <a:ext cx="2411413" cy="10376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661553" y="0"/>
            <a:ext cx="1063036" cy="9849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651750" y="4056596"/>
            <a:ext cx="1540249" cy="28014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459696" y="6019800"/>
            <a:ext cx="1125274" cy="9419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2128145" cy="143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66177337-1161-4CB2-8B69-3E24C9ADD514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tags" Target="../tags/tag3.xml"/><Relationship Id="rId21" Type="http://schemas.openxmlformats.org/officeDocument/2006/relationships/image" Target="../media/image13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tags" Target="../tags/tag2.xml"/><Relationship Id="rId16" Type="http://schemas.microsoft.com/office/2007/relationships/hdphoto" Target="../media/hdphoto3.wdp"/><Relationship Id="rId20" Type="http://schemas.microsoft.com/office/2007/relationships/hdphoto" Target="../media/hdphoto4.wdp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6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10" Type="http://schemas.openxmlformats.org/officeDocument/2006/relationships/tags" Target="../tags/tag10.xml"/><Relationship Id="rId19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microsoft.com/office/2007/relationships/hdphoto" Target="../media/hdphoto2.wdp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tags" Target="../tags/tag17.xml"/><Relationship Id="rId21" Type="http://schemas.openxmlformats.org/officeDocument/2006/relationships/image" Target="../media/image13.png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tags" Target="../tags/tag16.xml"/><Relationship Id="rId16" Type="http://schemas.microsoft.com/office/2007/relationships/hdphoto" Target="../media/hdphoto3.wdp"/><Relationship Id="rId20" Type="http://schemas.microsoft.com/office/2007/relationships/hdphoto" Target="../media/hdphoto4.wdp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16.png"/><Relationship Id="rId5" Type="http://schemas.openxmlformats.org/officeDocument/2006/relationships/tags" Target="../tags/tag19.xml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10" Type="http://schemas.openxmlformats.org/officeDocument/2006/relationships/tags" Target="../tags/tag24.xml"/><Relationship Id="rId19" Type="http://schemas.openxmlformats.org/officeDocument/2006/relationships/image" Target="../media/image12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microsoft.com/office/2007/relationships/hdphoto" Target="../media/hdphoto2.wdp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6.wdp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" y="-497"/>
            <a:ext cx="12229636" cy="6962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248" y="2463034"/>
            <a:ext cx="12211248" cy="35672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screen"/>
          <a:stretch>
            <a:fillRect/>
          </a:stretch>
        </p:blipFill>
        <p:spPr>
          <a:xfrm>
            <a:off x="9029700" y="-497"/>
            <a:ext cx="3162299" cy="31343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screen"/>
          <a:srcRect/>
          <a:stretch>
            <a:fillRect/>
          </a:stretch>
        </p:blipFill>
        <p:spPr>
          <a:xfrm>
            <a:off x="-51308" y="5958908"/>
            <a:ext cx="12300658" cy="10028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1" b="-215"/>
          <a:stretch>
            <a:fillRect/>
          </a:stretch>
        </p:blipFill>
        <p:spPr>
          <a:xfrm>
            <a:off x="-19248" y="3498770"/>
            <a:ext cx="12293458" cy="33190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screen"/>
          <a:stretch>
            <a:fillRect/>
          </a:stretch>
        </p:blipFill>
        <p:spPr>
          <a:xfrm>
            <a:off x="8494326" y="3498770"/>
            <a:ext cx="1419507" cy="33639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screen"/>
          <a:stretch>
            <a:fillRect/>
          </a:stretch>
        </p:blipFill>
        <p:spPr>
          <a:xfrm>
            <a:off x="11146820" y="4694466"/>
            <a:ext cx="1221111" cy="252888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3" cstate="screen"/>
          <a:srcRect/>
          <a:stretch>
            <a:fillRect/>
          </a:stretch>
        </p:blipFill>
        <p:spPr>
          <a:xfrm>
            <a:off x="2904683" y="601268"/>
            <a:ext cx="503133" cy="3477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PA_PA-图片 20"/>
          <p:cNvSpPr/>
          <p:nvPr>
            <p:custDataLst>
              <p:tags r:id="rId9"/>
            </p:custDataLst>
          </p:nvPr>
        </p:nvSpPr>
        <p:spPr>
          <a:xfrm>
            <a:off x="248812" y="997258"/>
            <a:ext cx="2118750" cy="1963021"/>
          </a:xfrm>
          <a:custGeom>
            <a:avLst/>
            <a:gdLst/>
            <a:ahLst/>
            <a:cxnLst/>
            <a:rect l="0" t="0" r="0" b="0"/>
            <a:pathLst>
              <a:path w="1854555" h="1718244">
                <a:moveTo>
                  <a:pt x="0" y="0"/>
                </a:moveTo>
                <a:lnTo>
                  <a:pt x="1854554" y="0"/>
                </a:lnTo>
                <a:lnTo>
                  <a:pt x="1854554" y="1718243"/>
                </a:lnTo>
                <a:lnTo>
                  <a:pt x="0" y="1718243"/>
                </a:lnTo>
                <a:close/>
              </a:path>
            </a:pathLst>
          </a:custGeom>
          <a:blipFill dpi="0" rotWithShape="1">
            <a:blip r:embed="rId24">
              <a:alphaModFix amt="47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25" cstate="screen"/>
          <a:srcRect/>
          <a:stretch>
            <a:fillRect/>
          </a:stretch>
        </p:blipFill>
        <p:spPr>
          <a:xfrm>
            <a:off x="3697946" y="454898"/>
            <a:ext cx="3596603" cy="3477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6" cstate="screen"/>
          <a:srcRect/>
          <a:stretch>
            <a:fillRect/>
          </a:stretch>
        </p:blipFill>
        <p:spPr>
          <a:xfrm>
            <a:off x="7422722" y="259565"/>
            <a:ext cx="407660" cy="2895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97445" y="2507719"/>
            <a:ext cx="10997110" cy="363796"/>
          </a:xfrm>
          <a:prstGeom prst="rect">
            <a:avLst/>
          </a:prstGeom>
          <a:solidFill>
            <a:srgbClr val="B54D4E"/>
          </a:solidFill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霜降气候</a:t>
            </a:r>
          </a:p>
        </p:txBody>
      </p:sp>
      <p:sp>
        <p:nvSpPr>
          <p:cNvPr id="4" name="矩形 3"/>
          <p:cNvSpPr/>
          <p:nvPr/>
        </p:nvSpPr>
        <p:spPr>
          <a:xfrm>
            <a:off x="4622492" y="1723106"/>
            <a:ext cx="3531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B54D4E"/>
                </a:solidFill>
                <a:cs typeface="+mn-ea"/>
                <a:sym typeface="+mn-lt"/>
              </a:rPr>
              <a:t>霜降气候特点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6121" y="1706636"/>
            <a:ext cx="3716371" cy="36990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PA-矩形 10"/>
          <p:cNvSpPr/>
          <p:nvPr>
            <p:custDataLst>
              <p:tags r:id="rId1"/>
            </p:custDataLst>
          </p:nvPr>
        </p:nvSpPr>
        <p:spPr>
          <a:xfrm>
            <a:off x="4622492" y="3105639"/>
            <a:ext cx="6369358" cy="231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霜降节气含有天气渐冷、开始降霜的意思。纬度偏南的南方地区，平均气温多在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16℃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左右，离初霜日期还有三个节气。在华南南部河谷地带，则要到隆冬时节，才能见霜。当然，即使在纬度相同的地方，由于海拔高度和地形不同，贴地层空气的温度和湿度有差异，初霜期和霜日数也就不一样了。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[1]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霜降时节，凉爽的秋风已吹到花城广州。东北北部、内蒙东部和西北大部平均气温已在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0℃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29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霜降气候</a:t>
            </a:r>
          </a:p>
        </p:txBody>
      </p:sp>
      <p:sp>
        <p:nvSpPr>
          <p:cNvPr id="8" name="矩形 7"/>
          <p:cNvSpPr/>
          <p:nvPr/>
        </p:nvSpPr>
        <p:spPr>
          <a:xfrm>
            <a:off x="597445" y="2507719"/>
            <a:ext cx="10997110" cy="363796"/>
          </a:xfrm>
          <a:prstGeom prst="rect">
            <a:avLst/>
          </a:prstGeom>
          <a:solidFill>
            <a:srgbClr val="B54D4E"/>
          </a:solidFill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22492" y="1723106"/>
            <a:ext cx="3531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B54D4E"/>
                </a:solidFill>
                <a:cs typeface="+mn-ea"/>
                <a:sym typeface="+mn-lt"/>
              </a:rPr>
              <a:t>霜降气候特点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428031" y="597847"/>
            <a:ext cx="5647731" cy="67772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PA-矩形 10"/>
          <p:cNvSpPr/>
          <p:nvPr>
            <p:custDataLst>
              <p:tags r:id="rId1"/>
            </p:custDataLst>
          </p:nvPr>
        </p:nvSpPr>
        <p:spPr>
          <a:xfrm>
            <a:off x="4622492" y="3105639"/>
            <a:ext cx="63693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秋季出现的第一次霜称为初霜，初霜愈早对作物危害愈大。我国各地的初霜是自北向南、自高山向平原逐渐推迟的。除全年有霜的地区外，最早见霜的是大兴安岭北部，一般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月底便可见霜；东北大部、内蒙和北疆初霜多在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月份；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月初寒霜已出现在沈阳、承德、榆林、昌都至拉萨一线；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月初山东半岛、郑州、西安到滇西北已可见霜；我国东部北纬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30°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左右、汉水、云南省北纬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20°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左右的地区要到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月初才开始见霜；而厦门、广州到百色、思茅一带见霜时已是新年过后的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月上旬了。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29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霜降气候</a:t>
            </a:r>
          </a:p>
        </p:txBody>
      </p:sp>
      <p:sp>
        <p:nvSpPr>
          <p:cNvPr id="8" name="矩形 7"/>
          <p:cNvSpPr/>
          <p:nvPr/>
        </p:nvSpPr>
        <p:spPr>
          <a:xfrm>
            <a:off x="597445" y="2507719"/>
            <a:ext cx="10997110" cy="363796"/>
          </a:xfrm>
          <a:prstGeom prst="rect">
            <a:avLst/>
          </a:prstGeom>
          <a:solidFill>
            <a:srgbClr val="B54D4E"/>
          </a:solidFill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22492" y="1723106"/>
            <a:ext cx="3531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B54D4E"/>
                </a:solidFill>
                <a:cs typeface="+mn-ea"/>
                <a:sym typeface="+mn-lt"/>
              </a:rPr>
              <a:t>霜降气候特点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3" y="942458"/>
            <a:ext cx="4567888" cy="52273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PA-矩形 10"/>
          <p:cNvSpPr/>
          <p:nvPr>
            <p:custDataLst>
              <p:tags r:id="rId1"/>
            </p:custDataLst>
          </p:nvPr>
        </p:nvSpPr>
        <p:spPr>
          <a:xfrm>
            <a:off x="4622492" y="3105639"/>
            <a:ext cx="6369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霜降杀百草”，严霜打过的植物，一点生机也没有。这是由于植株体内的液体，因霜冻结成冰晶，蛋白质沉淀，细胞内的水分外渗，使原生质严重脱水而变质。“风刀霜剑严相逼”说明霜是无情的、残酷的。其实，霜和霜冻虽形影相连，但危害庄稼的是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冻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不是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霜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29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" y="-497"/>
            <a:ext cx="12229636" cy="68584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367292"/>
            <a:ext cx="12192000" cy="35615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51308" y="4168208"/>
            <a:ext cx="12300658" cy="26897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1" b="-215"/>
          <a:stretch>
            <a:fillRect/>
          </a:stretch>
        </p:blipFill>
        <p:spPr>
          <a:xfrm>
            <a:off x="0" y="2699031"/>
            <a:ext cx="12192000" cy="32916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83147" y="782592"/>
            <a:ext cx="5016503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000" b="1" dirty="0">
                <a:solidFill>
                  <a:srgbClr val="B54D4E"/>
                </a:solidFill>
                <a:cs typeface="+mn-ea"/>
                <a:sym typeface="+mn-lt"/>
              </a:rPr>
              <a:t>霜降习俗</a:t>
            </a:r>
          </a:p>
        </p:txBody>
      </p:sp>
      <p:sp>
        <p:nvSpPr>
          <p:cNvPr id="11" name="椭圆 10"/>
          <p:cNvSpPr/>
          <p:nvPr/>
        </p:nvSpPr>
        <p:spPr>
          <a:xfrm>
            <a:off x="3335746" y="832209"/>
            <a:ext cx="1142738" cy="1142738"/>
          </a:xfrm>
          <a:prstGeom prst="ellipse">
            <a:avLst/>
          </a:prstGeom>
          <a:solidFill>
            <a:srgbClr val="B54D4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2788452" cy="18748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020755" y="2960279"/>
            <a:ext cx="1646738" cy="39024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316565" y="858792"/>
            <a:ext cx="1181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00">
        <p:random/>
      </p:transition>
    </mc:Choice>
    <mc:Fallback xmlns="">
      <p:transition spd="slow" advTm="42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25"/>
                            </p:stCondLst>
                            <p:childTnLst>
                              <p:par>
                                <p:cTn id="32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霜降习俗</a:t>
            </a:r>
          </a:p>
        </p:txBody>
      </p:sp>
      <p:sp>
        <p:nvSpPr>
          <p:cNvPr id="3" name="矩形 2"/>
          <p:cNvSpPr/>
          <p:nvPr/>
        </p:nvSpPr>
        <p:spPr>
          <a:xfrm>
            <a:off x="2505070" y="2407713"/>
            <a:ext cx="44536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霜降时节，正是菊花盛开之际。此时，民间会举行菊花会。以表达对菊花的喜爱和崇敬。有一种小范围的菊花会，是富贵人举办的，不必出家门的。在霜降前就采集百盆名品菊花，放置广厦中，前轩后轻，也搭菊花塔。菊花塔前放上好酒好菜，先是家人按长幼秩序，鞠躬作揖拜菊花神，然后喝酒赏菊，赋诗泼墨。而北京文人多在天宁寺、陶然亭、龙爪槐等处举行菊花会。</a:t>
            </a:r>
          </a:p>
        </p:txBody>
      </p:sp>
      <p:sp>
        <p:nvSpPr>
          <p:cNvPr id="7" name="菱形 6"/>
          <p:cNvSpPr/>
          <p:nvPr/>
        </p:nvSpPr>
        <p:spPr>
          <a:xfrm>
            <a:off x="7363144" y="1743426"/>
            <a:ext cx="3672675" cy="3672675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91318" y="1656865"/>
            <a:ext cx="809342" cy="2421649"/>
          </a:xfrm>
          <a:prstGeom prst="rect">
            <a:avLst/>
          </a:prstGeom>
          <a:noFill/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56181" y="1743426"/>
            <a:ext cx="1076733" cy="200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B54D4E"/>
                </a:solidFill>
                <a:cs typeface="+mn-ea"/>
                <a:sym typeface="+mn-lt"/>
              </a:rPr>
              <a:t>赏菊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67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99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12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霜降习俗</a:t>
            </a:r>
          </a:p>
        </p:txBody>
      </p:sp>
      <p:sp>
        <p:nvSpPr>
          <p:cNvPr id="4" name="矩形 3"/>
          <p:cNvSpPr/>
          <p:nvPr/>
        </p:nvSpPr>
        <p:spPr>
          <a:xfrm>
            <a:off x="10359974" y="1521150"/>
            <a:ext cx="809342" cy="2421649"/>
          </a:xfrm>
          <a:prstGeom prst="rect">
            <a:avLst/>
          </a:prstGeom>
          <a:noFill/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24837" y="1607711"/>
            <a:ext cx="10767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54D4E"/>
                </a:solidFill>
                <a:cs typeface="+mn-ea"/>
                <a:sym typeface="+mn-lt"/>
              </a:rPr>
              <a:t>吃柿子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16351" y="3914402"/>
            <a:ext cx="2916216" cy="284489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27161" y="1521150"/>
            <a:ext cx="88654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霜降是秋季的最后一个节气。此时，在南方很多地区都有吃柿子的习俗。俗话说：“霜降吃灯柿，不会流鼻涕。”民间认为霜降吃柿子，冬天就不会感冒、流鼻涕。事实上，由于柿子都是在霜降前后完全成熟，此时节的柿子皮薄、肉多、味鲜美，且营养丰富，深受广大人民的喜爱。因而就形成霜降时节吃柿子的习俗。霜降时节，正值柿子成熟之时，在我国有些地方则有霜降时节吃柿子的习俗。此时天气转寒，人们认为吃柿子不仅可以防寒保暖，而且还能补筋骨，非常适合霜降时节食用。如在福建闽南地区，有俗话说“一年补透透，不如补霜降。”人们认为此时节吃柿子，冬天就不会感冒、流鼻涕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74533" y="3654387"/>
            <a:ext cx="5451384" cy="3203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42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霜降习俗</a:t>
            </a:r>
          </a:p>
        </p:txBody>
      </p:sp>
      <p:sp>
        <p:nvSpPr>
          <p:cNvPr id="3" name="矩形 2"/>
          <p:cNvSpPr/>
          <p:nvPr/>
        </p:nvSpPr>
        <p:spPr>
          <a:xfrm>
            <a:off x="2315026" y="2178224"/>
            <a:ext cx="5387086" cy="337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霜降，是秋天最后一个节气，人们同样非常重视，各地还有祛凶、扫墓等习俗，以祈求风调雨顺，生活幸福安康。如在山东烟台等一些地方，霜降这一天人们要去西郊迎霜；在广东高明地区，霜降前有“送芋鬼”的习俗。霜降时节，人们会用瓦片堆砌成河内塔，在塔里面放入干柴点燃，火烧得越旺越好，直至瓦片烧红，再将河内塔推倒，用烧红的瓦片热垠芋头，这在当地称为“打芋煲”，最后把瓦片丢到村外，这就是“送芋鬼”。人们以这样的方式，辟凶迎祥。</a:t>
            </a:r>
          </a:p>
        </p:txBody>
      </p:sp>
      <p:sp>
        <p:nvSpPr>
          <p:cNvPr id="4" name="矩形 3"/>
          <p:cNvSpPr/>
          <p:nvPr/>
        </p:nvSpPr>
        <p:spPr>
          <a:xfrm>
            <a:off x="1291318" y="1656865"/>
            <a:ext cx="809342" cy="2421649"/>
          </a:xfrm>
          <a:prstGeom prst="rect">
            <a:avLst/>
          </a:prstGeom>
          <a:noFill/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6181" y="1743426"/>
            <a:ext cx="10767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B54D4E"/>
                </a:solidFill>
                <a:cs typeface="+mn-ea"/>
                <a:sym typeface="+mn-lt"/>
              </a:rPr>
              <a:t>送芋鬼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83432" y="299941"/>
            <a:ext cx="555130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922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" y="-497"/>
            <a:ext cx="12229636" cy="68584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862592"/>
            <a:ext cx="12192000" cy="35615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51308" y="4168208"/>
            <a:ext cx="12300658" cy="26897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1" b="-215"/>
          <a:stretch>
            <a:fillRect/>
          </a:stretch>
        </p:blipFill>
        <p:spPr>
          <a:xfrm>
            <a:off x="0" y="3194331"/>
            <a:ext cx="12192000" cy="32916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83147" y="1373142"/>
            <a:ext cx="5016503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000" b="1" dirty="0">
                <a:solidFill>
                  <a:srgbClr val="B54D4E"/>
                </a:solidFill>
                <a:cs typeface="+mn-ea"/>
                <a:sym typeface="+mn-lt"/>
              </a:rPr>
              <a:t>霜降养生</a:t>
            </a:r>
          </a:p>
        </p:txBody>
      </p:sp>
      <p:sp>
        <p:nvSpPr>
          <p:cNvPr id="11" name="椭圆 10"/>
          <p:cNvSpPr/>
          <p:nvPr/>
        </p:nvSpPr>
        <p:spPr>
          <a:xfrm>
            <a:off x="3335746" y="1422759"/>
            <a:ext cx="1142738" cy="1142738"/>
          </a:xfrm>
          <a:prstGeom prst="ellipse">
            <a:avLst/>
          </a:prstGeom>
          <a:solidFill>
            <a:srgbClr val="B54D4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2788452" cy="18748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020755" y="2960279"/>
            <a:ext cx="1646738" cy="39024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316565" y="1449342"/>
            <a:ext cx="1181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00">
        <p:random/>
      </p:transition>
    </mc:Choice>
    <mc:Fallback xmlns="">
      <p:transition spd="slow" advTm="42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25"/>
                            </p:stCondLst>
                            <p:childTnLst>
                              <p:par>
                                <p:cTn id="32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霜降养生</a:t>
            </a:r>
          </a:p>
        </p:txBody>
      </p:sp>
      <p:sp>
        <p:nvSpPr>
          <p:cNvPr id="8" name="矩形 7"/>
          <p:cNvSpPr/>
          <p:nvPr/>
        </p:nvSpPr>
        <p:spPr>
          <a:xfrm>
            <a:off x="1239124" y="2517169"/>
            <a:ext cx="60180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霜叶红于二月花”。霜降过后，枫树、黄栌树等树木在秋霜的抚慰下，开始漫山遍野地变成红黄色，如火似锦，非常壮观。大家在外出登山、欣赏美景的时候，一定要注意保暖，尤其要保护膝关节，切不可运动过量。膝关节在遇到寒冷刺激时，血管收缩，血液循环变差，往往使疼痛加重，故在天冷时应注意保暖，必要时戴上护膝。老年人运动时，不宜做屈膝动作时间较长的运动，要尽量减少膝关节的负重。</a:t>
            </a:r>
          </a:p>
        </p:txBody>
      </p:sp>
      <p:sp>
        <p:nvSpPr>
          <p:cNvPr id="11" name="矩形: 剪去单角 10"/>
          <p:cNvSpPr/>
          <p:nvPr/>
        </p:nvSpPr>
        <p:spPr>
          <a:xfrm>
            <a:off x="965200" y="2038350"/>
            <a:ext cx="6565900" cy="3520495"/>
          </a:xfrm>
          <a:prstGeom prst="snip1Rect">
            <a:avLst/>
          </a:prstGeom>
          <a:noFill/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0" y="-1"/>
            <a:ext cx="3714750" cy="7423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00">
        <p:random/>
      </p:transition>
    </mc:Choice>
    <mc:Fallback xmlns="">
      <p:transition spd="slow" advTm="53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8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霜降养生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5783" y="1965359"/>
            <a:ext cx="3525332" cy="343911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85162" y="317416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柿子一般是在霜降前后完全成熟，这时候的柿子皮薄肉鲜味美，营养价值高。柿子不但营养丰富，而且有较高的药用价值。生柿能清热解毒，是降压止血的良药，对治疗高血压、痔疮出血、便秘有良好的疗效，另外，柿蒡、柿叶都是很有价值的药材。</a:t>
            </a:r>
          </a:p>
        </p:txBody>
      </p:sp>
      <p:sp>
        <p:nvSpPr>
          <p:cNvPr id="13" name="矩形: 剪去单角 12"/>
          <p:cNvSpPr/>
          <p:nvPr/>
        </p:nvSpPr>
        <p:spPr>
          <a:xfrm>
            <a:off x="4550212" y="2750976"/>
            <a:ext cx="6565900" cy="2323699"/>
          </a:xfrm>
          <a:prstGeom prst="snip1Rect">
            <a:avLst/>
          </a:prstGeom>
          <a:noFill/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422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" y="-497"/>
            <a:ext cx="12229636" cy="6858497"/>
          </a:xfrm>
          <a:prstGeom prst="rect">
            <a:avLst/>
          </a:prstGeom>
        </p:spPr>
      </p:pic>
      <p:pic>
        <p:nvPicPr>
          <p:cNvPr id="1028" name="Picture 4" descr="https://timgsa.baidu.com/timg?image&amp;quality=80&amp;size=b9999_10000&amp;sec=1539691389702&amp;di=dd7ce4d3b4352e6452082cc46bd166e8&amp;imgtype=0&amp;src=http%3A%2F%2Fs7.sinaimg.cn%2Fmw690%2F0d57435cgd5f6e65ddd36%2669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5622853" y="728663"/>
            <a:ext cx="5692599" cy="56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976564" y="2598451"/>
            <a:ext cx="414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春雨惊春清谷天，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夏满芒夏暑相连，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秋处露秋寒霜降，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冬雪雪冬小大寒。</a:t>
            </a:r>
          </a:p>
        </p:txBody>
      </p:sp>
      <p:sp>
        <p:nvSpPr>
          <p:cNvPr id="7" name="矩形 6"/>
          <p:cNvSpPr/>
          <p:nvPr/>
        </p:nvSpPr>
        <p:spPr>
          <a:xfrm>
            <a:off x="1107671" y="1503664"/>
            <a:ext cx="3877985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4800" dirty="0">
                <a:solidFill>
                  <a:srgbClr val="B54D4E"/>
                </a:solidFill>
                <a:cs typeface="+mn-ea"/>
                <a:sym typeface="+mn-lt"/>
              </a:rPr>
              <a:t>二十四节气歌</a:t>
            </a:r>
            <a:endParaRPr lang="en-US" altLang="zh-CN" sz="4800" dirty="0">
              <a:solidFill>
                <a:srgbClr val="B54D4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1525" y="728663"/>
            <a:ext cx="10558463" cy="5621338"/>
          </a:xfrm>
          <a:prstGeom prst="rect">
            <a:avLst/>
          </a:prstGeom>
          <a:noFill/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2788452" cy="1874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霜降养生</a:t>
            </a:r>
          </a:p>
        </p:txBody>
      </p:sp>
      <p:sp>
        <p:nvSpPr>
          <p:cNvPr id="4" name="矩形 3"/>
          <p:cNvSpPr/>
          <p:nvPr/>
        </p:nvSpPr>
        <p:spPr>
          <a:xfrm>
            <a:off x="3951824" y="1313683"/>
            <a:ext cx="4288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B54D4E"/>
                </a:solidFill>
                <a:cs typeface="+mn-ea"/>
                <a:sym typeface="+mn-lt"/>
              </a:rPr>
              <a:t>霜降吃柿子的传说</a:t>
            </a:r>
          </a:p>
        </p:txBody>
      </p:sp>
      <p:sp>
        <p:nvSpPr>
          <p:cNvPr id="6" name="矩形 5"/>
          <p:cNvSpPr/>
          <p:nvPr/>
        </p:nvSpPr>
        <p:spPr>
          <a:xfrm>
            <a:off x="911465" y="1988339"/>
            <a:ext cx="103690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大明王朝的开国皇帝朱元璋，小的时候家中十分贫困，经常吃了上顿没下顿，没有办法，只好拿起讨饭碗、扯起打狗棍四处讨饭。有一年霜降节，已经两天没饭吃的朱元璋饿得两眼发黑，四肢无力。当他跌跌撞撞走到一个小村庄时，顿时眼前一亮，发现村边的一处烂瓦堆里长着一棵柿子树，上面结满了红彤彤的柿子。朱元璋一见，兴奋极了，心里想着老天爷饿不死瞎家雀儿。于是，使出浑身力气爬到树上，吃了一顿柿子大餐，这才得以从阎王爷那里捡回了一条小命。而且一整个冬天没有流鼻涕，也没有裂嘴唇。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后来，朱元璋当了皇帝，有一年霜降节领兵再次路过那个小村庄，发现那棵柿子树还在，上面依然挂满了红彤彤的柿子。面对此情此景，朱元璋思绪万千，正是这棵柿子树才使自己免于成为饿殍。他仰望着这棵平平常常的柿子树，缓缓脱下自己的红色战袍，又亲自爬了上去，郑重其事地把战袍披在柿子树上，并封它为“凌霜侯”，这才依依不舍地离去。这个故事在民间流传开来后，就逐渐形成了霜降吃柿子的习俗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97180" y="3990682"/>
            <a:ext cx="3735134" cy="28673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4533363" y="5035639"/>
            <a:ext cx="1803328" cy="18223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980107" y="1136451"/>
            <a:ext cx="1244163" cy="1062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00">
        <p:random/>
      </p:transition>
    </mc:Choice>
    <mc:Fallback xmlns="">
      <p:transition spd="slow" advTm="59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99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" y="-497"/>
            <a:ext cx="12229636" cy="68584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367292"/>
            <a:ext cx="12192000" cy="35615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51308" y="4168208"/>
            <a:ext cx="12300658" cy="26897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1" b="-215"/>
          <a:stretch>
            <a:fillRect/>
          </a:stretch>
        </p:blipFill>
        <p:spPr>
          <a:xfrm>
            <a:off x="0" y="3175281"/>
            <a:ext cx="12192000" cy="32916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83147" y="1373142"/>
            <a:ext cx="5016503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000" b="1" dirty="0">
                <a:solidFill>
                  <a:srgbClr val="B54D4E"/>
                </a:solidFill>
                <a:cs typeface="+mn-ea"/>
                <a:sym typeface="+mn-lt"/>
              </a:rPr>
              <a:t>霜降诗词</a:t>
            </a:r>
          </a:p>
        </p:txBody>
      </p:sp>
      <p:sp>
        <p:nvSpPr>
          <p:cNvPr id="11" name="椭圆 10"/>
          <p:cNvSpPr/>
          <p:nvPr/>
        </p:nvSpPr>
        <p:spPr>
          <a:xfrm>
            <a:off x="3335746" y="1422759"/>
            <a:ext cx="1142738" cy="1142738"/>
          </a:xfrm>
          <a:prstGeom prst="ellipse">
            <a:avLst/>
          </a:prstGeom>
          <a:solidFill>
            <a:srgbClr val="B54D4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2788452" cy="18748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020755" y="2960279"/>
            <a:ext cx="1646738" cy="39024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316565" y="1449342"/>
            <a:ext cx="1181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00">
        <p:random/>
      </p:transition>
    </mc:Choice>
    <mc:Fallback xmlns="">
      <p:transition spd="slow" advTm="42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25"/>
                            </p:stCondLst>
                            <p:childTnLst>
                              <p:par>
                                <p:cTn id="32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霜降诗词</a:t>
            </a:r>
          </a:p>
        </p:txBody>
      </p:sp>
      <p:sp>
        <p:nvSpPr>
          <p:cNvPr id="3" name="矩形 2"/>
          <p:cNvSpPr/>
          <p:nvPr/>
        </p:nvSpPr>
        <p:spPr>
          <a:xfrm>
            <a:off x="980877" y="283032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霜降三旬后，蓂馀一叶秋。</a:t>
            </a:r>
            <a:endParaRPr lang="en-US" altLang="zh-CN" sz="28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玄阴迎落日，凉魄尽残钩。</a:t>
            </a:r>
          </a:p>
          <a:p>
            <a:pPr algn="r">
              <a:lnSpc>
                <a:spcPct val="150000"/>
              </a:lnSpc>
            </a:pPr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半夜灰移管，明朝帝御裘。</a:t>
            </a:r>
            <a:endParaRPr lang="en-US" altLang="zh-CN" sz="28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潘安过今夕，休咏赋中愁。</a:t>
            </a:r>
            <a:endParaRPr lang="zh-CN" altLang="en-US" sz="2800" b="0" i="0" spc="6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05427" y="190500"/>
            <a:ext cx="3171825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03311" y="2077760"/>
            <a:ext cx="4166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B54D4E"/>
                </a:solidFill>
                <a:cs typeface="+mn-ea"/>
                <a:sym typeface="+mn-lt"/>
              </a:rPr>
              <a:t>《</a:t>
            </a:r>
            <a:r>
              <a:rPr lang="zh-CN" altLang="en-US" sz="3200" b="1" dirty="0">
                <a:solidFill>
                  <a:srgbClr val="B54D4E"/>
                </a:solidFill>
                <a:cs typeface="+mn-ea"/>
                <a:sym typeface="+mn-lt"/>
              </a:rPr>
              <a:t>赋得九月尽</a:t>
            </a:r>
            <a:r>
              <a:rPr lang="en-US" altLang="zh-CN" sz="3200" b="1" dirty="0">
                <a:solidFill>
                  <a:srgbClr val="B54D4E"/>
                </a:solidFill>
                <a:cs typeface="+mn-ea"/>
                <a:sym typeface="+mn-lt"/>
              </a:rPr>
              <a:t>(</a:t>
            </a:r>
            <a:r>
              <a:rPr lang="zh-CN" altLang="en-US" sz="3200" b="1" dirty="0">
                <a:solidFill>
                  <a:srgbClr val="B54D4E"/>
                </a:solidFill>
                <a:cs typeface="+mn-ea"/>
                <a:sym typeface="+mn-lt"/>
              </a:rPr>
              <a:t>秋字</a:t>
            </a:r>
            <a:r>
              <a:rPr lang="en-US" altLang="zh-CN" sz="3200" b="1" dirty="0">
                <a:solidFill>
                  <a:srgbClr val="B54D4E"/>
                </a:solidFill>
                <a:cs typeface="+mn-ea"/>
                <a:sym typeface="+mn-lt"/>
              </a:rPr>
              <a:t>)》</a:t>
            </a:r>
            <a:endParaRPr lang="zh-CN" altLang="en-US" sz="3200" b="1" dirty="0">
              <a:solidFill>
                <a:srgbClr val="B54D4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35572" y="217009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31" y="1447800"/>
            <a:ext cx="4058615" cy="560069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霜降诗词</a:t>
            </a:r>
          </a:p>
        </p:txBody>
      </p:sp>
      <p:sp>
        <p:nvSpPr>
          <p:cNvPr id="6" name="矩形 5"/>
          <p:cNvSpPr/>
          <p:nvPr/>
        </p:nvSpPr>
        <p:spPr>
          <a:xfrm>
            <a:off x="4491646" y="1130938"/>
            <a:ext cx="5455340" cy="4549066"/>
          </a:xfrm>
          <a:prstGeom prst="rect">
            <a:avLst/>
          </a:prstGeom>
        </p:spPr>
        <p:txBody>
          <a:bodyPr vert="eaVert">
            <a:spAutoFit/>
          </a:bodyPr>
          <a:lstStyle/>
          <a:p>
            <a:pPr algn="r">
              <a:lnSpc>
                <a:spcPct val="250000"/>
              </a:lnSpc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霜降水返壑，风落木归山。</a:t>
            </a:r>
            <a:endParaRPr lang="en-US" altLang="zh-CN" sz="20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250000"/>
              </a:lnSpc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冉冉岁将宴，物皆复本源。</a:t>
            </a:r>
          </a:p>
          <a:p>
            <a:pPr algn="r">
              <a:lnSpc>
                <a:spcPct val="250000"/>
              </a:lnSpc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何此南迁客，五年独未还。</a:t>
            </a:r>
            <a:endParaRPr lang="en-US" altLang="zh-CN" sz="20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250000"/>
              </a:lnSpc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命屯分已定，日久心弥安。</a:t>
            </a:r>
          </a:p>
          <a:p>
            <a:pPr algn="r">
              <a:lnSpc>
                <a:spcPct val="250000"/>
              </a:lnSpc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亦尝心与口，静念私自言。</a:t>
            </a:r>
            <a:endParaRPr lang="en-US" altLang="zh-CN" sz="20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250000"/>
              </a:lnSpc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去国固非乐，归乡未必欢。</a:t>
            </a:r>
          </a:p>
          <a:p>
            <a:pPr algn="r">
              <a:lnSpc>
                <a:spcPct val="250000"/>
              </a:lnSpc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何须自生苦，舍易求其难。</a:t>
            </a:r>
          </a:p>
        </p:txBody>
      </p:sp>
      <p:sp>
        <p:nvSpPr>
          <p:cNvPr id="7" name="矩形 6"/>
          <p:cNvSpPr/>
          <p:nvPr/>
        </p:nvSpPr>
        <p:spPr>
          <a:xfrm>
            <a:off x="10078908" y="1659977"/>
            <a:ext cx="800219" cy="205167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B54D4E"/>
                </a:solidFill>
                <a:cs typeface="+mn-ea"/>
                <a:sym typeface="+mn-lt"/>
              </a:rPr>
              <a:t>岁晚</a:t>
            </a:r>
          </a:p>
        </p:txBody>
      </p:sp>
      <p:sp>
        <p:nvSpPr>
          <p:cNvPr id="8" name="矩形 7"/>
          <p:cNvSpPr/>
          <p:nvPr/>
        </p:nvSpPr>
        <p:spPr>
          <a:xfrm>
            <a:off x="10232799" y="3357521"/>
            <a:ext cx="492443" cy="86177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白居易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" y="-497"/>
            <a:ext cx="12229636" cy="69622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248" y="2463034"/>
            <a:ext cx="12211248" cy="35672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screen"/>
          <a:stretch>
            <a:fillRect/>
          </a:stretch>
        </p:blipFill>
        <p:spPr>
          <a:xfrm>
            <a:off x="9029700" y="-497"/>
            <a:ext cx="3162299" cy="31343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screen"/>
          <a:srcRect/>
          <a:stretch>
            <a:fillRect/>
          </a:stretch>
        </p:blipFill>
        <p:spPr>
          <a:xfrm>
            <a:off x="-51308" y="5958908"/>
            <a:ext cx="12300658" cy="10028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1" b="-215"/>
          <a:stretch>
            <a:fillRect/>
          </a:stretch>
        </p:blipFill>
        <p:spPr>
          <a:xfrm>
            <a:off x="-19248" y="3498770"/>
            <a:ext cx="12293458" cy="33190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screen"/>
          <a:stretch>
            <a:fillRect/>
          </a:stretch>
        </p:blipFill>
        <p:spPr>
          <a:xfrm>
            <a:off x="8494326" y="3498770"/>
            <a:ext cx="1419507" cy="33639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screen"/>
          <a:stretch>
            <a:fillRect/>
          </a:stretch>
        </p:blipFill>
        <p:spPr>
          <a:xfrm>
            <a:off x="11146820" y="4694466"/>
            <a:ext cx="1221111" cy="252888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3" cstate="screen"/>
          <a:srcRect/>
          <a:stretch>
            <a:fillRect/>
          </a:stretch>
        </p:blipFill>
        <p:spPr>
          <a:xfrm>
            <a:off x="2904683" y="601268"/>
            <a:ext cx="503133" cy="3477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PA_PA-图片 20"/>
          <p:cNvSpPr/>
          <p:nvPr>
            <p:custDataLst>
              <p:tags r:id="rId9"/>
            </p:custDataLst>
          </p:nvPr>
        </p:nvSpPr>
        <p:spPr>
          <a:xfrm>
            <a:off x="248812" y="997258"/>
            <a:ext cx="2118750" cy="1963021"/>
          </a:xfrm>
          <a:custGeom>
            <a:avLst/>
            <a:gdLst/>
            <a:ahLst/>
            <a:cxnLst/>
            <a:rect l="0" t="0" r="0" b="0"/>
            <a:pathLst>
              <a:path w="1854555" h="1718244">
                <a:moveTo>
                  <a:pt x="0" y="0"/>
                </a:moveTo>
                <a:lnTo>
                  <a:pt x="1854554" y="0"/>
                </a:lnTo>
                <a:lnTo>
                  <a:pt x="1854554" y="1718243"/>
                </a:lnTo>
                <a:lnTo>
                  <a:pt x="0" y="1718243"/>
                </a:lnTo>
                <a:close/>
              </a:path>
            </a:pathLst>
          </a:custGeom>
          <a:blipFill dpi="0" rotWithShape="1">
            <a:blip r:embed="rId24">
              <a:alphaModFix amt="47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25" cstate="screen"/>
          <a:srcRect/>
          <a:stretch>
            <a:fillRect/>
          </a:stretch>
        </p:blipFill>
        <p:spPr>
          <a:xfrm>
            <a:off x="3697946" y="454898"/>
            <a:ext cx="3596603" cy="3477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6" cstate="screen"/>
          <a:srcRect/>
          <a:stretch>
            <a:fillRect/>
          </a:stretch>
        </p:blipFill>
        <p:spPr>
          <a:xfrm>
            <a:off x="7422722" y="259565"/>
            <a:ext cx="407660" cy="2895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" y="-497"/>
            <a:ext cx="12229636" cy="69622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1"/>
            <a:ext cx="12229869" cy="685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" y="2902131"/>
            <a:ext cx="12229869" cy="3934895"/>
          </a:xfrm>
          <a:prstGeom prst="rect">
            <a:avLst/>
          </a:prstGeom>
          <a:solidFill>
            <a:srgbClr val="B54D4E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74514" y="3705833"/>
            <a:ext cx="738664" cy="2801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霜降的由来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36931" y="3705833"/>
            <a:ext cx="738664" cy="2801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霜降气候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99348" y="3705833"/>
            <a:ext cx="738664" cy="2801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霜降习俗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61765" y="3705833"/>
            <a:ext cx="738664" cy="2801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霜降养生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524180" y="3705833"/>
            <a:ext cx="738664" cy="2801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霜降诗词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386003" y="-50800"/>
            <a:ext cx="1292662" cy="2801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1110" y="997858"/>
            <a:ext cx="738664" cy="28919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3505" y="0"/>
            <a:ext cx="3208495" cy="27299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965670" y="6086782"/>
            <a:ext cx="1244163" cy="10623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1262276" y="2900679"/>
            <a:ext cx="746535" cy="70994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526099" y="2968733"/>
            <a:ext cx="663644" cy="634180"/>
            <a:chOff x="1843651" y="3480620"/>
            <a:chExt cx="663644" cy="634180"/>
          </a:xfrm>
        </p:grpSpPr>
        <p:sp>
          <p:nvSpPr>
            <p:cNvPr id="25" name="椭圆 24"/>
            <p:cNvSpPr/>
            <p:nvPr/>
          </p:nvSpPr>
          <p:spPr>
            <a:xfrm>
              <a:off x="1843652" y="3480620"/>
              <a:ext cx="634180" cy="6341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43651" y="3511386"/>
              <a:ext cx="663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88955" y="2968733"/>
            <a:ext cx="663644" cy="634180"/>
            <a:chOff x="1843651" y="3480620"/>
            <a:chExt cx="663644" cy="634180"/>
          </a:xfrm>
        </p:grpSpPr>
        <p:sp>
          <p:nvSpPr>
            <p:cNvPr id="29" name="椭圆 28"/>
            <p:cNvSpPr/>
            <p:nvPr/>
          </p:nvSpPr>
          <p:spPr>
            <a:xfrm>
              <a:off x="1843652" y="3480620"/>
              <a:ext cx="634180" cy="6341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843651" y="3511386"/>
              <a:ext cx="663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51372" y="2968733"/>
            <a:ext cx="663644" cy="634180"/>
            <a:chOff x="1843651" y="3480620"/>
            <a:chExt cx="663644" cy="634180"/>
          </a:xfrm>
        </p:grpSpPr>
        <p:sp>
          <p:nvSpPr>
            <p:cNvPr id="32" name="椭圆 31"/>
            <p:cNvSpPr/>
            <p:nvPr/>
          </p:nvSpPr>
          <p:spPr>
            <a:xfrm>
              <a:off x="1843652" y="3480620"/>
              <a:ext cx="634180" cy="6341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843651" y="3511386"/>
              <a:ext cx="663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800505" y="2968733"/>
            <a:ext cx="663644" cy="634180"/>
            <a:chOff x="1843651" y="3480620"/>
            <a:chExt cx="663644" cy="634180"/>
          </a:xfrm>
        </p:grpSpPr>
        <p:sp>
          <p:nvSpPr>
            <p:cNvPr id="35" name="椭圆 34"/>
            <p:cNvSpPr/>
            <p:nvPr/>
          </p:nvSpPr>
          <p:spPr>
            <a:xfrm>
              <a:off x="1843652" y="3480620"/>
              <a:ext cx="634180" cy="6341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843651" y="3511386"/>
              <a:ext cx="663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559408" y="2968733"/>
            <a:ext cx="663644" cy="634180"/>
            <a:chOff x="1843651" y="3480620"/>
            <a:chExt cx="663644" cy="634180"/>
          </a:xfrm>
        </p:grpSpPr>
        <p:sp>
          <p:nvSpPr>
            <p:cNvPr id="38" name="椭圆 37"/>
            <p:cNvSpPr/>
            <p:nvPr/>
          </p:nvSpPr>
          <p:spPr>
            <a:xfrm>
              <a:off x="1843652" y="3480620"/>
              <a:ext cx="634180" cy="6341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43651" y="3511386"/>
              <a:ext cx="663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 rot="9578004">
            <a:off x="11227002" y="5991902"/>
            <a:ext cx="1209826" cy="1251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random/>
      </p:transition>
    </mc:Choice>
    <mc:Fallback xmlns="">
      <p:transition spd="slow" advTm="9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6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6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" y="-497"/>
            <a:ext cx="12229636" cy="68584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281692"/>
            <a:ext cx="12192000" cy="35615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51308" y="4168208"/>
            <a:ext cx="12300658" cy="26897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1" b="-215"/>
          <a:stretch>
            <a:fillRect/>
          </a:stretch>
        </p:blipFill>
        <p:spPr>
          <a:xfrm>
            <a:off x="0" y="3175281"/>
            <a:ext cx="12192000" cy="32916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59297" y="1385930"/>
            <a:ext cx="5745846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000" b="1" dirty="0">
                <a:solidFill>
                  <a:srgbClr val="B54D4E"/>
                </a:solidFill>
                <a:cs typeface="+mn-ea"/>
                <a:sym typeface="+mn-lt"/>
              </a:rPr>
              <a:t>霜降的由来</a:t>
            </a:r>
          </a:p>
        </p:txBody>
      </p:sp>
      <p:sp>
        <p:nvSpPr>
          <p:cNvPr id="11" name="椭圆 10"/>
          <p:cNvSpPr/>
          <p:nvPr/>
        </p:nvSpPr>
        <p:spPr>
          <a:xfrm>
            <a:off x="3011896" y="1435547"/>
            <a:ext cx="1142738" cy="1142738"/>
          </a:xfrm>
          <a:prstGeom prst="ellipse">
            <a:avLst/>
          </a:prstGeom>
          <a:solidFill>
            <a:srgbClr val="B54D4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0" y="0"/>
            <a:ext cx="4298148" cy="42981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020755" y="2960279"/>
            <a:ext cx="1646738" cy="39024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2992715" y="1462130"/>
            <a:ext cx="1181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random/>
      </p:transition>
    </mc:Choice>
    <mc:Fallback xmlns="">
      <p:transition spd="slow" advTm="43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99"/>
                            </p:stCondLst>
                            <p:childTnLst>
                              <p:par>
                                <p:cTn id="32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霜降的由来</a:t>
            </a:r>
          </a:p>
        </p:txBody>
      </p:sp>
      <p:sp>
        <p:nvSpPr>
          <p:cNvPr id="10" name="矩形 9"/>
          <p:cNvSpPr/>
          <p:nvPr/>
        </p:nvSpPr>
        <p:spPr>
          <a:xfrm>
            <a:off x="4657468" y="3028238"/>
            <a:ext cx="60180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霜降二十四节气之一，天气渐冷，开始有霜。霜降一般是在每年公历的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210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度时为二十四节气中的霜降。霜降是秋季的最后一个节气，是秋季到冬季的过渡节气。秋晚地面上散热很多，温度骤然下降到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度以下，空气中的水蒸气在地面或植物上直接凝结形成细微的冰针，有的成为六角形的霜花，色白且结构疏松。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657468" y="2258797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B54D4E"/>
                </a:solidFill>
                <a:cs typeface="+mn-ea"/>
                <a:sym typeface="+mn-lt"/>
              </a:rPr>
              <a:t>霜降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2" y="1695368"/>
            <a:ext cx="4237215" cy="4244558"/>
          </a:xfrm>
          <a:prstGeom prst="rect">
            <a:avLst/>
          </a:prstGeom>
        </p:spPr>
      </p:pic>
      <p:sp>
        <p:nvSpPr>
          <p:cNvPr id="9" name="矩形: 剪去单角 8"/>
          <p:cNvSpPr/>
          <p:nvPr/>
        </p:nvSpPr>
        <p:spPr>
          <a:xfrm>
            <a:off x="4318000" y="2057400"/>
            <a:ext cx="6565900" cy="3520495"/>
          </a:xfrm>
          <a:prstGeom prst="snip1Rect">
            <a:avLst/>
          </a:prstGeom>
          <a:noFill/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87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24063" r="23455"/>
          <a:stretch>
            <a:fillRect/>
          </a:stretch>
        </p:blipFill>
        <p:spPr>
          <a:xfrm>
            <a:off x="7734299" y="1130938"/>
            <a:ext cx="3415795" cy="57270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69025" y="2314929"/>
            <a:ext cx="6018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每年阳历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日前后，太阳到达黄经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210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度时为二十四节气中的霜降。霜降是秋季的最后一个节气，是秋季到冬季的过渡节气。秋晚地面上散热很多，温度骤然下降到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度以下，空气中的水蒸气在地面或植物上直接凝结形成细微的冰针，有的成为六角形的霜花，色白且结构疏松。</a:t>
            </a:r>
          </a:p>
        </p:txBody>
      </p:sp>
      <p:sp>
        <p:nvSpPr>
          <p:cNvPr id="9" name="矩形: 剪去单角 8"/>
          <p:cNvSpPr/>
          <p:nvPr/>
        </p:nvSpPr>
        <p:spPr>
          <a:xfrm>
            <a:off x="695100" y="2103276"/>
            <a:ext cx="6565900" cy="2323699"/>
          </a:xfrm>
          <a:prstGeom prst="snip1Rect">
            <a:avLst/>
          </a:prstGeom>
          <a:noFill/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霜降的由来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 r="-357"/>
          <a:stretch>
            <a:fillRect/>
          </a:stretch>
        </p:blipFill>
        <p:spPr>
          <a:xfrm>
            <a:off x="0" y="5259733"/>
            <a:ext cx="8761714" cy="15982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854038" y="3359341"/>
            <a:ext cx="2540000" cy="1711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968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霜降的由来</a:t>
            </a:r>
          </a:p>
        </p:txBody>
      </p:sp>
      <p:sp>
        <p:nvSpPr>
          <p:cNvPr id="5" name="矩形 4"/>
          <p:cNvSpPr/>
          <p:nvPr/>
        </p:nvSpPr>
        <p:spPr>
          <a:xfrm>
            <a:off x="4460791" y="3094318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于霜降说：九月中，气肃而凝，露结为霜矣。“霜降”表示天气逐渐变冷，露水凝结成霜。我国古代将霜降分为三候：一候豺乃祭兽；二候草木黄落；三候蜇虫咸俯。豺狼开始捕获猎物，祭兽，以兽而祭天报本也，方铺而祭秋金之义；大地上的树叶枯黄掉落；蜇虫也全在洞中不动不食，垂下头来进入冬眠状态中。</a:t>
            </a:r>
          </a:p>
        </p:txBody>
      </p:sp>
      <p:sp>
        <p:nvSpPr>
          <p:cNvPr id="8" name="矩形: 剪去单角 7"/>
          <p:cNvSpPr/>
          <p:nvPr/>
        </p:nvSpPr>
        <p:spPr>
          <a:xfrm>
            <a:off x="899886" y="2057400"/>
            <a:ext cx="9984014" cy="3520495"/>
          </a:xfrm>
          <a:prstGeom prst="snip1Rect">
            <a:avLst/>
          </a:prstGeom>
          <a:noFill/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57172" y="2029165"/>
            <a:ext cx="3606376" cy="36063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4578256" y="2324877"/>
            <a:ext cx="1890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dirty="0">
                <a:solidFill>
                  <a:srgbClr val="B54D4E"/>
                </a:solidFill>
                <a:cs typeface="+mn-ea"/>
                <a:sym typeface="+mn-lt"/>
              </a:rPr>
              <a:t>霜降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63820" y="24072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cs typeface="+mn-ea"/>
                <a:sym typeface="+mn-lt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cs typeface="+mn-ea"/>
                <a:sym typeface="+mn-lt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cs typeface="+mn-ea"/>
                <a:sym typeface="+mn-lt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" y="-497"/>
            <a:ext cx="12229636" cy="68584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843542"/>
            <a:ext cx="12192000" cy="35615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51308" y="4168208"/>
            <a:ext cx="12300658" cy="26897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1" b="-215"/>
          <a:stretch>
            <a:fillRect/>
          </a:stretch>
        </p:blipFill>
        <p:spPr>
          <a:xfrm>
            <a:off x="0" y="3175281"/>
            <a:ext cx="12192000" cy="32916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83147" y="1373142"/>
            <a:ext cx="5016503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000" b="1" dirty="0">
                <a:solidFill>
                  <a:srgbClr val="B54D4E"/>
                </a:solidFill>
                <a:cs typeface="+mn-ea"/>
                <a:sym typeface="+mn-lt"/>
              </a:rPr>
              <a:t>霜降气候</a:t>
            </a:r>
          </a:p>
        </p:txBody>
      </p:sp>
      <p:sp>
        <p:nvSpPr>
          <p:cNvPr id="11" name="椭圆 10"/>
          <p:cNvSpPr/>
          <p:nvPr/>
        </p:nvSpPr>
        <p:spPr>
          <a:xfrm>
            <a:off x="3335746" y="1422759"/>
            <a:ext cx="1142738" cy="1142738"/>
          </a:xfrm>
          <a:prstGeom prst="ellipse">
            <a:avLst/>
          </a:prstGeom>
          <a:solidFill>
            <a:srgbClr val="B54D4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2788452" cy="18748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020755" y="2960279"/>
            <a:ext cx="1646738" cy="39024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3316565" y="1449342"/>
            <a:ext cx="1181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00">
        <p:random/>
      </p:transition>
    </mc:Choice>
    <mc:Fallback xmlns="">
      <p:transition spd="slow" advTm="42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25"/>
                            </p:stCondLst>
                            <p:childTnLst>
                              <p:par>
                                <p:cTn id="32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0660" y="299941"/>
            <a:ext cx="40143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rgbClr val="B54D4E"/>
                </a:solidFill>
                <a:cs typeface="+mn-ea"/>
                <a:sym typeface="+mn-lt"/>
              </a:rPr>
              <a:t>霜降气候</a:t>
            </a:r>
          </a:p>
        </p:txBody>
      </p:sp>
      <p:sp>
        <p:nvSpPr>
          <p:cNvPr id="7" name="矩形 6"/>
          <p:cNvSpPr/>
          <p:nvPr/>
        </p:nvSpPr>
        <p:spPr>
          <a:xfrm>
            <a:off x="843280" y="5832912"/>
            <a:ext cx="7366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此节气中豺狼将捕获的猎物先陈列后再食用。</a:t>
            </a:r>
          </a:p>
        </p:txBody>
      </p:sp>
      <p:sp>
        <p:nvSpPr>
          <p:cNvPr id="8" name="矩形 7"/>
          <p:cNvSpPr/>
          <p:nvPr/>
        </p:nvSpPr>
        <p:spPr>
          <a:xfrm>
            <a:off x="597445" y="2507719"/>
            <a:ext cx="10997110" cy="363796"/>
          </a:xfrm>
          <a:prstGeom prst="rect">
            <a:avLst/>
          </a:prstGeom>
          <a:solidFill>
            <a:srgbClr val="B54D4E"/>
          </a:solidFill>
          <a:ln w="28575"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22492" y="1723106"/>
            <a:ext cx="3531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B54D4E"/>
                </a:solidFill>
                <a:cs typeface="+mn-ea"/>
                <a:sym typeface="+mn-lt"/>
              </a:rPr>
              <a:t>霜降分为三候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66" y="1495089"/>
            <a:ext cx="4465880" cy="44658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组合 15"/>
          <p:cNvGrpSpPr/>
          <p:nvPr/>
        </p:nvGrpSpPr>
        <p:grpSpPr>
          <a:xfrm>
            <a:off x="4931168" y="3298763"/>
            <a:ext cx="850908" cy="2106901"/>
            <a:chOff x="4931168" y="3298763"/>
            <a:chExt cx="850908" cy="2106901"/>
          </a:xfrm>
        </p:grpSpPr>
        <p:sp>
          <p:nvSpPr>
            <p:cNvPr id="4" name="矩形 3"/>
            <p:cNvSpPr/>
            <p:nvPr/>
          </p:nvSpPr>
          <p:spPr>
            <a:xfrm>
              <a:off x="5104939" y="3384550"/>
              <a:ext cx="553998" cy="19389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一候豺乃祭兽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1168" y="3298763"/>
              <a:ext cx="850908" cy="2106901"/>
            </a:xfrm>
            <a:prstGeom prst="rect">
              <a:avLst/>
            </a:prstGeom>
            <a:noFill/>
            <a:ln w="19050">
              <a:solidFill>
                <a:srgbClr val="B54D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194755" y="3298763"/>
            <a:ext cx="850908" cy="2106901"/>
            <a:chOff x="7194755" y="3298763"/>
            <a:chExt cx="850908" cy="2106901"/>
          </a:xfrm>
        </p:grpSpPr>
        <p:sp>
          <p:nvSpPr>
            <p:cNvPr id="5" name="矩形 4"/>
            <p:cNvSpPr/>
            <p:nvPr/>
          </p:nvSpPr>
          <p:spPr>
            <a:xfrm>
              <a:off x="7360006" y="3384550"/>
              <a:ext cx="553998" cy="19389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二候草木黄落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194755" y="3298763"/>
              <a:ext cx="850908" cy="2106901"/>
            </a:xfrm>
            <a:prstGeom prst="rect">
              <a:avLst/>
            </a:prstGeom>
            <a:noFill/>
            <a:ln w="19050">
              <a:solidFill>
                <a:srgbClr val="B54D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716219" y="3298763"/>
            <a:ext cx="850908" cy="2106901"/>
            <a:chOff x="9716219" y="3298763"/>
            <a:chExt cx="850908" cy="2106901"/>
          </a:xfrm>
        </p:grpSpPr>
        <p:sp>
          <p:nvSpPr>
            <p:cNvPr id="6" name="矩形 5"/>
            <p:cNvSpPr/>
            <p:nvPr/>
          </p:nvSpPr>
          <p:spPr>
            <a:xfrm>
              <a:off x="9879978" y="3384550"/>
              <a:ext cx="553998" cy="19389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三候蜇虫咸俯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9716219" y="3298763"/>
              <a:ext cx="850908" cy="2106901"/>
            </a:xfrm>
            <a:prstGeom prst="rect">
              <a:avLst/>
            </a:prstGeom>
            <a:noFill/>
            <a:ln w="19050">
              <a:solidFill>
                <a:srgbClr val="B54D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6376006" y="4216482"/>
            <a:ext cx="185737" cy="185737"/>
          </a:xfrm>
          <a:prstGeom prst="ellipse">
            <a:avLst/>
          </a:prstGeom>
          <a:solidFill>
            <a:srgbClr val="B54D4E"/>
          </a:solidFill>
          <a:ln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789006" y="4216482"/>
            <a:ext cx="185737" cy="185737"/>
          </a:xfrm>
          <a:prstGeom prst="ellipse">
            <a:avLst/>
          </a:prstGeom>
          <a:solidFill>
            <a:srgbClr val="B54D4E"/>
          </a:solidFill>
          <a:ln>
            <a:solidFill>
              <a:srgbClr val="B54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500">
        <p:random/>
      </p:transition>
    </mc:Choice>
    <mc:Fallback xmlns="">
      <p:transition spd="slow" advTm="8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 www.2ppt.com">
  <a:themeElements>
    <a:clrScheme name="自定义 2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7B5"/>
      </a:accent1>
      <a:accent2>
        <a:srgbClr val="54ABED"/>
      </a:accent2>
      <a:accent3>
        <a:srgbClr val="99BED9"/>
      </a:accent3>
      <a:accent4>
        <a:srgbClr val="77777A"/>
      </a:accent4>
      <a:accent5>
        <a:srgbClr val="979797"/>
      </a:accent5>
      <a:accent6>
        <a:srgbClr val="BEBEBE"/>
      </a:accent6>
      <a:hlink>
        <a:srgbClr val="4472C4"/>
      </a:hlink>
      <a:folHlink>
        <a:srgbClr val="BFBFBF"/>
      </a:folHlink>
    </a:clrScheme>
    <a:fontScheme name="o2snrqp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1810</Words>
  <Application>Microsoft Office PowerPoint</Application>
  <PresentationFormat>宽屏</PresentationFormat>
  <Paragraphs>85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2022-03-10T06:05:49Z</dcterms:created>
  <dcterms:modified xsi:type="dcterms:W3CDTF">2023-01-11T01:41:36Z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D92CE0A2767148218EE1D6864007CA26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