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1" r:id="rId2"/>
    <p:sldId id="321" r:id="rId3"/>
    <p:sldId id="322" r:id="rId4"/>
    <p:sldId id="323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6" r:id="rId16"/>
    <p:sldId id="318" r:id="rId17"/>
    <p:sldId id="313" r:id="rId18"/>
    <p:sldId id="320" r:id="rId19"/>
    <p:sldId id="317" r:id="rId20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8" autoAdjust="0"/>
    <p:restoredTop sz="97754" autoAdjust="0"/>
  </p:normalViewPr>
  <p:slideViewPr>
    <p:cSldViewPr snapToGrid="0">
      <p:cViewPr varScale="1">
        <p:scale>
          <a:sx n="113" d="100"/>
          <a:sy n="113" d="100"/>
        </p:scale>
        <p:origin x="-18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4" Type="http://schemas.openxmlformats.org/officeDocument/2006/relationships/image" Target="../media/image39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BBE258-A239-48FC-AECD-9996EB30F98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5F165E-9271-42C4-8682-FBC37AC2AAF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7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e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emf"/><Relationship Id="rId20" Type="http://schemas.openxmlformats.org/officeDocument/2006/relationships/image" Target="../media/image48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e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3.e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40.e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129241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化为一元一次方程的分式方程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339" name="Picture 7" descr="QQ截图未命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0775" y="3886201"/>
            <a:ext cx="436245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66967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204913" y="1338263"/>
          <a:ext cx="23161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公式" r:id="rId3" imgW="1079500" imgH="520700" progId="Equation.3">
                  <p:embed/>
                </p:oleObj>
              </mc:Choice>
              <mc:Fallback>
                <p:oleObj name="公式" r:id="rId3" imgW="1079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1338263"/>
                        <a:ext cx="23161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820738" y="2263775"/>
            <a:ext cx="6596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两边都乘以最简公分母 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kumimoji="1"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x+3)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kumimoji="1"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x-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3) </a:t>
            </a: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得方程</a:t>
            </a: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855663" y="3711575"/>
          <a:ext cx="33448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" imgW="2743200" imgH="393700" progId="Equation.DSMT4">
                  <p:embed/>
                </p:oleObj>
              </mc:Choice>
              <mc:Fallback>
                <p:oleObj name="Equation" r:id="rId5" imgW="2743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711575"/>
                        <a:ext cx="33448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777875" y="4319588"/>
            <a:ext cx="444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解这个整式方程得</a:t>
            </a:r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452813" y="4346575"/>
          <a:ext cx="11207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7" imgW="952500" imgH="317500" progId="Equation.DSMT4">
                  <p:embed/>
                </p:oleObj>
              </mc:Choice>
              <mc:Fallback>
                <p:oleObj name="Equation" r:id="rId7" imgW="952500" imgH="317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346575"/>
                        <a:ext cx="11207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6229350" y="1314450"/>
            <a:ext cx="18510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分式方程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6324600" y="3759200"/>
            <a:ext cx="18510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整式方程</a:t>
            </a: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6881813" y="2138363"/>
            <a:ext cx="546100" cy="1533525"/>
          </a:xfrm>
          <a:prstGeom prst="downArrow">
            <a:avLst>
              <a:gd name="adj1" fmla="val 50000"/>
              <a:gd name="adj2" fmla="val 7020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6877050" y="2138363"/>
            <a:ext cx="546100" cy="1533525"/>
          </a:xfrm>
          <a:prstGeom prst="downArrow">
            <a:avLst>
              <a:gd name="adj1" fmla="val 50000"/>
              <a:gd name="adj2" fmla="val 702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6859588" y="2147888"/>
            <a:ext cx="546100" cy="1533525"/>
          </a:xfrm>
          <a:prstGeom prst="downArrow">
            <a:avLst>
              <a:gd name="adj1" fmla="val 50000"/>
              <a:gd name="adj2" fmla="val 7020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7361238" y="2044700"/>
            <a:ext cx="141446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两边乘以最简公分母</a:t>
            </a:r>
          </a:p>
        </p:txBody>
      </p:sp>
      <p:sp>
        <p:nvSpPr>
          <p:cNvPr id="86030" name="AutoShape 14"/>
          <p:cNvSpPr>
            <a:spLocks noChangeArrowheads="1"/>
          </p:cNvSpPr>
          <p:nvPr/>
        </p:nvSpPr>
        <p:spPr bwMode="auto">
          <a:xfrm>
            <a:off x="519113" y="1504950"/>
            <a:ext cx="565150" cy="2098675"/>
          </a:xfrm>
          <a:prstGeom prst="curvedRightArrow">
            <a:avLst>
              <a:gd name="adj1" fmla="val 74270"/>
              <a:gd name="adj2" fmla="val 14853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762000" y="5021263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答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轮船在静水中的速度为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21km/h.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1123950" y="728663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6600FF"/>
                </a:solidFill>
              </a:rPr>
              <a:t>分式方程的解法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  <p:bldP spid="86022" grpId="0" autoUpdateAnimBg="0"/>
      <p:bldP spid="86024" grpId="0" animBg="1" autoUpdateAnimBg="0"/>
      <p:bldP spid="86025" grpId="0" animBg="1" autoUpdateAnimBg="0"/>
      <p:bldP spid="86026" grpId="0" animBg="1"/>
      <p:bldP spid="86027" grpId="0" animBg="1"/>
      <p:bldP spid="86028" grpId="0" animBg="1"/>
      <p:bldP spid="86029" grpId="0" autoUpdateAnimBg="0"/>
      <p:bldP spid="86030" grpId="0" animBg="1"/>
      <p:bldP spid="860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63575" y="1893888"/>
            <a:ext cx="7924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两边都乘以最简公分母 （</a:t>
            </a:r>
            <a:r>
              <a:rPr kumimoji="1"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+1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1)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得整式方程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                 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x+1=2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61988" y="2840038"/>
            <a:ext cx="352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解这个整式方程得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276600" y="2817813"/>
          <a:ext cx="9080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公式" r:id="rId3" imgW="469900" imgH="241300" progId="Equation.3">
                  <p:embed/>
                </p:oleObj>
              </mc:Choice>
              <mc:Fallback>
                <p:oleObj name="公式" r:id="rId3" imgW="4699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17813"/>
                        <a:ext cx="9080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522538" y="3438525"/>
            <a:ext cx="439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=1</a:t>
            </a: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究竟是不是原方程的根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859588" y="2601913"/>
            <a:ext cx="109378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558800" y="3971925"/>
            <a:ext cx="398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把</a:t>
            </a:r>
            <a:r>
              <a:rPr kumimoji="1"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=1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代入原方程检验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635000" y="4581525"/>
            <a:ext cx="569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=1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使分式的分母的值为零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58800" y="5191125"/>
            <a:ext cx="755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也就是使分式       和        没有意义</a:t>
            </a:r>
          </a:p>
        </p:txBody>
      </p:sp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2686050" y="5018088"/>
          <a:ext cx="6397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711200" imgH="812800" progId="Equation.DSMT4">
                  <p:embed/>
                </p:oleObj>
              </mc:Choice>
              <mc:Fallback>
                <p:oleObj name="Equation" r:id="rId5" imgW="711200" imgH="812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5018088"/>
                        <a:ext cx="63976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4173538" y="5027613"/>
          <a:ext cx="755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850900" imgH="812800" progId="Equation.DSMT4">
                  <p:embed/>
                </p:oleObj>
              </mc:Choice>
              <mc:Fallback>
                <p:oleObj name="Equation" r:id="rId7" imgW="850900" imgH="812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5027613"/>
                        <a:ext cx="7556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625475" y="5726113"/>
            <a:ext cx="723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∴ </a:t>
            </a:r>
            <a:r>
              <a:rPr kumimoji="1"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=1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不是原方程的根，原分式方程无解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7173" name="Object 15"/>
          <p:cNvGraphicFramePr>
            <a:graphicFrameLocks noGrp="1" noChangeAspect="1"/>
          </p:cNvGraphicFramePr>
          <p:nvPr>
            <p:ph idx="4294967295"/>
          </p:nvPr>
        </p:nvGraphicFramePr>
        <p:xfrm>
          <a:off x="635000" y="1150938"/>
          <a:ext cx="2540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公式" r:id="rId9" imgW="1790700" imgH="520700" progId="Equation.3">
                  <p:embed/>
                </p:oleObj>
              </mc:Choice>
              <mc:Fallback>
                <p:oleObj name="公式" r:id="rId9" imgW="1790700" imgH="520700" progId="Equation.3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150938"/>
                        <a:ext cx="2540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88"/>
          <p:cNvSpPr>
            <a:spLocks noChangeArrowheads="1"/>
          </p:cNvSpPr>
          <p:nvPr/>
        </p:nvSpPr>
        <p:spPr bwMode="auto">
          <a:xfrm>
            <a:off x="528638" y="654050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 autoUpdateAnimBg="0"/>
      <p:bldP spid="87046" grpId="0"/>
      <p:bldP spid="87047" grpId="0" autoUpdateAnimBg="0"/>
      <p:bldP spid="87048" grpId="0" autoUpdateAnimBg="0"/>
      <p:bldP spid="87049" grpId="0" autoUpdateAnimBg="0"/>
      <p:bldP spid="87051" grpId="0"/>
      <p:bldP spid="870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192088" y="576263"/>
            <a:ext cx="80518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⑴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在原方程变形时，有时可能产生不适合原方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  程的根，这种根叫做原方程的</a:t>
            </a: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增根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79450" y="1581150"/>
            <a:ext cx="595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⑵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增根是如何产生的？</a:t>
            </a:r>
          </a:p>
        </p:txBody>
      </p:sp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1271588" y="5489575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800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3557588" y="2092325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969963" y="2051050"/>
          <a:ext cx="19494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3" imgW="1371600" imgH="520700" progId="Equation.3">
                  <p:embed/>
                </p:oleObj>
              </mc:Choice>
              <mc:Fallback>
                <p:oleObj name="Equation" r:id="rId3" imgW="13716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051050"/>
                        <a:ext cx="1949450" cy="973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4419600" y="2913063"/>
          <a:ext cx="22653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1511300" imgH="520700" progId="Equation.3">
                  <p:embed/>
                </p:oleObj>
              </mc:Choice>
              <mc:Fallback>
                <p:oleObj name="Equation" r:id="rId5" imgW="1511300" imgH="520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913063"/>
                        <a:ext cx="2265363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3660775" y="2263775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方程两边都乘以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(x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－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3)</a:t>
            </a:r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4124325" y="4090988"/>
          <a:ext cx="33210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7" imgW="1270000" imgH="266700" progId="Equation.3">
                  <p:embed/>
                </p:oleObj>
              </mc:Choice>
              <mc:Fallback>
                <p:oleObj name="Equation" r:id="rId7" imgW="1270000" imgH="266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4090988"/>
                        <a:ext cx="33210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5310188" y="4535488"/>
            <a:ext cx="0" cy="4572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4767263" y="4873625"/>
          <a:ext cx="1184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9" imgW="469900" imgH="241300" progId="Equation.3">
                  <p:embed/>
                </p:oleObj>
              </mc:Choice>
              <mc:Fallback>
                <p:oleObj name="Equation" r:id="rId9" imgW="4699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873625"/>
                        <a:ext cx="11842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1957388" y="5435600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4337050" y="5680075"/>
          <a:ext cx="2546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1" imgW="1308100" imgH="241300" progId="Equation.3">
                  <p:embed/>
                </p:oleObj>
              </mc:Choice>
              <mc:Fallback>
                <p:oleObj name="Equation" r:id="rId11" imgW="13081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5680075"/>
                        <a:ext cx="2546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5310188" y="5297488"/>
            <a:ext cx="0" cy="4572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5286375" y="3621088"/>
            <a:ext cx="0" cy="4572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5232400" y="2706688"/>
            <a:ext cx="0" cy="45720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>
            <a:off x="3082925" y="2546350"/>
            <a:ext cx="5334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035300" y="3152775"/>
            <a:ext cx="548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(x-3)</a:t>
            </a:r>
            <a:r>
              <a:rPr kumimoji="1"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╳                    ╳ </a:t>
            </a:r>
            <a:r>
              <a:rPr kumimoji="1"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(x-3)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554038" y="3121025"/>
            <a:ext cx="280828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产生的原因</a:t>
            </a:r>
            <a:r>
              <a:rPr kumimoji="1"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  <a:r>
              <a:rPr kumimoji="1"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为去分母，分式方程两边同乘了一个</a:t>
            </a:r>
            <a:r>
              <a:rPr kumimoji="1" lang="zh-CN" altLang="en-US" sz="2000" b="1" u="sng">
                <a:solidFill>
                  <a:srgbClr val="FF0000"/>
                </a:solidFill>
                <a:latin typeface="宋体" panose="02010600030101010101" pitchFamily="2" charset="-122"/>
              </a:rPr>
              <a:t>等于</a:t>
            </a:r>
            <a:r>
              <a:rPr kumimoji="1" lang="en-US" altLang="zh-CN" sz="2000" b="1" u="sng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000" b="1" u="sng">
                <a:solidFill>
                  <a:srgbClr val="FF0000"/>
                </a:solidFill>
                <a:latin typeface="宋体" panose="02010600030101010101" pitchFamily="2" charset="-122"/>
              </a:rPr>
              <a:t>的式子</a:t>
            </a:r>
            <a:r>
              <a:rPr kumimoji="1"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所得的根是整式方程的根</a:t>
            </a:r>
            <a:r>
              <a:rPr kumimoji="1"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而不是分式方程的根</a:t>
            </a:r>
            <a:r>
              <a:rPr kumimoji="1"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所以必须检验</a:t>
            </a:r>
            <a:r>
              <a:rPr kumimoji="1" lang="en-US" altLang="zh-CN" sz="2000" b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  <p:bldP spid="88073" grpId="0" autoUpdateAnimBg="0"/>
      <p:bldP spid="88075" grpId="0" animBg="1"/>
      <p:bldP spid="88077" grpId="0" autoUpdateAnimBg="0"/>
      <p:bldP spid="88079" grpId="0" animBg="1"/>
      <p:bldP spid="88080" grpId="0" animBg="1"/>
      <p:bldP spid="88081" grpId="0" animBg="1"/>
      <p:bldP spid="88082" grpId="0" animBg="1"/>
      <p:bldP spid="88083" grpId="0" autoUpdateAnimBg="0"/>
      <p:bldP spid="880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3213" y="1831975"/>
            <a:ext cx="80486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方法一：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把整式方程的根代入原分式方程，看它是否能使原分式方程中左右两边的值相等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若相等则是根，反之则是增根，需舍去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03213" y="3522663"/>
            <a:ext cx="82296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CC00FF"/>
                </a:solidFill>
                <a:latin typeface="宋体" panose="02010600030101010101" pitchFamily="2" charset="-122"/>
              </a:rPr>
              <a:t>方法二：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把整式方程的根代入最简公分母，如果最简公分母的值等于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，则产生了增根，如果最简公分母的值不等于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，则原方程没有产生增根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17563" y="1441450"/>
            <a:ext cx="4795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怎样进行检验呢？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  <p:bldP spid="890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854075" y="1620838"/>
            <a:ext cx="233997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分式方程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571875" y="192722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去分母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3467100" y="1860550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5049838" y="1568450"/>
            <a:ext cx="24463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整式方程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5422900" y="3098800"/>
            <a:ext cx="19431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i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6315075" y="2239963"/>
            <a:ext cx="1765300" cy="790575"/>
            <a:chOff x="2993" y="1571"/>
            <a:chExt cx="998" cy="499"/>
          </a:xfrm>
        </p:grpSpPr>
        <p:sp>
          <p:nvSpPr>
            <p:cNvPr id="19483" name="Line 10"/>
            <p:cNvSpPr>
              <a:spLocks noChangeShapeType="1"/>
            </p:cNvSpPr>
            <p:nvPr/>
          </p:nvSpPr>
          <p:spPr bwMode="auto">
            <a:xfrm>
              <a:off x="2993" y="15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Text Box 11"/>
            <p:cNvSpPr txBox="1">
              <a:spLocks noChangeArrowheads="1"/>
            </p:cNvSpPr>
            <p:nvPr/>
          </p:nvSpPr>
          <p:spPr bwMode="auto">
            <a:xfrm>
              <a:off x="2993" y="1661"/>
              <a:ext cx="99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解整式方程</a:t>
              </a: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4319588" y="4546600"/>
            <a:ext cx="2138362" cy="822325"/>
            <a:chOff x="2880" y="2795"/>
            <a:chExt cx="1179" cy="510"/>
          </a:xfrm>
        </p:grpSpPr>
        <p:sp>
          <p:nvSpPr>
            <p:cNvPr id="19481" name="Line 13"/>
            <p:cNvSpPr>
              <a:spLocks noChangeShapeType="1"/>
            </p:cNvSpPr>
            <p:nvPr/>
          </p:nvSpPr>
          <p:spPr bwMode="auto">
            <a:xfrm>
              <a:off x="2880" y="3294"/>
              <a:ext cx="1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Text Box 14"/>
            <p:cNvSpPr txBox="1">
              <a:spLocks noChangeArrowheads="1"/>
            </p:cNvSpPr>
            <p:nvPr/>
          </p:nvSpPr>
          <p:spPr bwMode="auto">
            <a:xfrm>
              <a:off x="3152" y="2795"/>
              <a:ext cx="907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最简公分母为</a:t>
              </a: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2400300" y="4581525"/>
            <a:ext cx="1943100" cy="822325"/>
            <a:chOff x="1518" y="2840"/>
            <a:chExt cx="1362" cy="526"/>
          </a:xfrm>
        </p:grpSpPr>
        <p:sp>
          <p:nvSpPr>
            <p:cNvPr id="19479" name="Line 16"/>
            <p:cNvSpPr>
              <a:spLocks noChangeShapeType="1"/>
            </p:cNvSpPr>
            <p:nvPr/>
          </p:nvSpPr>
          <p:spPr bwMode="auto">
            <a:xfrm flipH="1" flipV="1">
              <a:off x="1518" y="3339"/>
              <a:ext cx="1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Text Box 17"/>
            <p:cNvSpPr txBox="1">
              <a:spLocks noChangeArrowheads="1"/>
            </p:cNvSpPr>
            <p:nvPr/>
          </p:nvSpPr>
          <p:spPr bwMode="auto">
            <a:xfrm>
              <a:off x="1654" y="2840"/>
              <a:ext cx="999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最简公分母不为</a:t>
              </a: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91154" name="AutoShape 18"/>
          <p:cNvSpPr>
            <a:spLocks noChangeArrowheads="1"/>
          </p:cNvSpPr>
          <p:nvPr/>
        </p:nvSpPr>
        <p:spPr bwMode="auto">
          <a:xfrm>
            <a:off x="1770063" y="2613025"/>
            <a:ext cx="1584325" cy="1655763"/>
          </a:xfrm>
          <a:prstGeom prst="curvedLeftArrow">
            <a:avLst>
              <a:gd name="adj1" fmla="val 20902"/>
              <a:gd name="adj2" fmla="val 4180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706438" y="4772025"/>
            <a:ext cx="1606550" cy="1036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400" b="1" i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是分式</a:t>
            </a:r>
          </a:p>
          <a:p>
            <a:pPr algn="ctr"/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方程的解</a:t>
            </a:r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6478588" y="4821238"/>
            <a:ext cx="1700212" cy="1001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 b="1" i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不是分式</a:t>
            </a:r>
          </a:p>
          <a:p>
            <a:pPr algn="ctr"/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方程的解</a:t>
            </a:r>
          </a:p>
        </p:txBody>
      </p: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731838" y="892175"/>
            <a:ext cx="615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解分式方程的一般步骤如下：</a:t>
            </a:r>
          </a:p>
        </p:txBody>
      </p:sp>
      <p:grpSp>
        <p:nvGrpSpPr>
          <p:cNvPr id="5" name="Group 28"/>
          <p:cNvGrpSpPr/>
          <p:nvPr/>
        </p:nvGrpSpPr>
        <p:grpSpPr bwMode="auto">
          <a:xfrm>
            <a:off x="6829425" y="3768725"/>
            <a:ext cx="860425" cy="1020763"/>
            <a:chOff x="4302" y="2374"/>
            <a:chExt cx="542" cy="643"/>
          </a:xfrm>
        </p:grpSpPr>
        <p:sp>
          <p:nvSpPr>
            <p:cNvPr id="19477" name="Line 23"/>
            <p:cNvSpPr>
              <a:spLocks noChangeShapeType="1"/>
            </p:cNvSpPr>
            <p:nvPr/>
          </p:nvSpPr>
          <p:spPr bwMode="auto">
            <a:xfrm>
              <a:off x="4302" y="2376"/>
              <a:ext cx="0" cy="6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Text Box 24"/>
            <p:cNvSpPr txBox="1">
              <a:spLocks noChangeArrowheads="1"/>
            </p:cNvSpPr>
            <p:nvPr/>
          </p:nvSpPr>
          <p:spPr bwMode="auto">
            <a:xfrm>
              <a:off x="4344" y="2374"/>
              <a:ext cx="500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检验</a:t>
              </a:r>
            </a:p>
          </p:txBody>
        </p:sp>
      </p:grpSp>
      <p:grpSp>
        <p:nvGrpSpPr>
          <p:cNvPr id="6" name="Group 25"/>
          <p:cNvGrpSpPr/>
          <p:nvPr/>
        </p:nvGrpSpPr>
        <p:grpSpPr bwMode="auto">
          <a:xfrm>
            <a:off x="1104900" y="2228850"/>
            <a:ext cx="647700" cy="2447925"/>
            <a:chOff x="295" y="1434"/>
            <a:chExt cx="408" cy="1542"/>
          </a:xfrm>
        </p:grpSpPr>
        <p:sp>
          <p:nvSpPr>
            <p:cNvPr id="19475" name="Line 26"/>
            <p:cNvSpPr>
              <a:spLocks noChangeShapeType="1"/>
            </p:cNvSpPr>
            <p:nvPr/>
          </p:nvSpPr>
          <p:spPr bwMode="auto">
            <a:xfrm>
              <a:off x="703" y="1434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Text Box 27"/>
            <p:cNvSpPr txBox="1">
              <a:spLocks noChangeArrowheads="1"/>
            </p:cNvSpPr>
            <p:nvPr/>
          </p:nvSpPr>
          <p:spPr bwMode="auto">
            <a:xfrm>
              <a:off x="295" y="1979"/>
              <a:ext cx="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3300"/>
                  </a:solidFill>
                  <a:latin typeface="宋体" panose="02010600030101010101" pitchFamily="2" charset="-122"/>
                </a:rPr>
                <a:t>目标</a:t>
              </a:r>
            </a:p>
          </p:txBody>
        </p:sp>
      </p:grpSp>
      <p:grpSp>
        <p:nvGrpSpPr>
          <p:cNvPr id="7" name="Group 32"/>
          <p:cNvGrpSpPr/>
          <p:nvPr/>
        </p:nvGrpSpPr>
        <p:grpSpPr bwMode="auto">
          <a:xfrm>
            <a:off x="3983038" y="2525713"/>
            <a:ext cx="793750" cy="2433637"/>
            <a:chOff x="2509" y="1591"/>
            <a:chExt cx="500" cy="1119"/>
          </a:xfrm>
        </p:grpSpPr>
        <p:sp>
          <p:nvSpPr>
            <p:cNvPr id="19473" name="Line 23"/>
            <p:cNvSpPr>
              <a:spLocks noChangeShapeType="1"/>
            </p:cNvSpPr>
            <p:nvPr/>
          </p:nvSpPr>
          <p:spPr bwMode="auto">
            <a:xfrm>
              <a:off x="2592" y="1591"/>
              <a:ext cx="0" cy="1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Text Box 24"/>
            <p:cNvSpPr txBox="1">
              <a:spLocks noChangeArrowheads="1"/>
            </p:cNvSpPr>
            <p:nvPr/>
          </p:nvSpPr>
          <p:spPr bwMode="auto">
            <a:xfrm>
              <a:off x="2509" y="1928"/>
              <a:ext cx="50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检验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zh-CN" altLang="en-US" sz="24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41350" y="2667000"/>
            <a:ext cx="79660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如果　             有增根，那么增根为</a:t>
            </a:r>
            <a:r>
              <a:rPr kumimoji="1" lang="zh-CN" altLang="en-US" sz="2400" b="1" u="sng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770063" y="2820988"/>
          <a:ext cx="2085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公式" r:id="rId3" imgW="2692400" imgH="901700" progId="Equation.3">
                  <p:embed/>
                </p:oleObj>
              </mc:Choice>
              <mc:Fallback>
                <p:oleObj name="公式" r:id="rId3" imgW="26924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2820988"/>
                        <a:ext cx="20859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6656388" y="2678113"/>
            <a:ext cx="11191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1" lang="en-GB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x=2</a:t>
            </a:r>
            <a:endParaRPr kumimoji="1"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5721350" y="1952625"/>
          <a:ext cx="3603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公式" r:id="rId5" imgW="355600" imgH="965200" progId="Equation.3">
                  <p:embed/>
                </p:oleObj>
              </mc:Choice>
              <mc:Fallback>
                <p:oleObj name="公式" r:id="rId5" imgW="3556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1952625"/>
                        <a:ext cx="3603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609600" y="1844675"/>
            <a:ext cx="7848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关于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的方程      　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=4 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的解是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x=   ,　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则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a=</a:t>
            </a:r>
            <a:r>
              <a:rPr kumimoji="1" lang="en-GB" altLang="zh-CN" sz="2400" b="1" u="sng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kumimoji="1" lang="en-US" altLang="zh-CN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2949575" y="1936750"/>
          <a:ext cx="762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公式" r:id="rId7" imgW="1155700" imgH="850900" progId="Equation.3">
                  <p:embed/>
                </p:oleObj>
              </mc:Choice>
              <mc:Fallback>
                <p:oleObj name="公式" r:id="rId7" imgW="1155700" imgH="850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1936750"/>
                        <a:ext cx="762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7250113" y="1922463"/>
            <a:ext cx="671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GB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endParaRPr kumimoji="1"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3517900"/>
            <a:ext cx="8534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若分式方程              有增根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x=2,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则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a=</a:t>
            </a:r>
            <a:r>
              <a:rPr kumimoji="1" lang="en-US" altLang="zh-CN" sz="2400" b="1" u="sng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9221" name="Object 11"/>
          <p:cNvGraphicFramePr>
            <a:graphicFrameLocks noChangeAspect="1"/>
          </p:cNvGraphicFramePr>
          <p:nvPr/>
        </p:nvGraphicFramePr>
        <p:xfrm>
          <a:off x="2724150" y="3700463"/>
          <a:ext cx="18288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公式" r:id="rId9" imgW="3213100" imgH="1016000" progId="Equation.3">
                  <p:embed/>
                </p:oleObj>
              </mc:Choice>
              <mc:Fallback>
                <p:oleObj name="公式" r:id="rId9" imgW="3213100" imgH="1016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3700463"/>
                        <a:ext cx="18288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6853238" y="36560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kumimoji="1" lang="en-GB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endParaRPr kumimoji="1"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228" name="Rectangle 108"/>
          <p:cNvSpPr>
            <a:spLocks noChangeArrowheads="1"/>
          </p:cNvSpPr>
          <p:nvPr/>
        </p:nvSpPr>
        <p:spPr bwMode="auto">
          <a:xfrm>
            <a:off x="647700" y="1093788"/>
            <a:ext cx="4076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utoUpdateAnimBg="0"/>
      <p:bldP spid="97289" grpId="0"/>
      <p:bldP spid="9729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3275" y="1384300"/>
            <a:ext cx="223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63588" y="2259013"/>
            <a:ext cx="78327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分式方程：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分母中含有未知数的方程叫做分式方程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分式方程的解法：转化为整式方程，必须验根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分式方程的增根：在方程变形过程中，产生的不适合</a:t>
            </a: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原方程的根，叫做方程的增根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6" name="Picture 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1000125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823436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（温州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中考）当</a:t>
            </a:r>
            <a:r>
              <a:rPr lang="en-US" altLang="zh-CN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时，分式     的值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等于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     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，得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x+3=2(x-1)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，解得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x=5,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经检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验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x=5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是所列分式方程的根，故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x=5.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                          </a:t>
            </a:r>
          </a:p>
        </p:txBody>
      </p:sp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2433638" y="3117850"/>
          <a:ext cx="6810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公式" r:id="rId4" imgW="469900" imgH="520700" progId="Equation.3">
                  <p:embed/>
                </p:oleObj>
              </mc:Choice>
              <mc:Fallback>
                <p:oleObj name="公式" r:id="rId4" imgW="4699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3117850"/>
                        <a:ext cx="681037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6235700" y="1946275"/>
          <a:ext cx="619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公式" r:id="rId6" imgW="469900" imgH="520700" progId="Equation.3">
                  <p:embed/>
                </p:oleObj>
              </mc:Choice>
              <mc:Fallback>
                <p:oleObj name="公式" r:id="rId6" imgW="469900" imgH="520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1946275"/>
                        <a:ext cx="619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684213" y="1497013"/>
            <a:ext cx="8161337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8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（江西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中考）解方程：</a:t>
            </a:r>
          </a:p>
          <a:p>
            <a:pPr>
              <a:lnSpc>
                <a:spcPct val="180000"/>
              </a:lnSpc>
            </a:pP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方程两边同乘以       ，得    </a:t>
            </a:r>
          </a:p>
          <a:p>
            <a:pPr>
              <a:lnSpc>
                <a:spcPct val="18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x=3</a:t>
            </a:r>
          </a:p>
          <a:p>
            <a:pPr>
              <a:lnSpc>
                <a:spcPct val="18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检验：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x=3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时，     ≠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  <a:p>
            <a:pPr>
              <a:lnSpc>
                <a:spcPct val="18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所以，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x=3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是原分式方程的解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4459288" y="1568450"/>
          <a:ext cx="21336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公式" r:id="rId3" imgW="1435100" imgH="520700" progId="Equation.3">
                  <p:embed/>
                </p:oleObj>
              </mc:Choice>
              <mc:Fallback>
                <p:oleObj name="公式" r:id="rId3" imgW="1435100" imgH="520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1568450"/>
                        <a:ext cx="21336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4300538" y="2443163"/>
          <a:ext cx="838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公式" r:id="rId5" imgW="546100" imgH="266700" progId="Equation.3">
                  <p:embed/>
                </p:oleObj>
              </mc:Choice>
              <mc:Fallback>
                <p:oleObj name="公式" r:id="rId5" imgW="546100" imgH="266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2443163"/>
                        <a:ext cx="8382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9" name="Object 19"/>
          <p:cNvGraphicFramePr>
            <a:graphicFrameLocks noChangeAspect="1"/>
          </p:cNvGraphicFramePr>
          <p:nvPr/>
        </p:nvGraphicFramePr>
        <p:xfrm>
          <a:off x="5967413" y="2465388"/>
          <a:ext cx="2286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公式" r:id="rId7" imgW="1676400" imgH="304800" progId="Equation.3">
                  <p:embed/>
                </p:oleObj>
              </mc:Choice>
              <mc:Fallback>
                <p:oleObj name="公式" r:id="rId7" imgW="1676400" imgH="304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3" y="2465388"/>
                        <a:ext cx="22860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2" name="Object 22"/>
          <p:cNvGraphicFramePr>
            <a:graphicFrameLocks noChangeAspect="1"/>
          </p:cNvGraphicFramePr>
          <p:nvPr/>
        </p:nvGraphicFramePr>
        <p:xfrm>
          <a:off x="2743200" y="3824288"/>
          <a:ext cx="6858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公式" r:id="rId9" imgW="546100" imgH="266700" progId="Equation.3">
                  <p:embed/>
                </p:oleObj>
              </mc:Choice>
              <mc:Fallback>
                <p:oleObj name="公式" r:id="rId9" imgW="546100" imgH="266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24288"/>
                        <a:ext cx="68580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20725" y="1457325"/>
          <a:ext cx="25511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公式" r:id="rId3" imgW="1473200" imgH="520700" progId="Equation.3">
                  <p:embed/>
                </p:oleObj>
              </mc:Choice>
              <mc:Fallback>
                <p:oleObj name="公式" r:id="rId3" imgW="1473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1457325"/>
                        <a:ext cx="25511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3"/>
          <p:cNvSpPr txBox="1">
            <a:spLocks noChangeArrowheads="1"/>
          </p:cNvSpPr>
          <p:nvPr/>
        </p:nvSpPr>
        <p:spPr bwMode="auto">
          <a:xfrm>
            <a:off x="644525" y="847725"/>
            <a:ext cx="7413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为何值时，去分母解方程    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                 会产生增根？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30250" y="2444750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去分母，得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3375025" y="2427288"/>
          <a:ext cx="30718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公式" r:id="rId5" imgW="1587500" imgH="266700" progId="Equation.3">
                  <p:embed/>
                </p:oleObj>
              </mc:Choice>
              <mc:Fallback>
                <p:oleObj name="公式" r:id="rId5" imgW="15875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2427288"/>
                        <a:ext cx="30718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788988" y="3494088"/>
            <a:ext cx="223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x=2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2616200" y="3579813"/>
          <a:ext cx="25177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7" imgW="2705100" imgH="406400" progId="Equation.DSMT4">
                  <p:embed/>
                </p:oleObj>
              </mc:Choice>
              <mc:Fallback>
                <p:oleObj name="Equation" r:id="rId7" imgW="27051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3579813"/>
                        <a:ext cx="25177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5249863" y="3546475"/>
          <a:ext cx="1736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9" imgW="876300" imgH="215900" progId="Equation.DSMT4">
                  <p:embed/>
                </p:oleObj>
              </mc:Choice>
              <mc:Fallback>
                <p:oleObj name="Equation" r:id="rId9" imgW="876300" imgH="215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3" y="3546475"/>
                        <a:ext cx="17367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766763" y="413702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x=-2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2665413" y="4203700"/>
          <a:ext cx="35607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1" imgW="3708400" imgH="406400" progId="Equation.DSMT4">
                  <p:embed/>
                </p:oleObj>
              </mc:Choice>
              <mc:Fallback>
                <p:oleObj name="Equation" r:id="rId11" imgW="3708400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4203700"/>
                        <a:ext cx="35607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6378575" y="4154488"/>
          <a:ext cx="157321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3" imgW="774700" imgH="215900" progId="Equation.DSMT4">
                  <p:embed/>
                </p:oleObj>
              </mc:Choice>
              <mc:Fallback>
                <p:oleObj name="Equation" r:id="rId13" imgW="774700" imgH="215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4154488"/>
                        <a:ext cx="157321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/>
          <p:nvPr/>
        </p:nvGrpSpPr>
        <p:grpSpPr bwMode="auto">
          <a:xfrm>
            <a:off x="795338" y="4624388"/>
            <a:ext cx="7391400" cy="1168400"/>
            <a:chOff x="340" y="3403"/>
            <a:chExt cx="4944" cy="844"/>
          </a:xfrm>
        </p:grpSpPr>
        <p:sp>
          <p:nvSpPr>
            <p:cNvPr id="12306" name="Text Box 13"/>
            <p:cNvSpPr txBox="1">
              <a:spLocks noChangeArrowheads="1"/>
            </p:cNvSpPr>
            <p:nvPr/>
          </p:nvSpPr>
          <p:spPr bwMode="auto">
            <a:xfrm>
              <a:off x="340" y="3521"/>
              <a:ext cx="4811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所以当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为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-4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或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0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去分母解方程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会产生增根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</a:p>
          </p:txBody>
        </p:sp>
        <p:graphicFrame>
          <p:nvGraphicFramePr>
            <p:cNvPr id="12298" name="Object 14"/>
            <p:cNvGraphicFramePr>
              <a:graphicFrameLocks noChangeAspect="1"/>
            </p:cNvGraphicFramePr>
            <p:nvPr/>
          </p:nvGraphicFramePr>
          <p:xfrm>
            <a:off x="3470" y="3403"/>
            <a:ext cx="1814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3" name="公式" r:id="rId15" imgW="1473200" imgH="520700" progId="Equation.3">
                    <p:embed/>
                  </p:oleObj>
                </mc:Choice>
                <mc:Fallback>
                  <p:oleObj name="公式" r:id="rId15" imgW="1473200" imgH="5207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3403"/>
                          <a:ext cx="1814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5"/>
          <p:cNvGrpSpPr/>
          <p:nvPr/>
        </p:nvGrpSpPr>
        <p:grpSpPr bwMode="auto">
          <a:xfrm>
            <a:off x="768350" y="3001963"/>
            <a:ext cx="7310438" cy="457200"/>
            <a:chOff x="816" y="2112"/>
            <a:chExt cx="4605" cy="288"/>
          </a:xfrm>
        </p:grpSpPr>
        <p:sp>
          <p:nvSpPr>
            <p:cNvPr id="12305" name="Text Box 16"/>
            <p:cNvSpPr txBox="1">
              <a:spLocks noChangeArrowheads="1"/>
            </p:cNvSpPr>
            <p:nvPr/>
          </p:nvSpPr>
          <p:spPr bwMode="auto">
            <a:xfrm>
              <a:off x="816" y="2112"/>
              <a:ext cx="46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若有增根，则        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kumimoji="1"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那么</a:t>
              </a:r>
              <a:r>
                <a:rPr kumimoji="1"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x=  2</a:t>
              </a:r>
            </a:p>
          </p:txBody>
        </p:sp>
        <p:graphicFrame>
          <p:nvGraphicFramePr>
            <p:cNvPr id="12296" name="Object 17"/>
            <p:cNvGraphicFramePr>
              <a:graphicFrameLocks noChangeAspect="1"/>
            </p:cNvGraphicFramePr>
            <p:nvPr/>
          </p:nvGraphicFramePr>
          <p:xfrm>
            <a:off x="3456" y="2112"/>
            <a:ext cx="299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4" name="公式" r:id="rId17" imgW="190500" imgH="203200" progId="Equation.3">
                    <p:embed/>
                  </p:oleObj>
                </mc:Choice>
                <mc:Fallback>
                  <p:oleObj name="公式" r:id="rId17" imgW="190500" imgH="2032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112"/>
                          <a:ext cx="299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18"/>
            <p:cNvGraphicFramePr>
              <a:graphicFrameLocks noChangeAspect="1"/>
            </p:cNvGraphicFramePr>
            <p:nvPr/>
          </p:nvGraphicFramePr>
          <p:xfrm>
            <a:off x="2016" y="2112"/>
            <a:ext cx="863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5" name="公式" r:id="rId19" imgW="850900" imgH="266700" progId="Equation.3">
                    <p:embed/>
                  </p:oleObj>
                </mc:Choice>
                <mc:Fallback>
                  <p:oleObj name="公式" r:id="rId19" imgW="850900" imgH="266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112"/>
                          <a:ext cx="863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4" grpId="0"/>
      <p:bldP spid="993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3810000" y="909638"/>
            <a:ext cx="1739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叫方程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2363788" y="4224338"/>
          <a:ext cx="28003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993775" imgH="394970" progId="Equation.DSMT4">
                  <p:embed/>
                </p:oleObj>
              </mc:Choice>
              <mc:Fallback>
                <p:oleObj r:id="rId3" imgW="993775" imgH="39497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4224338"/>
                        <a:ext cx="28003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844550" y="957263"/>
            <a:ext cx="3538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含有未知数的等式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865188" y="1676400"/>
            <a:ext cx="6107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能使方程左右两边相等的未知数</a:t>
            </a: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5924550" y="1652588"/>
            <a:ext cx="3108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叫做方程的解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6153" name="Object 3"/>
          <p:cNvGraphicFramePr>
            <a:graphicFrameLocks noChangeAspect="1"/>
          </p:cNvGraphicFramePr>
          <p:nvPr/>
        </p:nvGraphicFramePr>
        <p:xfrm>
          <a:off x="2222500" y="3227388"/>
          <a:ext cx="3086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1094740" imgH="203835" progId="Equation.DSMT4">
                  <p:embed/>
                </p:oleObj>
              </mc:Choice>
              <mc:Fallback>
                <p:oleObj r:id="rId5" imgW="1094740" imgH="2038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3227388"/>
                        <a:ext cx="3086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Box 16"/>
          <p:cNvSpPr txBox="1">
            <a:spLocks noChangeArrowheads="1"/>
          </p:cNvSpPr>
          <p:nvPr/>
        </p:nvSpPr>
        <p:spPr bwMode="auto">
          <a:xfrm>
            <a:off x="5402263" y="4464050"/>
            <a:ext cx="592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宋体" panose="02010600030101010101" pitchFamily="2" charset="-122"/>
              </a:rPr>
              <a:t>①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 autoUpdateAnimBg="0"/>
      <p:bldP spid="6151" grpId="0" autoUpdateAnimBg="0"/>
      <p:bldP spid="6152" grpId="0" autoUpdateAnimBg="0"/>
      <p:bldP spid="61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9"/>
          <p:cNvSpPr txBox="1">
            <a:spLocks noChangeArrowheads="1"/>
          </p:cNvSpPr>
          <p:nvPr/>
        </p:nvSpPr>
        <p:spPr bwMode="auto">
          <a:xfrm>
            <a:off x="1212850" y="2992438"/>
            <a:ext cx="6348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7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上面的方程有什么共同特征？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04925" y="1654175"/>
          <a:ext cx="37576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3759200" imgH="889000" progId="Equation.DSMT4">
                  <p:embed/>
                </p:oleObj>
              </mc:Choice>
              <mc:Fallback>
                <p:oleObj r:id="rId3" imgW="3759200" imgH="889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654175"/>
                        <a:ext cx="37576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75263" y="1700213"/>
          <a:ext cx="20939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5" imgW="2095500" imgH="876300" progId="Equation.DSMT4">
                  <p:embed/>
                </p:oleObj>
              </mc:Choice>
              <mc:Fallback>
                <p:oleObj r:id="rId5" imgW="2095500" imgH="876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1700213"/>
                        <a:ext cx="20939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63775" y="3717925"/>
            <a:ext cx="4454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分母中含有未知数．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54050" y="1587500"/>
            <a:ext cx="7416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．等式性质有哪些？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答:等式两边同时加上或减去一个代数式,所得结果仍为等式;等式两边同时乘以一个数或同时除以一个不是零的数,所得结果仍为等式．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．解下列一元一次方程的一般步骤是什么？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去分母，去括号，移项，系数化为1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392488" y="1563688"/>
            <a:ext cx="235743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28675" y="2517775"/>
            <a:ext cx="78962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．了解分式方程的概念和产生增根的原因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．掌握分式方程的解法，会解可化为一元一次方程的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会检验一个数是不是原分式方程的增根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61963" y="1412875"/>
            <a:ext cx="83534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GB" sz="24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轮船在顺水中航行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80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km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所需的时间和逆水航行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60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km</a:t>
            </a:r>
            <a:endParaRPr kumimoji="1" lang="zh-CN" altLang="en-GB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所需的时间相同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已知水流的速度是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km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/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h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，求轮船在静水</a:t>
            </a:r>
          </a:p>
          <a:p>
            <a:pPr algn="just">
              <a:lnSpc>
                <a:spcPct val="150000"/>
              </a:lnSpc>
            </a:pP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中的速度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只列方程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).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19113" y="3186113"/>
            <a:ext cx="720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GB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kumimoji="1" lang="zh-CN" altLang="en-GB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设轮船在静水中的速度为</a:t>
            </a:r>
            <a:r>
              <a:rPr kumimoji="1" lang="en-GB" altLang="zh-CN" sz="2400" b="1" i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km</a:t>
            </a:r>
            <a:r>
              <a:rPr kumimoji="1" lang="en-GB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kumimoji="1" lang="zh-CN" altLang="en-GB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endParaRPr kumimoji="1"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590675" y="5353050"/>
          <a:ext cx="16113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790700" imgH="800100" progId="Equation.DSMT4">
                  <p:embed/>
                </p:oleObj>
              </mc:Choice>
              <mc:Fallback>
                <p:oleObj name="Equation" r:id="rId3" imgW="1790700" imgH="800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5353050"/>
                        <a:ext cx="16113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544513" y="3711575"/>
            <a:ext cx="57800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顺水速度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船速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水速，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逆水速度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船速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水速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489075" y="4849813"/>
            <a:ext cx="390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由等量关系：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t</a:t>
            </a:r>
            <a:r>
              <a:rPr lang="en-US" altLang="zh-CN" sz="2400" b="1" baseline="-25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=t</a:t>
            </a:r>
            <a:r>
              <a:rPr lang="en-US" altLang="zh-CN" sz="2400" b="1" baseline="-25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</a:p>
        </p:txBody>
      </p:sp>
      <p:pic>
        <p:nvPicPr>
          <p:cNvPr id="3080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94075" y="742950"/>
            <a:ext cx="24082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6" grpId="0"/>
      <p:bldP spid="809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11213" y="2960688"/>
            <a:ext cx="430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GB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这个方程有何特点？</a:t>
            </a:r>
            <a:endParaRPr kumimoji="1"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956734" y="1418696"/>
          <a:ext cx="19208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079500" imgH="520700" progId="Equation.DSMT4">
                  <p:embed/>
                </p:oleObj>
              </mc:Choice>
              <mc:Fallback>
                <p:oleObj name="Equation" r:id="rId3" imgW="1079500" imgH="5207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34" y="1418696"/>
                        <a:ext cx="19208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781050" y="3478213"/>
            <a:ext cx="5905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特点：</a:t>
            </a:r>
            <a:r>
              <a:rPr kumimoji="1"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方程两边的代数式是分式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或者说未知数在分母上的方程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66750" y="1893888"/>
            <a:ext cx="439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分式方程的概念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55638" y="2489200"/>
            <a:ext cx="7265987" cy="560388"/>
          </a:xfrm>
          <a:prstGeom prst="rect">
            <a:avLst/>
          </a:prstGeom>
          <a:solidFill>
            <a:srgbClr val="FFFF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GB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分母中含有未知数的方程叫做</a:t>
            </a:r>
            <a:r>
              <a:rPr kumimoji="1" lang="zh-CN" altLang="en-GB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分式方程</a:t>
            </a:r>
            <a:r>
              <a:rPr kumimoji="1" lang="en-GB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kumimoji="1"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14350" y="3716338"/>
            <a:ext cx="729456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）含有分式 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）分母中含有未知数；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）是等式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646113" y="3265488"/>
            <a:ext cx="439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分式方程的特点：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/>
      <p:bldP spid="82949" grpId="1" animBg="1"/>
      <p:bldP spid="82949" grpId="2" animBg="1"/>
      <p:bldP spid="829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895350" y="850900"/>
            <a:ext cx="647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判断下列说法是否正确：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77888" y="1517650"/>
          <a:ext cx="41751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3" imgW="2489200" imgH="546100" progId="Equation.DSMT4">
                  <p:embed/>
                </p:oleObj>
              </mc:Choice>
              <mc:Fallback>
                <p:oleObj name="Equation" r:id="rId3" imgW="2489200" imgH="546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517650"/>
                        <a:ext cx="41751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877888" y="2547938"/>
          <a:ext cx="476408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公式" r:id="rId5" imgW="2857500" imgH="546100" progId="Equation.3">
                  <p:embed/>
                </p:oleObj>
              </mc:Choice>
              <mc:Fallback>
                <p:oleObj name="公式" r:id="rId5" imgW="2857500" imgH="546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2547938"/>
                        <a:ext cx="4764087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920750" y="3678238"/>
          <a:ext cx="3684588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7" imgW="2095500" imgH="558800" progId="Equation.3">
                  <p:embed/>
                </p:oleObj>
              </mc:Choice>
              <mc:Fallback>
                <p:oleObj name="Equation" r:id="rId7" imgW="20955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678238"/>
                        <a:ext cx="3684588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920750" y="4775200"/>
          <a:ext cx="46291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公式" r:id="rId9" imgW="2730500" imgH="571500" progId="Equation.3">
                  <p:embed/>
                </p:oleObj>
              </mc:Choice>
              <mc:Fallback>
                <p:oleObj name="公式" r:id="rId9" imgW="2730500" imgH="571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775200"/>
                        <a:ext cx="46291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6138863" y="1654175"/>
            <a:ext cx="171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138863" y="2716213"/>
            <a:ext cx="171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6138863" y="3905250"/>
            <a:ext cx="171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6138863" y="5059363"/>
            <a:ext cx="171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6616700" y="1685925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638925" y="2733675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638925" y="3914775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kumimoji="1"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638925" y="5075238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 autoUpdateAnimBg="0"/>
      <p:bldP spid="83981" grpId="0" autoUpdateAnimBg="0"/>
      <p:bldP spid="83982" grpId="0" autoUpdateAnimBg="0"/>
      <p:bldP spid="8398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全屏显示(4:3)</PresentationFormat>
  <Paragraphs>114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楷体_GB2312</vt:lpstr>
      <vt:lpstr>宋体</vt:lpstr>
      <vt:lpstr>微软雅黑</vt:lpstr>
      <vt:lpstr>Arial</vt:lpstr>
      <vt:lpstr>Times New Roman</vt:lpstr>
      <vt:lpstr>WWW.2PPT.COM
</vt:lpstr>
      <vt:lpstr>Equation.DSMT4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E3208F73FE3248C2B94DC352D3D83557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