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2" r:id="rId2"/>
    <p:sldId id="315" r:id="rId3"/>
    <p:sldId id="328" r:id="rId4"/>
    <p:sldId id="329" r:id="rId5"/>
    <p:sldId id="305" r:id="rId6"/>
    <p:sldId id="323" r:id="rId7"/>
    <p:sldId id="327" r:id="rId8"/>
    <p:sldId id="287" r:id="rId9"/>
    <p:sldId id="292" r:id="rId10"/>
    <p:sldId id="311" r:id="rId11"/>
    <p:sldId id="324" r:id="rId12"/>
    <p:sldId id="326" r:id="rId13"/>
    <p:sldId id="294" r:id="rId14"/>
    <p:sldId id="330" r:id="rId15"/>
    <p:sldId id="331" r:id="rId16"/>
    <p:sldId id="260" r:id="rId17"/>
    <p:sldId id="333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C01"/>
    <a:srgbClr val="A7D559"/>
    <a:srgbClr val="FFFF99"/>
    <a:srgbClr val="CC3300"/>
    <a:srgbClr val="19884E"/>
    <a:srgbClr val="FFCC66"/>
    <a:srgbClr val="FFCC99"/>
    <a:srgbClr val="9AC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94016" autoAdjust="0"/>
  </p:normalViewPr>
  <p:slideViewPr>
    <p:cSldViewPr>
      <p:cViewPr>
        <p:scale>
          <a:sx n="100" d="100"/>
          <a:sy n="100" d="100"/>
        </p:scale>
        <p:origin x="-222" y="-264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37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A50FFE-5E7D-4468-984B-6B52B1FA297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50FFE-5E7D-4468-984B-6B52B1FA2974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DF8D8-2C7F-45EE-B130-6960D4E856F0}" type="slidenum">
              <a:rPr lang="en-US" altLang="zh-CN" smtClean="0">
                <a:latin typeface="Arial" panose="020B0604020202020204" pitchFamily="34" charset="0"/>
              </a:rPr>
              <a:t>10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8A978-8FB4-47B9-9C09-47BE3853D50B}" type="slidenum">
              <a:rPr lang="en-US" altLang="zh-CN" smtClean="0">
                <a:latin typeface="Arial" panose="020B0604020202020204" pitchFamily="34" charset="0"/>
              </a:rPr>
              <a:t>11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7DECE-07F5-440E-BB16-B0BFDED7DF82}" type="slidenum">
              <a:rPr lang="en-US" altLang="zh-CN" smtClean="0">
                <a:latin typeface="Arial" panose="020B0604020202020204" pitchFamily="34" charset="0"/>
              </a:rPr>
              <a:t>12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50FFE-5E7D-4468-984B-6B52B1FA2974}" type="slidenum">
              <a:rPr lang="en-US" altLang="zh-CN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87CCE-F0DD-4296-9F06-646E78AD46F4}" type="slidenum">
              <a:rPr lang="en-US" altLang="zh-CN" smtClean="0">
                <a:latin typeface="Arial" panose="020B0604020202020204" pitchFamily="34" charset="0"/>
              </a:rPr>
              <a:t>14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42763-E6F5-47DA-BEA0-3D2F2511DA6E}" type="slidenum">
              <a:rPr lang="en-US" altLang="zh-CN" smtClean="0">
                <a:latin typeface="Arial" panose="020B0604020202020204" pitchFamily="34" charset="0"/>
              </a:rPr>
              <a:t>15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50FFE-5E7D-4468-984B-6B52B1FA2974}" type="slidenum">
              <a:rPr lang="en-US" altLang="zh-CN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50FFE-5E7D-4468-984B-6B52B1FA2974}" type="slidenum">
              <a:rPr lang="en-US" altLang="zh-CN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50FFE-5E7D-4468-984B-6B52B1FA2974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D1E5A-A255-453C-90F0-67A31CBC6FF3}" type="slidenum">
              <a:rPr lang="en-US" altLang="zh-CN" smtClean="0">
                <a:latin typeface="Arial" panose="020B0604020202020204" pitchFamily="34" charset="0"/>
              </a:rPr>
              <a:t>3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9D678-3C15-4359-B616-7AE5431C2099}" type="slidenum">
              <a:rPr lang="en-US" altLang="zh-CN" smtClean="0">
                <a:latin typeface="Arial" panose="020B0604020202020204" pitchFamily="34" charset="0"/>
              </a:rPr>
              <a:t>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50FFE-5E7D-4468-984B-6B52B1FA2974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50FFE-5E7D-4468-984B-6B52B1FA2974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50FFE-5E7D-4468-984B-6B52B1FA2974}" type="slidenum">
              <a:rPr lang="en-US" altLang="zh-CN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841A1-F2C3-45DB-894E-ACEF8A708A1F}" type="slidenum">
              <a:rPr lang="en-US" altLang="zh-CN" smtClean="0">
                <a:latin typeface="Arial" panose="020B0604020202020204" pitchFamily="34" charset="0"/>
              </a:rPr>
              <a:t>8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4B40D-E55E-4424-A8AA-A3B87C040133}" type="slidenum">
              <a:rPr lang="en-US" altLang="zh-CN" smtClean="0">
                <a:latin typeface="Arial" panose="020B0604020202020204" pitchFamily="34" charset="0"/>
              </a:rPr>
              <a:t>9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61DC71-07B2-492B-924A-2D008FC4EDB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95486" y="2438426"/>
            <a:ext cx="6333104" cy="773579"/>
          </a:xfrm>
        </p:spPr>
        <p:txBody>
          <a:bodyPr/>
          <a:lstStyle/>
          <a:p>
            <a:r>
              <a:rPr lang="en-US" altLang="zh-CN" sz="4800" b="1" dirty="0"/>
              <a:t>Popular Sayings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902" y="990664"/>
            <a:ext cx="7545579" cy="1325880"/>
          </a:xfrm>
        </p:spPr>
        <p:txBody>
          <a:bodyPr/>
          <a:lstStyle/>
          <a:p>
            <a:r>
              <a:rPr lang="en-US" sz="3600" dirty="0" smtClean="0"/>
              <a:t>Unit 8  Culture Shapes Us 　 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3003238" y="487676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914400" y="1457325"/>
            <a:ext cx="7467600" cy="523875"/>
          </a:xfrm>
          <a:prstGeom prst="rect">
            <a:avLst/>
          </a:prstGeom>
          <a:solidFill>
            <a:srgbClr val="A7D559"/>
          </a:solidFill>
          <a:ln w="9525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using the sayings from the lesson.</a:t>
            </a:r>
          </a:p>
        </p:txBody>
      </p:sp>
      <p:sp>
        <p:nvSpPr>
          <p:cNvPr id="9" name="文本占位符 1"/>
          <p:cNvSpPr txBox="1"/>
          <p:nvPr/>
        </p:nvSpPr>
        <p:spPr bwMode="auto">
          <a:xfrm>
            <a:off x="914400" y="4572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Exercise 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685800" y="2286000"/>
            <a:ext cx="792480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1. Seeing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is believing. We warmly welcome you to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visit our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factory.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2. ______________________.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It is very important to make a good start.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3. Cleaning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the room will not take long if we all help. You know, __________________________.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6800" y="3581400"/>
            <a:ext cx="36576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Well begun is half done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62200" y="5334000"/>
            <a:ext cx="46482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Many hands make light work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 txBox="1"/>
          <p:nvPr/>
        </p:nvSpPr>
        <p:spPr bwMode="auto">
          <a:xfrm>
            <a:off x="685800" y="6096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Exercise 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609600" y="1600200"/>
            <a:ext cx="7924800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4. ___________________________. We should do more and speak less.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5. Although you failed the exam, you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shouldn’t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give up. Remember _______________________________.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6800" y="1752600"/>
            <a:ext cx="48006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Actions speak louder than words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19400" y="3546475"/>
            <a:ext cx="55626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where there is a will, there is a way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 txBox="1"/>
          <p:nvPr/>
        </p:nvSpPr>
        <p:spPr bwMode="auto">
          <a:xfrm>
            <a:off x="1143000" y="4572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Discussion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219200" y="1447800"/>
            <a:ext cx="6096000" cy="5238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Find more words to describe “sayings”.</a:t>
            </a:r>
          </a:p>
        </p:txBody>
      </p:sp>
      <p:grpSp>
        <p:nvGrpSpPr>
          <p:cNvPr id="2" name="组合 9"/>
          <p:cNvGrpSpPr/>
          <p:nvPr/>
        </p:nvGrpSpPr>
        <p:grpSpPr bwMode="auto">
          <a:xfrm>
            <a:off x="1066800" y="2743200"/>
            <a:ext cx="5151438" cy="1055688"/>
            <a:chOff x="3493668" y="3876013"/>
            <a:chExt cx="5151489" cy="1061766"/>
          </a:xfrm>
        </p:grpSpPr>
        <p:sp>
          <p:nvSpPr>
            <p:cNvPr id="11" name="MH_Other_6"/>
            <p:cNvSpPr/>
            <p:nvPr/>
          </p:nvSpPr>
          <p:spPr>
            <a:xfrm rot="16200000">
              <a:off x="4578083" y="2791598"/>
              <a:ext cx="1061766" cy="3230595"/>
            </a:xfrm>
            <a:prstGeom prst="uturnArrow">
              <a:avLst>
                <a:gd name="adj1" fmla="val 15994"/>
                <a:gd name="adj2" fmla="val 22107"/>
                <a:gd name="adj3" fmla="val 15322"/>
                <a:gd name="adj4" fmla="val 43750"/>
                <a:gd name="adj5" fmla="val 72520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8681" name="MH_Text_3"/>
            <p:cNvSpPr txBox="1">
              <a:spLocks noChangeArrowheads="1"/>
            </p:cNvSpPr>
            <p:nvPr/>
          </p:nvSpPr>
          <p:spPr bwMode="auto">
            <a:xfrm>
              <a:off x="3779581" y="4106099"/>
              <a:ext cx="4865576" cy="739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/>
            <a:lstStyle/>
            <a:p>
              <a:pPr>
                <a:lnSpc>
                  <a:spcPct val="150000"/>
                </a:lnSpc>
              </a:pPr>
              <a:r>
                <a:rPr lang="en-US" altLang="zh-CN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simple and easy to remember ;</a:t>
              </a:r>
              <a:endParaRPr lang="en-US" altLang="zh-CN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组合 12"/>
          <p:cNvGrpSpPr/>
          <p:nvPr/>
        </p:nvGrpSpPr>
        <p:grpSpPr bwMode="auto">
          <a:xfrm>
            <a:off x="4267200" y="4419600"/>
            <a:ext cx="3413125" cy="1062038"/>
            <a:chOff x="6075251" y="5132066"/>
            <a:chExt cx="3413573" cy="1061766"/>
          </a:xfrm>
        </p:grpSpPr>
        <p:sp>
          <p:nvSpPr>
            <p:cNvPr id="14" name="MH_Other_6"/>
            <p:cNvSpPr/>
            <p:nvPr/>
          </p:nvSpPr>
          <p:spPr>
            <a:xfrm rot="5400000">
              <a:off x="7343242" y="4048249"/>
              <a:ext cx="1061766" cy="3229399"/>
            </a:xfrm>
            <a:prstGeom prst="uturnArrow">
              <a:avLst>
                <a:gd name="adj1" fmla="val 15994"/>
                <a:gd name="adj2" fmla="val 22107"/>
                <a:gd name="adj3" fmla="val 15322"/>
                <a:gd name="adj4" fmla="val 43750"/>
                <a:gd name="adj5" fmla="val 72520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8679" name="MH_Text_3"/>
            <p:cNvSpPr txBox="1">
              <a:spLocks noChangeArrowheads="1"/>
            </p:cNvSpPr>
            <p:nvPr/>
          </p:nvSpPr>
          <p:spPr bwMode="auto">
            <a:xfrm>
              <a:off x="6075251" y="5208266"/>
              <a:ext cx="3289268" cy="739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/>
            <a:lstStyle/>
            <a:p>
              <a:pPr>
                <a:lnSpc>
                  <a:spcPct val="150000"/>
                </a:lnSpc>
              </a:pPr>
              <a:r>
                <a:rPr lang="en-US" altLang="zh-CN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full of deep </a:t>
              </a:r>
              <a:r>
                <a:rPr lang="en-US" altLang="zh-CN" sz="2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meanings;</a:t>
              </a:r>
              <a:endPara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Project 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1066800" y="1295400"/>
            <a:ext cx="7086600" cy="1143000"/>
            <a:chOff x="990600" y="1577340"/>
            <a:chExt cx="7439025" cy="56083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圆角矩形标注 6"/>
            <p:cNvSpPr>
              <a:spLocks noChangeArrowheads="1"/>
            </p:cNvSpPr>
            <p:nvPr/>
          </p:nvSpPr>
          <p:spPr bwMode="auto">
            <a:xfrm>
              <a:off x="990600" y="1577340"/>
              <a:ext cx="7439025" cy="5608318"/>
            </a:xfrm>
            <a:prstGeom prst="wedgeRoundRectCallout">
              <a:avLst>
                <a:gd name="adj1" fmla="val 49254"/>
                <a:gd name="adj2" fmla="val 66186"/>
                <a:gd name="adj3" fmla="val 16667"/>
              </a:avLst>
            </a:prstGeom>
            <a:grpFill/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2" name="矩形 4"/>
            <p:cNvSpPr>
              <a:spLocks noChangeArrowheads="1"/>
            </p:cNvSpPr>
            <p:nvPr/>
          </p:nvSpPr>
          <p:spPr bwMode="auto">
            <a:xfrm>
              <a:off x="1295400" y="1805937"/>
              <a:ext cx="6934200" cy="468148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as many sayings as possible in groups according to your memory.</a:t>
              </a:r>
            </a:p>
          </p:txBody>
        </p:sp>
      </p:grp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667000"/>
            <a:ext cx="5638800" cy="369411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latin typeface="+mj-lt"/>
                <a:cs typeface="Times New Roman" panose="02020603050405020304" pitchFamily="18" charset="0"/>
              </a:rPr>
              <a:t>1. A cat has nine lives.</a:t>
            </a:r>
            <a:endParaRPr lang="en-US" altLang="zh-CN" sz="2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+mj-lt"/>
                <a:cs typeface="Times New Roman" panose="02020603050405020304" pitchFamily="18" charset="0"/>
              </a:rPr>
              <a:t>2. A barking dog never bites.</a:t>
            </a:r>
            <a:endParaRPr lang="en-US" altLang="zh-CN" sz="2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+mj-lt"/>
                <a:cs typeface="Times New Roman" panose="02020603050405020304" pitchFamily="18" charset="0"/>
              </a:rPr>
              <a:t>3. Great minds think alike.</a:t>
            </a:r>
            <a:endParaRPr lang="en-US" altLang="zh-CN" sz="2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+mj-lt"/>
                <a:cs typeface="Times New Roman" panose="02020603050405020304" pitchFamily="18" charset="0"/>
              </a:rPr>
              <a:t>4. Eye for eye, tooth for tooth.</a:t>
            </a:r>
            <a:endParaRPr lang="en-US" altLang="zh-CN" sz="2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+mj-lt"/>
                <a:cs typeface="Times New Roman" panose="02020603050405020304" pitchFamily="18" charset="0"/>
              </a:rPr>
              <a:t>5. Once bitten, twice shy.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+mj-lt"/>
                <a:cs typeface="Times New Roman" panose="02020603050405020304" pitchFamily="18" charset="0"/>
              </a:rPr>
              <a:t>6. Time and tide wait for no man.</a:t>
            </a:r>
            <a:r>
              <a:rPr lang="en-US" altLang="zh-CN" sz="2600" dirty="0">
                <a:latin typeface="+mj-lt"/>
              </a:rPr>
              <a:t>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914400" y="1371600"/>
            <a:ext cx="7467600" cy="523875"/>
          </a:xfrm>
          <a:prstGeom prst="rect">
            <a:avLst/>
          </a:prstGeom>
          <a:solidFill>
            <a:srgbClr val="A7D559"/>
          </a:solidFill>
          <a:ln w="9525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请分别为下面五则谚语及图片找到相应的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寓意：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占位符 1"/>
          <p:cNvSpPr txBox="1"/>
          <p:nvPr/>
        </p:nvSpPr>
        <p:spPr bwMode="auto">
          <a:xfrm>
            <a:off x="685800" y="3048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Exercise 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838200" y="1981200"/>
            <a:ext cx="7467600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1.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It’s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never too late to learn. 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2. A crane standing amidst a flock of chickens.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3. The early bird catches the worm.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4. Play a harp before a cow. 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5. A book holds a house of gold. </a:t>
            </a:r>
          </a:p>
        </p:txBody>
      </p:sp>
      <p:pic>
        <p:nvPicPr>
          <p:cNvPr id="30725" name="Picture 2" descr="2010112911121199716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181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 descr="2010112911121715314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5181600"/>
            <a:ext cx="11144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 descr="2010112911122146616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51816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5" descr="2010112911122679416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181600"/>
            <a:ext cx="14478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6" descr="2010112911123246614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5181600"/>
            <a:ext cx="12033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 txBox="1"/>
          <p:nvPr/>
        </p:nvSpPr>
        <p:spPr bwMode="auto">
          <a:xfrm>
            <a:off x="533400" y="4572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Exercise 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8077200" cy="327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8463" tIns="24232" rIns="48463" bIns="24232"/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</a:rPr>
              <a:t>A. This proverb means that you do something useless. </a:t>
            </a:r>
            <a:br>
              <a:rPr lang="en-US" altLang="zh-CN" sz="2400" dirty="0">
                <a:solidFill>
                  <a:srgbClr val="000000"/>
                </a:solidFill>
                <a:latin typeface="+mn-lt"/>
              </a:rPr>
            </a:br>
            <a:r>
              <a:rPr lang="en-US" altLang="zh-CN" sz="2400" dirty="0">
                <a:solidFill>
                  <a:srgbClr val="000000"/>
                </a:solidFill>
                <a:latin typeface="+mn-lt"/>
              </a:rPr>
              <a:t>B. This proverb means that someone is the best of all. </a:t>
            </a:r>
            <a:br>
              <a:rPr lang="en-US" altLang="zh-CN" sz="2400" dirty="0">
                <a:solidFill>
                  <a:srgbClr val="000000"/>
                </a:solidFill>
                <a:latin typeface="+mn-lt"/>
              </a:rPr>
            </a:br>
            <a:r>
              <a:rPr lang="en-US" altLang="zh-CN" sz="2400" dirty="0">
                <a:solidFill>
                  <a:srgbClr val="000000"/>
                </a:solidFill>
                <a:latin typeface="+mn-lt"/>
              </a:rPr>
              <a:t>C. This proverb means that if you study hard, you will succeed. </a:t>
            </a:r>
            <a:br>
              <a:rPr lang="en-US" altLang="zh-CN" sz="2400" dirty="0">
                <a:solidFill>
                  <a:srgbClr val="000000"/>
                </a:solidFill>
                <a:latin typeface="+mn-lt"/>
              </a:rPr>
            </a:br>
            <a:r>
              <a:rPr lang="en-US" altLang="zh-CN" sz="2400" dirty="0">
                <a:solidFill>
                  <a:srgbClr val="000000"/>
                </a:solidFill>
                <a:latin typeface="+mn-lt"/>
              </a:rPr>
              <a:t>D. This proverb means that there're many things to learn no matter how old you are. </a:t>
            </a:r>
            <a:br>
              <a:rPr lang="en-US" altLang="zh-CN" sz="2400" dirty="0">
                <a:solidFill>
                  <a:srgbClr val="000000"/>
                </a:solidFill>
                <a:latin typeface="+mn-lt"/>
              </a:rPr>
            </a:br>
            <a:r>
              <a:rPr lang="en-US" altLang="zh-CN" sz="2400" dirty="0">
                <a:solidFill>
                  <a:srgbClr val="000000"/>
                </a:solidFill>
                <a:latin typeface="+mn-lt"/>
              </a:rPr>
              <a:t>E. This proverb means that if you do something early or before others, you will have more chances and be successful. </a:t>
            </a:r>
            <a:br>
              <a:rPr lang="en-US" altLang="zh-CN" sz="2400" dirty="0">
                <a:solidFill>
                  <a:srgbClr val="000000"/>
                </a:solidFill>
                <a:latin typeface="+mn-lt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1.</a:t>
            </a:r>
            <a:r>
              <a:rPr lang="en-US" altLang="zh-CN" sz="2400" u="sng" dirty="0" smtClean="0">
                <a:solidFill>
                  <a:srgbClr val="000000"/>
                </a:solidFill>
                <a:latin typeface="+mn-lt"/>
              </a:rPr>
              <a:t>             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     2.</a:t>
            </a:r>
            <a:r>
              <a:rPr lang="en-US" altLang="zh-CN" sz="2400" u="sng" dirty="0" smtClean="0">
                <a:solidFill>
                  <a:srgbClr val="000000"/>
                </a:solidFill>
                <a:latin typeface="+mn-lt"/>
              </a:rPr>
              <a:t>             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     3.</a:t>
            </a:r>
            <a:r>
              <a:rPr lang="en-US" altLang="zh-CN" sz="2400" u="sng" dirty="0" smtClean="0">
                <a:solidFill>
                  <a:srgbClr val="000000"/>
                </a:solidFill>
                <a:latin typeface="+mn-lt"/>
              </a:rPr>
              <a:t>             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     4.</a:t>
            </a:r>
            <a:r>
              <a:rPr lang="en-US" altLang="zh-CN" sz="2400" u="sng" dirty="0" smtClean="0">
                <a:solidFill>
                  <a:srgbClr val="000000"/>
                </a:solidFill>
                <a:latin typeface="+mn-lt"/>
              </a:rPr>
              <a:t>             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     5.</a:t>
            </a:r>
            <a:r>
              <a:rPr lang="en-US" altLang="zh-CN" sz="2400" u="sng" dirty="0" smtClean="0">
                <a:solidFill>
                  <a:srgbClr val="000000"/>
                </a:solidFill>
                <a:latin typeface="+mn-lt"/>
              </a:rPr>
              <a:t>            </a:t>
            </a:r>
            <a:endParaRPr lang="zh-CN" altLang="zh-CN" sz="2400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5334000"/>
            <a:ext cx="609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5334000"/>
            <a:ext cx="609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+mj-lt"/>
              </a:rPr>
              <a:t>B</a:t>
            </a: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95800" y="5334000"/>
            <a:ext cx="609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5334000"/>
            <a:ext cx="609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</a:rPr>
              <a:t> 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96200" y="5334000"/>
            <a:ext cx="609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4000" y="3124200"/>
            <a:ext cx="6248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To find more sayings after class and show them in class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2000" y="2362200"/>
            <a:ext cx="7772400" cy="2795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1.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know the characters about sayings.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2.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some sayings.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3.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about how to use sayings to make your words vividly.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4.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realize the encouragement and energy from the sayings.</a:t>
            </a:r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5181600"/>
            <a:ext cx="12477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762000" y="1524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483" name="圆角矩形 5"/>
          <p:cNvSpPr>
            <a:spLocks noChangeArrowheads="1"/>
          </p:cNvSpPr>
          <p:nvPr/>
        </p:nvSpPr>
        <p:spPr bwMode="auto">
          <a:xfrm>
            <a:off x="914400" y="1447800"/>
            <a:ext cx="4419600" cy="533400"/>
          </a:xfrm>
          <a:prstGeom prst="roundRect">
            <a:avLst>
              <a:gd name="adj" fmla="val 16667"/>
            </a:avLst>
          </a:prstGeom>
          <a:solidFill>
            <a:srgbClr val="A7D559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the definition of the saying:</a:t>
            </a:r>
          </a:p>
        </p:txBody>
      </p:sp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838200" y="2362200"/>
            <a:ext cx="73152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are short sentences that describe something 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people believe to be true about life.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4038600"/>
            <a:ext cx="27432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矩形 7"/>
          <p:cNvSpPr>
            <a:spLocks noChangeArrowheads="1"/>
          </p:cNvSpPr>
          <p:nvPr/>
        </p:nvSpPr>
        <p:spPr bwMode="auto">
          <a:xfrm rot="-936083">
            <a:off x="5295900" y="5038725"/>
            <a:ext cx="31242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zh-CN" sz="4000">
                <a:solidFill>
                  <a:srgbClr val="7030A0"/>
                </a:solidFill>
                <a:latin typeface="Blackadder ITC" panose="04020505051007020D02" pitchFamily="82" charset="0"/>
              </a:rPr>
              <a:t>Do you know?</a:t>
            </a:r>
            <a:endParaRPr kumimoji="1" lang="zh-CN" altLang="en-US" sz="4000">
              <a:solidFill>
                <a:srgbClr val="7030A0"/>
              </a:solidFill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990600" y="2286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483" name="圆角矩形 5"/>
          <p:cNvSpPr>
            <a:spLocks noChangeArrowheads="1"/>
          </p:cNvSpPr>
          <p:nvPr/>
        </p:nvSpPr>
        <p:spPr bwMode="auto">
          <a:xfrm>
            <a:off x="914400" y="1828800"/>
            <a:ext cx="7391400" cy="914400"/>
          </a:xfrm>
          <a:prstGeom prst="roundRect">
            <a:avLst>
              <a:gd name="adj" fmla="val 16667"/>
            </a:avLst>
          </a:prstGeom>
          <a:solidFill>
            <a:srgbClr val="A7D559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Do you know any English or Chinese sayings? </a:t>
            </a: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What are they?</a:t>
            </a: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657600"/>
            <a:ext cx="2819400" cy="267519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1447800" y="1524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New words 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200" y="1219200"/>
            <a:ext cx="67056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. society </a:t>
            </a:r>
            <a:r>
              <a:rPr lang="en-US" altLang="zh-CN" sz="2800" i="1" dirty="0" smtClean="0">
                <a:latin typeface="+mn-lt"/>
                <a:ea typeface="黑体" panose="02010609060101010101" pitchFamily="49" charset="-122"/>
              </a:rPr>
              <a:t>n</a:t>
            </a:r>
            <a:r>
              <a:rPr lang="en-US" altLang="zh-CN" sz="2800" i="1" dirty="0">
                <a:latin typeface="+mn-lt"/>
                <a:ea typeface="黑体" panose="02010609060101010101" pitchFamily="49" charset="-122"/>
              </a:rPr>
              <a:t>.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社会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. generation </a:t>
            </a:r>
            <a:r>
              <a:rPr lang="en-US" altLang="zh-CN" sz="2800" i="1" dirty="0" smtClean="0">
                <a:latin typeface="+mn-lt"/>
                <a:ea typeface="黑体" panose="02010609060101010101" pitchFamily="49" charset="-122"/>
              </a:rPr>
              <a:t>n</a:t>
            </a:r>
            <a:r>
              <a:rPr lang="en-US" altLang="zh-CN" sz="2800" i="1" dirty="0">
                <a:latin typeface="+mn-lt"/>
                <a:ea typeface="黑体" panose="02010609060101010101" pitchFamily="49" charset="-122"/>
              </a:rPr>
              <a:t>.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一代（人）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3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. wealthy </a:t>
            </a:r>
            <a:r>
              <a:rPr lang="en-US" altLang="zh-CN" sz="2800" i="1" dirty="0" smtClean="0">
                <a:latin typeface="+mn-lt"/>
                <a:ea typeface="黑体" panose="02010609060101010101" pitchFamily="49" charset="-122"/>
              </a:rPr>
              <a:t>adj</a:t>
            </a:r>
            <a:r>
              <a:rPr lang="en-US" altLang="zh-CN" sz="2800" i="1" dirty="0">
                <a:latin typeface="+mn-lt"/>
                <a:ea typeface="黑体" panose="02010609060101010101" pitchFamily="49" charset="-122"/>
              </a:rPr>
              <a:t>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富有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的；富裕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的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4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. penny </a:t>
            </a:r>
            <a:r>
              <a:rPr lang="en-US" altLang="zh-CN" sz="2800" i="1" dirty="0" smtClean="0">
                <a:latin typeface="+mn-lt"/>
                <a:ea typeface="黑体" panose="02010609060101010101" pitchFamily="49" charset="-122"/>
              </a:rPr>
              <a:t>n</a:t>
            </a:r>
            <a:r>
              <a:rPr lang="en-US" altLang="zh-CN" sz="2800" i="1" dirty="0">
                <a:latin typeface="+mn-lt"/>
                <a:ea typeface="黑体" panose="02010609060101010101" pitchFamily="49" charset="-122"/>
              </a:rPr>
              <a:t>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便士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5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. pound </a:t>
            </a:r>
            <a:r>
              <a:rPr lang="en-US" altLang="zh-CN" sz="2800" i="1" dirty="0" smtClean="0">
                <a:latin typeface="+mn-lt"/>
                <a:ea typeface="黑体" panose="02010609060101010101" pitchFamily="49" charset="-122"/>
              </a:rPr>
              <a:t>n</a:t>
            </a:r>
            <a:r>
              <a:rPr lang="en-US" altLang="zh-CN" sz="2800" i="1" dirty="0">
                <a:latin typeface="+mn-lt"/>
                <a:ea typeface="黑体" panose="02010609060101010101" pitchFamily="49" charset="-122"/>
              </a:rPr>
              <a:t>.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镑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6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. foolish </a:t>
            </a:r>
            <a:r>
              <a:rPr lang="en-US" altLang="zh-CN" sz="2800" i="1" dirty="0" smtClean="0">
                <a:latin typeface="+mn-lt"/>
                <a:ea typeface="黑体" panose="02010609060101010101" pitchFamily="49" charset="-122"/>
              </a:rPr>
              <a:t>adj</a:t>
            </a:r>
            <a:r>
              <a:rPr lang="en-US" altLang="zh-CN" sz="2800" i="1" dirty="0">
                <a:latin typeface="+mn-lt"/>
                <a:ea typeface="黑体" panose="02010609060101010101" pitchFamily="49" charset="-122"/>
              </a:rPr>
              <a:t>.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愚蠢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的；傻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的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7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. whether  </a:t>
            </a:r>
            <a:r>
              <a:rPr lang="en-US" altLang="zh-CN" sz="2800" i="1" dirty="0">
                <a:latin typeface="+mn-lt"/>
                <a:ea typeface="黑体" panose="02010609060101010101" pitchFamily="49" charset="-122"/>
              </a:rPr>
              <a:t>conj. 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是否；无论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8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. human </a:t>
            </a:r>
            <a:r>
              <a:rPr lang="en-US" altLang="zh-CN" sz="2800" i="1" dirty="0" smtClean="0">
                <a:latin typeface="+mn-lt"/>
                <a:ea typeface="黑体" panose="02010609060101010101" pitchFamily="49" charset="-122"/>
              </a:rPr>
              <a:t>n./ adj.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人类（的）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14400" y="2514600"/>
          <a:ext cx="7696200" cy="378053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44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08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爱屋及乌</a:t>
                      </a:r>
                      <a:endParaRPr lang="zh-CN" sz="2200" kern="100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latin typeface="+mn-lt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19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眼见为实</a:t>
                      </a:r>
                      <a:endParaRPr lang="zh-CN" sz="2200" kern="100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latin typeface="+mn-lt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97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十年河东，十年河西</a:t>
                      </a:r>
                      <a:endParaRPr lang="zh-CN" sz="2200" kern="100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latin typeface="+mn-lt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19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行动重于言辞</a:t>
                      </a:r>
                      <a:endParaRPr lang="zh-CN" sz="2200" kern="100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latin typeface="+mn-lt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35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千里之行</a:t>
                      </a:r>
                      <a:r>
                        <a:rPr lang="zh-CN" altLang="en-US" sz="2200" kern="1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sz="2200" kern="1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始于足下</a:t>
                      </a:r>
                      <a:endParaRPr lang="zh-CN" sz="2200" kern="100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latin typeface="+mn-lt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文本占位符 1"/>
          <p:cNvSpPr txBox="1"/>
          <p:nvPr/>
        </p:nvSpPr>
        <p:spPr bwMode="auto">
          <a:xfrm>
            <a:off x="1143000" y="2286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6800" y="1295400"/>
            <a:ext cx="7162800" cy="954088"/>
          </a:xfrm>
          <a:prstGeom prst="rect">
            <a:avLst/>
          </a:prstGeom>
          <a:solidFill>
            <a:srgbClr val="A7D55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</a:rPr>
              <a:t>Read the Chinese sayings below and find the matching English expressions from the lesson.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810000" y="2590800"/>
            <a:ext cx="3657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Love me, love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my dog.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810000" y="3276600"/>
            <a:ext cx="3657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Seeing is believing.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10000" y="3886200"/>
            <a:ext cx="3657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Every dog has his day.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810000" y="4572000"/>
            <a:ext cx="4419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Actions speak louder than words.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810000" y="5181600"/>
            <a:ext cx="48006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 journey of a thousand miles begins with a single step.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8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838200" y="2057400"/>
          <a:ext cx="7696200" cy="297180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44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0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latin typeface="+mn-lt"/>
                          <a:ea typeface="黑体" panose="02010609060101010101" pitchFamily="49" charset="-122"/>
                        </a:rPr>
                        <a:t>众人拾材火焰高</a:t>
                      </a:r>
                      <a:endParaRPr lang="zh-CN" sz="2200" kern="100" dirty="0">
                        <a:latin typeface="+mn-lt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200" kern="100" dirty="0">
                        <a:latin typeface="+mn-lt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latin typeface="+mn-lt"/>
                          <a:ea typeface="黑体" panose="02010609060101010101" pitchFamily="49" charset="-122"/>
                        </a:rPr>
                        <a:t>不要小事聪明，大事糊涂</a:t>
                      </a:r>
                      <a:endParaRPr lang="zh-CN" sz="2200" kern="100" dirty="0">
                        <a:latin typeface="+mn-lt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200" kern="100" dirty="0">
                        <a:latin typeface="+mn-lt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>
                          <a:latin typeface="+mn-lt"/>
                          <a:ea typeface="黑体" panose="02010609060101010101" pitchFamily="49" charset="-122"/>
                        </a:rPr>
                        <a:t>有志者事竟成</a:t>
                      </a:r>
                      <a:endParaRPr lang="zh-CN" sz="2200" kern="100">
                        <a:latin typeface="+mn-lt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200" kern="100" dirty="0">
                        <a:latin typeface="+mn-lt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占位符 1"/>
          <p:cNvSpPr txBox="1"/>
          <p:nvPr/>
        </p:nvSpPr>
        <p:spPr bwMode="auto">
          <a:xfrm>
            <a:off x="914400" y="4572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657600" y="2209800"/>
            <a:ext cx="4267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Many hands make light work.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657600" y="3048000"/>
            <a:ext cx="48768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Don’t be penny wise and pound foolish.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57600" y="4267200"/>
            <a:ext cx="4648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Where there is a will, there is a way.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990600" y="3810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603" name="矩形 7"/>
          <p:cNvSpPr>
            <a:spLocks noChangeArrowheads="1"/>
          </p:cNvSpPr>
          <p:nvPr/>
        </p:nvSpPr>
        <p:spPr bwMode="auto">
          <a:xfrm>
            <a:off x="990600" y="1371600"/>
            <a:ext cx="7391400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Although sayings are usually simple and easy to remember, they are full of deep meaning.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虽然谚语通常很简单并且容易记忆，但它们却有着深刻的含义。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990600" y="3429000"/>
            <a:ext cx="7162800" cy="2057400"/>
            <a:chOff x="990600" y="3505200"/>
            <a:chExt cx="7162800" cy="2209800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505200"/>
              <a:ext cx="7162800" cy="22098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43000" y="3587044"/>
              <a:ext cx="7010400" cy="2027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-514350">
                <a:lnSpc>
                  <a:spcPts val="3500"/>
                </a:lnSpc>
                <a:defRPr/>
              </a:pP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     句式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“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be + 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形容词 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+ 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不定式”表示“做某事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是</a:t>
              </a:r>
              <a:r>
                <a:rPr lang="en-US" altLang="zh-CN" sz="2600" dirty="0" smtClean="0">
                  <a:ea typeface="黑体" panose="02010609060101010101" pitchFamily="49" charset="-122"/>
                </a:rPr>
                <a:t>……</a:t>
              </a:r>
              <a:r>
                <a:rPr lang="zh-CN" altLang="en-US" sz="2600" dirty="0">
                  <a:ea typeface="黑体" panose="02010609060101010101" pitchFamily="49" charset="-122"/>
                </a:rPr>
                <a:t>的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”。</a:t>
              </a:r>
              <a:endParaRPr lang="en-US" altLang="zh-CN" sz="2600" dirty="0">
                <a:latin typeface="+mn-lt"/>
                <a:ea typeface="黑体" panose="02010609060101010101" pitchFamily="49" charset="-122"/>
              </a:endParaRPr>
            </a:p>
            <a:p>
              <a:pPr indent="-514350">
                <a:lnSpc>
                  <a:spcPts val="3500"/>
                </a:lnSpc>
                <a:defRPr/>
              </a:pP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      短语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be full of 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与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be filled with 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同义，“充满、装满”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990600" y="3810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1066800" y="1295400"/>
            <a:ext cx="7467600" cy="2160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These sayings help people understand the world and form good habits, or encourage people to work hard.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这些谚语帮助人们了解世界，形成习惯或者鼓励人们努力工作。</a:t>
            </a: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990600" y="3657600"/>
            <a:ext cx="7162800" cy="1905000"/>
            <a:chOff x="990600" y="3962400"/>
            <a:chExt cx="7162800" cy="2209800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962400"/>
              <a:ext cx="7162800" cy="22098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43000" y="4115245"/>
              <a:ext cx="7010400" cy="16065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 indent="-514350">
                <a:defRPr/>
              </a:pPr>
              <a:r>
                <a:rPr lang="en-US" altLang="zh-CN" sz="2800" dirty="0" smtClean="0">
                  <a:latin typeface="+mn-lt"/>
                  <a:ea typeface="黑体" panose="02010609060101010101" pitchFamily="49" charset="-122"/>
                </a:rPr>
                <a:t>      help </a:t>
              </a:r>
              <a:r>
                <a:rPr lang="en-US" altLang="zh-CN" sz="2800" dirty="0">
                  <a:latin typeface="+mn-lt"/>
                  <a:ea typeface="黑体" panose="02010609060101010101" pitchFamily="49" charset="-122"/>
                </a:rPr>
                <a:t>sb. do sth. 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意为“帮助某人做某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事； </a:t>
              </a:r>
              <a:endParaRPr lang="en-US" altLang="zh-CN" sz="2800" dirty="0">
                <a:latin typeface="+mn-lt"/>
                <a:ea typeface="黑体" panose="02010609060101010101" pitchFamily="49" charset="-122"/>
              </a:endParaRPr>
            </a:p>
            <a:p>
              <a:pPr marL="514350" indent="-514350">
                <a:defRPr/>
              </a:pPr>
              <a:r>
                <a:rPr lang="en-US" altLang="zh-CN" sz="2800" dirty="0">
                  <a:latin typeface="+mn-lt"/>
                  <a:ea typeface="黑体" panose="02010609060101010101" pitchFamily="49" charset="-122"/>
                </a:rPr>
                <a:t>encourage sb. to do sth. 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表示“鼓励某人做某</a:t>
              </a:r>
              <a:endParaRPr lang="en-US" altLang="zh-CN" sz="2800" dirty="0">
                <a:latin typeface="+mn-lt"/>
                <a:ea typeface="黑体" panose="02010609060101010101" pitchFamily="49" charset="-122"/>
              </a:endParaRPr>
            </a:p>
            <a:p>
              <a:pPr marL="514350" indent="-514350">
                <a:defRPr/>
              </a:pP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事”</a:t>
              </a:r>
              <a:endPara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967b48c52e53afdd56191ae97a0ac9b514d23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Unit10 SectionB（1a-2c）精品课件 [恢复]</Template>
  <TotalTime>0</TotalTime>
  <Words>668</Words>
  <Application>Microsoft Office PowerPoint</Application>
  <PresentationFormat>全屏显示(4:3)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楷体</vt:lpstr>
      <vt:lpstr>宋体</vt:lpstr>
      <vt:lpstr>微软雅黑</vt:lpstr>
      <vt:lpstr>Arial</vt:lpstr>
      <vt:lpstr>Blackadder ITC</vt:lpstr>
      <vt:lpstr>Calibri</vt:lpstr>
      <vt:lpstr>Calibri Light</vt:lpstr>
      <vt:lpstr>Times New Roman</vt:lpstr>
      <vt:lpstr>WWW.2PPT.COM
</vt:lpstr>
      <vt:lpstr>Unit 8  Culture Shapes Us 　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2017-09-14T11:14:00Z</dcterms:created>
  <dcterms:modified xsi:type="dcterms:W3CDTF">2023-01-17T00:52:52Z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46E0454D02E04FEA929EDFD658F65C96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