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2" r:id="rId2"/>
    <p:sldId id="257" r:id="rId3"/>
    <p:sldId id="258" r:id="rId4"/>
    <p:sldId id="275" r:id="rId5"/>
    <p:sldId id="260" r:id="rId6"/>
    <p:sldId id="261" r:id="rId7"/>
    <p:sldId id="273" r:id="rId8"/>
    <p:sldId id="274" r:id="rId9"/>
    <p:sldId id="262" r:id="rId10"/>
    <p:sldId id="270" r:id="rId11"/>
    <p:sldId id="271" r:id="rId12"/>
    <p:sldId id="265" r:id="rId13"/>
    <p:sldId id="266" r:id="rId14"/>
    <p:sldId id="267" r:id="rId15"/>
    <p:sldId id="278" r:id="rId16"/>
    <p:sldId id="279" r:id="rId17"/>
    <p:sldId id="280" r:id="rId18"/>
    <p:sldId id="281" r:id="rId19"/>
    <p:sldId id="277" r:id="rId20"/>
    <p:sldId id="276" r:id="rId21"/>
    <p:sldId id="268" r:id="rId22"/>
    <p:sldId id="282" r:id="rId23"/>
    <p:sldId id="269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FF"/>
    <a:srgbClr val="B2ECBC"/>
    <a:srgbClr val="0000FF"/>
    <a:srgbClr val="CC9900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9"/>
    <p:restoredTop sz="94660"/>
  </p:normalViewPr>
  <p:slideViewPr>
    <p:cSldViewPr showGuides="1">
      <p:cViewPr varScale="1">
        <p:scale>
          <a:sx n="106" d="100"/>
          <a:sy n="106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1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19</a:t>
            </a:fld>
            <a:endParaRPr lang="en-US" altLang="zh-CN" sz="1200" dirty="0"/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25105;&#30340;&#35838;&#20214;\&#20845;&#24180;&#32423;&#19978;\&#31532;&#20116;&#21333;&#20803;%20%20&#22270;&#24418;&#30340;&#21464;&#25442;&#21644;&#30830;&#23450;&#20301;&#32622;\&#22270;&#24418;&#30340;&#25918;&#22823;&#25110;&#32553;&#23567;&#20363;1%20&#20363;2\&#26377;&#19968;&#20010;&#32654;&#20029;&#30340;&#22320;&#26041;.mp3" TargetMode="External"/><Relationship Id="rId1" Type="http://schemas.microsoft.com/office/2007/relationships/media" Target="file:///F:\&#25105;&#30340;&#35838;&#20214;\&#20845;&#24180;&#32423;&#19978;\&#31532;&#20116;&#21333;&#20803;%20%20&#22270;&#24418;&#30340;&#21464;&#25442;&#21644;&#30830;&#23450;&#20301;&#32622;\&#22270;&#24418;&#30340;&#25918;&#22823;&#25110;&#32553;&#23567;&#20363;1%20&#20363;2\&#26377;&#19968;&#20010;&#32654;&#20029;&#30340;&#22320;&#26041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25105;&#30340;&#35838;&#20214;\&#20845;&#24180;&#32423;&#19978;\&#31532;&#20116;&#21333;&#20803;%20%20&#22270;&#24418;&#30340;&#21464;&#25442;&#21644;&#30830;&#23450;&#20301;&#32622;\&#22270;&#24418;&#30340;&#25918;&#22823;&#25110;&#32553;&#23567;&#20363;1%20&#20363;2\&#24425;&#20113;&#36861;&#26376;.mp3" TargetMode="External"/><Relationship Id="rId1" Type="http://schemas.microsoft.com/office/2007/relationships/media" Target="file:///F:\&#25105;&#30340;&#35838;&#20214;\&#20845;&#24180;&#32423;&#19978;\&#31532;&#20116;&#21333;&#20803;%20%20&#22270;&#24418;&#30340;&#21464;&#25442;&#21644;&#30830;&#23450;&#20301;&#32622;\&#22270;&#24418;&#30340;&#25918;&#22823;&#25110;&#32553;&#23567;&#20363;1%20&#20363;2\&#24425;&#20113;&#36861;&#26376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6.GIF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/>
          <p:nvPr/>
        </p:nvSpPr>
        <p:spPr>
          <a:xfrm>
            <a:off x="1036638" y="620713"/>
            <a:ext cx="49164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小学数学西师版六年级（上）</a:t>
            </a:r>
          </a:p>
        </p:txBody>
      </p:sp>
      <p:pic>
        <p:nvPicPr>
          <p:cNvPr id="28682" name="有一个美丽的地方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4975" y="72009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54596" y="1844824"/>
            <a:ext cx="741682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图形的</a:t>
            </a:r>
            <a:r>
              <a:rPr kumimoji="0" lang="zh-CN" altLang="en-US" sz="96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放大</a:t>
            </a:r>
            <a:r>
              <a:rPr kumimoji="0" lang="zh-CN" altLang="en-US" sz="6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与</a:t>
            </a:r>
            <a:r>
              <a:rPr kumimoji="0" lang="zh-CN" alt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缩小</a:t>
            </a:r>
          </a:p>
        </p:txBody>
      </p:sp>
      <p:sp>
        <p:nvSpPr>
          <p:cNvPr id="13" name="矩形 12"/>
          <p:cNvSpPr/>
          <p:nvPr/>
        </p:nvSpPr>
        <p:spPr>
          <a:xfrm>
            <a:off x="3172511" y="58769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42" fill="hold"/>
                                        <p:tgtEl>
                                          <p:spTgt spid="286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/>
          <p:nvPr/>
        </p:nvSpPr>
        <p:spPr>
          <a:xfrm>
            <a:off x="3328988" y="860425"/>
            <a:ext cx="5699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每组图中的两个图形之间有什么变化？</a:t>
            </a:r>
          </a:p>
        </p:txBody>
      </p:sp>
      <p:grpSp>
        <p:nvGrpSpPr>
          <p:cNvPr id="23555" name="Group 6"/>
          <p:cNvGrpSpPr/>
          <p:nvPr/>
        </p:nvGrpSpPr>
        <p:grpSpPr>
          <a:xfrm>
            <a:off x="684213" y="2205038"/>
            <a:ext cx="3095625" cy="2487612"/>
            <a:chOff x="567" y="1455"/>
            <a:chExt cx="1950" cy="1567"/>
          </a:xfrm>
        </p:grpSpPr>
        <p:sp>
          <p:nvSpPr>
            <p:cNvPr id="23563" name="AutoShape 7"/>
            <p:cNvSpPr/>
            <p:nvPr/>
          </p:nvSpPr>
          <p:spPr>
            <a:xfrm rot="8287001">
              <a:off x="795" y="1455"/>
              <a:ext cx="1495" cy="1340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4" name="Rectangle 8"/>
            <p:cNvSpPr/>
            <p:nvPr/>
          </p:nvSpPr>
          <p:spPr>
            <a:xfrm>
              <a:off x="567" y="2115"/>
              <a:ext cx="1950" cy="907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5" name="Rectangle 9"/>
            <p:cNvSpPr/>
            <p:nvPr/>
          </p:nvSpPr>
          <p:spPr>
            <a:xfrm>
              <a:off x="1882" y="2478"/>
              <a:ext cx="272" cy="54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6" name="Rectangle 10"/>
            <p:cNvSpPr/>
            <p:nvPr/>
          </p:nvSpPr>
          <p:spPr>
            <a:xfrm>
              <a:off x="884" y="2251"/>
              <a:ext cx="227" cy="227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3556" name="Group 11"/>
          <p:cNvGrpSpPr/>
          <p:nvPr/>
        </p:nvGrpSpPr>
        <p:grpSpPr>
          <a:xfrm>
            <a:off x="5219700" y="2924175"/>
            <a:ext cx="2160588" cy="1727200"/>
            <a:chOff x="567" y="1455"/>
            <a:chExt cx="1950" cy="1567"/>
          </a:xfrm>
        </p:grpSpPr>
        <p:sp>
          <p:nvSpPr>
            <p:cNvPr id="23559" name="AutoShape 12"/>
            <p:cNvSpPr/>
            <p:nvPr/>
          </p:nvSpPr>
          <p:spPr>
            <a:xfrm rot="8287001">
              <a:off x="795" y="1455"/>
              <a:ext cx="1495" cy="1340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0" name="Rectangle 13"/>
            <p:cNvSpPr/>
            <p:nvPr/>
          </p:nvSpPr>
          <p:spPr>
            <a:xfrm>
              <a:off x="567" y="2115"/>
              <a:ext cx="1950" cy="907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1" name="Rectangle 14"/>
            <p:cNvSpPr/>
            <p:nvPr/>
          </p:nvSpPr>
          <p:spPr>
            <a:xfrm>
              <a:off x="1882" y="2478"/>
              <a:ext cx="272" cy="54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2" name="Rectangle 15"/>
            <p:cNvSpPr/>
            <p:nvPr/>
          </p:nvSpPr>
          <p:spPr>
            <a:xfrm>
              <a:off x="884" y="2251"/>
              <a:ext cx="227" cy="227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3557" name="WordArt 16"/>
          <p:cNvSpPr>
            <a:spLocks noTextEdit="1"/>
          </p:cNvSpPr>
          <p:nvPr/>
        </p:nvSpPr>
        <p:spPr>
          <a:xfrm>
            <a:off x="755650" y="5453063"/>
            <a:ext cx="74009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两个图形的形状一样。从左到右，图形缩小了。</a:t>
            </a:r>
          </a:p>
        </p:txBody>
      </p:sp>
      <p:sp>
        <p:nvSpPr>
          <p:cNvPr id="23558" name="WordArt 17"/>
          <p:cNvSpPr>
            <a:spLocks noTextEdit="1"/>
          </p:cNvSpPr>
          <p:nvPr/>
        </p:nvSpPr>
        <p:spPr>
          <a:xfrm>
            <a:off x="395288" y="549275"/>
            <a:ext cx="2447925" cy="93503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2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看一看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TextEdit="1"/>
          </p:cNvSpPr>
          <p:nvPr/>
        </p:nvSpPr>
        <p:spPr>
          <a:xfrm>
            <a:off x="395288" y="693738"/>
            <a:ext cx="2447925" cy="93503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2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看一看</a:t>
            </a:r>
          </a:p>
        </p:txBody>
      </p:sp>
      <p:sp>
        <p:nvSpPr>
          <p:cNvPr id="24579" name="AutoShape 5"/>
          <p:cNvSpPr/>
          <p:nvPr/>
        </p:nvSpPr>
        <p:spPr>
          <a:xfrm>
            <a:off x="1187450" y="2852738"/>
            <a:ext cx="1728788" cy="16573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0" name="AutoShape 6"/>
          <p:cNvSpPr/>
          <p:nvPr/>
        </p:nvSpPr>
        <p:spPr>
          <a:xfrm>
            <a:off x="4427538" y="1844675"/>
            <a:ext cx="3097212" cy="29511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1" name="Text Box 7"/>
          <p:cNvSpPr txBox="1"/>
          <p:nvPr/>
        </p:nvSpPr>
        <p:spPr>
          <a:xfrm>
            <a:off x="3444875" y="836613"/>
            <a:ext cx="5699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每组图中的两个图形之间有什么变化？</a:t>
            </a:r>
          </a:p>
        </p:txBody>
      </p:sp>
      <p:sp>
        <p:nvSpPr>
          <p:cNvPr id="22538" name="Text Box 10"/>
          <p:cNvSpPr txBox="1"/>
          <p:nvPr/>
        </p:nvSpPr>
        <p:spPr>
          <a:xfrm>
            <a:off x="971550" y="5430838"/>
            <a:ext cx="67691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从左到右，图形放大了，但形状没变。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7"/>
          <p:cNvSpPr>
            <a:spLocks noTextEdit="1"/>
          </p:cNvSpPr>
          <p:nvPr/>
        </p:nvSpPr>
        <p:spPr>
          <a:xfrm>
            <a:off x="468313" y="476250"/>
            <a:ext cx="2590800" cy="1152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画一画</a:t>
            </a:r>
          </a:p>
        </p:txBody>
      </p:sp>
      <p:pic>
        <p:nvPicPr>
          <p:cNvPr id="25603" name="Picture 8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188913"/>
            <a:ext cx="1238250" cy="12382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622" name="Group 2310"/>
          <p:cNvGraphicFramePr>
            <a:graphicFrameLocks noGrp="1"/>
          </p:cNvGraphicFramePr>
          <p:nvPr/>
        </p:nvGraphicFramePr>
        <p:xfrm>
          <a:off x="250825" y="1482725"/>
          <a:ext cx="8642350" cy="3314700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804" name="AutoShape 2301"/>
          <p:cNvSpPr/>
          <p:nvPr/>
        </p:nvSpPr>
        <p:spPr>
          <a:xfrm>
            <a:off x="900113" y="5300663"/>
            <a:ext cx="7920037" cy="1152525"/>
          </a:xfrm>
          <a:prstGeom prst="cloudCallout">
            <a:avLst>
              <a:gd name="adj1" fmla="val -44028"/>
              <a:gd name="adj2" fmla="val 9834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5805" name="Text Box 2302"/>
          <p:cNvSpPr txBox="1"/>
          <p:nvPr/>
        </p:nvSpPr>
        <p:spPr>
          <a:xfrm>
            <a:off x="1746250" y="5635625"/>
            <a:ext cx="556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把左边的正方形各边放大到原来的</a:t>
            </a:r>
            <a:r>
              <a:rPr lang="en-US" altLang="zh-CN" sz="2400" b="1" dirty="0">
                <a:latin typeface="Arial" panose="020B0604020202020204" pitchFamily="34" charset="0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</a:rPr>
              <a:t>倍。</a:t>
            </a:r>
          </a:p>
        </p:txBody>
      </p:sp>
      <p:sp>
        <p:nvSpPr>
          <p:cNvPr id="15616" name="Line 2304"/>
          <p:cNvSpPr/>
          <p:nvPr/>
        </p:nvSpPr>
        <p:spPr>
          <a:xfrm flipV="1">
            <a:off x="4356100" y="1858963"/>
            <a:ext cx="0" cy="25209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620" name="Line 2308"/>
          <p:cNvSpPr/>
          <p:nvPr/>
        </p:nvSpPr>
        <p:spPr>
          <a:xfrm>
            <a:off x="6804025" y="1844675"/>
            <a:ext cx="0" cy="25066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621" name="Line 2309"/>
          <p:cNvSpPr/>
          <p:nvPr/>
        </p:nvSpPr>
        <p:spPr>
          <a:xfrm>
            <a:off x="4356100" y="4365625"/>
            <a:ext cx="24479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624" name="Line 2312"/>
          <p:cNvSpPr/>
          <p:nvPr/>
        </p:nvSpPr>
        <p:spPr>
          <a:xfrm>
            <a:off x="4356100" y="1873250"/>
            <a:ext cx="24479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810" name="Line 2313"/>
          <p:cNvSpPr/>
          <p:nvPr/>
        </p:nvSpPr>
        <p:spPr>
          <a:xfrm>
            <a:off x="1476375" y="3573463"/>
            <a:ext cx="0" cy="79216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811" name="Line 2314"/>
          <p:cNvSpPr/>
          <p:nvPr/>
        </p:nvSpPr>
        <p:spPr>
          <a:xfrm>
            <a:off x="1476375" y="4365625"/>
            <a:ext cx="8636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812" name="Line 2316"/>
          <p:cNvSpPr/>
          <p:nvPr/>
        </p:nvSpPr>
        <p:spPr>
          <a:xfrm>
            <a:off x="1476375" y="3573463"/>
            <a:ext cx="8636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813" name="Line 2318"/>
          <p:cNvSpPr/>
          <p:nvPr/>
        </p:nvSpPr>
        <p:spPr>
          <a:xfrm>
            <a:off x="2339975" y="3573463"/>
            <a:ext cx="0" cy="79216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188913"/>
            <a:ext cx="1238250" cy="12382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608" name="Group 224"/>
          <p:cNvGraphicFramePr>
            <a:graphicFrameLocks noGrp="1"/>
          </p:cNvGraphicFramePr>
          <p:nvPr/>
        </p:nvGraphicFramePr>
        <p:xfrm>
          <a:off x="250825" y="1482725"/>
          <a:ext cx="8642350" cy="3314700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827" name="AutoShape 205"/>
          <p:cNvSpPr/>
          <p:nvPr/>
        </p:nvSpPr>
        <p:spPr>
          <a:xfrm>
            <a:off x="755650" y="5084763"/>
            <a:ext cx="8064500" cy="1223962"/>
          </a:xfrm>
          <a:prstGeom prst="cloudCallout">
            <a:avLst>
              <a:gd name="adj1" fmla="val -42343"/>
              <a:gd name="adj2" fmla="val 101361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6828" name="Rectangle 222"/>
          <p:cNvSpPr/>
          <p:nvPr/>
        </p:nvSpPr>
        <p:spPr>
          <a:xfrm>
            <a:off x="1071563" y="2305050"/>
            <a:ext cx="2492375" cy="167163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610" name="Line 226"/>
          <p:cNvSpPr/>
          <p:nvPr/>
        </p:nvSpPr>
        <p:spPr>
          <a:xfrm>
            <a:off x="5176838" y="3141663"/>
            <a:ext cx="0" cy="863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11" name="Line 227"/>
          <p:cNvSpPr/>
          <p:nvPr/>
        </p:nvSpPr>
        <p:spPr>
          <a:xfrm>
            <a:off x="5148263" y="3141663"/>
            <a:ext cx="1295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12" name="Line 228"/>
          <p:cNvSpPr/>
          <p:nvPr/>
        </p:nvSpPr>
        <p:spPr>
          <a:xfrm>
            <a:off x="6443663" y="3141663"/>
            <a:ext cx="0" cy="863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13" name="Line 229"/>
          <p:cNvSpPr/>
          <p:nvPr/>
        </p:nvSpPr>
        <p:spPr>
          <a:xfrm>
            <a:off x="5148263" y="3990975"/>
            <a:ext cx="1295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33" name="Text Box 238"/>
          <p:cNvSpPr txBox="1"/>
          <p:nvPr/>
        </p:nvSpPr>
        <p:spPr>
          <a:xfrm>
            <a:off x="1619250" y="5229225"/>
            <a:ext cx="5905500" cy="115411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 altLang="zh-CN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把长方形的长、宽都缩小为原来的     。</a:t>
            </a: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  <p:graphicFrame>
        <p:nvGraphicFramePr>
          <p:cNvPr id="26834" name="Object 239"/>
          <p:cNvGraphicFramePr>
            <a:graphicFrameLocks noChangeAspect="1"/>
          </p:cNvGraphicFramePr>
          <p:nvPr/>
        </p:nvGraphicFramePr>
        <p:xfrm>
          <a:off x="6372225" y="5229225"/>
          <a:ext cx="3603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152400" imgH="393700" progId="Equation.3">
                  <p:embed/>
                </p:oleObj>
              </mc:Choice>
              <mc:Fallback>
                <p:oleObj r:id="rId4" imgW="152400" imgH="3937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2225" y="5229225"/>
                        <a:ext cx="360363" cy="1008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5" name="WordArt 240"/>
          <p:cNvSpPr>
            <a:spLocks noTextEdit="1"/>
          </p:cNvSpPr>
          <p:nvPr/>
        </p:nvSpPr>
        <p:spPr>
          <a:xfrm>
            <a:off x="468313" y="476250"/>
            <a:ext cx="2590800" cy="1152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画一画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7651" name="Picture 4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188913"/>
            <a:ext cx="1238250" cy="12382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7626" name="Group 218"/>
          <p:cNvGraphicFramePr>
            <a:graphicFrameLocks noGrp="1"/>
          </p:cNvGraphicFramePr>
          <p:nvPr/>
        </p:nvGraphicFramePr>
        <p:xfrm>
          <a:off x="250825" y="1482725"/>
          <a:ext cx="8642350" cy="3351213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852" name="AutoShape 205"/>
          <p:cNvSpPr/>
          <p:nvPr/>
        </p:nvSpPr>
        <p:spPr>
          <a:xfrm>
            <a:off x="900113" y="5300663"/>
            <a:ext cx="7559675" cy="936625"/>
          </a:xfrm>
          <a:prstGeom prst="cloudCallout">
            <a:avLst>
              <a:gd name="adj1" fmla="val -43741"/>
              <a:gd name="adj2" fmla="val 13254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7853" name="Text Box 207"/>
          <p:cNvSpPr txBox="1"/>
          <p:nvPr/>
        </p:nvSpPr>
        <p:spPr>
          <a:xfrm>
            <a:off x="2555875" y="5516563"/>
            <a:ext cx="55451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把</a:t>
            </a:r>
            <a:r>
              <a:rPr lang="en-US" altLang="zh-CN" sz="2800" b="1" dirty="0">
                <a:latin typeface="Arial" panose="020B0604020202020204" pitchFamily="34" charset="0"/>
              </a:rPr>
              <a:t>L</a:t>
            </a:r>
            <a:r>
              <a:rPr lang="zh-CN" altLang="en-US" sz="2800" b="1" dirty="0">
                <a:latin typeface="Arial" panose="020B0604020202020204" pitchFamily="34" charset="0"/>
              </a:rPr>
              <a:t>形的各边放大</a:t>
            </a:r>
            <a:r>
              <a:rPr lang="en-US" altLang="zh-CN" sz="2800" b="1" dirty="0">
                <a:latin typeface="Arial" panose="020B0604020202020204" pitchFamily="34" charset="0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</a:rPr>
              <a:t>倍。</a:t>
            </a:r>
          </a:p>
        </p:txBody>
      </p:sp>
      <p:grpSp>
        <p:nvGrpSpPr>
          <p:cNvPr id="27854" name="Group 225"/>
          <p:cNvGrpSpPr/>
          <p:nvPr/>
        </p:nvGrpSpPr>
        <p:grpSpPr>
          <a:xfrm>
            <a:off x="1042988" y="3559175"/>
            <a:ext cx="1296987" cy="877888"/>
            <a:chOff x="657" y="2242"/>
            <a:chExt cx="817" cy="553"/>
          </a:xfrm>
        </p:grpSpPr>
        <p:sp>
          <p:nvSpPr>
            <p:cNvPr id="27862" name="Line 217"/>
            <p:cNvSpPr/>
            <p:nvPr/>
          </p:nvSpPr>
          <p:spPr>
            <a:xfrm>
              <a:off x="675" y="2251"/>
              <a:ext cx="0" cy="5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63" name="Line 219"/>
            <p:cNvSpPr/>
            <p:nvPr/>
          </p:nvSpPr>
          <p:spPr>
            <a:xfrm>
              <a:off x="657" y="2242"/>
              <a:ext cx="273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64" name="Line 220"/>
            <p:cNvSpPr/>
            <p:nvPr/>
          </p:nvSpPr>
          <p:spPr>
            <a:xfrm>
              <a:off x="930" y="2251"/>
              <a:ext cx="0" cy="27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65" name="Line 221"/>
            <p:cNvSpPr/>
            <p:nvPr/>
          </p:nvSpPr>
          <p:spPr>
            <a:xfrm>
              <a:off x="930" y="2523"/>
              <a:ext cx="54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66" name="Line 223"/>
            <p:cNvSpPr/>
            <p:nvPr/>
          </p:nvSpPr>
          <p:spPr>
            <a:xfrm>
              <a:off x="1465" y="2523"/>
              <a:ext cx="0" cy="27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67" name="Line 224"/>
            <p:cNvSpPr/>
            <p:nvPr/>
          </p:nvSpPr>
          <p:spPr>
            <a:xfrm>
              <a:off x="657" y="2777"/>
              <a:ext cx="817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855" name="WordArt 226"/>
          <p:cNvSpPr>
            <a:spLocks noTextEdit="1"/>
          </p:cNvSpPr>
          <p:nvPr/>
        </p:nvSpPr>
        <p:spPr>
          <a:xfrm>
            <a:off x="468313" y="476250"/>
            <a:ext cx="2590800" cy="1152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画一画</a:t>
            </a:r>
          </a:p>
        </p:txBody>
      </p:sp>
      <p:sp>
        <p:nvSpPr>
          <p:cNvPr id="17637" name="Line 229"/>
          <p:cNvSpPr/>
          <p:nvPr/>
        </p:nvSpPr>
        <p:spPr>
          <a:xfrm>
            <a:off x="3132138" y="1484313"/>
            <a:ext cx="0" cy="331311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639" name="Line 231"/>
          <p:cNvSpPr/>
          <p:nvPr/>
        </p:nvSpPr>
        <p:spPr>
          <a:xfrm>
            <a:off x="3132138" y="1484313"/>
            <a:ext cx="16557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640" name="Line 232"/>
          <p:cNvSpPr/>
          <p:nvPr/>
        </p:nvSpPr>
        <p:spPr>
          <a:xfrm rot="5400000">
            <a:off x="3959225" y="2312988"/>
            <a:ext cx="165576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641" name="Line 233"/>
          <p:cNvSpPr/>
          <p:nvPr/>
        </p:nvSpPr>
        <p:spPr>
          <a:xfrm rot="5400000">
            <a:off x="6443663" y="1484313"/>
            <a:ext cx="0" cy="331311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642" name="Line 234"/>
          <p:cNvSpPr/>
          <p:nvPr/>
        </p:nvSpPr>
        <p:spPr>
          <a:xfrm rot="5400000">
            <a:off x="7272338" y="3968750"/>
            <a:ext cx="16557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643" name="Line 235"/>
          <p:cNvSpPr/>
          <p:nvPr/>
        </p:nvSpPr>
        <p:spPr>
          <a:xfrm rot="5400000">
            <a:off x="5614988" y="2311400"/>
            <a:ext cx="0" cy="49704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/>
          <p:nvPr/>
        </p:nvSpPr>
        <p:spPr>
          <a:xfrm>
            <a:off x="395288" y="404813"/>
            <a:ext cx="3529012" cy="1079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0"/>
          <a:lstStyle/>
          <a:p>
            <a:pPr algn="ctr"/>
            <a:r>
              <a:rPr lang="zh-CN" altLang="en-US" sz="4400" dirty="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实践与运用</a:t>
            </a:r>
          </a:p>
        </p:txBody>
      </p:sp>
      <p:sp>
        <p:nvSpPr>
          <p:cNvPr id="28675" name="Text Box 3"/>
          <p:cNvSpPr txBox="1"/>
          <p:nvPr/>
        </p:nvSpPr>
        <p:spPr>
          <a:xfrm>
            <a:off x="611188" y="1773238"/>
            <a:ext cx="7921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华文隶书" panose="02010800040101010101" pitchFamily="2" charset="-122"/>
                <a:ea typeface="华文隶书" panose="02010800040101010101" pitchFamily="2" charset="-122"/>
              </a:rPr>
              <a:t>1</a:t>
            </a:r>
            <a:r>
              <a:rPr lang="zh-CN" altLang="en-US" sz="3600" dirty="0">
                <a:latin typeface="华文隶书" panose="02010800040101010101" pitchFamily="2" charset="-122"/>
                <a:ea typeface="华文隶书" panose="02010800040101010101" pitchFamily="2" charset="-122"/>
              </a:rPr>
              <a:t>．说说下面两个图形之间有什么变化。</a:t>
            </a:r>
          </a:p>
        </p:txBody>
      </p:sp>
      <p:graphicFrame>
        <p:nvGraphicFramePr>
          <p:cNvPr id="40964" name="Group 4"/>
          <p:cNvGraphicFramePr>
            <a:graphicFrameLocks noGrp="1"/>
          </p:cNvGraphicFramePr>
          <p:nvPr>
            <p:ph idx="1"/>
          </p:nvPr>
        </p:nvGraphicFramePr>
        <p:xfrm>
          <a:off x="685800" y="2924175"/>
          <a:ext cx="2889250" cy="2887663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1047" name="Group 87"/>
          <p:cNvGraphicFramePr>
            <a:graphicFrameLocks noGrp="1"/>
          </p:cNvGraphicFramePr>
          <p:nvPr/>
        </p:nvGraphicFramePr>
        <p:xfrm>
          <a:off x="4067175" y="2997200"/>
          <a:ext cx="2890838" cy="2867025"/>
        </p:xfrm>
        <a:graphic>
          <a:graphicData uri="http://schemas.openxmlformats.org/drawingml/2006/table">
            <a:tbl>
              <a:tblPr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130" name="Freeform 170"/>
          <p:cNvSpPr/>
          <p:nvPr/>
        </p:nvSpPr>
        <p:spPr>
          <a:xfrm>
            <a:off x="1403350" y="3644900"/>
            <a:ext cx="720725" cy="1439863"/>
          </a:xfrm>
          <a:custGeom>
            <a:avLst/>
            <a:gdLst/>
            <a:ahLst/>
            <a:cxnLst>
              <a:cxn ang="0">
                <a:pos x="1144150938" y="0"/>
              </a:cxn>
              <a:cxn ang="0">
                <a:pos x="0" y="572076461"/>
              </a:cxn>
              <a:cxn ang="0">
                <a:pos x="572076263" y="1144151335"/>
              </a:cxn>
              <a:cxn ang="0">
                <a:pos x="572076263" y="2147483647"/>
              </a:cxn>
              <a:cxn ang="0">
                <a:pos x="1144150938" y="2147483647"/>
              </a:cxn>
              <a:cxn ang="0">
                <a:pos x="1144150938" y="1144151335"/>
              </a:cxn>
              <a:cxn ang="0">
                <a:pos x="572076263" y="572076461"/>
              </a:cxn>
              <a:cxn ang="0">
                <a:pos x="1144150938" y="0"/>
              </a:cxn>
            </a:cxnLst>
            <a:rect l="0" t="0" r="0" b="0"/>
            <a:pathLst>
              <a:path w="454" h="907">
                <a:moveTo>
                  <a:pt x="454" y="0"/>
                </a:moveTo>
                <a:lnTo>
                  <a:pt x="0" y="227"/>
                </a:lnTo>
                <a:lnTo>
                  <a:pt x="227" y="454"/>
                </a:lnTo>
                <a:lnTo>
                  <a:pt x="227" y="907"/>
                </a:lnTo>
                <a:lnTo>
                  <a:pt x="454" y="907"/>
                </a:lnTo>
                <a:lnTo>
                  <a:pt x="454" y="454"/>
                </a:lnTo>
                <a:lnTo>
                  <a:pt x="227" y="227"/>
                </a:lnTo>
                <a:lnTo>
                  <a:pt x="454" y="0"/>
                </a:lnTo>
                <a:close/>
              </a:path>
            </a:pathLst>
          </a:custGeom>
          <a:solidFill>
            <a:srgbClr val="CC99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31" name="Freeform 171"/>
          <p:cNvSpPr/>
          <p:nvPr/>
        </p:nvSpPr>
        <p:spPr>
          <a:xfrm flipH="1">
            <a:off x="2124075" y="3644900"/>
            <a:ext cx="720725" cy="1439863"/>
          </a:xfrm>
          <a:custGeom>
            <a:avLst/>
            <a:gdLst/>
            <a:ahLst/>
            <a:cxnLst>
              <a:cxn ang="0">
                <a:pos x="1144150938" y="0"/>
              </a:cxn>
              <a:cxn ang="0">
                <a:pos x="0" y="572076461"/>
              </a:cxn>
              <a:cxn ang="0">
                <a:pos x="572076263" y="1144151335"/>
              </a:cxn>
              <a:cxn ang="0">
                <a:pos x="572076263" y="2147483647"/>
              </a:cxn>
              <a:cxn ang="0">
                <a:pos x="1144150938" y="2147483647"/>
              </a:cxn>
              <a:cxn ang="0">
                <a:pos x="1144150938" y="1144151335"/>
              </a:cxn>
              <a:cxn ang="0">
                <a:pos x="572076263" y="572076461"/>
              </a:cxn>
              <a:cxn ang="0">
                <a:pos x="1144150938" y="0"/>
              </a:cxn>
            </a:cxnLst>
            <a:rect l="0" t="0" r="0" b="0"/>
            <a:pathLst>
              <a:path w="454" h="907">
                <a:moveTo>
                  <a:pt x="454" y="0"/>
                </a:moveTo>
                <a:lnTo>
                  <a:pt x="0" y="227"/>
                </a:lnTo>
                <a:lnTo>
                  <a:pt x="227" y="454"/>
                </a:lnTo>
                <a:lnTo>
                  <a:pt x="227" y="907"/>
                </a:lnTo>
                <a:lnTo>
                  <a:pt x="454" y="907"/>
                </a:lnTo>
                <a:lnTo>
                  <a:pt x="454" y="454"/>
                </a:lnTo>
                <a:lnTo>
                  <a:pt x="227" y="227"/>
                </a:lnTo>
                <a:lnTo>
                  <a:pt x="454" y="0"/>
                </a:lnTo>
                <a:close/>
              </a:path>
            </a:pathLst>
          </a:custGeom>
          <a:solidFill>
            <a:srgbClr val="CC99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32" name="Freeform 172"/>
          <p:cNvSpPr/>
          <p:nvPr/>
        </p:nvSpPr>
        <p:spPr>
          <a:xfrm>
            <a:off x="4067175" y="2997200"/>
            <a:ext cx="1441450" cy="288131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1144151136"/>
              </a:cxn>
              <a:cxn ang="0">
                <a:pos x="1144150938" y="2147483647"/>
              </a:cxn>
              <a:cxn ang="0">
                <a:pos x="1144150938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144150938" y="1144151136"/>
              </a:cxn>
              <a:cxn ang="0">
                <a:pos x="2147483647" y="0"/>
              </a:cxn>
            </a:cxnLst>
            <a:rect l="0" t="0" r="0" b="0"/>
            <a:pathLst>
              <a:path w="908" h="1815">
                <a:moveTo>
                  <a:pt x="908" y="0"/>
                </a:moveTo>
                <a:lnTo>
                  <a:pt x="0" y="454"/>
                </a:lnTo>
                <a:lnTo>
                  <a:pt x="454" y="908"/>
                </a:lnTo>
                <a:lnTo>
                  <a:pt x="454" y="1815"/>
                </a:lnTo>
                <a:lnTo>
                  <a:pt x="908" y="1815"/>
                </a:lnTo>
                <a:lnTo>
                  <a:pt x="908" y="908"/>
                </a:lnTo>
                <a:lnTo>
                  <a:pt x="454" y="454"/>
                </a:lnTo>
                <a:lnTo>
                  <a:pt x="908" y="0"/>
                </a:lnTo>
                <a:close/>
              </a:path>
            </a:pathLst>
          </a:custGeom>
          <a:solidFill>
            <a:srgbClr val="CC99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33" name="Freeform 173"/>
          <p:cNvSpPr/>
          <p:nvPr/>
        </p:nvSpPr>
        <p:spPr>
          <a:xfrm flipH="1">
            <a:off x="5508625" y="2997200"/>
            <a:ext cx="1441450" cy="288131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1144151136"/>
              </a:cxn>
              <a:cxn ang="0">
                <a:pos x="1144150938" y="2147483647"/>
              </a:cxn>
              <a:cxn ang="0">
                <a:pos x="1144150938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144150938" y="1144151136"/>
              </a:cxn>
              <a:cxn ang="0">
                <a:pos x="2147483647" y="0"/>
              </a:cxn>
            </a:cxnLst>
            <a:rect l="0" t="0" r="0" b="0"/>
            <a:pathLst>
              <a:path w="908" h="1815">
                <a:moveTo>
                  <a:pt x="908" y="0"/>
                </a:moveTo>
                <a:lnTo>
                  <a:pt x="0" y="454"/>
                </a:lnTo>
                <a:lnTo>
                  <a:pt x="454" y="908"/>
                </a:lnTo>
                <a:lnTo>
                  <a:pt x="454" y="1815"/>
                </a:lnTo>
                <a:lnTo>
                  <a:pt x="908" y="1815"/>
                </a:lnTo>
                <a:lnTo>
                  <a:pt x="908" y="908"/>
                </a:lnTo>
                <a:lnTo>
                  <a:pt x="454" y="454"/>
                </a:lnTo>
                <a:lnTo>
                  <a:pt x="908" y="0"/>
                </a:lnTo>
                <a:close/>
              </a:path>
            </a:pathLst>
          </a:custGeom>
          <a:solidFill>
            <a:srgbClr val="CC99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/>
          <p:nvPr/>
        </p:nvSpPr>
        <p:spPr>
          <a:xfrm>
            <a:off x="395288" y="549275"/>
            <a:ext cx="748982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2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．用小棒摆一个三角形，使它的边长为下图边长的      。</a:t>
            </a:r>
          </a:p>
        </p:txBody>
      </p:sp>
      <p:grpSp>
        <p:nvGrpSpPr>
          <p:cNvPr id="29699" name="Group 3"/>
          <p:cNvGrpSpPr/>
          <p:nvPr/>
        </p:nvGrpSpPr>
        <p:grpSpPr>
          <a:xfrm>
            <a:off x="2555875" y="1268413"/>
            <a:ext cx="649288" cy="1011237"/>
            <a:chOff x="4649" y="391"/>
            <a:chExt cx="409" cy="637"/>
          </a:xfrm>
        </p:grpSpPr>
        <p:sp>
          <p:nvSpPr>
            <p:cNvPr id="29722" name="Line 4"/>
            <p:cNvSpPr/>
            <p:nvPr/>
          </p:nvSpPr>
          <p:spPr>
            <a:xfrm>
              <a:off x="4649" y="709"/>
              <a:ext cx="272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Text Box 5"/>
            <p:cNvSpPr txBox="1"/>
            <p:nvPr/>
          </p:nvSpPr>
          <p:spPr>
            <a:xfrm>
              <a:off x="4649" y="391"/>
              <a:ext cx="40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24" name="Text Box 6"/>
            <p:cNvSpPr txBox="1"/>
            <p:nvPr/>
          </p:nvSpPr>
          <p:spPr>
            <a:xfrm>
              <a:off x="4649" y="663"/>
              <a:ext cx="40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1991" name="Group 7"/>
          <p:cNvGrpSpPr/>
          <p:nvPr/>
        </p:nvGrpSpPr>
        <p:grpSpPr>
          <a:xfrm>
            <a:off x="1331913" y="2536825"/>
            <a:ext cx="3600450" cy="2644775"/>
            <a:chOff x="839" y="1598"/>
            <a:chExt cx="2268" cy="1666"/>
          </a:xfrm>
        </p:grpSpPr>
        <p:pic>
          <p:nvPicPr>
            <p:cNvPr id="29708" name="Picture 8" descr="193b63a21491f752819645c45e304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85" r="74063"/>
            <a:stretch>
              <a:fillRect/>
            </a:stretch>
          </p:blipFill>
          <p:spPr>
            <a:xfrm rot="5238416">
              <a:off x="1022" y="2884"/>
              <a:ext cx="288" cy="47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9709" name="Group 9"/>
            <p:cNvGrpSpPr/>
            <p:nvPr/>
          </p:nvGrpSpPr>
          <p:grpSpPr>
            <a:xfrm>
              <a:off x="839" y="1616"/>
              <a:ext cx="1104" cy="1560"/>
              <a:chOff x="839" y="1616"/>
              <a:chExt cx="1104" cy="1560"/>
            </a:xfrm>
          </p:grpSpPr>
          <p:pic>
            <p:nvPicPr>
              <p:cNvPr id="29718" name="Picture 10" descr="193b63a21491f752819645c45e30410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685" r="74063"/>
              <a:stretch>
                <a:fillRect/>
              </a:stretch>
            </p:blipFill>
            <p:spPr>
              <a:xfrm rot="1997230">
                <a:off x="1655" y="1616"/>
                <a:ext cx="288" cy="4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19" name="Picture 11" descr="193b63a21491f752819645c45e30410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685" r="74063"/>
              <a:stretch>
                <a:fillRect/>
              </a:stretch>
            </p:blipFill>
            <p:spPr>
              <a:xfrm rot="1997230">
                <a:off x="1383" y="1979"/>
                <a:ext cx="288" cy="4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20" name="Picture 12" descr="193b63a21491f752819645c45e30410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685" r="74063"/>
              <a:stretch>
                <a:fillRect/>
              </a:stretch>
            </p:blipFill>
            <p:spPr>
              <a:xfrm rot="1997230">
                <a:off x="1111" y="2341"/>
                <a:ext cx="288" cy="4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21" name="Picture 13" descr="193b63a21491f752819645c45e30410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685" r="74063"/>
              <a:stretch>
                <a:fillRect/>
              </a:stretch>
            </p:blipFill>
            <p:spPr>
              <a:xfrm rot="1997230">
                <a:off x="839" y="2704"/>
                <a:ext cx="288" cy="47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9710" name="Group 14"/>
            <p:cNvGrpSpPr/>
            <p:nvPr/>
          </p:nvGrpSpPr>
          <p:grpSpPr>
            <a:xfrm flipH="1">
              <a:off x="2003" y="1598"/>
              <a:ext cx="1104" cy="1560"/>
              <a:chOff x="839" y="1616"/>
              <a:chExt cx="1104" cy="1560"/>
            </a:xfrm>
          </p:grpSpPr>
          <p:pic>
            <p:nvPicPr>
              <p:cNvPr id="29714" name="Picture 15" descr="193b63a21491f752819645c45e30410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685" r="74063"/>
              <a:stretch>
                <a:fillRect/>
              </a:stretch>
            </p:blipFill>
            <p:spPr>
              <a:xfrm rot="1997230">
                <a:off x="1655" y="1616"/>
                <a:ext cx="288" cy="4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15" name="Picture 16" descr="193b63a21491f752819645c45e30410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685" r="74063"/>
              <a:stretch>
                <a:fillRect/>
              </a:stretch>
            </p:blipFill>
            <p:spPr>
              <a:xfrm rot="1997230">
                <a:off x="1383" y="1979"/>
                <a:ext cx="288" cy="4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16" name="Picture 17" descr="193b63a21491f752819645c45e30410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685" r="74063"/>
              <a:stretch>
                <a:fillRect/>
              </a:stretch>
            </p:blipFill>
            <p:spPr>
              <a:xfrm rot="1997230">
                <a:off x="1111" y="2341"/>
                <a:ext cx="288" cy="4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17" name="Picture 18" descr="193b63a21491f752819645c45e30410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685" r="74063"/>
              <a:stretch>
                <a:fillRect/>
              </a:stretch>
            </p:blipFill>
            <p:spPr>
              <a:xfrm rot="1997230">
                <a:off x="839" y="2704"/>
                <a:ext cx="288" cy="47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9711" name="Picture 19" descr="193b63a21491f752819645c45e304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85" r="74063"/>
            <a:stretch>
              <a:fillRect/>
            </a:stretch>
          </p:blipFill>
          <p:spPr>
            <a:xfrm rot="5238416">
              <a:off x="1566" y="2884"/>
              <a:ext cx="288" cy="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12" name="Picture 20" descr="193b63a21491f752819645c45e304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85" r="74063"/>
            <a:stretch>
              <a:fillRect/>
            </a:stretch>
          </p:blipFill>
          <p:spPr>
            <a:xfrm rot="5238416">
              <a:off x="2092" y="2884"/>
              <a:ext cx="288" cy="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13" name="Picture 21" descr="193b63a21491f752819645c45e304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85" r="74063"/>
            <a:stretch>
              <a:fillRect/>
            </a:stretch>
          </p:blipFill>
          <p:spPr>
            <a:xfrm rot="5238416">
              <a:off x="2636" y="2869"/>
              <a:ext cx="288" cy="47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2006" name="Group 22"/>
          <p:cNvGrpSpPr/>
          <p:nvPr/>
        </p:nvGrpSpPr>
        <p:grpSpPr>
          <a:xfrm>
            <a:off x="5580063" y="3500438"/>
            <a:ext cx="1873250" cy="1536700"/>
            <a:chOff x="3515" y="1117"/>
            <a:chExt cx="1180" cy="968"/>
          </a:xfrm>
        </p:grpSpPr>
        <p:pic>
          <p:nvPicPr>
            <p:cNvPr id="29702" name="Picture 23" descr="193b63a21491f752819645c45e304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85" r="74063"/>
            <a:stretch>
              <a:fillRect/>
            </a:stretch>
          </p:blipFill>
          <p:spPr>
            <a:xfrm rot="5238416">
              <a:off x="3698" y="1705"/>
              <a:ext cx="288" cy="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3" name="Picture 24" descr="193b63a21491f752819645c45e304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85" r="74063"/>
            <a:stretch>
              <a:fillRect/>
            </a:stretch>
          </p:blipFill>
          <p:spPr>
            <a:xfrm rot="1997230">
              <a:off x="3787" y="1135"/>
              <a:ext cx="288" cy="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4" name="Picture 25" descr="193b63a21491f752819645c45e304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85" r="74063"/>
            <a:stretch>
              <a:fillRect/>
            </a:stretch>
          </p:blipFill>
          <p:spPr>
            <a:xfrm rot="1997230">
              <a:off x="3515" y="1498"/>
              <a:ext cx="288" cy="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5" name="Picture 26" descr="193b63a21491f752819645c45e304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85" r="74063"/>
            <a:stretch>
              <a:fillRect/>
            </a:stretch>
          </p:blipFill>
          <p:spPr>
            <a:xfrm rot="-1997230" flipH="1">
              <a:off x="4135" y="1117"/>
              <a:ext cx="288" cy="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6" name="Picture 27" descr="193b63a21491f752819645c45e304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85" r="74063"/>
            <a:stretch>
              <a:fillRect/>
            </a:stretch>
          </p:blipFill>
          <p:spPr>
            <a:xfrm rot="-1997230" flipH="1">
              <a:off x="4407" y="1480"/>
              <a:ext cx="288" cy="4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7" name="Picture 28" descr="193b63a21491f752819645c45e304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85" r="74063"/>
            <a:stretch>
              <a:fillRect/>
            </a:stretch>
          </p:blipFill>
          <p:spPr>
            <a:xfrm rot="5238416">
              <a:off x="4242" y="1705"/>
              <a:ext cx="288" cy="47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>
            <p:ph idx="1"/>
          </p:nvPr>
        </p:nvGraphicFramePr>
        <p:xfrm>
          <a:off x="323850" y="1989138"/>
          <a:ext cx="8134350" cy="3416300"/>
        </p:xfrm>
        <a:graphic>
          <a:graphicData uri="http://schemas.openxmlformats.org/drawingml/2006/table">
            <a:tbl>
              <a:tblPr/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922" name="Text Box 202"/>
          <p:cNvSpPr txBox="1"/>
          <p:nvPr/>
        </p:nvSpPr>
        <p:spPr>
          <a:xfrm>
            <a:off x="468313" y="620713"/>
            <a:ext cx="8207375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latin typeface="华文隶书" panose="02010800040101010101" pitchFamily="2" charset="-122"/>
                <a:ea typeface="华文隶书" panose="02010800040101010101" pitchFamily="2" charset="-122"/>
              </a:rPr>
              <a:t>4</a:t>
            </a:r>
            <a:r>
              <a:rPr lang="zh-CN" altLang="en-US" sz="4400" dirty="0">
                <a:latin typeface="华文隶书" panose="02010800040101010101" pitchFamily="2" charset="-122"/>
                <a:ea typeface="华文隶书" panose="02010800040101010101" pitchFamily="2" charset="-122"/>
              </a:rPr>
              <a:t>．在方格纸上将下图各边缩小为原来的</a:t>
            </a:r>
          </a:p>
        </p:txBody>
      </p:sp>
      <p:grpSp>
        <p:nvGrpSpPr>
          <p:cNvPr id="30923" name="Group 203"/>
          <p:cNvGrpSpPr/>
          <p:nvPr/>
        </p:nvGrpSpPr>
        <p:grpSpPr>
          <a:xfrm>
            <a:off x="2916238" y="1125538"/>
            <a:ext cx="647700" cy="1066800"/>
            <a:chOff x="4649" y="391"/>
            <a:chExt cx="409" cy="672"/>
          </a:xfrm>
        </p:grpSpPr>
        <p:sp>
          <p:nvSpPr>
            <p:cNvPr id="30926" name="Line 204"/>
            <p:cNvSpPr/>
            <p:nvPr/>
          </p:nvSpPr>
          <p:spPr>
            <a:xfrm>
              <a:off x="4649" y="709"/>
              <a:ext cx="272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7" name="Text Box 205"/>
            <p:cNvSpPr txBox="1"/>
            <p:nvPr/>
          </p:nvSpPr>
          <p:spPr>
            <a:xfrm>
              <a:off x="4649" y="391"/>
              <a:ext cx="409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Arial" panose="020B0604020202020204" pitchFamily="34" charset="0"/>
                </a:rPr>
                <a:t>1      </a:t>
              </a:r>
              <a:r>
                <a:rPr lang="zh-CN" altLang="en-US" sz="3200" dirty="0">
                  <a:latin typeface="Arial" panose="020B0604020202020204" pitchFamily="34" charset="0"/>
                </a:rPr>
                <a:t>。</a:t>
              </a:r>
            </a:p>
          </p:txBody>
        </p:sp>
        <p:sp>
          <p:nvSpPr>
            <p:cNvPr id="30928" name="Text Box 206"/>
            <p:cNvSpPr txBox="1"/>
            <p:nvPr/>
          </p:nvSpPr>
          <p:spPr>
            <a:xfrm>
              <a:off x="4649" y="663"/>
              <a:ext cx="40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3215" name="Freeform 207"/>
          <p:cNvSpPr/>
          <p:nvPr/>
        </p:nvSpPr>
        <p:spPr>
          <a:xfrm>
            <a:off x="1116013" y="2420938"/>
            <a:ext cx="1511300" cy="2592387"/>
          </a:xfrm>
          <a:custGeom>
            <a:avLst/>
            <a:gdLst/>
            <a:ahLst/>
            <a:cxnLst>
              <a:cxn ang="0">
                <a:pos x="570874941" y="0"/>
              </a:cxn>
              <a:cxn ang="0">
                <a:pos x="570874941" y="1540023538"/>
              </a:cxn>
              <a:cxn ang="0">
                <a:pos x="0" y="1540023538"/>
              </a:cxn>
              <a:cxn ang="0">
                <a:pos x="0" y="2147483647"/>
              </a:cxn>
              <a:cxn ang="0">
                <a:pos x="570874941" y="2147483647"/>
              </a:cxn>
              <a:cxn ang="0">
                <a:pos x="603568499" y="2147483647"/>
              </a:cxn>
              <a:cxn ang="0">
                <a:pos x="1825796297" y="2147483647"/>
              </a:cxn>
              <a:cxn ang="0">
                <a:pos x="1825796297" y="2147483647"/>
              </a:cxn>
              <a:cxn ang="0">
                <a:pos x="2147483647" y="2147483647"/>
              </a:cxn>
              <a:cxn ang="0">
                <a:pos x="2147483647" y="1540023538"/>
              </a:cxn>
              <a:cxn ang="0">
                <a:pos x="1825796297" y="1540023538"/>
              </a:cxn>
              <a:cxn ang="0">
                <a:pos x="1825796297" y="0"/>
              </a:cxn>
              <a:cxn ang="0">
                <a:pos x="570874941" y="0"/>
              </a:cxn>
            </a:cxnLst>
            <a:rect l="0" t="0" r="0" b="0"/>
            <a:pathLst>
              <a:path w="953" h="1406">
                <a:moveTo>
                  <a:pt x="227" y="0"/>
                </a:moveTo>
                <a:lnTo>
                  <a:pt x="227" y="453"/>
                </a:lnTo>
                <a:lnTo>
                  <a:pt x="0" y="453"/>
                </a:lnTo>
                <a:lnTo>
                  <a:pt x="0" y="907"/>
                </a:lnTo>
                <a:lnTo>
                  <a:pt x="227" y="907"/>
                </a:lnTo>
                <a:cubicBezTo>
                  <a:pt x="231" y="1071"/>
                  <a:pt x="240" y="1236"/>
                  <a:pt x="240" y="1400"/>
                </a:cubicBezTo>
                <a:lnTo>
                  <a:pt x="726" y="1406"/>
                </a:lnTo>
                <a:lnTo>
                  <a:pt x="726" y="952"/>
                </a:lnTo>
                <a:lnTo>
                  <a:pt x="953" y="952"/>
                </a:lnTo>
                <a:lnTo>
                  <a:pt x="953" y="453"/>
                </a:lnTo>
                <a:lnTo>
                  <a:pt x="726" y="453"/>
                </a:lnTo>
                <a:lnTo>
                  <a:pt x="726" y="0"/>
                </a:lnTo>
                <a:lnTo>
                  <a:pt x="227" y="0"/>
                </a:lnTo>
                <a:close/>
              </a:path>
            </a:pathLst>
          </a:custGeom>
          <a:noFill/>
          <a:ln w="41275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217" name="Freeform 209"/>
          <p:cNvSpPr/>
          <p:nvPr/>
        </p:nvSpPr>
        <p:spPr>
          <a:xfrm>
            <a:off x="3635375" y="2852738"/>
            <a:ext cx="720725" cy="1296987"/>
          </a:xfrm>
          <a:custGeom>
            <a:avLst/>
            <a:gdLst/>
            <a:ahLst/>
            <a:cxnLst>
              <a:cxn ang="0">
                <a:pos x="129831084" y="0"/>
              </a:cxn>
              <a:cxn ang="0">
                <a:pos x="129831084" y="385477266"/>
              </a:cxn>
              <a:cxn ang="0">
                <a:pos x="0" y="385477266"/>
              </a:cxn>
              <a:cxn ang="0">
                <a:pos x="0" y="771805969"/>
              </a:cxn>
              <a:cxn ang="0">
                <a:pos x="129831084" y="771805969"/>
              </a:cxn>
              <a:cxn ang="0">
                <a:pos x="137266727" y="1191320381"/>
              </a:cxn>
              <a:cxn ang="0">
                <a:pos x="415231377" y="1196426229"/>
              </a:cxn>
              <a:cxn ang="0">
                <a:pos x="415231377" y="810097527"/>
              </a:cxn>
              <a:cxn ang="0">
                <a:pos x="545062461" y="810097527"/>
              </a:cxn>
              <a:cxn ang="0">
                <a:pos x="545062461" y="385477266"/>
              </a:cxn>
              <a:cxn ang="0">
                <a:pos x="415231377" y="385477266"/>
              </a:cxn>
              <a:cxn ang="0">
                <a:pos x="415231377" y="0"/>
              </a:cxn>
              <a:cxn ang="0">
                <a:pos x="129831084" y="0"/>
              </a:cxn>
            </a:cxnLst>
            <a:rect l="0" t="0" r="0" b="0"/>
            <a:pathLst>
              <a:path w="953" h="1406">
                <a:moveTo>
                  <a:pt x="227" y="0"/>
                </a:moveTo>
                <a:lnTo>
                  <a:pt x="227" y="453"/>
                </a:lnTo>
                <a:lnTo>
                  <a:pt x="0" y="453"/>
                </a:lnTo>
                <a:lnTo>
                  <a:pt x="0" y="907"/>
                </a:lnTo>
                <a:lnTo>
                  <a:pt x="227" y="907"/>
                </a:lnTo>
                <a:cubicBezTo>
                  <a:pt x="231" y="1071"/>
                  <a:pt x="240" y="1236"/>
                  <a:pt x="240" y="1400"/>
                </a:cubicBezTo>
                <a:lnTo>
                  <a:pt x="726" y="1406"/>
                </a:lnTo>
                <a:lnTo>
                  <a:pt x="726" y="952"/>
                </a:lnTo>
                <a:lnTo>
                  <a:pt x="953" y="952"/>
                </a:lnTo>
                <a:lnTo>
                  <a:pt x="953" y="453"/>
                </a:lnTo>
                <a:lnTo>
                  <a:pt x="726" y="453"/>
                </a:lnTo>
                <a:lnTo>
                  <a:pt x="726" y="0"/>
                </a:lnTo>
                <a:lnTo>
                  <a:pt x="227" y="0"/>
                </a:lnTo>
                <a:close/>
              </a:path>
            </a:pathLst>
          </a:custGeom>
          <a:noFill/>
          <a:ln w="41275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ph idx="1"/>
          </p:nvPr>
        </p:nvGraphicFramePr>
        <p:xfrm>
          <a:off x="323850" y="1628775"/>
          <a:ext cx="8424863" cy="3660775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946" name="Text Box 202"/>
          <p:cNvSpPr txBox="1"/>
          <p:nvPr/>
        </p:nvSpPr>
        <p:spPr>
          <a:xfrm>
            <a:off x="468313" y="188913"/>
            <a:ext cx="8207375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latin typeface="华文隶书" panose="02010800040101010101" pitchFamily="2" charset="-122"/>
                <a:ea typeface="华文隶书" panose="02010800040101010101" pitchFamily="2" charset="-122"/>
              </a:rPr>
              <a:t>5</a:t>
            </a:r>
            <a:r>
              <a:rPr lang="zh-CN" altLang="en-US" sz="4400" dirty="0">
                <a:latin typeface="华文隶书" panose="02010800040101010101" pitchFamily="2" charset="-122"/>
                <a:ea typeface="华文隶书" panose="02010800040101010101" pitchFamily="2" charset="-122"/>
              </a:rPr>
              <a:t>．在方格纸上把两圆直径放大到原来的</a:t>
            </a:r>
            <a:r>
              <a:rPr lang="en-US" altLang="zh-CN" sz="4400" dirty="0">
                <a:latin typeface="华文隶书" panose="02010800040101010101" pitchFamily="2" charset="-122"/>
                <a:ea typeface="华文隶书" panose="02010800040101010101" pitchFamily="2" charset="-122"/>
              </a:rPr>
              <a:t>2</a:t>
            </a:r>
            <a:r>
              <a:rPr lang="zh-CN" altLang="en-US" sz="4400" dirty="0">
                <a:latin typeface="华文隶书" panose="02010800040101010101" pitchFamily="2" charset="-122"/>
                <a:ea typeface="华文隶书" panose="02010800040101010101" pitchFamily="2" charset="-122"/>
              </a:rPr>
              <a:t>倍。</a:t>
            </a:r>
          </a:p>
        </p:txBody>
      </p:sp>
      <p:grpSp>
        <p:nvGrpSpPr>
          <p:cNvPr id="44235" name="Group 203"/>
          <p:cNvGrpSpPr/>
          <p:nvPr/>
        </p:nvGrpSpPr>
        <p:grpSpPr>
          <a:xfrm>
            <a:off x="684213" y="2565400"/>
            <a:ext cx="1655762" cy="1801813"/>
            <a:chOff x="431" y="1661"/>
            <a:chExt cx="1043" cy="953"/>
          </a:xfrm>
        </p:grpSpPr>
        <p:sp>
          <p:nvSpPr>
            <p:cNvPr id="31951" name="Oval 204"/>
            <p:cNvSpPr/>
            <p:nvPr/>
          </p:nvSpPr>
          <p:spPr>
            <a:xfrm>
              <a:off x="703" y="1888"/>
              <a:ext cx="499" cy="498"/>
            </a:xfrm>
            <a:prstGeom prst="ellipse">
              <a:avLst/>
            </a:prstGeom>
            <a:noFill/>
            <a:ln w="412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1952" name="Oval 205"/>
            <p:cNvSpPr/>
            <p:nvPr/>
          </p:nvSpPr>
          <p:spPr>
            <a:xfrm>
              <a:off x="431" y="1661"/>
              <a:ext cx="1043" cy="953"/>
            </a:xfrm>
            <a:prstGeom prst="ellipse">
              <a:avLst/>
            </a:prstGeom>
            <a:noFill/>
            <a:ln w="412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4241" name="Group 209"/>
          <p:cNvGrpSpPr/>
          <p:nvPr/>
        </p:nvGrpSpPr>
        <p:grpSpPr>
          <a:xfrm>
            <a:off x="4716463" y="1628775"/>
            <a:ext cx="3240087" cy="3671888"/>
            <a:chOff x="431" y="1661"/>
            <a:chExt cx="1043" cy="953"/>
          </a:xfrm>
        </p:grpSpPr>
        <p:sp>
          <p:nvSpPr>
            <p:cNvPr id="31949" name="Oval 210"/>
            <p:cNvSpPr/>
            <p:nvPr/>
          </p:nvSpPr>
          <p:spPr>
            <a:xfrm>
              <a:off x="703" y="1888"/>
              <a:ext cx="499" cy="498"/>
            </a:xfrm>
            <a:prstGeom prst="ellipse">
              <a:avLst/>
            </a:prstGeom>
            <a:noFill/>
            <a:ln w="412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1950" name="Oval 211"/>
            <p:cNvSpPr/>
            <p:nvPr/>
          </p:nvSpPr>
          <p:spPr>
            <a:xfrm>
              <a:off x="431" y="1661"/>
              <a:ext cx="1043" cy="953"/>
            </a:xfrm>
            <a:prstGeom prst="ellipse">
              <a:avLst/>
            </a:prstGeom>
            <a:noFill/>
            <a:ln w="412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/>
          <p:nvPr/>
        </p:nvSpPr>
        <p:spPr>
          <a:xfrm>
            <a:off x="989013" y="930275"/>
            <a:ext cx="7140575" cy="137318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楷体_GB2312" pitchFamily="49" charset="-122"/>
              </a:rPr>
              <a:t>    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三角形的两条直角边放大到原来的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倍后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,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斜边是否也变为原来的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倍呢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?</a:t>
            </a:r>
          </a:p>
          <a:p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38132" name="Group 244"/>
          <p:cNvGraphicFramePr>
            <a:graphicFrameLocks noGrp="1"/>
          </p:cNvGraphicFramePr>
          <p:nvPr/>
        </p:nvGraphicFramePr>
        <p:xfrm>
          <a:off x="1030288" y="2117725"/>
          <a:ext cx="6967538" cy="3362325"/>
        </p:xfrm>
        <a:graphic>
          <a:graphicData uri="http://schemas.openxmlformats.org/drawingml/2006/table">
            <a:tbl>
              <a:tblPr/>
              <a:tblGrid>
                <a:gridCol w="34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7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76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62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766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125" name="AutoShape 237"/>
          <p:cNvSpPr/>
          <p:nvPr/>
        </p:nvSpPr>
        <p:spPr>
          <a:xfrm>
            <a:off x="1379538" y="3416300"/>
            <a:ext cx="2047875" cy="958850"/>
          </a:xfrm>
          <a:prstGeom prst="rtTriangle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126" name="Line 238"/>
          <p:cNvSpPr/>
          <p:nvPr/>
        </p:nvSpPr>
        <p:spPr>
          <a:xfrm>
            <a:off x="1362075" y="4375150"/>
            <a:ext cx="2105025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27" name="Line 239"/>
          <p:cNvSpPr/>
          <p:nvPr/>
        </p:nvSpPr>
        <p:spPr>
          <a:xfrm flipH="1">
            <a:off x="1387475" y="3386138"/>
            <a:ext cx="0" cy="1001712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28" name="Line 240"/>
          <p:cNvSpPr/>
          <p:nvPr/>
        </p:nvSpPr>
        <p:spPr>
          <a:xfrm flipV="1">
            <a:off x="3813175" y="4367213"/>
            <a:ext cx="4183063" cy="14287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29" name="Line 241"/>
          <p:cNvSpPr/>
          <p:nvPr/>
        </p:nvSpPr>
        <p:spPr>
          <a:xfrm flipH="1">
            <a:off x="3821113" y="2419350"/>
            <a:ext cx="0" cy="1958975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130" name="Line 242"/>
          <p:cNvSpPr/>
          <p:nvPr/>
        </p:nvSpPr>
        <p:spPr>
          <a:xfrm>
            <a:off x="3821113" y="2416175"/>
            <a:ext cx="4149725" cy="1958975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010" name="WordArt 243"/>
          <p:cNvSpPr>
            <a:spLocks noTextEdit="1"/>
          </p:cNvSpPr>
          <p:nvPr/>
        </p:nvSpPr>
        <p:spPr>
          <a:xfrm rot="-940771">
            <a:off x="274638" y="227013"/>
            <a:ext cx="1714500" cy="749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想一想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6647E-6 L 0.27066 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8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6069E-6 L 0.26909 -0.00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785813"/>
            <a:ext cx="7200900" cy="518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75" y="2076450"/>
            <a:ext cx="5584825" cy="421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Text Box 4"/>
          <p:cNvSpPr txBox="1"/>
          <p:nvPr/>
        </p:nvSpPr>
        <p:spPr>
          <a:xfrm>
            <a:off x="692150" y="1350963"/>
            <a:ext cx="8166100" cy="58896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下面哪个图是图形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A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放大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倍后得到的图形？</a:t>
            </a: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 </a:t>
            </a:r>
          </a:p>
        </p:txBody>
      </p:sp>
      <p:sp>
        <p:nvSpPr>
          <p:cNvPr id="33796" name="WordArt 5"/>
          <p:cNvSpPr>
            <a:spLocks noTextEdit="1"/>
          </p:cNvSpPr>
          <p:nvPr/>
        </p:nvSpPr>
        <p:spPr>
          <a:xfrm>
            <a:off x="390525" y="219075"/>
            <a:ext cx="1571625" cy="925513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normAutofit/>
          </a:bodyPr>
          <a:lstStyle/>
          <a:p>
            <a:pPr algn="ctr"/>
            <a:r>
              <a:rPr lang="zh-CN" altLang="en-US" sz="4000" b="1">
                <a:ln w="9525" cap="flat" cmpd="sng">
                  <a:solidFill>
                    <a:srgbClr val="FFFF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练一练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20095180627870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Rectangle 6"/>
          <p:cNvSpPr/>
          <p:nvPr/>
        </p:nvSpPr>
        <p:spPr>
          <a:xfrm>
            <a:off x="323850" y="333375"/>
            <a:ext cx="6480175" cy="45354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4820" name="Picture 5" descr="12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3429000"/>
            <a:ext cx="137160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AutoShape 10"/>
          <p:cNvSpPr/>
          <p:nvPr/>
        </p:nvSpPr>
        <p:spPr>
          <a:xfrm>
            <a:off x="468313" y="1052513"/>
            <a:ext cx="6191250" cy="1655762"/>
          </a:xfrm>
          <a:prstGeom prst="cloudCallout">
            <a:avLst>
              <a:gd name="adj1" fmla="val 29870"/>
              <a:gd name="adj2" fmla="val 93722"/>
            </a:avLst>
          </a:prstGeom>
          <a:solidFill>
            <a:srgbClr val="CCFFCC"/>
          </a:solidFill>
          <a:ln w="9525" cap="flat" cmpd="sng">
            <a:solidFill>
              <a:srgbClr val="CCFF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34822" name="WordArt 7"/>
          <p:cNvSpPr>
            <a:spLocks noTextEdit="1"/>
          </p:cNvSpPr>
          <p:nvPr/>
        </p:nvSpPr>
        <p:spPr>
          <a:xfrm rot="-1256036">
            <a:off x="4643438" y="3068638"/>
            <a:ext cx="1944687" cy="129698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我是小小设计师</a:t>
            </a:r>
          </a:p>
        </p:txBody>
      </p:sp>
      <p:sp>
        <p:nvSpPr>
          <p:cNvPr id="34823" name="Text Box 11"/>
          <p:cNvSpPr txBox="1"/>
          <p:nvPr/>
        </p:nvSpPr>
        <p:spPr>
          <a:xfrm>
            <a:off x="1403350" y="1341438"/>
            <a:ext cx="48450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设计一个你喜欢的图形，</a:t>
            </a:r>
          </a:p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再将它放大或缩小。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TextEdit="1"/>
          </p:cNvSpPr>
          <p:nvPr/>
        </p:nvSpPr>
        <p:spPr>
          <a:xfrm>
            <a:off x="1403350" y="1341438"/>
            <a:ext cx="6696075" cy="43910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这节课同学们学会了什么呢？</a:t>
            </a:r>
          </a:p>
        </p:txBody>
      </p:sp>
      <p:pic>
        <p:nvPicPr>
          <p:cNvPr id="35843" name="Picture 3" descr="u=3026195645,799981683&amp;fm=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38" y="2276475"/>
            <a:ext cx="3406775" cy="3455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20090423180129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Picture 9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4940">
            <a:off x="6804025" y="2349500"/>
            <a:ext cx="12382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彩云追月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294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彩云追月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4975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WordArt 13"/>
          <p:cNvSpPr>
            <a:spLocks noTextEdit="1"/>
          </p:cNvSpPr>
          <p:nvPr/>
        </p:nvSpPr>
        <p:spPr>
          <a:xfrm>
            <a:off x="1763713" y="2636838"/>
            <a:ext cx="4895850" cy="1020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谢谢指导！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7359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9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7359" fill="hold"/>
                                        <p:tgtEl>
                                          <p:spTgt spid="19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765175"/>
            <a:ext cx="8207375" cy="538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35843" name="Picture 3" descr="be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3357563"/>
            <a:ext cx="571500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" descr="be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2924175"/>
            <a:ext cx="1944687" cy="1101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845" name="Group 5"/>
          <p:cNvGrpSpPr/>
          <p:nvPr/>
        </p:nvGrpSpPr>
        <p:grpSpPr>
          <a:xfrm>
            <a:off x="3276600" y="2060575"/>
            <a:ext cx="4114800" cy="4176713"/>
            <a:chOff x="1338" y="-607"/>
            <a:chExt cx="3084" cy="3130"/>
          </a:xfrm>
        </p:grpSpPr>
        <p:sp>
          <p:nvSpPr>
            <p:cNvPr id="17415" name="Oval 6"/>
            <p:cNvSpPr/>
            <p:nvPr/>
          </p:nvSpPr>
          <p:spPr>
            <a:xfrm>
              <a:off x="1338" y="-607"/>
              <a:ext cx="2041" cy="2041"/>
            </a:xfrm>
            <a:prstGeom prst="ellipse">
              <a:avLst/>
            </a:prstGeom>
            <a:solidFill>
              <a:srgbClr val="66FFFF">
                <a:alpha val="12941"/>
              </a:srgbClr>
            </a:solidFill>
            <a:ln w="228600" cap="flat" cmpd="sng">
              <a:solidFill>
                <a:srgbClr val="29292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16" name="Freeform 7"/>
            <p:cNvSpPr/>
            <p:nvPr/>
          </p:nvSpPr>
          <p:spPr>
            <a:xfrm>
              <a:off x="2653" y="572"/>
              <a:ext cx="1769" cy="1951"/>
            </a:xfrm>
            <a:custGeom>
              <a:avLst/>
              <a:gdLst/>
              <a:ahLst/>
              <a:cxnLst>
                <a:cxn ang="0">
                  <a:pos x="0" y="908"/>
                </a:cxn>
                <a:cxn ang="0">
                  <a:pos x="545" y="1180"/>
                </a:cxn>
                <a:cxn ang="0">
                  <a:pos x="1406" y="1951"/>
                </a:cxn>
                <a:cxn ang="0">
                  <a:pos x="1633" y="1906"/>
                </a:cxn>
                <a:cxn ang="0">
                  <a:pos x="1724" y="1860"/>
                </a:cxn>
                <a:cxn ang="0">
                  <a:pos x="1769" y="1679"/>
                </a:cxn>
                <a:cxn ang="0">
                  <a:pos x="1134" y="726"/>
                </a:cxn>
                <a:cxn ang="0">
                  <a:pos x="817" y="46"/>
                </a:cxn>
                <a:cxn ang="0">
                  <a:pos x="681" y="0"/>
                </a:cxn>
                <a:cxn ang="0">
                  <a:pos x="454" y="635"/>
                </a:cxn>
                <a:cxn ang="0">
                  <a:pos x="0" y="908"/>
                </a:cxn>
              </a:cxnLst>
              <a:rect l="0" t="0" r="0" b="0"/>
              <a:pathLst>
                <a:path w="1769" h="1951">
                  <a:moveTo>
                    <a:pt x="0" y="908"/>
                  </a:moveTo>
                  <a:lnTo>
                    <a:pt x="545" y="1180"/>
                  </a:lnTo>
                  <a:lnTo>
                    <a:pt x="1406" y="1951"/>
                  </a:lnTo>
                  <a:lnTo>
                    <a:pt x="1633" y="1906"/>
                  </a:lnTo>
                  <a:lnTo>
                    <a:pt x="1724" y="1860"/>
                  </a:lnTo>
                  <a:lnTo>
                    <a:pt x="1769" y="1679"/>
                  </a:lnTo>
                  <a:lnTo>
                    <a:pt x="1134" y="726"/>
                  </a:lnTo>
                  <a:lnTo>
                    <a:pt x="817" y="46"/>
                  </a:lnTo>
                  <a:lnTo>
                    <a:pt x="681" y="0"/>
                  </a:lnTo>
                  <a:lnTo>
                    <a:pt x="454" y="635"/>
                  </a:lnTo>
                  <a:lnTo>
                    <a:pt x="0" y="908"/>
                  </a:lnTo>
                  <a:close/>
                </a:path>
              </a:pathLst>
            </a:custGeom>
            <a:solidFill>
              <a:srgbClr val="292929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5848" name="Picture 8" descr="be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13" y="3357563"/>
            <a:ext cx="571500" cy="323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557338"/>
            <a:ext cx="4284662" cy="3195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 descr="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57338"/>
            <a:ext cx="4284662" cy="3195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10"/>
          <p:cNvSpPr txBox="1"/>
          <p:nvPr/>
        </p:nvSpPr>
        <p:spPr>
          <a:xfrm>
            <a:off x="2492375" y="476250"/>
            <a:ext cx="53927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下面各组图形有什么相同的或不同的？</a:t>
            </a:r>
          </a:p>
        </p:txBody>
      </p:sp>
      <p:sp>
        <p:nvSpPr>
          <p:cNvPr id="18437" name="WordArt 11"/>
          <p:cNvSpPr>
            <a:spLocks noTextEdit="1"/>
          </p:cNvSpPr>
          <p:nvPr/>
        </p:nvSpPr>
        <p:spPr>
          <a:xfrm>
            <a:off x="250825" y="549275"/>
            <a:ext cx="2160588" cy="6477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说一说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TextEdit="1"/>
          </p:cNvSpPr>
          <p:nvPr/>
        </p:nvSpPr>
        <p:spPr>
          <a:xfrm>
            <a:off x="179388" y="666750"/>
            <a:ext cx="2376487" cy="5302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说一说</a:t>
            </a:r>
          </a:p>
        </p:txBody>
      </p:sp>
      <p:sp>
        <p:nvSpPr>
          <p:cNvPr id="19459" name="Text Box 5"/>
          <p:cNvSpPr txBox="1"/>
          <p:nvPr/>
        </p:nvSpPr>
        <p:spPr>
          <a:xfrm>
            <a:off x="2635250" y="523875"/>
            <a:ext cx="53927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下面各组图形有什么相同的或不同的？</a:t>
            </a:r>
          </a:p>
        </p:txBody>
      </p:sp>
      <p:pic>
        <p:nvPicPr>
          <p:cNvPr id="9222" name="Picture 6" descr="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2133600"/>
            <a:ext cx="3097212" cy="2049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7" descr="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1630363"/>
            <a:ext cx="5113338" cy="3382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643438" y="2781300"/>
          <a:ext cx="36004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3" imgW="1524000" imgH="2109470" progId="Photoshop.Image.7">
                  <p:embed/>
                </p:oleObj>
              </mc:Choice>
              <mc:Fallback>
                <p:oleObj r:id="rId3" imgW="1524000" imgH="2109470" progId="Photoshop.Image.7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rcRect t="10910" r="68570" b="73149"/>
                      <a:stretch>
                        <a:fillRect/>
                      </a:stretch>
                    </p:blipFill>
                    <p:spPr>
                      <a:xfrm>
                        <a:off x="4643438" y="2781300"/>
                        <a:ext cx="3600450" cy="2376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84213" y="2781300"/>
          <a:ext cx="36004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5" imgW="1524000" imgH="2109470" progId="Photoshop.Image.7">
                  <p:embed/>
                </p:oleObj>
              </mc:Choice>
              <mc:Fallback>
                <p:oleObj r:id="rId5" imgW="1524000" imgH="2109470" progId="Photoshop.Image.7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rcRect t="10910" r="68570" b="73149"/>
                      <a:stretch>
                        <a:fillRect/>
                      </a:stretch>
                    </p:blipFill>
                    <p:spPr>
                      <a:xfrm>
                        <a:off x="684213" y="2781300"/>
                        <a:ext cx="3600450" cy="2376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/>
          <p:nvPr/>
        </p:nvSpPr>
        <p:spPr>
          <a:xfrm>
            <a:off x="1671638" y="409575"/>
            <a:ext cx="520541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zh-CN" altLang="zh-CN" sz="5400" b="1" dirty="0">
              <a:solidFill>
                <a:srgbClr val="9900FF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pic>
        <p:nvPicPr>
          <p:cNvPr id="20485" name="Picture 5" descr="4B2658820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WordArt 6"/>
          <p:cNvSpPr>
            <a:spLocks noTextEdit="1"/>
          </p:cNvSpPr>
          <p:nvPr/>
        </p:nvSpPr>
        <p:spPr>
          <a:xfrm>
            <a:off x="2484438" y="765175"/>
            <a:ext cx="3095625" cy="7143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 b="1" spc="96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小小观察室</a:t>
            </a:r>
          </a:p>
        </p:txBody>
      </p:sp>
      <p:sp>
        <p:nvSpPr>
          <p:cNvPr id="20487" name="Rectangle 7"/>
          <p:cNvSpPr/>
          <p:nvPr/>
        </p:nvSpPr>
        <p:spPr>
          <a:xfrm>
            <a:off x="250825" y="1773238"/>
            <a:ext cx="79994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说一说，下面各组图形有什么相同或不同？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4787900" y="3068638"/>
          <a:ext cx="316865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7" imgW="1524000" imgH="2109470" progId="Photoshop.Image.7">
                  <p:embed/>
                </p:oleObj>
              </mc:Choice>
              <mc:Fallback>
                <p:oleObj r:id="rId7" imgW="1524000" imgH="2109470" progId="Photoshop.Image.7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rcRect l="71085" t="46281" r="1758" b="40005"/>
                      <a:stretch>
                        <a:fillRect/>
                      </a:stretch>
                    </p:blipFill>
                    <p:spPr>
                      <a:xfrm>
                        <a:off x="4787900" y="3068638"/>
                        <a:ext cx="3168650" cy="200660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1331913" y="3860800"/>
          <a:ext cx="23050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8" imgW="1524000" imgH="2109470" progId="Photoshop.Image.7">
                  <p:embed/>
                </p:oleObj>
              </mc:Choice>
              <mc:Fallback>
                <p:oleObj r:id="rId8" imgW="1524000" imgH="2109470" progId="Photoshop.Image.7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rcRect l="71085" t="46281" r="1758" b="40005"/>
                      <a:stretch>
                        <a:fillRect/>
                      </a:stretch>
                    </p:blipFill>
                    <p:spPr>
                      <a:xfrm>
                        <a:off x="1331913" y="3860800"/>
                        <a:ext cx="2305050" cy="1223963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8092E-6 L 0.43299 2.0809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185E-6 L 0.37795 1.6185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827088" y="908050"/>
            <a:ext cx="74882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</a:rPr>
              <a:t>       </a:t>
            </a:r>
          </a:p>
        </p:txBody>
      </p:sp>
      <p:sp>
        <p:nvSpPr>
          <p:cNvPr id="21507" name="Text Box 3"/>
          <p:cNvSpPr txBox="1"/>
          <p:nvPr/>
        </p:nvSpPr>
        <p:spPr>
          <a:xfrm>
            <a:off x="539750" y="1844675"/>
            <a:ext cx="39608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摆一摆，说一说。</a:t>
            </a:r>
          </a:p>
        </p:txBody>
      </p:sp>
      <p:pic>
        <p:nvPicPr>
          <p:cNvPr id="21508" name="Picture 4" descr="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4076700"/>
            <a:ext cx="3816350" cy="240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WordArt 5"/>
          <p:cNvSpPr>
            <a:spLocks noTextEdit="1"/>
          </p:cNvSpPr>
          <p:nvPr/>
        </p:nvSpPr>
        <p:spPr>
          <a:xfrm>
            <a:off x="2339975" y="549275"/>
            <a:ext cx="3240088" cy="9715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4000" spc="800">
                <a:ln w="9525" cap="flat" cmpd="sng">
                  <a:solidFill>
                    <a:srgbClr val="FF99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快乐操作台</a:t>
            </a:r>
          </a:p>
        </p:txBody>
      </p:sp>
      <p:sp>
        <p:nvSpPr>
          <p:cNvPr id="21510" name="Text Box 7"/>
          <p:cNvSpPr txBox="1"/>
          <p:nvPr/>
        </p:nvSpPr>
        <p:spPr>
          <a:xfrm>
            <a:off x="539750" y="2708275"/>
            <a:ext cx="743743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</a:rPr>
              <a:t>、同桌合作，用火柴棒摆两个大小不同的正方形。</a:t>
            </a:r>
          </a:p>
          <a:p>
            <a:pPr algn="ctr"/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21511" name="Text Box 8"/>
          <p:cNvSpPr txBox="1"/>
          <p:nvPr/>
        </p:nvSpPr>
        <p:spPr>
          <a:xfrm>
            <a:off x="1042988" y="3213100"/>
            <a:ext cx="50419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latin typeface="Arial" panose="020B0604020202020204" pitchFamily="34" charset="0"/>
              </a:rPr>
              <a:t>并说一说这两个图形有什么特点？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6"/>
          <p:cNvSpPr/>
          <p:nvPr/>
        </p:nvSpPr>
        <p:spPr>
          <a:xfrm>
            <a:off x="468313" y="2420938"/>
            <a:ext cx="5219700" cy="2376487"/>
          </a:xfrm>
          <a:prstGeom prst="wedgeRoundRectCallout">
            <a:avLst>
              <a:gd name="adj1" fmla="val 23843"/>
              <a:gd name="adj2" fmla="val 91218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2531" name="Text Box 7"/>
          <p:cNvSpPr txBox="1"/>
          <p:nvPr/>
        </p:nvSpPr>
        <p:spPr>
          <a:xfrm>
            <a:off x="1042988" y="2997200"/>
            <a:ext cx="4264025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你能摆出两个大小不同</a:t>
            </a:r>
          </a:p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的正方形吗？</a:t>
            </a:r>
          </a:p>
        </p:txBody>
      </p:sp>
      <p:sp>
        <p:nvSpPr>
          <p:cNvPr id="22532" name="WordArt 8"/>
          <p:cNvSpPr>
            <a:spLocks noTextEdit="1"/>
          </p:cNvSpPr>
          <p:nvPr/>
        </p:nvSpPr>
        <p:spPr>
          <a:xfrm>
            <a:off x="1619250" y="620713"/>
            <a:ext cx="2232025" cy="100806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摆一摆</a:t>
            </a:r>
          </a:p>
        </p:txBody>
      </p: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全屏显示(4:3)</PresentationFormat>
  <Paragraphs>51</Paragraphs>
  <Slides>23</Slides>
  <Notes>2</Notes>
  <HiddenSlides>0</HiddenSlides>
  <MMClips>3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方正姚体</vt:lpstr>
      <vt:lpstr>黑体</vt:lpstr>
      <vt:lpstr>华文彩云</vt:lpstr>
      <vt:lpstr>华文行楷</vt:lpstr>
      <vt:lpstr>华文隶书</vt:lpstr>
      <vt:lpstr>华文新魏</vt:lpstr>
      <vt:lpstr>楷体_GB2312</vt:lpstr>
      <vt:lpstr>宋体</vt:lpstr>
      <vt:lpstr>微软雅黑</vt:lpstr>
      <vt:lpstr>幼圆</vt:lpstr>
      <vt:lpstr>Arial</vt:lpstr>
      <vt:lpstr>WWW.2PPT.COM
</vt:lpstr>
      <vt:lpstr>Photoshop.Image.7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2009-10-17T06:33:47Z</dcterms:created>
  <dcterms:modified xsi:type="dcterms:W3CDTF">2023-01-17T00:52:57Z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F518DDF481D04A3BB3C712DE29CDA9D0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