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62" r:id="rId2"/>
    <p:sldId id="264" r:id="rId3"/>
    <p:sldId id="307" r:id="rId4"/>
    <p:sldId id="312" r:id="rId5"/>
    <p:sldId id="306" r:id="rId6"/>
    <p:sldId id="313" r:id="rId7"/>
    <p:sldId id="314" r:id="rId8"/>
    <p:sldId id="315" r:id="rId9"/>
    <p:sldId id="316" r:id="rId10"/>
    <p:sldId id="317"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333" autoAdjust="0"/>
  </p:normalViewPr>
  <p:slideViewPr>
    <p:cSldViewPr snapToGrid="0">
      <p:cViewPr varScale="1">
        <p:scale>
          <a:sx n="116" d="100"/>
          <a:sy n="116" d="100"/>
        </p:scale>
        <p:origin x="-390"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smtClean="0"/>
              <a:t>单击此处编辑母版标题样式</a:t>
            </a: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2"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3"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4"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3"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9"/>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9"/>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1" y="0"/>
            <a:ext cx="9105900" cy="46738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03403"/>
            <a:ext cx="10515600" cy="43735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3"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0" y="6738383"/>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kern="1200" smtClean="0">
                <a:solidFill>
                  <a:schemeClr val="lt1"/>
                </a:solidFill>
                <a:effectLst/>
                <a:latin typeface="+mn-lt"/>
                <a:ea typeface="+mn-ea"/>
                <a:cs typeface="+mn-cs"/>
              </a:rPr>
              <a:t>Unit</a:t>
            </a:r>
            <a:r>
              <a:rPr lang="en-US" altLang="zh-CN" sz="4000" kern="1200" smtClean="0">
                <a:solidFill>
                  <a:schemeClr val="lt1"/>
                </a:solidFill>
                <a:effectLst/>
                <a:latin typeface="+mn-lt"/>
                <a:ea typeface="+mn-ea"/>
                <a:cs typeface="+mn-cs"/>
              </a:rPr>
              <a:t> 4</a:t>
            </a:r>
            <a:endParaRPr lang="zh-CN" altLang="en-US" sz="40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8"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3"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800" dirty="0">
                <a:solidFill>
                  <a:schemeClr val="bg1">
                    <a:lumMod val="95000"/>
                  </a:schemeClr>
                </a:solidFill>
              </a:rPr>
              <a:t>-</a:t>
            </a:r>
            <a:fld id="{4BF17FCF-D4DA-449D-A468-DDB7E43619E6}" type="slidenum">
              <a:rPr lang="zh-CN" altLang="en-US" sz="1800" dirty="0" smtClean="0">
                <a:solidFill>
                  <a:schemeClr val="bg1">
                    <a:lumMod val="95000"/>
                  </a:schemeClr>
                </a:solidFill>
              </a:rPr>
              <a:t>‹#›</a:t>
            </a:fld>
            <a:r>
              <a:rPr lang="en-US" altLang="zh-CN" sz="1800" dirty="0">
                <a:solidFill>
                  <a:schemeClr val="bg1">
                    <a:lumMod val="95000"/>
                  </a:schemeClr>
                </a:solidFill>
              </a:rPr>
              <a:t>-</a:t>
            </a:r>
            <a:endParaRPr lang="zh-CN" altLang="en-US" sz="1800" dirty="0">
              <a:solidFill>
                <a:schemeClr val="bg1">
                  <a:lumMod val="95000"/>
                </a:schemeClr>
              </a:solidFill>
            </a:endParaRPr>
          </a:p>
        </p:txBody>
      </p:sp>
      <p:sp>
        <p:nvSpPr>
          <p:cNvPr id="18" name="同侧圆角矩形 17">
            <a:hlinkClick r:id="rId14" action="ppaction://hlinksldjump" tooltip="点击进入"/>
          </p:cNvPr>
          <p:cNvSpPr/>
          <p:nvPr/>
        </p:nvSpPr>
        <p:spPr>
          <a:xfrm>
            <a:off x="5642527"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1"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sz="2000" b="1" i="0" kern="1200" smtClean="0">
                <a:solidFill>
                  <a:schemeClr val="tx1"/>
                </a:solidFill>
                <a:effectLst/>
                <a:latin typeface="+mj-lt"/>
                <a:ea typeface="+mj-ea"/>
                <a:cs typeface="+mj-cs"/>
              </a:rPr>
              <a:t>第一课时　</a:t>
            </a:r>
            <a:r>
              <a:rPr lang="en-US" altLang="zh-CN" sz="2000" b="1" i="0" kern="1200" smtClean="0">
                <a:solidFill>
                  <a:schemeClr val="tx1"/>
                </a:solidFill>
                <a:effectLst/>
                <a:latin typeface="+mj-lt"/>
                <a:ea typeface="+mj-ea"/>
                <a:cs typeface="+mj-cs"/>
              </a:rPr>
              <a:t>Welcome to the unit</a:t>
            </a:r>
            <a:endParaRPr lang="zh-CN" altLang="zh-CN" sz="2000" b="1" i="0" kern="1200" smtClean="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sz="6600" dirty="0" smtClean="0">
                <a:latin typeface="Times New Roman" panose="02020603050405020304" pitchFamily="18" charset="0"/>
                <a:cs typeface="Times New Roman" panose="02020603050405020304" pitchFamily="18" charset="0"/>
              </a:rPr>
              <a:t>Growing </a:t>
            </a:r>
            <a:r>
              <a:rPr lang="en-US" altLang="zh-CN" sz="6600" dirty="0">
                <a:latin typeface="Times New Roman" panose="02020603050405020304" pitchFamily="18" charset="0"/>
                <a:cs typeface="Times New Roman" panose="02020603050405020304" pitchFamily="18" charset="0"/>
              </a:rPr>
              <a:t>up</a:t>
            </a:r>
            <a:endParaRPr lang="zh-CN" altLang="zh-CN" sz="6600" dirty="0">
              <a:latin typeface="Times New Roman" panose="02020603050405020304" pitchFamily="18" charset="0"/>
              <a:cs typeface="Times New Roman" panose="02020603050405020304" pitchFamily="18" charset="0"/>
            </a:endParaRPr>
          </a:p>
        </p:txBody>
      </p:sp>
      <p:sp>
        <p:nvSpPr>
          <p:cNvPr id="3" name="矩形 2"/>
          <p:cNvSpPr/>
          <p:nvPr/>
        </p:nvSpPr>
        <p:spPr>
          <a:xfrm>
            <a:off x="0" y="962452"/>
            <a:ext cx="12192000" cy="923330"/>
          </a:xfrm>
          <a:prstGeom prst="rect">
            <a:avLst/>
          </a:prstGeom>
        </p:spPr>
        <p:txBody>
          <a:bodyPr wrap="square">
            <a:spAutoFit/>
          </a:bodyPr>
          <a:lstStyle/>
          <a:p>
            <a:pPr algn="ctr"/>
            <a:r>
              <a:rPr lang="en-US" altLang="zh-CN" sz="5400" dirty="0"/>
              <a:t>Unit 4</a:t>
            </a:r>
            <a:endParaRPr lang="zh-CN" altLang="en-US" sz="5400" dirty="0"/>
          </a:p>
        </p:txBody>
      </p:sp>
      <p:sp>
        <p:nvSpPr>
          <p:cNvPr id="4" name="矩形 3"/>
          <p:cNvSpPr/>
          <p:nvPr/>
        </p:nvSpPr>
        <p:spPr>
          <a:xfrm>
            <a:off x="0" y="4636529"/>
            <a:ext cx="12192000" cy="646331"/>
          </a:xfrm>
          <a:prstGeom prst="rect">
            <a:avLst/>
          </a:prstGeom>
        </p:spPr>
        <p:txBody>
          <a:bodyPr wrap="square">
            <a:spAutoFit/>
          </a:bodyPr>
          <a:lstStyle/>
          <a:p>
            <a:pPr algn="ctr"/>
            <a:r>
              <a:rPr lang="zh-CN" altLang="zh-CN" sz="3600" b="1" dirty="0" smtClean="0">
                <a:latin typeface="微软雅黑" panose="020B0503020204020204" pitchFamily="34" charset="-122"/>
                <a:ea typeface="微软雅黑" panose="020B0503020204020204" pitchFamily="34" charset="-122"/>
              </a:rPr>
              <a:t>第</a:t>
            </a:r>
            <a:r>
              <a:rPr lang="en-US" altLang="zh-CN" sz="3600" b="1" dirty="0" smtClean="0">
                <a:latin typeface="微软雅黑" panose="020B0503020204020204" pitchFamily="34" charset="-122"/>
                <a:ea typeface="微软雅黑" panose="020B0503020204020204" pitchFamily="34" charset="-122"/>
              </a:rPr>
              <a:t>1</a:t>
            </a:r>
            <a:r>
              <a:rPr lang="zh-CN" altLang="zh-CN" sz="3600" b="1" dirty="0" smtClean="0">
                <a:latin typeface="微软雅黑" panose="020B0503020204020204" pitchFamily="34" charset="-122"/>
                <a:ea typeface="微软雅黑" panose="020B0503020204020204" pitchFamily="34" charset="-122"/>
              </a:rPr>
              <a:t>课</a:t>
            </a:r>
            <a:r>
              <a:rPr lang="zh-CN" altLang="zh-CN" sz="3600" b="1" dirty="0">
                <a:latin typeface="微软雅黑" panose="020B0503020204020204" pitchFamily="34" charset="-122"/>
                <a:ea typeface="微软雅黑" panose="020B0503020204020204" pitchFamily="34" charset="-122"/>
              </a:rPr>
              <a:t>时</a:t>
            </a:r>
            <a:endParaRPr lang="zh-CN" altLang="en-US" sz="3600" b="1" dirty="0">
              <a:latin typeface="微软雅黑" panose="020B0503020204020204" pitchFamily="34" charset="-122"/>
              <a:ea typeface="微软雅黑" panose="020B0503020204020204" pitchFamily="34" charset="-122"/>
            </a:endParaRPr>
          </a:p>
        </p:txBody>
      </p:sp>
      <p:sp>
        <p:nvSpPr>
          <p:cNvPr id="5" name="矩形 4"/>
          <p:cNvSpPr/>
          <p:nvPr/>
        </p:nvSpPr>
        <p:spPr>
          <a:xfrm>
            <a:off x="0" y="5991183"/>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888539"/>
            <a:ext cx="11430000" cy="533492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FF00FF"/>
                </a:solidFill>
                <a:latin typeface="Times New Roman" panose="02020603050405020304" pitchFamily="18" charset="0"/>
                <a:cs typeface="Times New Roman" panose="02020603050405020304" pitchFamily="18" charset="0"/>
              </a:rPr>
              <a:t>D</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)1.Why does Kelsey write the letter?</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A.To complain about her brother.</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B.To discuss the computer games.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C.To describe his parents.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D.To ask for help.</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)2.What does the underlined word “grounded” mean in the first paragraph?</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A.Right.	B.Punished.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C.Nervous.	D.Supported.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)3.Kelsey tells her brother to</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A.study hard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B.learn from her friends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C.be nice to their parents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D.use the computer downstairs</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33133" y="981611"/>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33132" y="2978577"/>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71986" y="420828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noChangeArrowheads="1"/>
          </p:cNvSpPr>
          <p:nvPr/>
        </p:nvSpPr>
        <p:spPr bwMode="auto">
          <a:xfrm>
            <a:off x="381000" y="769847"/>
            <a:ext cx="11430000" cy="5572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tabLst>
                <a:tab pos="1028700" algn="l"/>
                <a:tab pos="1851025" algn="l"/>
                <a:tab pos="2538095" algn="l"/>
                <a:tab pos="3222625" algn="l"/>
              </a:tabLst>
              <a:defRPr>
                <a:solidFill>
                  <a:schemeClr val="tx1"/>
                </a:solidFill>
                <a:latin typeface="Arial" panose="020B0604020202020204" pitchFamily="34" charset="0"/>
              </a:defRPr>
            </a:lvl1pPr>
            <a:lvl2pPr eaLnBrk="0" fontAlgn="base" hangingPunct="0">
              <a:spcBef>
                <a:spcPct val="0"/>
              </a:spcBef>
              <a:spcAft>
                <a:spcPct val="0"/>
              </a:spcAft>
              <a:tabLst>
                <a:tab pos="1028700" algn="l"/>
                <a:tab pos="1851025" algn="l"/>
                <a:tab pos="2538095" algn="l"/>
                <a:tab pos="3222625" algn="l"/>
              </a:tabLst>
              <a:defRPr>
                <a:solidFill>
                  <a:schemeClr val="tx1"/>
                </a:solidFill>
                <a:latin typeface="Arial" panose="020B0604020202020204" pitchFamily="34" charset="0"/>
              </a:defRPr>
            </a:lvl2pPr>
            <a:lvl3pPr eaLnBrk="0" fontAlgn="base" hangingPunct="0">
              <a:spcBef>
                <a:spcPct val="0"/>
              </a:spcBef>
              <a:spcAft>
                <a:spcPct val="0"/>
              </a:spcAft>
              <a:tabLst>
                <a:tab pos="1028700" algn="l"/>
                <a:tab pos="1851025" algn="l"/>
                <a:tab pos="2538095" algn="l"/>
                <a:tab pos="3222625" algn="l"/>
              </a:tabLst>
              <a:defRPr>
                <a:solidFill>
                  <a:schemeClr val="tx1"/>
                </a:solidFill>
                <a:latin typeface="Arial" panose="020B0604020202020204" pitchFamily="34" charset="0"/>
              </a:defRPr>
            </a:lvl3pPr>
            <a:lvl4pPr eaLnBrk="0" fontAlgn="base" hangingPunct="0">
              <a:spcBef>
                <a:spcPct val="0"/>
              </a:spcBef>
              <a:spcAft>
                <a:spcPct val="0"/>
              </a:spcAft>
              <a:tabLst>
                <a:tab pos="1028700" algn="l"/>
                <a:tab pos="1851025" algn="l"/>
                <a:tab pos="2538095" algn="l"/>
                <a:tab pos="3222625" algn="l"/>
              </a:tabLst>
              <a:defRPr>
                <a:solidFill>
                  <a:schemeClr val="tx1"/>
                </a:solidFill>
                <a:latin typeface="Arial" panose="020B0604020202020204" pitchFamily="34" charset="0"/>
              </a:defRPr>
            </a:lvl4pPr>
            <a:lvl5pPr eaLnBrk="0" fontAlgn="base" hangingPunct="0">
              <a:spcBef>
                <a:spcPct val="0"/>
              </a:spcBef>
              <a:spcAft>
                <a:spcPct val="0"/>
              </a:spcAft>
              <a:tabLst>
                <a:tab pos="1028700" algn="l"/>
                <a:tab pos="1851025" algn="l"/>
                <a:tab pos="2538095" algn="l"/>
                <a:tab pos="3222625" algn="l"/>
              </a:tabLst>
              <a:defRPr>
                <a:solidFill>
                  <a:schemeClr val="tx1"/>
                </a:solidFill>
                <a:latin typeface="Arial" panose="020B0604020202020204" pitchFamily="34" charset="0"/>
              </a:defRPr>
            </a:lvl5pPr>
            <a:lvl6pPr eaLnBrk="0" fontAlgn="base" hangingPunct="0">
              <a:spcBef>
                <a:spcPct val="0"/>
              </a:spcBef>
              <a:spcAft>
                <a:spcPct val="0"/>
              </a:spcAft>
              <a:tabLst>
                <a:tab pos="1028700" algn="l"/>
                <a:tab pos="1851025" algn="l"/>
                <a:tab pos="2538095" algn="l"/>
                <a:tab pos="3222625" algn="l"/>
              </a:tabLst>
              <a:defRPr>
                <a:solidFill>
                  <a:schemeClr val="tx1"/>
                </a:solidFill>
                <a:latin typeface="Arial" panose="020B0604020202020204" pitchFamily="34" charset="0"/>
              </a:defRPr>
            </a:lvl6pPr>
            <a:lvl7pPr eaLnBrk="0" fontAlgn="base" hangingPunct="0">
              <a:spcBef>
                <a:spcPct val="0"/>
              </a:spcBef>
              <a:spcAft>
                <a:spcPct val="0"/>
              </a:spcAft>
              <a:tabLst>
                <a:tab pos="1028700" algn="l"/>
                <a:tab pos="1851025" algn="l"/>
                <a:tab pos="2538095" algn="l"/>
                <a:tab pos="3222625" algn="l"/>
              </a:tabLst>
              <a:defRPr>
                <a:solidFill>
                  <a:schemeClr val="tx1"/>
                </a:solidFill>
                <a:latin typeface="Arial" panose="020B0604020202020204" pitchFamily="34" charset="0"/>
              </a:defRPr>
            </a:lvl7pPr>
            <a:lvl8pPr eaLnBrk="0" fontAlgn="base" hangingPunct="0">
              <a:spcBef>
                <a:spcPct val="0"/>
              </a:spcBef>
              <a:spcAft>
                <a:spcPct val="0"/>
              </a:spcAft>
              <a:tabLst>
                <a:tab pos="1028700" algn="l"/>
                <a:tab pos="1851025" algn="l"/>
                <a:tab pos="2538095" algn="l"/>
                <a:tab pos="3222625" algn="l"/>
              </a:tabLst>
              <a:defRPr>
                <a:solidFill>
                  <a:schemeClr val="tx1"/>
                </a:solidFill>
                <a:latin typeface="Arial" panose="020B0604020202020204" pitchFamily="34" charset="0"/>
              </a:defRPr>
            </a:lvl8pPr>
            <a:lvl9pPr eaLnBrk="0" fontAlgn="base" hangingPunct="0">
              <a:spcBef>
                <a:spcPct val="0"/>
              </a:spcBef>
              <a:spcAft>
                <a:spcPct val="0"/>
              </a:spcAft>
              <a:tabLst>
                <a:tab pos="1028700" algn="l"/>
                <a:tab pos="1851025" algn="l"/>
                <a:tab pos="2538095" algn="l"/>
                <a:tab pos="32226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20000"/>
              </a:lnSpc>
              <a:spcBef>
                <a:spcPct val="0"/>
              </a:spcBef>
              <a:spcAft>
                <a:spcPct val="0"/>
              </a:spcAft>
              <a:buClrTx/>
              <a:buSzTx/>
              <a:buFontTx/>
              <a:buNone/>
              <a:tabLst>
                <a:tab pos="1028700" algn="l"/>
                <a:tab pos="1851025" algn="l"/>
                <a:tab pos="2538095" algn="l"/>
                <a:tab pos="3222625" algn="l"/>
              </a:tabLst>
            </a:pPr>
            <a:r>
              <a:rPr kumimoji="0" lang="zh-CN" altLang="zh-CN" sz="2200" b="0" i="0" u="none" strike="noStrike" cap="none" normalizeH="0" baseline="0" dirty="0" smtClean="0">
                <a:ln>
                  <a:noFill/>
                </a:ln>
                <a:solidFill>
                  <a:srgbClr val="000000"/>
                </a:solidFill>
                <a:effectLst/>
                <a:ea typeface="NEU-BZ-S92"/>
                <a:cs typeface="宋体" panose="02010600030101010101" pitchFamily="2" charset="-122"/>
              </a:rPr>
              <a:t>Ⅰ</a:t>
            </a:r>
            <a:r>
              <a:rPr kumimoji="0" lang="en-US" altLang="zh-CN" sz="2200" b="0" i="0" u="none" strike="noStrike" cap="none" normalizeH="0" baseline="0" dirty="0" smtClean="0">
                <a:ln>
                  <a:noFill/>
                </a:ln>
                <a:solidFill>
                  <a:srgbClr val="000000"/>
                </a:solidFill>
                <a:effectLst/>
                <a:ea typeface="宋体" panose="02010600030101010101" pitchFamily="2" charset="-122"/>
                <a:cs typeface="Times New Roman" panose="02020603050405020304" pitchFamily="18" charset="0"/>
              </a:rPr>
              <a:t>.</a:t>
            </a:r>
            <a:r>
              <a:rPr kumimoji="0" lang="zh-CN" altLang="en-US" sz="2200" b="0" i="0" u="none" strike="noStrike" cap="none" normalizeH="0" baseline="0" dirty="0" smtClean="0">
                <a:ln>
                  <a:noFill/>
                </a:ln>
                <a:solidFill>
                  <a:srgbClr val="000000"/>
                </a:solidFill>
                <a:effectLst/>
                <a:latin typeface="黑体" panose="02010609060101010101" pitchFamily="2" charset="-122"/>
                <a:ea typeface="黑体" panose="02010609060101010101" pitchFamily="2" charset="-122"/>
                <a:cs typeface="Times New Roman" panose="02020603050405020304" pitchFamily="18" charset="0"/>
              </a:rPr>
              <a:t>英汉互译</a:t>
            </a:r>
            <a:endParaRPr kumimoji="0" lang="zh-CN" altLang="en-US" sz="2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20000"/>
              </a:lnSpc>
              <a:spcBef>
                <a:spcPct val="0"/>
              </a:spcBef>
              <a:spcAft>
                <a:spcPct val="0"/>
              </a:spcAft>
              <a:buClrTx/>
              <a:buSzTx/>
              <a:buFontTx/>
              <a:buNone/>
              <a:tabLst>
                <a:tab pos="1028700" algn="l"/>
                <a:tab pos="1851025" algn="l"/>
                <a:tab pos="2538095" algn="l"/>
                <a:tab pos="3222625" algn="l"/>
              </a:tabLst>
            </a:pPr>
            <a:r>
              <a:rPr kumimoji="0" lang="en-US" altLang="zh-CN" sz="2200" b="0" i="0" u="none" strike="noStrike" cap="none" normalizeH="0" baseline="0" dirty="0" smtClean="0">
                <a:ln>
                  <a:noFill/>
                </a:ln>
                <a:solidFill>
                  <a:srgbClr val="000000"/>
                </a:solidFill>
                <a:effectLst/>
                <a:ea typeface="宋体" panose="02010600030101010101" pitchFamily="2" charset="-122"/>
                <a:cs typeface="Times New Roman" panose="02020603050405020304" pitchFamily="18" charset="0"/>
              </a:rPr>
              <a:t>1.</a:t>
            </a:r>
            <a:r>
              <a:rPr kumimoji="0" lang="zh-CN" altLang="en-US" sz="22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唤醒某人</a:t>
            </a:r>
            <a:r>
              <a:rPr kumimoji="0" lang="zh-CN" altLang="en-US"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altLang="zh-CN" sz="2200" b="0" i="0" u="none" strike="noStrike" cap="none" normalizeH="0" baseline="0" dirty="0" smtClean="0">
                <a:ln>
                  <a:noFill/>
                </a:ln>
                <a:solidFill>
                  <a:srgbClr val="FF00FF"/>
                </a:solidFill>
                <a:effectLst/>
                <a:ea typeface="宋体" panose="02010600030101010101" pitchFamily="2" charset="-122"/>
                <a:cs typeface="Times New Roman" panose="02020603050405020304" pitchFamily="18" charset="0"/>
              </a:rPr>
              <a:t>wake </a:t>
            </a:r>
            <a:r>
              <a:rPr kumimoji="0" lang="en-US" altLang="zh-CN" sz="2200" b="0" i="0" u="none" strike="noStrike" cap="none" normalizeH="0" baseline="0" dirty="0" err="1" smtClean="0">
                <a:ln>
                  <a:noFill/>
                </a:ln>
                <a:solidFill>
                  <a:srgbClr val="FF00FF"/>
                </a:solidFill>
                <a:effectLst/>
                <a:ea typeface="宋体" panose="02010600030101010101" pitchFamily="2" charset="-122"/>
                <a:cs typeface="Times New Roman" panose="02020603050405020304" pitchFamily="18" charset="0"/>
              </a:rPr>
              <a:t>sb</a:t>
            </a:r>
            <a:r>
              <a:rPr kumimoji="0" lang="en-US" altLang="zh-CN" sz="2200" b="0" i="0" u="none" strike="noStrike" cap="none" normalizeH="0" baseline="0" dirty="0" smtClean="0">
                <a:ln>
                  <a:noFill/>
                </a:ln>
                <a:solidFill>
                  <a:srgbClr val="FF00FF"/>
                </a:solidFill>
                <a:effectLst/>
                <a:ea typeface="宋体" panose="02010600030101010101" pitchFamily="2" charset="-122"/>
                <a:cs typeface="Times New Roman" panose="02020603050405020304" pitchFamily="18" charset="0"/>
              </a:rPr>
              <a:t> up</a:t>
            </a:r>
            <a:r>
              <a:rPr kumimoji="0" lang="zh-CN" altLang="en-US"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　 </a:t>
            </a:r>
            <a:endParaRPr kumimoji="0" lang="zh-CN" altLang="en-US" sz="2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20000"/>
              </a:lnSpc>
              <a:spcBef>
                <a:spcPct val="0"/>
              </a:spcBef>
              <a:spcAft>
                <a:spcPct val="0"/>
              </a:spcAft>
              <a:buClrTx/>
              <a:buSzTx/>
              <a:buFontTx/>
              <a:buNone/>
              <a:tabLst>
                <a:tab pos="1028700" algn="l"/>
                <a:tab pos="1851025" algn="l"/>
                <a:tab pos="2538095" algn="l"/>
                <a:tab pos="3222625" algn="l"/>
              </a:tabLst>
            </a:pPr>
            <a:r>
              <a:rPr kumimoji="0" lang="en-US" altLang="zh-CN" sz="2200" b="0" i="0" u="none" strike="noStrike" cap="none" normalizeH="0" baseline="0" dirty="0" smtClean="0">
                <a:ln>
                  <a:noFill/>
                </a:ln>
                <a:solidFill>
                  <a:srgbClr val="000000"/>
                </a:solidFill>
                <a:effectLst/>
                <a:ea typeface="宋体" panose="02010600030101010101" pitchFamily="2" charset="-122"/>
                <a:cs typeface="Times New Roman" panose="02020603050405020304" pitchFamily="18" charset="0"/>
              </a:rPr>
              <a:t>2.</a:t>
            </a:r>
            <a:r>
              <a:rPr kumimoji="0" lang="zh-CN" altLang="en-US" sz="22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惦念</a:t>
            </a:r>
            <a:r>
              <a:rPr kumimoji="0" lang="en-US" altLang="zh-CN" sz="2200" b="0" i="0" u="none" strike="noStrike" cap="none" normalizeH="0" baseline="0" dirty="0" smtClean="0">
                <a:ln>
                  <a:noFill/>
                </a:ln>
                <a:solidFill>
                  <a:srgbClr val="000000"/>
                </a:solidFill>
                <a:effectLst/>
                <a:ea typeface="宋体" panose="02010600030101010101" pitchFamily="2" charset="-122"/>
                <a:cs typeface="Times New Roman" panose="02020603050405020304" pitchFamily="18" charset="0"/>
              </a:rPr>
              <a:t>;</a:t>
            </a:r>
            <a:r>
              <a:rPr kumimoji="0" lang="zh-CN" altLang="en-US" sz="22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挂在心上</a:t>
            </a:r>
            <a:r>
              <a:rPr kumimoji="0" lang="zh-CN" altLang="en-US"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altLang="zh-CN" sz="2200" b="0" i="0" u="none" strike="noStrike" cap="none" normalizeH="0" baseline="0" dirty="0" smtClean="0">
                <a:ln>
                  <a:noFill/>
                </a:ln>
                <a:solidFill>
                  <a:srgbClr val="FF00FF"/>
                </a:solidFill>
                <a:effectLst/>
                <a:ea typeface="宋体" panose="02010600030101010101" pitchFamily="2" charset="-122"/>
                <a:cs typeface="Times New Roman" panose="02020603050405020304" pitchFamily="18" charset="0"/>
              </a:rPr>
              <a:t>on one</a:t>
            </a:r>
            <a:r>
              <a:rPr kumimoji="0" lang="en-US" altLang="zh-CN"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200" b="0" i="0" u="none" strike="noStrike" cap="none" normalizeH="0" baseline="0" dirty="0" smtClean="0">
                <a:ln>
                  <a:noFill/>
                </a:ln>
                <a:solidFill>
                  <a:srgbClr val="FF00FF"/>
                </a:solidFill>
                <a:effectLst/>
                <a:ea typeface="宋体" panose="02010600030101010101" pitchFamily="2" charset="-122"/>
                <a:cs typeface="Times New Roman" panose="02020603050405020304" pitchFamily="18" charset="0"/>
              </a:rPr>
              <a:t>s mind</a:t>
            </a:r>
            <a:r>
              <a:rPr kumimoji="0" lang="zh-CN" altLang="en-US"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　 </a:t>
            </a:r>
            <a:endParaRPr kumimoji="0" lang="zh-CN" altLang="en-US" sz="2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20000"/>
              </a:lnSpc>
              <a:spcBef>
                <a:spcPct val="0"/>
              </a:spcBef>
              <a:spcAft>
                <a:spcPct val="0"/>
              </a:spcAft>
              <a:buClrTx/>
              <a:buSzTx/>
              <a:buFontTx/>
              <a:buNone/>
              <a:tabLst>
                <a:tab pos="1028700" algn="l"/>
                <a:tab pos="1851025" algn="l"/>
                <a:tab pos="2538095" algn="l"/>
                <a:tab pos="3222625" algn="l"/>
              </a:tabLst>
            </a:pPr>
            <a:r>
              <a:rPr kumimoji="0" lang="en-US" altLang="zh-CN" sz="2200" b="0" i="0" u="none" strike="noStrike" cap="none" normalizeH="0" baseline="0" dirty="0" smtClean="0">
                <a:ln>
                  <a:noFill/>
                </a:ln>
                <a:solidFill>
                  <a:srgbClr val="000000"/>
                </a:solidFill>
                <a:effectLst/>
                <a:ea typeface="宋体" panose="02010600030101010101" pitchFamily="2" charset="-122"/>
                <a:cs typeface="Times New Roman" panose="02020603050405020304" pitchFamily="18" charset="0"/>
              </a:rPr>
              <a:t>3.</a:t>
            </a:r>
            <a:r>
              <a:rPr kumimoji="0" lang="zh-CN" altLang="en-US" sz="22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在不同时期</a:t>
            </a:r>
            <a:r>
              <a:rPr kumimoji="0" lang="zh-CN" altLang="en-US"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en-US" altLang="zh-CN" sz="2200" b="0" i="0" u="none" strike="noStrike" cap="none" normalizeH="0" baseline="0" dirty="0" smtClean="0">
                <a:ln>
                  <a:noFill/>
                </a:ln>
                <a:solidFill>
                  <a:srgbClr val="FF00FF"/>
                </a:solidFill>
                <a:effectLst/>
                <a:ea typeface="宋体" panose="02010600030101010101" pitchFamily="2" charset="-122"/>
                <a:cs typeface="Times New Roman" panose="02020603050405020304" pitchFamily="18" charset="0"/>
              </a:rPr>
              <a:t>in different times</a:t>
            </a:r>
            <a:r>
              <a:rPr kumimoji="0" lang="zh-CN" altLang="en-US"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　 </a:t>
            </a:r>
            <a:endParaRPr kumimoji="0" lang="zh-CN" altLang="en-US" sz="2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20000"/>
              </a:lnSpc>
              <a:spcBef>
                <a:spcPct val="0"/>
              </a:spcBef>
              <a:spcAft>
                <a:spcPct val="0"/>
              </a:spcAft>
              <a:buClrTx/>
              <a:buSzTx/>
              <a:buFontTx/>
              <a:buNone/>
              <a:tabLst>
                <a:tab pos="1028700" algn="l"/>
                <a:tab pos="1851025" algn="l"/>
                <a:tab pos="2538095" algn="l"/>
                <a:tab pos="3222625" algn="l"/>
              </a:tabLst>
            </a:pPr>
            <a:r>
              <a:rPr kumimoji="0" lang="en-US" altLang="zh-CN" sz="2200" b="0" i="0" u="none" strike="noStrike" cap="none" normalizeH="0" baseline="0" dirty="0" smtClean="0">
                <a:ln>
                  <a:noFill/>
                </a:ln>
                <a:solidFill>
                  <a:srgbClr val="000000"/>
                </a:solidFill>
                <a:effectLst/>
                <a:ea typeface="宋体" panose="02010600030101010101" pitchFamily="2" charset="-122"/>
                <a:cs typeface="Times New Roman" panose="02020603050405020304" pitchFamily="18" charset="0"/>
              </a:rPr>
              <a:t>4.as soon as</a:t>
            </a:r>
            <a:r>
              <a:rPr kumimoji="0" lang="zh-CN" altLang="en-US"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　一</a:t>
            </a:r>
            <a:r>
              <a:rPr kumimoji="0" lang="en-US" altLang="zh-CN"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就</a:t>
            </a:r>
            <a:r>
              <a:rPr kumimoji="0" lang="en-US" altLang="zh-CN"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　 </a:t>
            </a:r>
            <a:endParaRPr kumimoji="0" lang="zh-CN" altLang="en-US" sz="2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20000"/>
              </a:lnSpc>
              <a:spcBef>
                <a:spcPct val="0"/>
              </a:spcBef>
              <a:spcAft>
                <a:spcPct val="0"/>
              </a:spcAft>
              <a:buClrTx/>
              <a:buSzTx/>
              <a:buFontTx/>
              <a:buNone/>
              <a:tabLst>
                <a:tab pos="1028700" algn="l"/>
                <a:tab pos="1851025" algn="l"/>
                <a:tab pos="2538095" algn="l"/>
                <a:tab pos="3222625" algn="l"/>
              </a:tabLst>
            </a:pPr>
            <a:r>
              <a:rPr kumimoji="0" lang="en-US" altLang="zh-CN" sz="2200" b="0" i="0" u="none" strike="noStrike" cap="none" normalizeH="0" baseline="0" dirty="0" smtClean="0">
                <a:ln>
                  <a:noFill/>
                </a:ln>
                <a:solidFill>
                  <a:srgbClr val="000000"/>
                </a:solidFill>
                <a:effectLst/>
                <a:ea typeface="宋体" panose="02010600030101010101" pitchFamily="2" charset="-122"/>
                <a:cs typeface="Times New Roman" panose="02020603050405020304" pitchFamily="18" charset="0"/>
              </a:rPr>
              <a:t>5.a great deal (  of  )</a:t>
            </a:r>
            <a:r>
              <a:rPr kumimoji="0" lang="zh-CN" altLang="en-US"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　大量</a:t>
            </a:r>
            <a:r>
              <a:rPr kumimoji="0" lang="en-US" altLang="zh-CN" sz="2200" b="0" i="0" u="none" strike="noStrike" cap="none" normalizeH="0" baseline="0" dirty="0" smtClean="0">
                <a:ln>
                  <a:noFill/>
                </a:ln>
                <a:solidFill>
                  <a:srgbClr val="FF00FF"/>
                </a:solidFill>
                <a:effectLst/>
                <a:ea typeface="宋体" panose="02010600030101010101" pitchFamily="2" charset="-122"/>
                <a:cs typeface="Times New Roman" panose="02020603050405020304" pitchFamily="18" charset="0"/>
              </a:rPr>
              <a:t>,</a:t>
            </a:r>
            <a:r>
              <a:rPr kumimoji="0" lang="zh-CN" altLang="en-US"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许多　 </a:t>
            </a:r>
            <a:endParaRPr kumimoji="0" lang="zh-CN" altLang="en-US" sz="2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20000"/>
              </a:lnSpc>
              <a:spcBef>
                <a:spcPct val="0"/>
              </a:spcBef>
              <a:spcAft>
                <a:spcPct val="0"/>
              </a:spcAft>
              <a:buClrTx/>
              <a:buSzTx/>
              <a:buFontTx/>
              <a:buNone/>
              <a:tabLst>
                <a:tab pos="1028700" algn="l"/>
                <a:tab pos="1851025" algn="l"/>
                <a:tab pos="2538095" algn="l"/>
                <a:tab pos="3222625" algn="l"/>
              </a:tabLst>
            </a:pPr>
            <a:r>
              <a:rPr kumimoji="0" lang="en-US" altLang="zh-CN" sz="2200" b="0" i="0" u="none" strike="noStrike" cap="none" normalizeH="0" baseline="0" dirty="0" smtClean="0">
                <a:ln>
                  <a:noFill/>
                </a:ln>
                <a:solidFill>
                  <a:srgbClr val="000000"/>
                </a:solidFill>
                <a:effectLst/>
                <a:ea typeface="宋体" panose="02010600030101010101" pitchFamily="2" charset="-122"/>
                <a:cs typeface="Times New Roman" panose="02020603050405020304" pitchFamily="18" charset="0"/>
              </a:rPr>
              <a:t>6.click the mouse</a:t>
            </a:r>
            <a:r>
              <a:rPr kumimoji="0" lang="zh-CN" altLang="en-US"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　点击鼠标　 </a:t>
            </a:r>
            <a:endParaRPr kumimoji="0" lang="zh-CN" altLang="en-US" sz="2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20000"/>
              </a:lnSpc>
              <a:spcBef>
                <a:spcPct val="0"/>
              </a:spcBef>
              <a:spcAft>
                <a:spcPct val="0"/>
              </a:spcAft>
              <a:buClrTx/>
              <a:buSzTx/>
              <a:buFontTx/>
              <a:buNone/>
              <a:tabLst>
                <a:tab pos="1028700" algn="l"/>
                <a:tab pos="1851025" algn="l"/>
                <a:tab pos="2538095" algn="l"/>
                <a:tab pos="3222625" algn="l"/>
              </a:tabLst>
            </a:pPr>
            <a:r>
              <a:rPr kumimoji="0" lang="en-US" altLang="zh-CN" sz="2200" b="0" i="0" u="none" strike="noStrike" cap="none" normalizeH="0" baseline="0" dirty="0" smtClean="0">
                <a:ln>
                  <a:noFill/>
                </a:ln>
                <a:solidFill>
                  <a:srgbClr val="000000"/>
                </a:solidFill>
                <a:effectLst/>
                <a:ea typeface="宋体" panose="02010600030101010101" pitchFamily="2" charset="-122"/>
                <a:cs typeface="Times New Roman" panose="02020603050405020304" pitchFamily="18" charset="0"/>
              </a:rPr>
              <a:t>7.the way you learn about the world</a:t>
            </a:r>
            <a:r>
              <a:rPr kumimoji="0" lang="zh-CN" altLang="en-US"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　你理解世界的方式　 </a:t>
            </a:r>
            <a:endParaRPr kumimoji="0" lang="zh-CN" altLang="en-US" sz="2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20000"/>
              </a:lnSpc>
              <a:spcBef>
                <a:spcPct val="0"/>
              </a:spcBef>
              <a:spcAft>
                <a:spcPct val="0"/>
              </a:spcAft>
              <a:buClrTx/>
              <a:buSzTx/>
              <a:buFontTx/>
              <a:buNone/>
              <a:tabLst>
                <a:tab pos="1028700" algn="l"/>
                <a:tab pos="1851025" algn="l"/>
                <a:tab pos="2538095" algn="l"/>
                <a:tab pos="3222625" algn="l"/>
              </a:tabLst>
            </a:pPr>
            <a:r>
              <a:rPr kumimoji="0" lang="en-US" altLang="zh-CN" sz="2200" b="0" i="0" u="none" strike="noStrike" cap="none" normalizeH="0" baseline="0" dirty="0" smtClean="0">
                <a:ln>
                  <a:noFill/>
                </a:ln>
                <a:solidFill>
                  <a:srgbClr val="000000"/>
                </a:solidFill>
                <a:effectLst/>
                <a:ea typeface="宋体" panose="02010600030101010101" pitchFamily="2" charset="-122"/>
                <a:cs typeface="Times New Roman" panose="02020603050405020304" pitchFamily="18" charset="0"/>
              </a:rPr>
              <a:t>8.in one</a:t>
            </a:r>
            <a:r>
              <a:rPr kumimoji="0" lang="en-US" altLang="zh-CN" sz="22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2200" b="0" i="0" u="none" strike="noStrike" cap="none" normalizeH="0" baseline="0" dirty="0" smtClean="0">
                <a:ln>
                  <a:noFill/>
                </a:ln>
                <a:solidFill>
                  <a:srgbClr val="000000"/>
                </a:solidFill>
                <a:effectLst/>
                <a:ea typeface="宋体" panose="02010600030101010101" pitchFamily="2" charset="-122"/>
                <a:cs typeface="Times New Roman" panose="02020603050405020304" pitchFamily="18" charset="0"/>
              </a:rPr>
              <a:t>s mind</a:t>
            </a:r>
            <a:r>
              <a:rPr kumimoji="0" lang="zh-CN" altLang="en-US" sz="2200" b="0" i="0" u="none" strike="noStrike" cap="none" normalizeH="0" baseline="0" dirty="0" smtClean="0">
                <a:ln>
                  <a:noFill/>
                </a:ln>
                <a:solidFill>
                  <a:srgbClr val="FF00FF"/>
                </a:solidFill>
                <a:effectLst/>
                <a:latin typeface="宋体" panose="02010600030101010101" pitchFamily="2" charset="-122"/>
                <a:ea typeface="宋体" panose="02010600030101010101" pitchFamily="2" charset="-122"/>
                <a:cs typeface="Times New Roman" panose="02020603050405020304" pitchFamily="18" charset="0"/>
              </a:rPr>
              <a:t>　在某人的脑海中　 </a:t>
            </a:r>
            <a:endParaRPr kumimoji="0" lang="zh-CN" altLang="en-US" sz="2200" b="0" i="0" u="none" strike="noStrike" cap="none" normalizeH="0" baseline="0" dirty="0" smtClean="0">
              <a:ln>
                <a:noFill/>
              </a:ln>
              <a:solidFill>
                <a:schemeClr val="tx1"/>
              </a:solidFill>
              <a:effectLst/>
            </a:endParaRPr>
          </a:p>
        </p:txBody>
      </p:sp>
      <p:sp>
        <p:nvSpPr>
          <p:cNvPr id="3" name="矩形 2"/>
          <p:cNvSpPr/>
          <p:nvPr/>
        </p:nvSpPr>
        <p:spPr>
          <a:xfrm>
            <a:off x="2048920" y="2179789"/>
            <a:ext cx="263869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048921" y="2502005"/>
            <a:ext cx="26386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679540" y="2638079"/>
            <a:ext cx="263869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679541" y="2960295"/>
            <a:ext cx="26386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2364230" y="2989344"/>
            <a:ext cx="263869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9" name="直接连接符 8"/>
          <p:cNvCxnSpPr/>
          <p:nvPr/>
        </p:nvCxnSpPr>
        <p:spPr>
          <a:xfrm>
            <a:off x="2364231" y="3290540"/>
            <a:ext cx="26386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238106" y="3390899"/>
            <a:ext cx="263869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1" name="直接连接符 10"/>
          <p:cNvCxnSpPr/>
          <p:nvPr/>
        </p:nvCxnSpPr>
        <p:spPr>
          <a:xfrm>
            <a:off x="2238107" y="3713115"/>
            <a:ext cx="26386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205057" y="3777879"/>
            <a:ext cx="263869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3205058" y="4100095"/>
            <a:ext cx="26386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889746" y="4233543"/>
            <a:ext cx="263869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5" name="直接连接符 14"/>
          <p:cNvCxnSpPr/>
          <p:nvPr/>
        </p:nvCxnSpPr>
        <p:spPr>
          <a:xfrm>
            <a:off x="2889747" y="4555759"/>
            <a:ext cx="26386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5149470" y="4587434"/>
            <a:ext cx="263869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7" name="直接连接符 16"/>
          <p:cNvCxnSpPr/>
          <p:nvPr/>
        </p:nvCxnSpPr>
        <p:spPr>
          <a:xfrm>
            <a:off x="5149471" y="4909650"/>
            <a:ext cx="26386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2795153" y="5022746"/>
            <a:ext cx="263869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2795154" y="5344962"/>
            <a:ext cx="26386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P spid="12" grpId="0" animBg="1"/>
      <p:bldP spid="14" grpId="0" animBg="1"/>
      <p:bldP spid="16"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107334"/>
            <a:ext cx="11430000" cy="289733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用方框中所给单词或短语的适当形式填空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time,on</a:t>
            </a:r>
            <a:r>
              <a:rPr lang="en-US" altLang="zh-CN" sz="2200" dirty="0">
                <a:solidFill>
                  <a:srgbClr val="000000"/>
                </a:solidFill>
                <a:latin typeface="Times New Roman" panose="02020603050405020304" pitchFamily="18" charset="0"/>
                <a:cs typeface="Times New Roman" panose="02020603050405020304" pitchFamily="18" charset="0"/>
              </a:rPr>
              <a:t> one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a:t>
            </a:r>
            <a:r>
              <a:rPr lang="en-US" altLang="zh-CN" sz="2200" dirty="0" err="1">
                <a:solidFill>
                  <a:srgbClr val="000000"/>
                </a:solidFill>
                <a:latin typeface="Times New Roman" panose="02020603050405020304" pitchFamily="18" charset="0"/>
                <a:cs typeface="Times New Roman" panose="02020603050405020304" pitchFamily="18" charset="0"/>
              </a:rPr>
              <a:t>mind,through,a</a:t>
            </a:r>
            <a:r>
              <a:rPr lang="en-US" altLang="zh-CN" sz="2200" dirty="0">
                <a:solidFill>
                  <a:srgbClr val="000000"/>
                </a:solidFill>
                <a:latin typeface="Times New Roman" panose="02020603050405020304" pitchFamily="18" charset="0"/>
                <a:cs typeface="Times New Roman" panose="02020603050405020304" pitchFamily="18" charset="0"/>
              </a:rPr>
              <a:t> great deal </a:t>
            </a:r>
            <a:r>
              <a:rPr lang="en-US" altLang="zh-CN" sz="2200" dirty="0" err="1">
                <a:solidFill>
                  <a:srgbClr val="000000"/>
                </a:solidFill>
                <a:latin typeface="Times New Roman" panose="02020603050405020304" pitchFamily="18" charset="0"/>
                <a:cs typeface="Times New Roman" panose="02020603050405020304" pitchFamily="18" charset="0"/>
              </a:rPr>
              <a:t>of,whenever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1.He has nothing but money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on his mind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2.I tell him to come back</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whenever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 wants to.</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3.People in different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times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are interested in different types of clothes.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4.You can learn more about the world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through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Internet.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 met a case(  </a:t>
            </a:r>
            <a:r>
              <a:rPr lang="zh-CN" altLang="zh-CN" sz="2200" dirty="0">
                <a:solidFill>
                  <a:srgbClr val="000000"/>
                </a:solidFill>
                <a:latin typeface="Times New Roman" panose="02020603050405020304" pitchFamily="18" charset="0"/>
                <a:cs typeface="Times New Roman" panose="02020603050405020304" pitchFamily="18" charset="0"/>
              </a:rPr>
              <a:t>案件</a:t>
            </a:r>
            <a:r>
              <a:rPr lang="en-US" altLang="zh-CN" sz="2200" dirty="0">
                <a:solidFill>
                  <a:srgbClr val="000000"/>
                </a:solidFill>
                <a:latin typeface="Times New Roman" panose="02020603050405020304" pitchFamily="18" charset="0"/>
                <a:cs typeface="Times New Roman" panose="02020603050405020304" pitchFamily="18" charset="0"/>
              </a:rPr>
              <a:t>  ) that has been giving me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 great deal of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trouble.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3846189" y="2968065"/>
            <a:ext cx="155612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846190" y="3290281"/>
            <a:ext cx="15561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394245" y="3447375"/>
            <a:ext cx="136694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394245" y="3769591"/>
            <a:ext cx="13669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952810" y="3825256"/>
            <a:ext cx="89337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952810" y="4147472"/>
            <a:ext cx="8933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4865693" y="4234536"/>
            <a:ext cx="118826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4865693" y="4556752"/>
            <a:ext cx="11882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5990298" y="4642891"/>
            <a:ext cx="169276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5990299" y="4965107"/>
            <a:ext cx="16927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当孩子们长大时</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父母们便老了。</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When the children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grow</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up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parents grow old.</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你读完之后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请归还这本书。</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After 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finish</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reading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,please hand back the book.</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天一黑</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星星就出来了。</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stars came out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soon</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it was dark.</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有关会议的情况你是怎么知道的</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How did 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learn</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about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meeting?</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我和吉姆从小学一直是好朋友。</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Jim and I</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have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been</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good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friends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since we were in primary school.</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2763624" y="2253362"/>
            <a:ext cx="169276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763625" y="2575578"/>
            <a:ext cx="16927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1807183" y="3052148"/>
            <a:ext cx="233389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1807184" y="3374364"/>
            <a:ext cx="23338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669031" y="3842905"/>
            <a:ext cx="272277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669032" y="4165121"/>
            <a:ext cx="27227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133004" y="4633662"/>
            <a:ext cx="211317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2133005" y="4955878"/>
            <a:ext cx="2113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775653" y="5424419"/>
            <a:ext cx="460412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1775654" y="5746635"/>
            <a:ext cx="4604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885306"/>
            <a:ext cx="11430000" cy="578004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a:t>
            </a:r>
            <a:r>
              <a:rPr lang="en-US" altLang="zh-CN" sz="2200" dirty="0" err="1">
                <a:solidFill>
                  <a:srgbClr val="000000"/>
                </a:solidFill>
                <a:latin typeface="Times New Roman" panose="02020603050405020304" pitchFamily="18" charset="0"/>
                <a:cs typeface="Times New Roman" panose="02020603050405020304" pitchFamily="18" charset="0"/>
              </a:rPr>
              <a:t>Oh,my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god!I</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ve</a:t>
            </a:r>
            <a:r>
              <a:rPr lang="en-US" altLang="zh-CN" sz="2200" dirty="0">
                <a:solidFill>
                  <a:srgbClr val="000000"/>
                </a:solidFill>
                <a:latin typeface="Times New Roman" panose="02020603050405020304" pitchFamily="18" charset="0"/>
                <a:cs typeface="Times New Roman" panose="02020603050405020304" pitchFamily="18" charset="0"/>
              </a:rPr>
              <a:t> left my keys in the </a:t>
            </a:r>
            <a:r>
              <a:rPr lang="en-US" altLang="zh-CN" sz="2200" dirty="0" err="1">
                <a:solidFill>
                  <a:srgbClr val="000000"/>
                </a:solidFill>
                <a:latin typeface="Times New Roman" panose="02020603050405020304" pitchFamily="18" charset="0"/>
                <a:cs typeface="Times New Roman" panose="02020603050405020304" pitchFamily="18" charset="0"/>
              </a:rPr>
              <a:t>room.I</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ll</a:t>
            </a:r>
            <a:r>
              <a:rPr lang="en-US" altLang="zh-CN" sz="2200" dirty="0">
                <a:solidFill>
                  <a:srgbClr val="000000"/>
                </a:solidFill>
                <a:latin typeface="Times New Roman" panose="02020603050405020304" pitchFamily="18" charset="0"/>
                <a:cs typeface="Times New Roman" panose="02020603050405020304" pitchFamily="18" charset="0"/>
              </a:rPr>
              <a:t> have to get in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window.</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a:t>
            </a:r>
            <a:r>
              <a:rPr lang="en-US" altLang="zh-CN" sz="2200" dirty="0" err="1">
                <a:solidFill>
                  <a:srgbClr val="000000"/>
                </a:solidFill>
                <a:latin typeface="Times New Roman" panose="02020603050405020304" pitchFamily="18" charset="0"/>
                <a:cs typeface="Times New Roman" panose="02020603050405020304" pitchFamily="18" charset="0"/>
              </a:rPr>
              <a:t>dangerous.You</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better wait for your mum to come back.</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A.past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B.over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C.across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D.through</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)2.—If you prefer the red evening </a:t>
            </a:r>
            <a:r>
              <a:rPr lang="en-US" altLang="zh-CN" sz="2200" dirty="0" err="1">
                <a:solidFill>
                  <a:srgbClr val="000000"/>
                </a:solidFill>
                <a:latin typeface="Times New Roman" panose="02020603050405020304" pitchFamily="18" charset="0"/>
                <a:cs typeface="Times New Roman" panose="02020603050405020304" pitchFamily="18" charset="0"/>
              </a:rPr>
              <a:t>dress,you</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ll</a:t>
            </a:r>
            <a:r>
              <a:rPr lang="en-US" altLang="zh-CN" sz="2200" dirty="0">
                <a:solidFill>
                  <a:srgbClr val="000000"/>
                </a:solidFill>
                <a:latin typeface="Times New Roman" panose="02020603050405020304" pitchFamily="18" charset="0"/>
                <a:cs typeface="Times New Roman" panose="02020603050405020304" pitchFamily="18" charset="0"/>
              </a:rPr>
              <a:t> have to pay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30 </a:t>
            </a:r>
            <a:r>
              <a:rPr lang="en-US" altLang="zh-CN" sz="2200" dirty="0" err="1">
                <a:solidFill>
                  <a:srgbClr val="000000"/>
                </a:solidFill>
                <a:latin typeface="Times New Roman" panose="02020603050405020304" pitchFamily="18" charset="0"/>
                <a:cs typeface="Times New Roman" panose="02020603050405020304" pitchFamily="18" charset="0"/>
              </a:rPr>
              <a:t>dollars,because</a:t>
            </a:r>
            <a:r>
              <a:rPr lang="en-US" altLang="zh-CN" sz="2200" dirty="0">
                <a:solidFill>
                  <a:srgbClr val="000000"/>
                </a:solidFill>
                <a:latin typeface="Times New Roman" panose="02020603050405020304" pitchFamily="18" charset="0"/>
                <a:cs typeface="Times New Roman" panose="02020603050405020304" pitchFamily="18" charset="0"/>
              </a:rPr>
              <a:t> it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made of silk.</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OK.Here</a:t>
            </a:r>
            <a:r>
              <a:rPr lang="en-US" altLang="zh-CN" sz="2200" dirty="0">
                <a:solidFill>
                  <a:srgbClr val="000000"/>
                </a:solidFill>
                <a:latin typeface="Times New Roman" panose="02020603050405020304" pitchFamily="18" charset="0"/>
                <a:cs typeface="Times New Roman" panose="02020603050405020304" pitchFamily="18" charset="0"/>
              </a:rPr>
              <a:t> you are.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A.other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B.the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other   </a:t>
            </a:r>
            <a:r>
              <a:rPr lang="en-US" altLang="zh-CN" sz="2200" dirty="0" err="1" smtClean="0">
                <a:solidFill>
                  <a:srgbClr val="000000"/>
                </a:solidFill>
                <a:latin typeface="Times New Roman" panose="02020603050405020304" pitchFamily="18" charset="0"/>
                <a:cs typeface="Times New Roman" panose="02020603050405020304" pitchFamily="18" charset="0"/>
              </a:rPr>
              <a:t>C.more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D.another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)3.</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Tom!It</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time to get up and go to school.</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A.Wake</a:t>
            </a:r>
            <a:r>
              <a:rPr lang="en-US" altLang="zh-CN" sz="2200" dirty="0">
                <a:solidFill>
                  <a:srgbClr val="000000"/>
                </a:solidFill>
                <a:latin typeface="Times New Roman" panose="02020603050405020304" pitchFamily="18" charset="0"/>
                <a:cs typeface="Times New Roman" panose="02020603050405020304" pitchFamily="18" charset="0"/>
              </a:rPr>
              <a:t> up	</a:t>
            </a:r>
            <a:r>
              <a:rPr lang="en-US" altLang="zh-CN" sz="2200" dirty="0" err="1">
                <a:solidFill>
                  <a:srgbClr val="000000"/>
                </a:solidFill>
                <a:latin typeface="Times New Roman" panose="02020603050405020304" pitchFamily="18" charset="0"/>
                <a:cs typeface="Times New Roman" panose="02020603050405020304" pitchFamily="18" charset="0"/>
              </a:rPr>
              <a:t>B.Make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up   </a:t>
            </a:r>
            <a:r>
              <a:rPr lang="en-US" altLang="zh-CN" sz="2200" dirty="0" err="1" smtClean="0">
                <a:solidFill>
                  <a:srgbClr val="000000"/>
                </a:solidFill>
                <a:latin typeface="Times New Roman" panose="02020603050405020304" pitchFamily="18" charset="0"/>
                <a:cs typeface="Times New Roman" panose="02020603050405020304" pitchFamily="18" charset="0"/>
              </a:rPr>
              <a:t>C.Grow</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up	</a:t>
            </a:r>
            <a:r>
              <a:rPr lang="en-US" altLang="zh-CN" sz="2200" dirty="0" err="1">
                <a:solidFill>
                  <a:srgbClr val="000000"/>
                </a:solidFill>
                <a:latin typeface="Times New Roman" panose="02020603050405020304" pitchFamily="18" charset="0"/>
                <a:cs typeface="Times New Roman" panose="02020603050405020304" pitchFamily="18" charset="0"/>
              </a:rPr>
              <a:t>D.Look</a:t>
            </a:r>
            <a:r>
              <a:rPr lang="en-US" altLang="zh-CN" sz="2200" dirty="0">
                <a:solidFill>
                  <a:srgbClr val="000000"/>
                </a:solidFill>
                <a:latin typeface="Times New Roman" panose="02020603050405020304" pitchFamily="18" charset="0"/>
                <a:cs typeface="Times New Roman" panose="02020603050405020304" pitchFamily="18" charset="0"/>
              </a:rPr>
              <a:t> up</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)4.The students can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go home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they finish cleaning the </a:t>
            </a:r>
            <a:r>
              <a:rPr lang="en-US" altLang="zh-CN" sz="2200" dirty="0" err="1">
                <a:solidFill>
                  <a:srgbClr val="000000"/>
                </a:solidFill>
                <a:latin typeface="Times New Roman" panose="02020603050405020304" pitchFamily="18" charset="0"/>
                <a:cs typeface="Times New Roman" panose="02020603050405020304" pitchFamily="18" charset="0"/>
              </a:rPr>
              <a:t>classroom,for</a:t>
            </a:r>
            <a:r>
              <a:rPr lang="en-US" altLang="zh-CN" sz="2200" dirty="0">
                <a:solidFill>
                  <a:srgbClr val="000000"/>
                </a:solidFill>
                <a:latin typeface="Times New Roman" panose="02020603050405020304" pitchFamily="18" charset="0"/>
                <a:cs typeface="Times New Roman" panose="02020603050405020304" pitchFamily="18" charset="0"/>
              </a:rPr>
              <a:t> it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their duty.</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A.when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B.since</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C.if</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D.until</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85685" y="141253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85685" y="3020618"/>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85684" y="4628701"/>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64663" y="5395641"/>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913400"/>
            <a:ext cx="11430000" cy="578004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FF00FF"/>
                </a:solidFill>
                <a:latin typeface="Times New Roman" panose="02020603050405020304" pitchFamily="18" charset="0"/>
                <a:cs typeface="Times New Roman" panose="02020603050405020304" pitchFamily="18" charset="0"/>
              </a:rPr>
              <a:t>C</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,Emma?</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need </a:t>
            </a:r>
            <a:r>
              <a:rPr lang="en-US" altLang="zh-CN" sz="2200" dirty="0" err="1">
                <a:solidFill>
                  <a:srgbClr val="000000"/>
                </a:solidFill>
                <a:latin typeface="Times New Roman" panose="02020603050405020304" pitchFamily="18" charset="0"/>
                <a:cs typeface="Times New Roman" panose="02020603050405020304" pitchFamily="18" charset="0"/>
              </a:rPr>
              <a:t>help.What</a:t>
            </a:r>
            <a:r>
              <a:rPr lang="en-US" altLang="zh-CN" sz="2200" dirty="0">
                <a:solidFill>
                  <a:srgbClr val="000000"/>
                </a:solidFill>
                <a:latin typeface="Times New Roman" panose="02020603050405020304" pitchFamily="18" charset="0"/>
                <a:cs typeface="Times New Roman" panose="02020603050405020304" pitchFamily="18" charset="0"/>
              </a:rPr>
              <a:t> should I get my mum for her birthday?</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A.How</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it </a:t>
            </a:r>
            <a:r>
              <a:rPr lang="en-US" altLang="zh-CN" sz="2200" dirty="0" smtClean="0">
                <a:solidFill>
                  <a:srgbClr val="000000"/>
                </a:solidFill>
                <a:latin typeface="Times New Roman" panose="02020603050405020304" pitchFamily="18" charset="0"/>
                <a:cs typeface="Times New Roman" panose="02020603050405020304" pitchFamily="18" charset="0"/>
              </a:rPr>
              <a:t>going   </a:t>
            </a:r>
            <a:r>
              <a:rPr lang="en-US" altLang="zh-CN" sz="2200" dirty="0" err="1" smtClean="0">
                <a:solidFill>
                  <a:srgbClr val="000000"/>
                </a:solidFill>
                <a:latin typeface="Times New Roman" panose="02020603050405020304" pitchFamily="18" charset="0"/>
                <a:cs typeface="Times New Roman" panose="02020603050405020304" pitchFamily="18" charset="0"/>
              </a:rPr>
              <a:t>B.What</a:t>
            </a:r>
            <a:r>
              <a:rPr lang="en-US" altLang="zh-CN" sz="2200" dirty="0" err="1" smtClean="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smtClean="0">
                <a:solidFill>
                  <a:srgbClr val="000000"/>
                </a:solidFill>
                <a:latin typeface="Times New Roman" panose="02020603050405020304" pitchFamily="18" charset="0"/>
                <a:cs typeface="Times New Roman" panose="02020603050405020304" pitchFamily="18" charset="0"/>
              </a:rPr>
              <a:t>s</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on</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C.What</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up   </a:t>
            </a:r>
            <a:r>
              <a:rPr lang="en-US" altLang="zh-CN" sz="2200" dirty="0" err="1" smtClean="0">
                <a:solidFill>
                  <a:srgbClr val="000000"/>
                </a:solidFill>
                <a:latin typeface="Times New Roman" panose="02020603050405020304" pitchFamily="18" charset="0"/>
                <a:cs typeface="Times New Roman" panose="02020603050405020304" pitchFamily="18" charset="0"/>
              </a:rPr>
              <a:t>D.How</a:t>
            </a:r>
            <a:r>
              <a:rPr lang="en-US" altLang="zh-CN" sz="2200" dirty="0" err="1" smtClean="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smtClean="0">
                <a:solidFill>
                  <a:srgbClr val="000000"/>
                </a:solidFill>
                <a:latin typeface="Times New Roman" panose="02020603050405020304" pitchFamily="18" charset="0"/>
                <a:cs typeface="Times New Roman" panose="02020603050405020304" pitchFamily="18" charset="0"/>
              </a:rPr>
              <a:t>s</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your mother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)6.—Did you catch the early bus this morning?</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Yes.The</a:t>
            </a:r>
            <a:r>
              <a:rPr lang="en-US" altLang="zh-CN" sz="2200" dirty="0">
                <a:solidFill>
                  <a:srgbClr val="000000"/>
                </a:solidFill>
                <a:latin typeface="Times New Roman" panose="02020603050405020304" pitchFamily="18" charset="0"/>
                <a:cs typeface="Times New Roman" panose="02020603050405020304" pitchFamily="18" charset="0"/>
              </a:rPr>
              <a:t> bus started to move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 got on it.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A.though</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B.before</a:t>
            </a:r>
            <a:r>
              <a:rPr lang="en-US" altLang="zh-CN" sz="2200" dirty="0" smtClean="0">
                <a:solidFill>
                  <a:srgbClr val="000000"/>
                </a:solidFill>
                <a:latin typeface="Times New Roman" panose="02020603050405020304" pitchFamily="18" charset="0"/>
                <a:cs typeface="Times New Roman" panose="02020603050405020304" pitchFamily="18" charset="0"/>
              </a:rPr>
              <a:t>  C.as </a:t>
            </a:r>
            <a:r>
              <a:rPr lang="en-US" altLang="zh-CN" sz="2200" dirty="0">
                <a:solidFill>
                  <a:srgbClr val="000000"/>
                </a:solidFill>
                <a:latin typeface="Times New Roman" panose="02020603050405020304" pitchFamily="18" charset="0"/>
                <a:cs typeface="Times New Roman" panose="02020603050405020304" pitchFamily="18" charset="0"/>
              </a:rPr>
              <a:t>soon as	D.as if</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)7.There used to be a house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on the top of the mountain.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A.standing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B.stands</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C.stood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D.stand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)8.People are not allowed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the </a:t>
            </a:r>
            <a:r>
              <a:rPr lang="en-US" altLang="zh-CN" sz="2200" dirty="0" err="1">
                <a:solidFill>
                  <a:srgbClr val="000000"/>
                </a:solidFill>
                <a:latin typeface="Times New Roman" panose="02020603050405020304" pitchFamily="18" charset="0"/>
                <a:cs typeface="Times New Roman" panose="02020603050405020304" pitchFamily="18" charset="0"/>
              </a:rPr>
              <a:t>cinema,but</a:t>
            </a:r>
            <a:r>
              <a:rPr lang="en-US" altLang="zh-CN" sz="2200" dirty="0">
                <a:solidFill>
                  <a:srgbClr val="000000"/>
                </a:solidFill>
                <a:latin typeface="Times New Roman" panose="02020603050405020304" pitchFamily="18" charset="0"/>
                <a:cs typeface="Times New Roman" panose="02020603050405020304" pitchFamily="18" charset="0"/>
              </a:rPr>
              <a:t> they will allow</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the restroom.</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A.to </a:t>
            </a:r>
            <a:r>
              <a:rPr lang="en-US" altLang="zh-CN" sz="2200" dirty="0" err="1">
                <a:solidFill>
                  <a:srgbClr val="000000"/>
                </a:solidFill>
                <a:latin typeface="Times New Roman" panose="02020603050405020304" pitchFamily="18" charset="0"/>
                <a:cs typeface="Times New Roman" panose="02020603050405020304" pitchFamily="18" charset="0"/>
              </a:rPr>
              <a:t>smoke;smoke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B.smoking;to</a:t>
            </a:r>
            <a:r>
              <a:rPr lang="en-US" altLang="zh-CN" sz="2200" dirty="0">
                <a:solidFill>
                  <a:srgbClr val="000000"/>
                </a:solidFill>
                <a:latin typeface="Times New Roman" panose="02020603050405020304" pitchFamily="18" charset="0"/>
                <a:cs typeface="Times New Roman" panose="02020603050405020304" pitchFamily="18" charset="0"/>
              </a:rPr>
              <a:t> smoke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C.to </a:t>
            </a:r>
            <a:r>
              <a:rPr lang="en-US" altLang="zh-CN" sz="2200" dirty="0" err="1">
                <a:solidFill>
                  <a:srgbClr val="000000"/>
                </a:solidFill>
                <a:latin typeface="Times New Roman" panose="02020603050405020304" pitchFamily="18" charset="0"/>
                <a:cs typeface="Times New Roman" panose="02020603050405020304" pitchFamily="18" charset="0"/>
              </a:rPr>
              <a:t>smoke;smoking</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D.smoking;smokes</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54154" y="1055183"/>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54154" y="2600203"/>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54154" y="3812392"/>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61478" y="4611178"/>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spect="1"/>
          </p:cNvSpPr>
          <p:nvPr/>
        </p:nvSpPr>
        <p:spPr>
          <a:xfrm>
            <a:off x="433552" y="1043421"/>
            <a:ext cx="11430000" cy="302069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000" dirty="0">
                <a:solidFill>
                  <a:srgbClr val="000000"/>
                </a:solidFill>
                <a:latin typeface="NEU-BZ-S92"/>
                <a:cs typeface="宋体" panose="02010600030101010101" pitchFamily="2" charset="-122"/>
              </a:rPr>
              <a:t>Ⅱ</a:t>
            </a:r>
            <a:r>
              <a:rPr lang="en-US" altLang="zh-CN" sz="2000" dirty="0">
                <a:solidFill>
                  <a:srgbClr val="000000"/>
                </a:solidFill>
                <a:latin typeface="Times New Roman" panose="02020603050405020304" pitchFamily="18" charset="0"/>
                <a:cs typeface="Times New Roman" panose="02020603050405020304" pitchFamily="18" charset="0"/>
              </a:rPr>
              <a:t>.</a:t>
            </a:r>
            <a:r>
              <a:rPr lang="zh-CN" altLang="zh-CN" sz="2000" dirty="0">
                <a:solidFill>
                  <a:srgbClr val="000000"/>
                </a:solidFill>
                <a:latin typeface="Arial" panose="020B0604020202020204" pitchFamily="34" charset="0"/>
                <a:ea typeface="黑体" panose="02010609060101010101" pitchFamily="2" charset="-122"/>
                <a:cs typeface="Times New Roman" panose="02020603050405020304" pitchFamily="18" charset="0"/>
              </a:rPr>
              <a:t>补全对话</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A.You used to be short and heavy.</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B.What do you feel like eating?</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C.Don</a:t>
            </a:r>
            <a:r>
              <a:rPr lang="en-US" altLang="zh-CN" sz="20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000" dirty="0">
                <a:solidFill>
                  <a:srgbClr val="000000"/>
                </a:solidFill>
                <a:latin typeface="Times New Roman" panose="02020603050405020304" pitchFamily="18" charset="0"/>
                <a:cs typeface="Times New Roman" panose="02020603050405020304" pitchFamily="18" charset="0"/>
              </a:rPr>
              <a:t>t you remember me?</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D.You used to like sports,didn</a:t>
            </a:r>
            <a:r>
              <a:rPr lang="en-US" altLang="zh-CN" sz="20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000" dirty="0">
                <a:solidFill>
                  <a:srgbClr val="000000"/>
                </a:solidFill>
                <a:latin typeface="Times New Roman" panose="02020603050405020304" pitchFamily="18" charset="0"/>
                <a:cs typeface="Times New Roman" panose="02020603050405020304" pitchFamily="18" charset="0"/>
              </a:rPr>
              <a:t>t you?</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E.What happened to you?</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dirty="0">
                <a:solidFill>
                  <a:srgbClr val="000000"/>
                </a:solidFill>
                <a:latin typeface="Times New Roman" panose="02020603050405020304" pitchFamily="18" charset="0"/>
                <a:cs typeface="Times New Roman" panose="02020603050405020304" pitchFamily="18" charset="0"/>
              </a:rPr>
              <a:t>F.OK,I</a:t>
            </a:r>
            <a:r>
              <a:rPr lang="en-US" altLang="zh-CN" sz="20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000" dirty="0">
                <a:solidFill>
                  <a:srgbClr val="000000"/>
                </a:solidFill>
                <a:latin typeface="Times New Roman" panose="02020603050405020304" pitchFamily="18" charset="0"/>
                <a:cs typeface="Times New Roman" panose="02020603050405020304" pitchFamily="18" charset="0"/>
              </a:rPr>
              <a:t>d like to.</a:t>
            </a:r>
            <a:endParaRPr lang="zh-CN" altLang="zh-CN" sz="20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pPr>
            <a:r>
              <a:rPr lang="en-US" altLang="zh-CN" sz="2000" dirty="0">
                <a:solidFill>
                  <a:srgbClr val="000000"/>
                </a:solidFill>
                <a:latin typeface="Times New Roman" panose="02020603050405020304" pitchFamily="18" charset="0"/>
                <a:cs typeface="Times New Roman" panose="02020603050405020304" pitchFamily="18" charset="0"/>
              </a:rPr>
              <a:t>G.Did you use to wear glasses</a:t>
            </a:r>
            <a:r>
              <a:rPr lang="en-US" altLang="zh-CN" sz="2000" dirty="0" smtClean="0">
                <a:solidFill>
                  <a:srgbClr val="000000"/>
                </a:solidFill>
                <a:latin typeface="Times New Roman" panose="02020603050405020304" pitchFamily="18" charset="0"/>
                <a:cs typeface="Times New Roman" panose="02020603050405020304" pitchFamily="18" charset="0"/>
              </a:rPr>
              <a:t>?</a:t>
            </a:r>
            <a:r>
              <a:rPr lang="zh-CN" altLang="zh-CN" sz="2000" dirty="0"/>
              <a:t> </a:t>
            </a:r>
            <a:endParaRPr lang="zh-CN" altLang="zh-CN" sz="20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38959" y="965750"/>
            <a:ext cx="11430000" cy="559698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Tom:Hi,Paul.I haven</a:t>
            </a:r>
            <a:r>
              <a:rPr lang="en-US" altLang="zh-CN" sz="20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t seen you for years.1.</a:t>
            </a:r>
            <a:r>
              <a:rPr lang="zh-CN" altLang="zh-CN" sz="2000">
                <a:solidFill>
                  <a:srgbClr val="FF00FF"/>
                </a:solidFill>
                <a:latin typeface="Times New Roman" panose="02020603050405020304" pitchFamily="18" charset="0"/>
                <a:cs typeface="Times New Roman" panose="02020603050405020304" pitchFamily="18" charset="0"/>
              </a:rPr>
              <a:t>　</a:t>
            </a:r>
            <a:r>
              <a:rPr lang="en-US" altLang="zh-CN" sz="2000">
                <a:solidFill>
                  <a:srgbClr val="FF00FF"/>
                </a:solidFill>
                <a:latin typeface="Times New Roman" panose="02020603050405020304" pitchFamily="18" charset="0"/>
                <a:cs typeface="Times New Roman" panose="02020603050405020304" pitchFamily="18" charset="0"/>
              </a:rPr>
              <a:t>E</a:t>
            </a:r>
            <a:r>
              <a:rPr lang="zh-CN" altLang="zh-CN" sz="2000">
                <a:solidFill>
                  <a:srgbClr val="FF00FF"/>
                </a:solidFill>
                <a:latin typeface="Times New Roman" panose="02020603050405020304" pitchFamily="18" charset="0"/>
                <a:cs typeface="Times New Roman" panose="02020603050405020304" pitchFamily="18" charset="0"/>
              </a:rPr>
              <a:t>　</a:t>
            </a:r>
            <a:r>
              <a:rPr lang="en-US" altLang="zh-CN" sz="2000">
                <a:solidFill>
                  <a:srgbClr val="FF00FF"/>
                </a:solidFill>
                <a:latin typeface="Times New Roman" panose="02020603050405020304" pitchFamily="18" charset="0"/>
                <a:cs typeface="Times New Roman" panose="02020603050405020304" pitchFamily="18" charset="0"/>
              </a:rPr>
              <a:t> </a:t>
            </a:r>
            <a:endParaRPr lang="zh-CN" altLang="zh-CN" sz="20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Paul:Sorry.I don</a:t>
            </a:r>
            <a:r>
              <a:rPr lang="en-US" altLang="zh-CN" sz="20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t know you.Who are you?</a:t>
            </a:r>
            <a:endParaRPr lang="zh-CN" altLang="zh-CN" sz="20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Tom:I</a:t>
            </a:r>
            <a:r>
              <a:rPr lang="en-US" altLang="zh-CN" sz="20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m Tom,your cousin.2.</a:t>
            </a:r>
            <a:r>
              <a:rPr lang="zh-CN" altLang="zh-CN" sz="2000">
                <a:solidFill>
                  <a:srgbClr val="FF00FF"/>
                </a:solidFill>
                <a:latin typeface="Times New Roman" panose="02020603050405020304" pitchFamily="18" charset="0"/>
                <a:cs typeface="Times New Roman" panose="02020603050405020304" pitchFamily="18" charset="0"/>
              </a:rPr>
              <a:t>　</a:t>
            </a:r>
            <a:r>
              <a:rPr lang="en-US" altLang="zh-CN" sz="2000">
                <a:solidFill>
                  <a:srgbClr val="FF00FF"/>
                </a:solidFill>
                <a:latin typeface="Times New Roman" panose="02020603050405020304" pitchFamily="18" charset="0"/>
                <a:cs typeface="Times New Roman" panose="02020603050405020304" pitchFamily="18" charset="0"/>
              </a:rPr>
              <a:t>C</a:t>
            </a:r>
            <a:r>
              <a:rPr lang="zh-CN" altLang="zh-CN" sz="2000">
                <a:solidFill>
                  <a:srgbClr val="FF00FF"/>
                </a:solidFill>
                <a:latin typeface="Times New Roman" panose="02020603050405020304" pitchFamily="18" charset="0"/>
                <a:cs typeface="Times New Roman" panose="02020603050405020304" pitchFamily="18" charset="0"/>
              </a:rPr>
              <a:t>　</a:t>
            </a:r>
            <a:r>
              <a:rPr lang="en-US" altLang="zh-CN" sz="2000">
                <a:solidFill>
                  <a:srgbClr val="FF00FF"/>
                </a:solidFill>
                <a:latin typeface="Times New Roman" panose="02020603050405020304" pitchFamily="18" charset="0"/>
                <a:cs typeface="Times New Roman" panose="02020603050405020304" pitchFamily="18" charset="0"/>
              </a:rPr>
              <a:t> </a:t>
            </a:r>
            <a:endParaRPr lang="zh-CN" altLang="zh-CN" sz="20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Paul:Let me see.Oh,you</a:t>
            </a:r>
            <a:r>
              <a:rPr lang="en-US" altLang="zh-CN" sz="20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re Tom.I heard you were in Cambridge University.</a:t>
            </a:r>
            <a:endParaRPr lang="zh-CN" altLang="zh-CN" sz="20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Tom:Yes.But now I have finished the university.</a:t>
            </a:r>
            <a:endParaRPr lang="zh-CN" altLang="zh-CN" sz="20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Paul:3.</a:t>
            </a:r>
            <a:r>
              <a:rPr lang="zh-CN" altLang="zh-CN" sz="2000">
                <a:solidFill>
                  <a:srgbClr val="FF00FF"/>
                </a:solidFill>
                <a:latin typeface="Times New Roman" panose="02020603050405020304" pitchFamily="18" charset="0"/>
                <a:cs typeface="Times New Roman" panose="02020603050405020304" pitchFamily="18" charset="0"/>
              </a:rPr>
              <a:t>　</a:t>
            </a:r>
            <a:r>
              <a:rPr lang="en-US" altLang="zh-CN" sz="2000">
                <a:solidFill>
                  <a:srgbClr val="FF00FF"/>
                </a:solidFill>
                <a:latin typeface="Times New Roman" panose="02020603050405020304" pitchFamily="18" charset="0"/>
                <a:cs typeface="Times New Roman" panose="02020603050405020304" pitchFamily="18" charset="0"/>
              </a:rPr>
              <a:t>A</a:t>
            </a:r>
            <a:r>
              <a:rPr lang="zh-CN" altLang="zh-CN" sz="2000">
                <a:solidFill>
                  <a:srgbClr val="FF00FF"/>
                </a:solidFill>
                <a:latin typeface="Times New Roman" panose="02020603050405020304" pitchFamily="18" charset="0"/>
                <a:cs typeface="Times New Roman" panose="02020603050405020304" pitchFamily="18" charset="0"/>
              </a:rPr>
              <a:t>　</a:t>
            </a:r>
            <a:r>
              <a:rPr lang="en-US" altLang="zh-CN" sz="2000">
                <a:solidFill>
                  <a:srgbClr val="000000"/>
                </a:solidFill>
                <a:latin typeface="Times New Roman" panose="02020603050405020304" pitchFamily="18" charset="0"/>
                <a:cs typeface="Times New Roman" panose="02020603050405020304" pitchFamily="18" charset="0"/>
              </a:rPr>
              <a:t>But now you are thin and tall.So I couldn</a:t>
            </a:r>
            <a:r>
              <a:rPr lang="en-US" altLang="zh-CN" sz="20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t...</a:t>
            </a:r>
            <a:r>
              <a:rPr lang="en-US" altLang="zh-CN" sz="20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0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Tom:Really?I used to have sweet food.I ate too much.So I was very fat.</a:t>
            </a:r>
            <a:endParaRPr lang="zh-CN" altLang="zh-CN" sz="20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Paul:4.</a:t>
            </a:r>
            <a:r>
              <a:rPr lang="zh-CN" altLang="zh-CN" sz="2000">
                <a:solidFill>
                  <a:srgbClr val="FF00FF"/>
                </a:solidFill>
                <a:latin typeface="Times New Roman" panose="02020603050405020304" pitchFamily="18" charset="0"/>
                <a:cs typeface="Times New Roman" panose="02020603050405020304" pitchFamily="18" charset="0"/>
              </a:rPr>
              <a:t>　</a:t>
            </a:r>
            <a:r>
              <a:rPr lang="en-US" altLang="zh-CN" sz="2000">
                <a:solidFill>
                  <a:srgbClr val="FF00FF"/>
                </a:solidFill>
                <a:latin typeface="Times New Roman" panose="02020603050405020304" pitchFamily="18" charset="0"/>
                <a:cs typeface="Times New Roman" panose="02020603050405020304" pitchFamily="18" charset="0"/>
              </a:rPr>
              <a:t>G</a:t>
            </a:r>
            <a:r>
              <a:rPr lang="zh-CN" altLang="zh-CN" sz="2000">
                <a:solidFill>
                  <a:srgbClr val="FF00FF"/>
                </a:solidFill>
                <a:latin typeface="Times New Roman" panose="02020603050405020304" pitchFamily="18" charset="0"/>
                <a:cs typeface="Times New Roman" panose="02020603050405020304" pitchFamily="18" charset="0"/>
              </a:rPr>
              <a:t>　</a:t>
            </a:r>
            <a:r>
              <a:rPr lang="en-US" altLang="zh-CN" sz="2000">
                <a:solidFill>
                  <a:srgbClr val="FF00FF"/>
                </a:solidFill>
                <a:latin typeface="Times New Roman" panose="02020603050405020304" pitchFamily="18" charset="0"/>
                <a:cs typeface="Times New Roman" panose="02020603050405020304" pitchFamily="18" charset="0"/>
              </a:rPr>
              <a:t> </a:t>
            </a:r>
            <a:endParaRPr lang="zh-CN" altLang="zh-CN" sz="20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Tom:Yes.I still wear glasses.</a:t>
            </a:r>
            <a:endParaRPr lang="zh-CN" altLang="zh-CN" sz="20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Paul:Where are you working now?</a:t>
            </a:r>
            <a:endParaRPr lang="zh-CN" altLang="zh-CN" sz="20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Tom:I</a:t>
            </a:r>
            <a:r>
              <a:rPr lang="en-US" altLang="zh-CN" sz="20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m in Fudan University.I have been a teacher of the university.</a:t>
            </a:r>
            <a:endParaRPr lang="zh-CN" altLang="zh-CN" sz="20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Paul:You are great.5.</a:t>
            </a:r>
            <a:r>
              <a:rPr lang="zh-CN" altLang="zh-CN" sz="2000">
                <a:solidFill>
                  <a:srgbClr val="FF00FF"/>
                </a:solidFill>
                <a:latin typeface="Times New Roman" panose="02020603050405020304" pitchFamily="18" charset="0"/>
                <a:cs typeface="Times New Roman" panose="02020603050405020304" pitchFamily="18" charset="0"/>
              </a:rPr>
              <a:t>　</a:t>
            </a:r>
            <a:r>
              <a:rPr lang="en-US" altLang="zh-CN" sz="2000">
                <a:solidFill>
                  <a:srgbClr val="FF00FF"/>
                </a:solidFill>
                <a:latin typeface="Times New Roman" panose="02020603050405020304" pitchFamily="18" charset="0"/>
                <a:cs typeface="Times New Roman" panose="02020603050405020304" pitchFamily="18" charset="0"/>
              </a:rPr>
              <a:t>B</a:t>
            </a:r>
            <a:r>
              <a:rPr lang="zh-CN" altLang="zh-CN" sz="2000">
                <a:solidFill>
                  <a:srgbClr val="FF00FF"/>
                </a:solidFill>
                <a:latin typeface="Times New Roman" panose="02020603050405020304" pitchFamily="18" charset="0"/>
                <a:cs typeface="Times New Roman" panose="02020603050405020304" pitchFamily="18" charset="0"/>
              </a:rPr>
              <a:t>　</a:t>
            </a:r>
            <a:r>
              <a:rPr lang="en-US" altLang="zh-CN" sz="2000">
                <a:solidFill>
                  <a:srgbClr val="000000"/>
                </a:solidFill>
                <a:latin typeface="Times New Roman" panose="02020603050405020304" pitchFamily="18" charset="0"/>
                <a:cs typeface="Times New Roman" panose="02020603050405020304" pitchFamily="18" charset="0"/>
              </a:rPr>
              <a:t>I can treat you to dinner.</a:t>
            </a:r>
            <a:r>
              <a:rPr lang="en-US" altLang="zh-CN" sz="20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0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Tom:Thank you,but I will have a meeting.</a:t>
            </a:r>
            <a:endParaRPr lang="zh-CN" altLang="zh-CN" sz="20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Paul:All right.See you next time.</a:t>
            </a:r>
            <a:endParaRPr lang="zh-CN" altLang="zh-CN" sz="20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000">
                <a:solidFill>
                  <a:srgbClr val="000000"/>
                </a:solidFill>
                <a:latin typeface="Times New Roman" panose="02020603050405020304" pitchFamily="18" charset="0"/>
                <a:cs typeface="Times New Roman" panose="02020603050405020304" pitchFamily="18" charset="0"/>
              </a:rPr>
              <a:t>Tom:See you.</a:t>
            </a:r>
            <a:endParaRPr lang="zh-CN" altLang="zh-CN" sz="20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5170494" y="1044673"/>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5170494" y="1366889"/>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3709556" y="1738356"/>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6" name="直接连接符 5"/>
          <p:cNvCxnSpPr/>
          <p:nvPr/>
        </p:nvCxnSpPr>
        <p:spPr>
          <a:xfrm>
            <a:off x="3709556" y="2060572"/>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1344728" y="2831432"/>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8" name="直接连接符 7"/>
          <p:cNvCxnSpPr/>
          <p:nvPr/>
        </p:nvCxnSpPr>
        <p:spPr>
          <a:xfrm>
            <a:off x="1344728" y="3153648"/>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344728" y="3640728"/>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1344728" y="3962944"/>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732094" y="5080646"/>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2732094" y="5402862"/>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9"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99698" y="871388"/>
            <a:ext cx="11824136" cy="578004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en-US" altLang="zh-CN" sz="2200" dirty="0" smtClean="0">
                <a:solidFill>
                  <a:srgbClr val="000000"/>
                </a:solidFill>
                <a:latin typeface="Times New Roman" panose="02020603050405020304" pitchFamily="18" charset="0"/>
                <a:cs typeface="Times New Roman" panose="02020603050405020304" pitchFamily="18" charset="0"/>
              </a:rPr>
              <a:t>Dear </a:t>
            </a:r>
            <a:r>
              <a:rPr lang="en-US" altLang="zh-CN" sz="2200" dirty="0">
                <a:solidFill>
                  <a:srgbClr val="000000"/>
                </a:solidFill>
                <a:latin typeface="Times New Roman" panose="02020603050405020304" pitchFamily="18" charset="0"/>
                <a:cs typeface="Times New Roman" panose="02020603050405020304" pitchFamily="18" charset="0"/>
              </a:rPr>
              <a:t>Dr Know,</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My brother is going to be 11 and I am 14.My brother and I always get into fights.Whenever he does something wrong like hitting me,messing my room or taking my toys,he never gets in trouble.But when I do this kind of things,I</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m always </a:t>
            </a:r>
            <a:r>
              <a:rPr lang="en-US" altLang="zh-CN" sz="2200" u="sng" dirty="0">
                <a:uFill>
                  <a:solidFill>
                    <a:srgbClr val="000000"/>
                  </a:solidFill>
                </a:uFill>
                <a:latin typeface="Times New Roman" panose="02020603050405020304" pitchFamily="18" charset="0"/>
                <a:cs typeface="Times New Roman" panose="02020603050405020304" pitchFamily="18" charset="0"/>
              </a:rPr>
              <a:t>grounded</a:t>
            </a:r>
            <a:r>
              <a:rPr lang="en-US" altLang="zh-CN" sz="2200" dirty="0">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and it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not fair.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tried talking to my parents about this and all they said was that they would try harder.However,since they said this it has never happened.I don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know what to do.I sometimes just try to get on the computer and there he goes.He starts saying he wants to use the computer even though we have three computers in the house.But all that my dad says is to get off only for 30 minutes.I keep telling him that he can use the computer downstairs but he complains(  </a:t>
            </a:r>
            <a:r>
              <a:rPr lang="zh-CN" altLang="zh-CN" sz="2200" dirty="0">
                <a:solidFill>
                  <a:srgbClr val="000000"/>
                </a:solidFill>
                <a:latin typeface="Times New Roman" panose="02020603050405020304" pitchFamily="18" charset="0"/>
                <a:cs typeface="Times New Roman" panose="02020603050405020304" pitchFamily="18" charset="0"/>
              </a:rPr>
              <a:t>抱怨</a:t>
            </a:r>
            <a:r>
              <a:rPr lang="en-US" altLang="zh-CN" sz="2200" dirty="0">
                <a:solidFill>
                  <a:srgbClr val="000000"/>
                </a:solidFill>
                <a:latin typeface="Times New Roman" panose="02020603050405020304" pitchFamily="18" charset="0"/>
                <a:cs typeface="Times New Roman" panose="02020603050405020304" pitchFamily="18" charset="0"/>
              </a:rPr>
              <a:t>  ) that he is too scared.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ve talked to my friends about this and they don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know what to say.I</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ve tried talking to him and being nice to him but it didn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work.He just doesn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stop.He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making my life terrible!My dream is to have an understanding brother.What should I do for that?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Help me please!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gn="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Kelsey</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模板</Template>
  <TotalTime>0</TotalTime>
  <Words>400</Words>
  <Application>Microsoft Office PowerPoint</Application>
  <PresentationFormat>宽屏</PresentationFormat>
  <Paragraphs>99</Paragraphs>
  <Slides>10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vt:i4>
      </vt:variant>
    </vt:vector>
  </HeadingPairs>
  <TitlesOfParts>
    <vt:vector size="21" baseType="lpstr">
      <vt:lpstr>Adobe 黑体 Std R</vt:lpstr>
      <vt:lpstr>NEU-BZ-S92</vt:lpstr>
      <vt:lpstr>方正书宋_GBK</vt:lpstr>
      <vt:lpstr>黑体</vt:lpstr>
      <vt:lpstr>宋体</vt:lpstr>
      <vt:lpstr>微软雅黑</vt:lpstr>
      <vt:lpstr>Arial</vt:lpstr>
      <vt:lpstr>Calibri</vt:lpstr>
      <vt:lpstr>Calibri Light</vt:lpstr>
      <vt:lpstr>Times New Roman</vt:lpstr>
      <vt:lpstr>WWW.2PPT.COM</vt:lpstr>
      <vt:lpstr>Growing up</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2018-05-16T00:05:00Z</dcterms:created>
  <dcterms:modified xsi:type="dcterms:W3CDTF">2023-01-17T00:53:02Z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EB66D82924A843FBB8EE94F4E7652B44</vt:lpwstr>
  </property>
  <property fmtid="{A09F084E-AD41-489F-8076-AA5BE3082BCA}" pid="100">
    <vt:ui4>5</vt:ui4>
  </property>
  <property fmtid="{64440492-4C8B-11D1-8B70-080036B11A03}" pid="11">
    <vt:lpwstr>www.2ppt.com-爱PPT提供资源下载</vt:lpwstr>
  </property>
</Properties>
</file>