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8" r:id="rId2"/>
    <p:sldId id="384" r:id="rId3"/>
    <p:sldId id="385" r:id="rId4"/>
    <p:sldId id="332" r:id="rId5"/>
    <p:sldId id="397" r:id="rId6"/>
    <p:sldId id="396" r:id="rId7"/>
    <p:sldId id="333" r:id="rId8"/>
    <p:sldId id="334" r:id="rId9"/>
    <p:sldId id="386" r:id="rId10"/>
    <p:sldId id="271" r:id="rId11"/>
    <p:sldId id="387" r:id="rId12"/>
    <p:sldId id="399" r:id="rId1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37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7D0"/>
    <a:srgbClr val="1010F8"/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53"/>
        <p:guide pos="37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-74" y="1189547"/>
            <a:ext cx="12192293" cy="3421270"/>
            <a:chOff x="2106" y="791"/>
            <a:chExt cx="14188" cy="4977"/>
          </a:xfrm>
        </p:grpSpPr>
        <p:sp>
          <p:nvSpPr>
            <p:cNvPr id="3" name="Rectangle 5"/>
            <p:cNvSpPr/>
            <p:nvPr/>
          </p:nvSpPr>
          <p:spPr>
            <a:xfrm>
              <a:off x="3641" y="4738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第</a:t>
              </a: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2</a:t>
              </a: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课时</a:t>
              </a:r>
              <a:endParaRPr lang="en-US" altLang="zh-CN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106" y="791"/>
              <a:ext cx="14188" cy="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9</a:t>
              </a:r>
              <a:endParaRPr lang="en-US" sz="4800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Have you ever been to a museum?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645194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4074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60730" y="102933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课后巩固提升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2079" y="165613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546817" y="1552844"/>
            <a:ext cx="10564837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000" b="1" dirty="0" smtClean="0">
                <a:latin typeface="+mn-ea"/>
              </a:rPr>
              <a:t>单项填空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1175" y="1972945"/>
            <a:ext cx="11092180" cy="4939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)1.My mom encouraged me ___ my best to learn English well.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A．trying          B．tried           C．to try            D．try</a:t>
            </a:r>
          </a:p>
          <a:p>
            <a:pPr>
              <a:lnSpc>
                <a:spcPct val="150000"/>
              </a:lnSpc>
            </a:pPr>
            <a:endParaRPr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)2.Every year a lot of tourists travel to Taiwan, because it's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________ island.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A．so a beautiful         B．such a beautiful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C．so beautiful             D．a such beautiful</a:t>
            </a:r>
          </a:p>
        </p:txBody>
      </p:sp>
      <p:sp>
        <p:nvSpPr>
          <p:cNvPr id="2" name="TextBox 11"/>
          <p:cNvSpPr txBox="1"/>
          <p:nvPr/>
        </p:nvSpPr>
        <p:spPr>
          <a:xfrm>
            <a:off x="356616" y="3417570"/>
            <a:ext cx="1150315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【</a:t>
            </a:r>
            <a:r>
              <a:rPr lang="zh-CN"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解析</a:t>
            </a: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】</a:t>
            </a:r>
            <a:r>
              <a:rPr sz="26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考查encourage sb. to do sth.结构，意为“鼓励某人做某事”。</a:t>
            </a:r>
          </a:p>
        </p:txBody>
      </p:sp>
      <p:sp>
        <p:nvSpPr>
          <p:cNvPr id="16" name="矩形 15"/>
          <p:cNvSpPr/>
          <p:nvPr/>
        </p:nvSpPr>
        <p:spPr>
          <a:xfrm>
            <a:off x="890430" y="2269092"/>
            <a:ext cx="4032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4" name="矩形 3"/>
          <p:cNvSpPr/>
          <p:nvPr/>
        </p:nvSpPr>
        <p:spPr>
          <a:xfrm>
            <a:off x="924085" y="4302997"/>
            <a:ext cx="3860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2" grpId="0"/>
      <p:bldP spid="16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11249" y="1106408"/>
            <a:ext cx="10564837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)3.The Whites ________ Shanghai for two years.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A．have come to           B．have been to 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C．have gone to            D．have been in</a:t>
            </a:r>
          </a:p>
          <a:p>
            <a:pPr algn="just">
              <a:lnSpc>
                <a:spcPct val="150000"/>
              </a:lnSpc>
            </a:pPr>
            <a:endParaRPr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)4.Someone says “Time is money.” But I think time is    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________ important than money.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A．less      B．much      C．even more    D．much least</a:t>
            </a:r>
          </a:p>
        </p:txBody>
      </p:sp>
      <p:sp>
        <p:nvSpPr>
          <p:cNvPr id="2" name="TextBox 11"/>
          <p:cNvSpPr txBox="1"/>
          <p:nvPr/>
        </p:nvSpPr>
        <p:spPr>
          <a:xfrm>
            <a:off x="466725" y="3217545"/>
            <a:ext cx="1104328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【</a:t>
            </a:r>
            <a:r>
              <a:rPr lang="zh-CN"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解析</a:t>
            </a: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】</a:t>
            </a:r>
            <a:r>
              <a:rPr sz="26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“have been in＋sp.＋for＋一段时间” 意为“在某地多长时间”，故选D。</a:t>
            </a:r>
          </a:p>
        </p:txBody>
      </p:sp>
      <p:sp>
        <p:nvSpPr>
          <p:cNvPr id="16" name="矩形 15"/>
          <p:cNvSpPr/>
          <p:nvPr/>
        </p:nvSpPr>
        <p:spPr>
          <a:xfrm>
            <a:off x="924085" y="1411842"/>
            <a:ext cx="4032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4" name="矩形 3"/>
          <p:cNvSpPr/>
          <p:nvPr/>
        </p:nvSpPr>
        <p:spPr>
          <a:xfrm>
            <a:off x="924085" y="4809727"/>
            <a:ext cx="4032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16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11175" y="1106170"/>
            <a:ext cx="1111948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)5.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2018·凉山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foreigners came to our school last week,     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including three ________ and four ________．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A．German; American           B．Germans; American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C．Germans; Americans        D．German; Americans</a:t>
            </a:r>
          </a:p>
        </p:txBody>
      </p:sp>
      <p:sp>
        <p:nvSpPr>
          <p:cNvPr id="2" name="TextBox 11"/>
          <p:cNvSpPr txBox="1"/>
          <p:nvPr/>
        </p:nvSpPr>
        <p:spPr>
          <a:xfrm>
            <a:off x="466725" y="3897630"/>
            <a:ext cx="1104328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【</a:t>
            </a:r>
            <a:r>
              <a:rPr lang="zh-CN"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解析</a:t>
            </a:r>
            <a:r>
              <a:rPr sz="3000" b="1" dirty="0" smtClean="0">
                <a:solidFill>
                  <a:srgbClr val="0207D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】</a:t>
            </a:r>
            <a:r>
              <a:rPr sz="26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German(德国人)和American(美国人)的复数形式均为在末尾加­s，故选C。</a:t>
            </a:r>
          </a:p>
        </p:txBody>
      </p:sp>
      <p:sp>
        <p:nvSpPr>
          <p:cNvPr id="16" name="矩形 15"/>
          <p:cNvSpPr/>
          <p:nvPr/>
        </p:nvSpPr>
        <p:spPr>
          <a:xfrm>
            <a:off x="924085" y="1411842"/>
            <a:ext cx="4032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22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课内基础自测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7642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47312" y="1773166"/>
            <a:ext cx="10803997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Ⅰ.根据句意及首字母提示补全单词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0535" y="2284730"/>
            <a:ext cx="1153922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1．The boy comes from Jiangsu P________ in China.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2．Nobody is p________， but there is always something good we     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can learn from others.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3．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2018·盐城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2022 Beijing Olympic Games e________ the    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public to pay attention to winter sports.</a:t>
            </a:r>
          </a:p>
          <a:p>
            <a:pPr>
              <a:lnSpc>
                <a:spcPct val="150000"/>
              </a:lnSpc>
            </a:pPr>
            <a:endParaRPr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999227" y="2523204"/>
            <a:ext cx="114173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rovince</a:t>
            </a:r>
          </a:p>
        </p:txBody>
      </p:sp>
      <p:sp>
        <p:nvSpPr>
          <p:cNvPr id="18" name="矩形 17"/>
          <p:cNvSpPr/>
          <p:nvPr/>
        </p:nvSpPr>
        <p:spPr>
          <a:xfrm>
            <a:off x="2982177" y="3225832"/>
            <a:ext cx="9271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erfect</a:t>
            </a:r>
          </a:p>
        </p:txBody>
      </p:sp>
      <p:sp>
        <p:nvSpPr>
          <p:cNvPr id="12" name="矩形 11"/>
          <p:cNvSpPr/>
          <p:nvPr/>
        </p:nvSpPr>
        <p:spPr>
          <a:xfrm>
            <a:off x="8705051" y="4590574"/>
            <a:ext cx="138493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ncourage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7" grpId="0"/>
      <p:bldP spid="1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70535" y="1365885"/>
            <a:ext cx="11539220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4．With the help of the teacher, Lisa made great p________ in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English. </a:t>
            </a:r>
            <a:endParaRPr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5．We are going to stay in Hong Kong for a c________ of days. </a:t>
            </a:r>
            <a:endParaRPr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675752" y="1622520"/>
            <a:ext cx="14255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rogress　</a:t>
            </a:r>
          </a:p>
        </p:txBody>
      </p:sp>
      <p:sp>
        <p:nvSpPr>
          <p:cNvPr id="18" name="矩形 17"/>
          <p:cNvSpPr/>
          <p:nvPr/>
        </p:nvSpPr>
        <p:spPr>
          <a:xfrm>
            <a:off x="7911301" y="2994057"/>
            <a:ext cx="8940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ouple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0967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57472" y="1089271"/>
            <a:ext cx="10803997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Ⅱ.用所给单词的适当形式填空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7526" y="1592088"/>
            <a:ext cx="11303241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1．I have been in Germany for 3 years, so I can speak a little     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______(Germany)．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2．When I am free, I will go somewhere ________ (peace)．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3．The house ________(it) is very beautiful, but the river next to it 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is much polluted.</a:t>
            </a:r>
          </a:p>
          <a:p>
            <a:pPr algn="just"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4．I'm interested in ________(collect) old things.</a:t>
            </a:r>
          </a:p>
        </p:txBody>
      </p:sp>
      <p:sp>
        <p:nvSpPr>
          <p:cNvPr id="16" name="矩形 15"/>
          <p:cNvSpPr/>
          <p:nvPr/>
        </p:nvSpPr>
        <p:spPr>
          <a:xfrm>
            <a:off x="1190150" y="2545952"/>
            <a:ext cx="126619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German</a:t>
            </a:r>
          </a:p>
        </p:txBody>
      </p:sp>
      <p:sp>
        <p:nvSpPr>
          <p:cNvPr id="18" name="矩形 17"/>
          <p:cNvSpPr/>
          <p:nvPr/>
        </p:nvSpPr>
        <p:spPr>
          <a:xfrm>
            <a:off x="7341706" y="3198527"/>
            <a:ext cx="126619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peaceful</a:t>
            </a:r>
          </a:p>
        </p:txBody>
      </p:sp>
      <p:sp>
        <p:nvSpPr>
          <p:cNvPr id="12" name="矩形 11"/>
          <p:cNvSpPr/>
          <p:nvPr/>
        </p:nvSpPr>
        <p:spPr>
          <a:xfrm>
            <a:off x="3423883" y="3892328"/>
            <a:ext cx="80899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itself</a:t>
            </a:r>
          </a:p>
        </p:txBody>
      </p:sp>
      <p:sp>
        <p:nvSpPr>
          <p:cNvPr id="13" name="矩形 12"/>
          <p:cNvSpPr/>
          <p:nvPr/>
        </p:nvSpPr>
        <p:spPr>
          <a:xfrm>
            <a:off x="3998558" y="5267738"/>
            <a:ext cx="141795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8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70535" y="1377315"/>
            <a:ext cx="1153922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5．It's _____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___(believe) that he learned English so well in such a     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short time.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6．We were pleased with the actors' ____________ (perform).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7．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2018·武汉改编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—Who ________(invent) the computer?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—Sorry, I've no idea. But it has changed the world greatly.</a:t>
            </a:r>
          </a:p>
          <a:p>
            <a:pPr>
              <a:lnSpc>
                <a:spcPct val="150000"/>
              </a:lnSpc>
            </a:pPr>
            <a:endParaRPr sz="30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824229" y="1603470"/>
            <a:ext cx="213106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unbelievable　</a:t>
            </a:r>
          </a:p>
        </p:txBody>
      </p:sp>
      <p:sp>
        <p:nvSpPr>
          <p:cNvPr id="18" name="矩形 17"/>
          <p:cNvSpPr/>
          <p:nvPr/>
        </p:nvSpPr>
        <p:spPr>
          <a:xfrm>
            <a:off x="6593041" y="2952782"/>
            <a:ext cx="218059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performance(s)</a:t>
            </a:r>
          </a:p>
        </p:txBody>
      </p:sp>
      <p:sp>
        <p:nvSpPr>
          <p:cNvPr id="2" name="矩形 1"/>
          <p:cNvSpPr/>
          <p:nvPr/>
        </p:nvSpPr>
        <p:spPr>
          <a:xfrm>
            <a:off x="5090631" y="3654457"/>
            <a:ext cx="13004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70535" y="1377315"/>
            <a:ext cx="1153922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8．Something ________(usual) happened on that morning. We were a    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little afraid.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9．The monkey climbed up to the tree ________(rapid).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10．She has already ________(be) there for three days.</a:t>
            </a:r>
          </a:p>
        </p:txBody>
      </p:sp>
      <p:sp>
        <p:nvSpPr>
          <p:cNvPr id="17" name="矩形 16"/>
          <p:cNvSpPr/>
          <p:nvPr/>
        </p:nvSpPr>
        <p:spPr>
          <a:xfrm>
            <a:off x="3042667" y="1598390"/>
            <a:ext cx="152273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unusual　</a:t>
            </a:r>
          </a:p>
        </p:txBody>
      </p:sp>
      <p:sp>
        <p:nvSpPr>
          <p:cNvPr id="18" name="矩形 17"/>
          <p:cNvSpPr/>
          <p:nvPr/>
        </p:nvSpPr>
        <p:spPr>
          <a:xfrm>
            <a:off x="7164541" y="2948337"/>
            <a:ext cx="113093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rapidly</a:t>
            </a:r>
          </a:p>
        </p:txBody>
      </p:sp>
      <p:sp>
        <p:nvSpPr>
          <p:cNvPr id="2" name="矩形 1"/>
          <p:cNvSpPr/>
          <p:nvPr/>
        </p:nvSpPr>
        <p:spPr>
          <a:xfrm>
            <a:off x="4265131" y="3658267"/>
            <a:ext cx="7924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0967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57472" y="1070856"/>
            <a:ext cx="10803997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Ⅲ.根据汉语意思完成句子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7526" y="1592088"/>
            <a:ext cx="11303241" cy="4939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1．在这么短的时间里他进步迅速，真令人难以置信。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It's ________ that he has ________ rapidly in such a short time.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2．妈妈鼓励我要尽自己最大的努力去帮助别人。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Mom ________ ________ ________ try my best to help others.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3．这栋楼前有一对石狮子。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There is ________ ________ ________ stone lions in front of the   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building.</a:t>
            </a:r>
          </a:p>
        </p:txBody>
      </p:sp>
      <p:sp>
        <p:nvSpPr>
          <p:cNvPr id="17" name="矩形 16"/>
          <p:cNvSpPr/>
          <p:nvPr/>
        </p:nvSpPr>
        <p:spPr>
          <a:xfrm>
            <a:off x="1736472" y="2497550"/>
            <a:ext cx="182499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unbelievable</a:t>
            </a:r>
          </a:p>
        </p:txBody>
      </p:sp>
      <p:sp>
        <p:nvSpPr>
          <p:cNvPr id="12" name="矩形 11"/>
          <p:cNvSpPr/>
          <p:nvPr/>
        </p:nvSpPr>
        <p:spPr>
          <a:xfrm>
            <a:off x="5298784" y="2470182"/>
            <a:ext cx="15938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progressed</a:t>
            </a:r>
          </a:p>
        </p:txBody>
      </p:sp>
      <p:sp>
        <p:nvSpPr>
          <p:cNvPr id="2" name="矩形 1"/>
          <p:cNvSpPr/>
          <p:nvPr/>
        </p:nvSpPr>
        <p:spPr>
          <a:xfrm>
            <a:off x="2096135" y="3898265"/>
            <a:ext cx="479615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encourages        me                 to</a:t>
            </a:r>
          </a:p>
        </p:txBody>
      </p:sp>
      <p:sp>
        <p:nvSpPr>
          <p:cNvPr id="3" name="矩形 2"/>
          <p:cNvSpPr/>
          <p:nvPr/>
        </p:nvSpPr>
        <p:spPr>
          <a:xfrm>
            <a:off x="3103245" y="5278755"/>
            <a:ext cx="479615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            couple                of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7" grpId="0"/>
      <p:bldP spid="12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43556" y="871998"/>
            <a:ext cx="11303241" cy="4939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4．他去过的最有趣的地方是黄石国家公园。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________ ________ ________ ________ he has been to is  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Yellowstone National Park.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5．你应该向你的爸爸道歉，这是有必要的。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_______ ________ ________ you should say sorry to your father.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6．他从来没去过历史博物馆。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He ________ ________ ________ ________ a history museum.</a:t>
            </a:r>
          </a:p>
        </p:txBody>
      </p:sp>
      <p:sp>
        <p:nvSpPr>
          <p:cNvPr id="16" name="矩形 15"/>
          <p:cNvSpPr/>
          <p:nvPr/>
        </p:nvSpPr>
        <p:spPr>
          <a:xfrm>
            <a:off x="1741330" y="1807447"/>
            <a:ext cx="558673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             most        interesting      place</a:t>
            </a:r>
          </a:p>
        </p:txBody>
      </p:sp>
      <p:sp>
        <p:nvSpPr>
          <p:cNvPr id="18" name="矩形 17"/>
          <p:cNvSpPr/>
          <p:nvPr/>
        </p:nvSpPr>
        <p:spPr>
          <a:xfrm>
            <a:off x="1535774" y="3831622"/>
            <a:ext cx="37560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          necessary      that</a:t>
            </a:r>
          </a:p>
        </p:txBody>
      </p:sp>
      <p:sp>
        <p:nvSpPr>
          <p:cNvPr id="2" name="矩形 1"/>
          <p:cNvSpPr/>
          <p:nvPr/>
        </p:nvSpPr>
        <p:spPr>
          <a:xfrm>
            <a:off x="2314411" y="5233702"/>
            <a:ext cx="518096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             never          been               to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43556" y="992013"/>
            <a:ext cx="11303241" cy="632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7．我不知道谁发明了这些机器。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I don't know ________ ________ ________ ________.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8．我终于明白了为什么我的爷爷喜欢收集茶具。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Finally, I realized ____ my grandfather enjoyed ___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___ ___.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9．我们很开心，因为他已经取得了很大的进步。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We are happy because he _____ 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 ______  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_.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10．我觉得篮球和足球一样令人愉快。</a:t>
            </a:r>
            <a:endParaRPr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I think basketball is ________ ________ ________ football.</a:t>
            </a:r>
            <a:endParaRPr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799365" y="1916667"/>
            <a:ext cx="600837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          invented         these          machines</a:t>
            </a:r>
          </a:p>
        </p:txBody>
      </p:sp>
      <p:sp>
        <p:nvSpPr>
          <p:cNvPr id="2" name="矩形 1"/>
          <p:cNvSpPr/>
          <p:nvPr/>
        </p:nvSpPr>
        <p:spPr>
          <a:xfrm>
            <a:off x="4219735" y="3283822"/>
            <a:ext cx="72517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</a:p>
        </p:txBody>
      </p:sp>
      <p:sp>
        <p:nvSpPr>
          <p:cNvPr id="3" name="矩形 2"/>
          <p:cNvSpPr/>
          <p:nvPr/>
        </p:nvSpPr>
        <p:spPr>
          <a:xfrm>
            <a:off x="8893335" y="3283822"/>
            <a:ext cx="266255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collecting   tea  sets</a:t>
            </a:r>
          </a:p>
        </p:txBody>
      </p:sp>
      <p:sp>
        <p:nvSpPr>
          <p:cNvPr id="4" name="矩形 3"/>
          <p:cNvSpPr/>
          <p:nvPr/>
        </p:nvSpPr>
        <p:spPr>
          <a:xfrm>
            <a:off x="5552600" y="4663677"/>
            <a:ext cx="471233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      made      great        progress</a:t>
            </a:r>
          </a:p>
        </p:txBody>
      </p:sp>
      <p:sp>
        <p:nvSpPr>
          <p:cNvPr id="5" name="矩形 4"/>
          <p:cNvSpPr/>
          <p:nvPr/>
        </p:nvSpPr>
        <p:spPr>
          <a:xfrm>
            <a:off x="4688365" y="5998447"/>
            <a:ext cx="41116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as            enjoyable           as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lang="zh-CN" altLang="en-US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550</Words>
  <Application>Microsoft Office PowerPoint</Application>
  <PresentationFormat>宽屏</PresentationFormat>
  <Paragraphs>109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2023-01-17T00:53:13Z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48E7CD19F48E425992C779005661FD28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