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33" r:id="rId2"/>
    <p:sldId id="522" r:id="rId3"/>
    <p:sldId id="472" r:id="rId4"/>
    <p:sldId id="527" r:id="rId5"/>
    <p:sldId id="528" r:id="rId6"/>
    <p:sldId id="529" r:id="rId7"/>
    <p:sldId id="518" r:id="rId8"/>
    <p:sldId id="524" r:id="rId9"/>
    <p:sldId id="525" r:id="rId10"/>
    <p:sldId id="530" r:id="rId11"/>
    <p:sldId id="531" r:id="rId12"/>
    <p:sldId id="532" r:id="rId13"/>
    <p:sldId id="507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黑体" panose="02010609060101010101" pitchFamily="49" charset="-122"/>
      <p:regular r:id="rId21"/>
    </p:embeddedFont>
    <p:embeddedFont>
      <p:font typeface="楷体" panose="02010609060101010101" pitchFamily="49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幼圆" panose="02010509060101010101" pitchFamily="49" charset="-122"/>
      <p:regular r:id="rId25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orient="horz" pos="1619">
          <p15:clr>
            <a:srgbClr val="A4A3A4"/>
          </p15:clr>
        </p15:guide>
        <p15:guide id="3" pos="384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9900"/>
    <a:srgbClr val="FF9933"/>
    <a:srgbClr val="AFF22A"/>
    <a:srgbClr val="FFFFFF"/>
    <a:srgbClr val="CC9900"/>
    <a:srgbClr val="FF6600"/>
    <a:srgbClr val="0070C0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9556" autoAdjust="0"/>
  </p:normalViewPr>
  <p:slideViewPr>
    <p:cSldViewPr>
      <p:cViewPr varScale="1">
        <p:scale>
          <a:sx n="154" d="100"/>
          <a:sy n="154" d="100"/>
        </p:scale>
        <p:origin x="-384" y="-84"/>
      </p:cViewPr>
      <p:guideLst>
        <p:guide orient="horz" pos="2159"/>
        <p:guide orient="horz" pos="1619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9e3df8dcd100baa10ecf73ac4710b912c9fc2ec1.jpg"/>
          <p:cNvPicPr>
            <a:picLocks noChangeAspect="1"/>
          </p:cNvPicPr>
          <p:nvPr userDrawn="1"/>
        </p:nvPicPr>
        <p:blipFill>
          <a:blip r:embed="rId25" cstate="email"/>
          <a:stretch>
            <a:fillRect/>
          </a:stretch>
        </p:blipFill>
        <p:spPr>
          <a:xfrm>
            <a:off x="1270000" y="2540000"/>
            <a:ext cx="635000" cy="7446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7.xml"/><Relationship Id="rId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slide" Target="slide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slide" Target="slide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冀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教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版  数学  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五年级  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" y="1563640"/>
            <a:ext cx="9155041" cy="68480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认识特殊的单式折线统计图</a:t>
            </a: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" action="ppaction://noaction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009069" y="572796"/>
            <a:ext cx="1933863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折线统计图</a:t>
            </a:r>
            <a:endParaRPr lang="zh-CN" altLang="en-US" sz="2800" dirty="0">
              <a:solidFill>
                <a:srgbClr val="0050A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31787" y="500650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+mj-ea"/>
                  <a:ea typeface="+mj-ea"/>
                </a:rPr>
                <a:t>7</a:t>
              </a:r>
              <a:endParaRPr kumimoji="1" lang="zh-CN" altLang="en-US" sz="3500" b="1" dirty="0">
                <a:solidFill>
                  <a:srgbClr val="0050AA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59832" y="103735"/>
            <a:ext cx="14401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0" y="444396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1817762" y="3910287"/>
            <a:ext cx="5778574" cy="46166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(2)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下半年比上半年多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销售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瓶。</a:t>
            </a:r>
          </a:p>
        </p:txBody>
      </p:sp>
      <p:sp>
        <p:nvSpPr>
          <p:cNvPr id="27" name="TextBox 25"/>
          <p:cNvSpPr txBox="1">
            <a:spLocks noChangeArrowheads="1"/>
          </p:cNvSpPr>
          <p:nvPr/>
        </p:nvSpPr>
        <p:spPr bwMode="auto">
          <a:xfrm>
            <a:off x="5553544" y="3867896"/>
            <a:ext cx="1754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1300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8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251520" y="339502"/>
            <a:ext cx="76328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某商场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2012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年各季度饮料销售情况如下图。</a:t>
            </a: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2467988" y="771552"/>
            <a:ext cx="42358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某商场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年各季度饮料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销售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A203.EPS" descr="id:2147511978;FounderCES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2195740" y="1203600"/>
            <a:ext cx="4494511" cy="258751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95536" y="3219824"/>
            <a:ext cx="3048486" cy="1024437"/>
            <a:chOff x="299378" y="3203497"/>
            <a:chExt cx="3048486" cy="1024437"/>
          </a:xfrm>
        </p:grpSpPr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312397" y="3545247"/>
              <a:ext cx="17547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zh-CN" sz="2000" b="1" dirty="0" smtClean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=1500-1200</a:t>
              </a:r>
              <a:endPara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TextBox 25"/>
            <p:cNvSpPr txBox="1">
              <a:spLocks noChangeArrowheads="1"/>
            </p:cNvSpPr>
            <p:nvPr/>
          </p:nvSpPr>
          <p:spPr bwMode="auto">
            <a:xfrm>
              <a:off x="299378" y="3827824"/>
              <a:ext cx="17547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zh-CN" sz="2000" b="1" dirty="0" smtClean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=1300(</a:t>
              </a:r>
              <a:r>
                <a:rPr lang="zh-CN" altLang="en-US" sz="2000" b="1" dirty="0" smtClean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瓶</a:t>
              </a:r>
              <a:r>
                <a:rPr lang="en-US" altLang="zh-CN" sz="2000" b="1" dirty="0" smtClean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  <a:endPara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2" name="TextBox 25"/>
            <p:cNvSpPr txBox="1">
              <a:spLocks noChangeArrowheads="1"/>
            </p:cNvSpPr>
            <p:nvPr/>
          </p:nvSpPr>
          <p:spPr bwMode="auto">
            <a:xfrm>
              <a:off x="466342" y="3203497"/>
              <a:ext cx="28815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zh-CN" sz="2000" b="1" dirty="0" smtClean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1000+500-(400+800)</a:t>
              </a:r>
              <a:endParaRPr lang="zh-CN" altLang="en-US" sz="2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" name="圆角矩形标注 1"/>
            <p:cNvSpPr/>
            <p:nvPr/>
          </p:nvSpPr>
          <p:spPr>
            <a:xfrm>
              <a:off x="323840" y="3255934"/>
              <a:ext cx="2556000" cy="936000"/>
            </a:xfrm>
            <a:prstGeom prst="wedgeRoundRectCallout">
              <a:avLst>
                <a:gd name="adj1" fmla="val 159318"/>
                <a:gd name="adj2" fmla="val 32262"/>
                <a:gd name="adj3" fmla="val 16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2059267" y="3795888"/>
            <a:ext cx="5537073" cy="64633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(3)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全年平均每季度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销售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瓶。</a:t>
            </a:r>
          </a:p>
        </p:txBody>
      </p:sp>
      <p:sp>
        <p:nvSpPr>
          <p:cNvPr id="27" name="TextBox 25"/>
          <p:cNvSpPr txBox="1">
            <a:spLocks noChangeArrowheads="1"/>
          </p:cNvSpPr>
          <p:nvPr/>
        </p:nvSpPr>
        <p:spPr bwMode="auto">
          <a:xfrm>
            <a:off x="5553544" y="3867896"/>
            <a:ext cx="1754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675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8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2467988" y="771552"/>
            <a:ext cx="42358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某商场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年各季度饮料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销售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A203.EPS" descr="id:2147511978;FounderCES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2195740" y="1203600"/>
            <a:ext cx="4494511" cy="2587516"/>
          </a:xfrm>
          <a:prstGeom prst="rect">
            <a:avLst/>
          </a:prstGeom>
        </p:spPr>
      </p:pic>
      <p:sp>
        <p:nvSpPr>
          <p:cNvPr id="15" name="矩形 4"/>
          <p:cNvSpPr>
            <a:spLocks noChangeArrowheads="1"/>
          </p:cNvSpPr>
          <p:nvPr/>
        </p:nvSpPr>
        <p:spPr bwMode="auto">
          <a:xfrm>
            <a:off x="251520" y="339502"/>
            <a:ext cx="76328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某商场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2012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年各季度饮料销售情况如下图。</a:t>
            </a:r>
          </a:p>
        </p:txBody>
      </p:sp>
      <p:sp>
        <p:nvSpPr>
          <p:cNvPr id="22" name="TextBox 25"/>
          <p:cNvSpPr txBox="1">
            <a:spLocks noChangeArrowheads="1"/>
          </p:cNvSpPr>
          <p:nvPr/>
        </p:nvSpPr>
        <p:spPr bwMode="auto">
          <a:xfrm>
            <a:off x="322326" y="3219822"/>
            <a:ext cx="30975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(400+800+1000+500)÷4</a:t>
            </a:r>
            <a:endParaRPr lang="zh-CN" altLang="en-US" sz="20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46668" y="3556658"/>
            <a:ext cx="1886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000" b="1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=2700÷4</a:t>
            </a:r>
            <a:endParaRPr lang="zh-CN" altLang="en-US" sz="20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25"/>
          <p:cNvSpPr txBox="1">
            <a:spLocks noChangeArrowheads="1"/>
          </p:cNvSpPr>
          <p:nvPr/>
        </p:nvSpPr>
        <p:spPr bwMode="auto">
          <a:xfrm>
            <a:off x="124145" y="3902509"/>
            <a:ext cx="1886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=675(</a:t>
            </a:r>
            <a:r>
              <a:rPr lang="zh-CN" altLang="en-US" sz="2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瓶</a:t>
            </a:r>
            <a:r>
              <a:rPr lang="en-US" altLang="zh-CN" sz="2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0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圆角矩形标注 19"/>
          <p:cNvSpPr/>
          <p:nvPr/>
        </p:nvSpPr>
        <p:spPr>
          <a:xfrm>
            <a:off x="179512" y="3255934"/>
            <a:ext cx="2988000" cy="1008000"/>
          </a:xfrm>
          <a:prstGeom prst="wedgeRoundRectCallout">
            <a:avLst>
              <a:gd name="adj1" fmla="val 49659"/>
              <a:gd name="adj2" fmla="val -13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2" grpId="0"/>
      <p:bldP spid="2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766420" y="3939904"/>
            <a:ext cx="7694012" cy="46166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(4)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根据这个统计图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请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对饮料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销售情况作出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简要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分析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25"/>
          <p:cNvSpPr txBox="1">
            <a:spLocks noChangeArrowheads="1"/>
          </p:cNvSpPr>
          <p:nvPr/>
        </p:nvSpPr>
        <p:spPr bwMode="auto">
          <a:xfrm>
            <a:off x="6823817" y="1241343"/>
            <a:ext cx="1996655" cy="25545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0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答：从第一季度到第三季度，气温逐渐上升，所以饮料销售呈上升趋势，从第三道第四季度气温下降，所以饮料销售呈下降趋势。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2467988" y="771552"/>
            <a:ext cx="42358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某商场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年各季度饮料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销售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A203.EPS" descr="id:2147511978;FounderCES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2195740" y="1203600"/>
            <a:ext cx="4494511" cy="2587516"/>
          </a:xfrm>
          <a:prstGeom prst="rect">
            <a:avLst/>
          </a:prstGeom>
        </p:spPr>
      </p:pic>
      <p:sp>
        <p:nvSpPr>
          <p:cNvPr id="19" name="矩形 4"/>
          <p:cNvSpPr>
            <a:spLocks noChangeArrowheads="1"/>
          </p:cNvSpPr>
          <p:nvPr/>
        </p:nvSpPr>
        <p:spPr bwMode="auto">
          <a:xfrm>
            <a:off x="251520" y="339502"/>
            <a:ext cx="76328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某商场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2012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年各季度饮料销售情况如下图。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403648" y="2361969"/>
            <a:ext cx="6048672" cy="1361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根据统计数据作出合理的分析和决策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这是每个人应该具备的基本素质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也是每个人能更好地生存和发展的需要。</a:t>
            </a:r>
            <a:endParaRPr lang="zh-CN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7584" y="897565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下面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是汛期某一条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河流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日至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日每天下午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时的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汛情公告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和水位变化统计图。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2067696"/>
            <a:ext cx="3923040" cy="2088232"/>
          </a:xfrm>
          <a:prstGeom prst="rect">
            <a:avLst/>
          </a:prstGeom>
        </p:spPr>
      </p:pic>
      <p:pic>
        <p:nvPicPr>
          <p:cNvPr id="19" name="8章4.eps" descr="id:2147511943;FounderCES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683568" y="2243134"/>
            <a:ext cx="4017808" cy="2200826"/>
          </a:xfrm>
          <a:prstGeom prst="rect">
            <a:avLst/>
          </a:prstGeom>
        </p:spPr>
      </p:pic>
      <p:sp>
        <p:nvSpPr>
          <p:cNvPr id="16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0" name="图片 19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1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251520" y="1995688"/>
            <a:ext cx="4750018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 algn="ctr">
              <a:lnSpc>
                <a:spcPts val="1350"/>
              </a:lnSpc>
              <a:spcAft>
                <a:spcPts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日至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日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水位变化统计图</a:t>
            </a:r>
            <a:endParaRPr lang="zh-CN" altLang="zh-CN" sz="2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611560" y="771551"/>
            <a:ext cx="61293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图中的两条横虚线分别代表什么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?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98046" y="1716765"/>
            <a:ext cx="4750018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 algn="ctr">
              <a:lnSpc>
                <a:spcPts val="1350"/>
              </a:lnSpc>
              <a:spcAft>
                <a:spcPts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日至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日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水位变化统计图</a:t>
            </a:r>
            <a:endParaRPr lang="zh-CN" altLang="zh-CN" sz="2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1" name="8章4.eps" descr="id:2147511943;FounderCES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827584" y="1997785"/>
            <a:ext cx="4032448" cy="2302159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1187624" y="2787774"/>
            <a:ext cx="340066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4"/>
          <p:cNvGrpSpPr/>
          <p:nvPr/>
        </p:nvGrpSpPr>
        <p:grpSpPr bwMode="auto">
          <a:xfrm>
            <a:off x="5148064" y="1419624"/>
            <a:ext cx="3525476" cy="1424633"/>
            <a:chOff x="2246610" y="1394190"/>
            <a:chExt cx="3532884" cy="51807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2" name="云形标注 82"/>
            <p:cNvSpPr>
              <a:spLocks noChangeArrowheads="1"/>
            </p:cNvSpPr>
            <p:nvPr/>
          </p:nvSpPr>
          <p:spPr bwMode="auto">
            <a:xfrm>
              <a:off x="2246610" y="1394190"/>
              <a:ext cx="3532884" cy="518071"/>
            </a:xfrm>
            <a:prstGeom prst="cloudCallout">
              <a:avLst>
                <a:gd name="adj1" fmla="val -65445"/>
                <a:gd name="adj2" fmla="val 4141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矩形 4"/>
            <p:cNvSpPr>
              <a:spLocks noChangeArrowheads="1"/>
            </p:cNvSpPr>
            <p:nvPr/>
          </p:nvSpPr>
          <p:spPr bwMode="auto">
            <a:xfrm>
              <a:off x="2607407" y="1429571"/>
              <a:ext cx="2971065" cy="43650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是历史最高水位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标志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线</a:t>
              </a:r>
              <a:r>
                <a:rPr lang="en-US" altLang="zh-CN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,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告诉我们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历史最高水位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是</a:t>
              </a:r>
              <a:r>
                <a:rPr lang="en-US" altLang="zh-CN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32.6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米。</a:t>
              </a:r>
              <a:endPara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9" name="组合 4"/>
          <p:cNvGrpSpPr/>
          <p:nvPr/>
        </p:nvGrpSpPr>
        <p:grpSpPr bwMode="auto">
          <a:xfrm>
            <a:off x="5148064" y="3003799"/>
            <a:ext cx="3528392" cy="1362032"/>
            <a:chOff x="1456861" y="1273896"/>
            <a:chExt cx="3535807" cy="51807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1" name="云形标注 82"/>
            <p:cNvSpPr>
              <a:spLocks noChangeArrowheads="1"/>
            </p:cNvSpPr>
            <p:nvPr/>
          </p:nvSpPr>
          <p:spPr bwMode="auto">
            <a:xfrm>
              <a:off x="1456861" y="1273896"/>
              <a:ext cx="3460725" cy="518071"/>
            </a:xfrm>
            <a:prstGeom prst="cloudCallout">
              <a:avLst>
                <a:gd name="adj1" fmla="val -87315"/>
                <a:gd name="adj2" fmla="val -341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2" name="矩形 4"/>
            <p:cNvSpPr>
              <a:spLocks noChangeArrowheads="1"/>
            </p:cNvSpPr>
            <p:nvPr/>
          </p:nvSpPr>
          <p:spPr bwMode="auto">
            <a:xfrm>
              <a:off x="1877285" y="1310340"/>
              <a:ext cx="3115383" cy="4565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是警戒水位标志线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,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告诉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我们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警戒水位</a:t>
              </a:r>
              <a:endPara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是</a:t>
              </a:r>
              <a:r>
                <a:rPr lang="en-US" altLang="zh-CN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32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米。</a:t>
              </a:r>
            </a:p>
          </p:txBody>
        </p:sp>
      </p:grpSp>
      <p:cxnSp>
        <p:nvCxnSpPr>
          <p:cNvPr id="43" name="直接连接符 42"/>
          <p:cNvCxnSpPr/>
          <p:nvPr/>
        </p:nvCxnSpPr>
        <p:spPr>
          <a:xfrm>
            <a:off x="1187624" y="3147814"/>
            <a:ext cx="340066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7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8章4.eps" descr="id:2147511943;FounderCES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827584" y="1700644"/>
            <a:ext cx="4032448" cy="2302159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251520" y="33950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哪天的水位超过了历史最高水位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?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水位从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哪天开始回落到警戒水位以下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1" name="组合 4"/>
          <p:cNvGrpSpPr/>
          <p:nvPr/>
        </p:nvGrpSpPr>
        <p:grpSpPr bwMode="auto">
          <a:xfrm>
            <a:off x="5004048" y="1863865"/>
            <a:ext cx="3337900" cy="605767"/>
            <a:chOff x="3000234" y="1237307"/>
            <a:chExt cx="2743135" cy="25966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2" name="云形标注 82"/>
            <p:cNvSpPr>
              <a:spLocks noChangeArrowheads="1"/>
            </p:cNvSpPr>
            <p:nvPr/>
          </p:nvSpPr>
          <p:spPr bwMode="auto">
            <a:xfrm>
              <a:off x="3000234" y="1237307"/>
              <a:ext cx="2743135" cy="259662"/>
            </a:xfrm>
            <a:prstGeom prst="cloudCallout">
              <a:avLst>
                <a:gd name="adj1" fmla="val -124765"/>
                <a:gd name="adj2" fmla="val -15879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矩形 4"/>
            <p:cNvSpPr>
              <a:spLocks noChangeArrowheads="1"/>
            </p:cNvSpPr>
            <p:nvPr/>
          </p:nvSpPr>
          <p:spPr bwMode="auto">
            <a:xfrm>
              <a:off x="3156334" y="1250251"/>
              <a:ext cx="2587035" cy="19789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超过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了历史最高水位。</a:t>
              </a:r>
            </a:p>
          </p:txBody>
        </p:sp>
      </p:grpSp>
      <p:grpSp>
        <p:nvGrpSpPr>
          <p:cNvPr id="27" name="组合 4"/>
          <p:cNvGrpSpPr/>
          <p:nvPr/>
        </p:nvGrpSpPr>
        <p:grpSpPr bwMode="auto">
          <a:xfrm>
            <a:off x="5004048" y="3075806"/>
            <a:ext cx="3528392" cy="605766"/>
            <a:chOff x="2345175" y="1398018"/>
            <a:chExt cx="2743135" cy="25966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8" name="云形标注 82"/>
            <p:cNvSpPr>
              <a:spLocks noChangeArrowheads="1"/>
            </p:cNvSpPr>
            <p:nvPr/>
          </p:nvSpPr>
          <p:spPr bwMode="auto">
            <a:xfrm>
              <a:off x="2345175" y="1398018"/>
              <a:ext cx="2743135" cy="259662"/>
            </a:xfrm>
            <a:prstGeom prst="cloudCallout">
              <a:avLst>
                <a:gd name="adj1" fmla="val -76563"/>
                <a:gd name="adj2" fmla="val -989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矩形 4"/>
            <p:cNvSpPr>
              <a:spLocks noChangeArrowheads="1"/>
            </p:cNvSpPr>
            <p:nvPr/>
          </p:nvSpPr>
          <p:spPr bwMode="auto">
            <a:xfrm>
              <a:off x="2513122" y="1410750"/>
              <a:ext cx="2371956" cy="19789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  <a:r>
                <a:rPr lang="zh-CN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月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r>
                <a:rPr lang="zh-CN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日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低于警戒水位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</p:grpSp>
      <p:grpSp>
        <p:nvGrpSpPr>
          <p:cNvPr id="32" name="组合 4"/>
          <p:cNvGrpSpPr/>
          <p:nvPr/>
        </p:nvGrpSpPr>
        <p:grpSpPr bwMode="auto">
          <a:xfrm>
            <a:off x="867923" y="4011911"/>
            <a:ext cx="5504281" cy="571836"/>
            <a:chOff x="2246610" y="1394190"/>
            <a:chExt cx="2743135" cy="3738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3" name="云形标注 82"/>
            <p:cNvSpPr>
              <a:spLocks noChangeArrowheads="1"/>
            </p:cNvSpPr>
            <p:nvPr/>
          </p:nvSpPr>
          <p:spPr bwMode="auto">
            <a:xfrm>
              <a:off x="2246610" y="1394190"/>
              <a:ext cx="2743135" cy="373825"/>
            </a:xfrm>
            <a:prstGeom prst="cloudCallout">
              <a:avLst>
                <a:gd name="adj1" fmla="val 1394"/>
                <a:gd name="adj2" fmla="val -266055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4" name="矩形 4"/>
            <p:cNvSpPr>
              <a:spLocks noChangeArrowheads="1"/>
            </p:cNvSpPr>
            <p:nvPr/>
          </p:nvSpPr>
          <p:spPr bwMode="auto">
            <a:xfrm>
              <a:off x="2529408" y="1439476"/>
              <a:ext cx="2371956" cy="26156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水位从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月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日开始回落到警戒水位以下。</a:t>
              </a:r>
              <a:endPara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0" name="图片 2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1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398046" y="1419624"/>
            <a:ext cx="4750018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 algn="ctr">
              <a:lnSpc>
                <a:spcPts val="1350"/>
              </a:lnSpc>
              <a:spcAft>
                <a:spcPts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日至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日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水位变化统计图</a:t>
            </a:r>
            <a:endParaRPr lang="zh-CN" altLang="zh-CN" sz="2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283968" y="2953972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907704" y="1995688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3275859" y="2484116"/>
            <a:ext cx="981075" cy="447675"/>
          </a:xfrm>
          <a:custGeom>
            <a:avLst/>
            <a:gdLst>
              <a:gd name="connsiteX0" fmla="*/ 0 w 981075"/>
              <a:gd name="connsiteY0" fmla="*/ 0 h 447675"/>
              <a:gd name="connsiteX1" fmla="*/ 981075 w 981075"/>
              <a:gd name="connsiteY1" fmla="*/ 447675 h 447675"/>
              <a:gd name="connsiteX2" fmla="*/ 981075 w 981075"/>
              <a:gd name="connsiteY2" fmla="*/ 44767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075" h="447675">
                <a:moveTo>
                  <a:pt x="0" y="0"/>
                </a:moveTo>
                <a:lnTo>
                  <a:pt x="981075" y="447675"/>
                </a:lnTo>
                <a:lnTo>
                  <a:pt x="981075" y="447675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251520" y="339504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(3)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用自己的语言描述该地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日至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日汛情的变化情况。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31640" y="1478869"/>
            <a:ext cx="4750018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 algn="ctr">
              <a:lnSpc>
                <a:spcPts val="1350"/>
              </a:lnSpc>
              <a:spcAft>
                <a:spcPts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日至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日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水位变化统计图</a:t>
            </a:r>
            <a:endParaRPr lang="zh-CN" altLang="zh-CN" sz="2400" b="1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8" name="8章4.eps" descr="id:2147511943;FounderCES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1893120" y="1838908"/>
            <a:ext cx="3756490" cy="2028987"/>
          </a:xfrm>
          <a:prstGeom prst="rect">
            <a:avLst/>
          </a:prstGeom>
        </p:spPr>
      </p:pic>
      <p:sp>
        <p:nvSpPr>
          <p:cNvPr id="23" name="矩形 4"/>
          <p:cNvSpPr>
            <a:spLocks noChangeArrowheads="1"/>
          </p:cNvSpPr>
          <p:nvPr/>
        </p:nvSpPr>
        <p:spPr bwMode="auto">
          <a:xfrm>
            <a:off x="5864078" y="1731599"/>
            <a:ext cx="275270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这条河流的水位从</a:t>
            </a:r>
            <a:r>
              <a:rPr lang="en-US" altLang="zh-CN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日的</a:t>
            </a: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32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米迅速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上升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4" name="任意多边形 13"/>
          <p:cNvSpPr/>
          <p:nvPr/>
        </p:nvSpPr>
        <p:spPr>
          <a:xfrm flipV="1">
            <a:off x="2668407" y="2292876"/>
            <a:ext cx="504055" cy="549370"/>
          </a:xfrm>
          <a:custGeom>
            <a:avLst/>
            <a:gdLst>
              <a:gd name="connsiteX0" fmla="*/ 0 w 981075"/>
              <a:gd name="connsiteY0" fmla="*/ 0 h 447675"/>
              <a:gd name="connsiteX1" fmla="*/ 981075 w 981075"/>
              <a:gd name="connsiteY1" fmla="*/ 447675 h 447675"/>
              <a:gd name="connsiteX2" fmla="*/ 981075 w 981075"/>
              <a:gd name="connsiteY2" fmla="*/ 44767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075" h="447675">
                <a:moveTo>
                  <a:pt x="0" y="0"/>
                </a:moveTo>
                <a:lnTo>
                  <a:pt x="981075" y="447675"/>
                </a:lnTo>
                <a:lnTo>
                  <a:pt x="981075" y="447675"/>
                </a:ln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flipH="1" flipV="1">
            <a:off x="3147330" y="2292876"/>
            <a:ext cx="525388" cy="310105"/>
          </a:xfrm>
          <a:custGeom>
            <a:avLst/>
            <a:gdLst>
              <a:gd name="connsiteX0" fmla="*/ 0 w 981075"/>
              <a:gd name="connsiteY0" fmla="*/ 0 h 447675"/>
              <a:gd name="connsiteX1" fmla="*/ 981075 w 981075"/>
              <a:gd name="connsiteY1" fmla="*/ 447675 h 447675"/>
              <a:gd name="connsiteX2" fmla="*/ 981075 w 981075"/>
              <a:gd name="connsiteY2" fmla="*/ 44767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075" h="447675">
                <a:moveTo>
                  <a:pt x="0" y="0"/>
                </a:moveTo>
                <a:lnTo>
                  <a:pt x="981075" y="447675"/>
                </a:lnTo>
                <a:lnTo>
                  <a:pt x="981075" y="447675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flipH="1">
            <a:off x="3672722" y="2499744"/>
            <a:ext cx="478927" cy="103237"/>
          </a:xfrm>
          <a:custGeom>
            <a:avLst/>
            <a:gdLst>
              <a:gd name="connsiteX0" fmla="*/ 0 w 981075"/>
              <a:gd name="connsiteY0" fmla="*/ 0 h 447675"/>
              <a:gd name="connsiteX1" fmla="*/ 981075 w 981075"/>
              <a:gd name="connsiteY1" fmla="*/ 447675 h 447675"/>
              <a:gd name="connsiteX2" fmla="*/ 981075 w 981075"/>
              <a:gd name="connsiteY2" fmla="*/ 44767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075" h="447675">
                <a:moveTo>
                  <a:pt x="0" y="0"/>
                </a:moveTo>
                <a:lnTo>
                  <a:pt x="981075" y="447675"/>
                </a:lnTo>
                <a:lnTo>
                  <a:pt x="981075" y="447675"/>
                </a:ln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 flipH="1" flipV="1">
            <a:off x="4151644" y="2492105"/>
            <a:ext cx="500260" cy="223663"/>
          </a:xfrm>
          <a:custGeom>
            <a:avLst/>
            <a:gdLst>
              <a:gd name="connsiteX0" fmla="*/ 0 w 981075"/>
              <a:gd name="connsiteY0" fmla="*/ 0 h 447675"/>
              <a:gd name="connsiteX1" fmla="*/ 981075 w 981075"/>
              <a:gd name="connsiteY1" fmla="*/ 447675 h 447675"/>
              <a:gd name="connsiteX2" fmla="*/ 981075 w 981075"/>
              <a:gd name="connsiteY2" fmla="*/ 44767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075" h="447675">
                <a:moveTo>
                  <a:pt x="0" y="0"/>
                </a:moveTo>
                <a:lnTo>
                  <a:pt x="981075" y="447675"/>
                </a:lnTo>
                <a:lnTo>
                  <a:pt x="981075" y="447675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 flipH="1" flipV="1">
            <a:off x="4656353" y="2715768"/>
            <a:ext cx="500260" cy="223663"/>
          </a:xfrm>
          <a:custGeom>
            <a:avLst/>
            <a:gdLst>
              <a:gd name="connsiteX0" fmla="*/ 0 w 981075"/>
              <a:gd name="connsiteY0" fmla="*/ 0 h 447675"/>
              <a:gd name="connsiteX1" fmla="*/ 981075 w 981075"/>
              <a:gd name="connsiteY1" fmla="*/ 447675 h 447675"/>
              <a:gd name="connsiteX2" fmla="*/ 981075 w 981075"/>
              <a:gd name="connsiteY2" fmla="*/ 44767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075" h="447675">
                <a:moveTo>
                  <a:pt x="0" y="0"/>
                </a:moveTo>
                <a:lnTo>
                  <a:pt x="981075" y="447675"/>
                </a:lnTo>
                <a:lnTo>
                  <a:pt x="981075" y="447675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4"/>
          <p:cNvSpPr>
            <a:spLocks noChangeArrowheads="1"/>
          </p:cNvSpPr>
          <p:nvPr/>
        </p:nvSpPr>
        <p:spPr bwMode="auto">
          <a:xfrm>
            <a:off x="5864078" y="2515760"/>
            <a:ext cx="275270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日升至</a:t>
            </a: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32.9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米。</a:t>
            </a:r>
            <a:endParaRPr lang="zh-CN" altLang="en-US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4"/>
          <p:cNvSpPr>
            <a:spLocks noChangeArrowheads="1"/>
          </p:cNvSpPr>
          <p:nvPr/>
        </p:nvSpPr>
        <p:spPr bwMode="auto">
          <a:xfrm>
            <a:off x="5854505" y="2984048"/>
            <a:ext cx="303797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日水位回落至</a:t>
            </a: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32.4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米。</a:t>
            </a:r>
            <a:endParaRPr lang="zh-CN" altLang="en-US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矩形 4"/>
          <p:cNvSpPr>
            <a:spLocks noChangeArrowheads="1"/>
          </p:cNvSpPr>
          <p:nvPr/>
        </p:nvSpPr>
        <p:spPr bwMode="auto">
          <a:xfrm>
            <a:off x="5876557" y="3520048"/>
            <a:ext cx="287191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日水位又有所上升</a:t>
            </a: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升至</a:t>
            </a: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32.6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米。</a:t>
            </a:r>
            <a:endParaRPr lang="zh-CN" altLang="en-US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矩形 4"/>
          <p:cNvSpPr>
            <a:spLocks noChangeArrowheads="1"/>
          </p:cNvSpPr>
          <p:nvPr/>
        </p:nvSpPr>
        <p:spPr bwMode="auto">
          <a:xfrm>
            <a:off x="163678" y="2184418"/>
            <a:ext cx="1744998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日、</a:t>
            </a: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水位连续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下降</a:t>
            </a: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分别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降至</a:t>
            </a: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32.2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米和</a:t>
            </a: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31.8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7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animBg="1"/>
      <p:bldP spid="15" grpId="0" animBg="1"/>
      <p:bldP spid="16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251519" y="339504"/>
            <a:ext cx="83276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(4)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气象台预报该地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三日将有大雨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你认为水位会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怎 样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变化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矩形 16"/>
          <p:cNvSpPr/>
          <p:nvPr/>
        </p:nvSpPr>
        <p:spPr>
          <a:xfrm>
            <a:off x="539552" y="1491632"/>
            <a:ext cx="4750018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 algn="ctr">
              <a:lnSpc>
                <a:spcPts val="1350"/>
              </a:lnSpc>
              <a:spcAft>
                <a:spcPts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日至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日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水位变化统计图</a:t>
            </a:r>
            <a:endParaRPr lang="zh-CN" altLang="zh-CN" sz="2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8" name="8章4.eps" descr="id:2147511943;FounderCES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1144378" y="1779662"/>
            <a:ext cx="3756490" cy="2028987"/>
          </a:xfrm>
          <a:prstGeom prst="rect">
            <a:avLst/>
          </a:prstGeom>
        </p:spPr>
      </p:pic>
      <p:sp>
        <p:nvSpPr>
          <p:cNvPr id="23" name="矩形 4"/>
          <p:cNvSpPr>
            <a:spLocks noChangeArrowheads="1"/>
          </p:cNvSpPr>
          <p:nvPr/>
        </p:nvSpPr>
        <p:spPr bwMode="auto">
          <a:xfrm>
            <a:off x="5461387" y="1203599"/>
            <a:ext cx="3071057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该地区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三日将有大雨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大雨期间水位会迅速上升。如果大雨持续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每天的雨量增加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水位每天都会上升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号可能达到历史</a:t>
            </a: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最高水位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也可能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超过历史最高水位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2" name="图片 1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3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827584" y="411512"/>
            <a:ext cx="78488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下面是我国</a:t>
            </a:r>
            <a:r>
              <a:rPr lang="en-US" altLang="zh-CN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2000</a:t>
            </a:r>
            <a:r>
              <a:rPr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年至</a:t>
            </a:r>
            <a:r>
              <a:rPr lang="en-US" altLang="zh-CN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2011</a:t>
            </a:r>
            <a:r>
              <a:rPr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年部分年份水果产量统计数据。</a:t>
            </a:r>
            <a:endParaRPr lang="zh-CN" alt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1403648" y="1275608"/>
            <a:ext cx="7632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我国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年至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2011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年部分年份水果产量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统计图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601" y="1650007"/>
            <a:ext cx="4866667" cy="2361905"/>
          </a:xfrm>
          <a:prstGeom prst="rect">
            <a:avLst/>
          </a:prstGeom>
        </p:spPr>
      </p:pic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899592" y="4011910"/>
            <a:ext cx="6745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读上面的统计图，自己提出问题并解答。</a:t>
            </a:r>
            <a:endParaRPr lang="zh-CN" alt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4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6" name="图片 1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7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971603" y="3307436"/>
            <a:ext cx="76075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(1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)(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水果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产量最高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,(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年水果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产量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最低。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2)2011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年比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2000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年多产水果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万吨。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(3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)(     )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年至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     )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年水果产量上升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最快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矩形 4"/>
          <p:cNvSpPr>
            <a:spLocks noChangeArrowheads="1"/>
          </p:cNvSpPr>
          <p:nvPr/>
        </p:nvSpPr>
        <p:spPr bwMode="auto">
          <a:xfrm>
            <a:off x="1403648" y="411512"/>
            <a:ext cx="7632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我国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年至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2011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年部分年份水果产量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统计图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593" y="857919"/>
            <a:ext cx="4866667" cy="2361905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>
            <a:off x="5922404" y="1403644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Box 25"/>
          <p:cNvSpPr txBox="1">
            <a:spLocks noChangeArrowheads="1"/>
          </p:cNvSpPr>
          <p:nvPr/>
        </p:nvSpPr>
        <p:spPr bwMode="auto">
          <a:xfrm>
            <a:off x="1653208" y="3291832"/>
            <a:ext cx="830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2011 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485817" y="2498629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4"/>
          <p:cNvGrpSpPr/>
          <p:nvPr/>
        </p:nvGrpSpPr>
        <p:grpSpPr bwMode="auto">
          <a:xfrm>
            <a:off x="6876261" y="1059584"/>
            <a:ext cx="2232247" cy="1147457"/>
            <a:chOff x="2253304" y="1399871"/>
            <a:chExt cx="2236938" cy="49185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9" name="云形标注 82"/>
            <p:cNvSpPr>
              <a:spLocks noChangeArrowheads="1"/>
            </p:cNvSpPr>
            <p:nvPr/>
          </p:nvSpPr>
          <p:spPr bwMode="auto">
            <a:xfrm>
              <a:off x="2253304" y="1399871"/>
              <a:ext cx="2076395" cy="491858"/>
            </a:xfrm>
            <a:prstGeom prst="cloudCallout">
              <a:avLst>
                <a:gd name="adj1" fmla="val -83833"/>
                <a:gd name="adj2" fmla="val 17695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0" name="矩形 4"/>
            <p:cNvSpPr>
              <a:spLocks noChangeArrowheads="1"/>
            </p:cNvSpPr>
            <p:nvPr/>
          </p:nvSpPr>
          <p:spPr bwMode="auto">
            <a:xfrm>
              <a:off x="2447972" y="1439532"/>
              <a:ext cx="2042270" cy="39578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哪个年份对应</a:t>
              </a:r>
              <a:endParaRPr lang="en-US" altLang="zh-CN" sz="1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的点最高</a:t>
              </a:r>
              <a:r>
                <a:rPr lang="en-US" altLang="zh-CN" sz="18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,</a:t>
              </a:r>
              <a:r>
                <a:rPr lang="zh-CN" altLang="en-US" sz="18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这年的</a:t>
              </a:r>
              <a:endParaRPr lang="en-US" altLang="zh-CN" sz="1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水果产量最高。 </a:t>
              </a:r>
              <a:endParaRPr lang="zh-CN" altLang="en-US" sz="1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1" name="TextBox 25"/>
          <p:cNvSpPr txBox="1">
            <a:spLocks noChangeArrowheads="1"/>
          </p:cNvSpPr>
          <p:nvPr/>
        </p:nvSpPr>
        <p:spPr bwMode="auto">
          <a:xfrm>
            <a:off x="5037584" y="3309856"/>
            <a:ext cx="830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2000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2" name="矩形 4"/>
          <p:cNvSpPr>
            <a:spLocks noChangeArrowheads="1"/>
          </p:cNvSpPr>
          <p:nvPr/>
        </p:nvSpPr>
        <p:spPr bwMode="auto">
          <a:xfrm>
            <a:off x="4819327" y="2355726"/>
            <a:ext cx="378512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21401.4-6225.1=15176.3(</a:t>
            </a:r>
            <a:r>
              <a:rPr lang="zh-CN" altLang="en-US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万吨</a:t>
            </a:r>
            <a:r>
              <a:rPr lang="en-US" altLang="zh-CN" sz="20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3" name="TextBox 25"/>
          <p:cNvSpPr txBox="1">
            <a:spLocks noChangeArrowheads="1"/>
          </p:cNvSpPr>
          <p:nvPr/>
        </p:nvSpPr>
        <p:spPr bwMode="auto">
          <a:xfrm>
            <a:off x="5206426" y="3651872"/>
            <a:ext cx="15978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15176.3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383819" y="1910384"/>
            <a:ext cx="619125" cy="561975"/>
          </a:xfrm>
          <a:custGeom>
            <a:avLst/>
            <a:gdLst>
              <a:gd name="connsiteX0" fmla="*/ 0 w 619125"/>
              <a:gd name="connsiteY0" fmla="*/ 561975 h 561975"/>
              <a:gd name="connsiteX1" fmla="*/ 619125 w 619125"/>
              <a:gd name="connsiteY1" fmla="*/ 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9125" h="561975">
                <a:moveTo>
                  <a:pt x="0" y="561975"/>
                </a:moveTo>
                <a:lnTo>
                  <a:pt x="619125" y="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TextBox 25"/>
          <p:cNvSpPr txBox="1">
            <a:spLocks noChangeArrowheads="1"/>
          </p:cNvSpPr>
          <p:nvPr/>
        </p:nvSpPr>
        <p:spPr bwMode="auto">
          <a:xfrm>
            <a:off x="1653208" y="4011912"/>
            <a:ext cx="830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2002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6" name="TextBox 25"/>
          <p:cNvSpPr txBox="1">
            <a:spLocks noChangeArrowheads="1"/>
          </p:cNvSpPr>
          <p:nvPr/>
        </p:nvSpPr>
        <p:spPr bwMode="auto">
          <a:xfrm>
            <a:off x="3347864" y="4054303"/>
            <a:ext cx="830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2004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67" grpId="0" animBg="1"/>
      <p:bldP spid="71" grpId="0"/>
      <p:bldP spid="72" grpId="0" animBg="1"/>
      <p:bldP spid="73" grpId="0"/>
      <p:bldP spid="7" grpId="0" animBg="1"/>
      <p:bldP spid="75" grpId="0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4"/>
          <p:cNvSpPr>
            <a:spLocks noChangeArrowheads="1"/>
          </p:cNvSpPr>
          <p:nvPr/>
        </p:nvSpPr>
        <p:spPr bwMode="auto">
          <a:xfrm>
            <a:off x="251520" y="339502"/>
            <a:ext cx="76328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某商场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2012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年各季度饮料销售情况如下图。</a:t>
            </a:r>
          </a:p>
        </p:txBody>
      </p:sp>
      <p:sp>
        <p:nvSpPr>
          <p:cNvPr id="24" name="矩形 4"/>
          <p:cNvSpPr>
            <a:spLocks noChangeArrowheads="1"/>
          </p:cNvSpPr>
          <p:nvPr/>
        </p:nvSpPr>
        <p:spPr bwMode="auto">
          <a:xfrm>
            <a:off x="2467988" y="771552"/>
            <a:ext cx="42358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某商场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年各季度饮料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销售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A203.EPS" descr="id:2147511978;FounderCES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2195740" y="1203600"/>
            <a:ext cx="4494511" cy="2587516"/>
          </a:xfrm>
          <a:prstGeom prst="rect">
            <a:avLst/>
          </a:prstGeom>
        </p:spPr>
      </p:pic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539556" y="3797629"/>
            <a:ext cx="7967601" cy="64633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季度的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销量最大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季度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的销量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最小。</a:t>
            </a:r>
          </a:p>
        </p:txBody>
      </p:sp>
      <p:sp>
        <p:nvSpPr>
          <p:cNvPr id="19" name="矩形 18"/>
          <p:cNvSpPr/>
          <p:nvPr/>
        </p:nvSpPr>
        <p:spPr>
          <a:xfrm>
            <a:off x="4788024" y="1275606"/>
            <a:ext cx="6638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5"/>
          <p:cNvSpPr txBox="1">
            <a:spLocks noChangeArrowheads="1"/>
          </p:cNvSpPr>
          <p:nvPr/>
        </p:nvSpPr>
        <p:spPr bwMode="auto">
          <a:xfrm>
            <a:off x="1547664" y="3912028"/>
            <a:ext cx="830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987824" y="2283720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220072" y="3889961"/>
            <a:ext cx="830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第一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681</Words>
  <Application>Microsoft Office PowerPoint</Application>
  <PresentationFormat>全屏显示(16:9)</PresentationFormat>
  <Paragraphs>94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Calibri</vt:lpstr>
      <vt:lpstr>黑体</vt:lpstr>
      <vt:lpstr>楷体</vt:lpstr>
      <vt:lpstr>宋体</vt:lpstr>
      <vt:lpstr>Arial</vt:lpstr>
      <vt:lpstr>微软雅黑</vt:lpstr>
      <vt:lpstr>幼圆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4</cp:revision>
  <dcterms:created xsi:type="dcterms:W3CDTF">2017-03-17T02:28:00Z</dcterms:created>
  <dcterms:modified xsi:type="dcterms:W3CDTF">2023-01-17T00:53:33Z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63D4FDEB28C7436699F052805F6B4230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