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heme/theme2.xml" ContentType="application/vnd.openxmlformats-officedocument.them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heme/theme3.xml" ContentType="application/vnd.openxmlformats-officedocument.theme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notesSlides/notesSlide1.xml" ContentType="application/vnd.openxmlformats-officedocument.presentationml.notesSlide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92" r:id="rId2"/>
    <p:sldId id="278" r:id="rId3"/>
    <p:sldId id="271" r:id="rId4"/>
    <p:sldId id="258" r:id="rId5"/>
    <p:sldId id="272" r:id="rId6"/>
    <p:sldId id="273" r:id="rId7"/>
    <p:sldId id="259" r:id="rId8"/>
    <p:sldId id="275" r:id="rId9"/>
    <p:sldId id="276" r:id="rId10"/>
    <p:sldId id="260" r:id="rId11"/>
    <p:sldId id="262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</p:sldIdLst>
  <p:sldSz cx="9144000" cy="6858000" type="screen4x3"/>
  <p:notesSz cx="6858000" cy="9144000"/>
  <p:custDataLst>
    <p:tags r:id="rId25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buSzPct val="10000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SzPct val="10000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SzPct val="10000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SzPct val="10000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SzPct val="10000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1" d="100"/>
          <a:sy n="31" d="100"/>
        </p:scale>
        <p:origin x="-102" y="-26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theme" Target="../theme/theme3.xml"/><Relationship Id="rId5" Type="http://schemas.openxmlformats.org/officeDocument/2006/relationships/tags" Target="../tags/tag50.xml"/><Relationship Id="rId4" Type="http://schemas.openxmlformats.org/officeDocument/2006/relationships/tags" Target="../tags/tag4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  <p:custDataLst>
              <p:tags r:id="rId2"/>
            </p:custDataLst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defTabSz="685800">
              <a:defRPr kumimoji="1" sz="1200">
                <a:latin typeface="Times New Roman" panose="02020603050405020304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2"/>
            <p:custDataLst>
              <p:tags r:id="rId3"/>
            </p:custDataLst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kumimoji="1" sz="1200">
                <a:latin typeface="Times New Roman" panose="02020603050405020304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3"/>
            <p:custDataLst>
              <p:tags r:id="rId4"/>
            </p:custDataLst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kumimoji="1" sz="1200">
                <a:latin typeface="Times New Roman" panose="02020603050405020304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4"/>
            <p:custDataLst>
              <p:tags r:id="rId5"/>
            </p:custDataLst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kumimoji="1" sz="1200">
                <a:latin typeface="Times New Roman" panose="02020603050405020304" pitchFamily="18" charset="0"/>
              </a:defRPr>
            </a:lvl1pPr>
          </a:lstStyle>
          <a:p>
            <a:fld id="{1434978D-9B43-437D-A517-719784A4CBCD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7" Type="http://schemas.openxmlformats.org/officeDocument/2006/relationships/tags" Target="../tags/tag46.xml"/><Relationship Id="rId2" Type="http://schemas.openxmlformats.org/officeDocument/2006/relationships/tags" Target="../tags/tag41.xml"/><Relationship Id="rId1" Type="http://schemas.openxmlformats.org/officeDocument/2006/relationships/theme" Target="../theme/theme2.xml"/><Relationship Id="rId6" Type="http://schemas.openxmlformats.org/officeDocument/2006/relationships/tags" Target="../tags/tag45.xml"/><Relationship Id="rId5" Type="http://schemas.openxmlformats.org/officeDocument/2006/relationships/tags" Target="../tags/tag44.xml"/><Relationship Id="rId4" Type="http://schemas.openxmlformats.org/officeDocument/2006/relationships/tags" Target="../tags/tag4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  <p:custDataLst>
              <p:tags r:id="rId2"/>
            </p:custDataLst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defTabSz="685800">
              <a:defRPr kumimoji="1" sz="1200">
                <a:latin typeface="Times New Roman" panose="02020603050405020304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2"/>
            <p:custDataLst>
              <p:tags r:id="rId3"/>
            </p:custDataLst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kumimoji="1" sz="1200">
                <a:latin typeface="Times New Roman" panose="02020603050405020304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5"/>
            <p:custDataLst>
              <p:tags r:id="rId4"/>
            </p:custDataLst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1"/>
            <p:custDataLst>
              <p:tags r:id="rId5"/>
            </p:custDataLst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3"/>
            <p:custDataLst>
              <p:tags r:id="rId6"/>
            </p:custDataLst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kumimoji="1" sz="1200">
                <a:latin typeface="Times New Roman" panose="02020603050405020304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4"/>
            <p:custDataLst>
              <p:tags r:id="rId7"/>
            </p:custDataLst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kumimoji="1" sz="1200">
                <a:latin typeface="Times New Roman" panose="02020603050405020304" pitchFamily="18" charset="0"/>
              </a:defRPr>
            </a:lvl1pPr>
          </a:lstStyle>
          <a:p>
            <a:fld id="{C7C3087E-54DA-496C-9FD1-7611828213B2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69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5" Type="http://schemas.openxmlformats.org/officeDocument/2006/relationships/slide" Target="../slides/slide4.xml"/><Relationship Id="rId4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4"/>
            <p:custDataLst>
              <p:tags r:id="rId1"/>
            </p:custDataLst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 eaLnBrk="0" hangingPunct="0">
              <a:buSzTx/>
            </a:pPr>
            <a:fld id="{249A3E8B-78A5-42AE-9B1B-8D8B3794397A}" type="slidenum">
              <a:rPr lang="en-US" altLang="zh-CN">
                <a:latin typeface="Calibri" panose="020F0502020204030204" pitchFamily="34" charset="0"/>
                <a:ea typeface="宋体" panose="02010600030101010101" pitchFamily="2" charset="-122"/>
              </a:rPr>
              <a:t>4</a:t>
            </a:fld>
            <a:endParaRPr lang="en-US" altLang="zh-CN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  <p:custDataLst>
              <p:tags r:id="rId2"/>
            </p:custDataLst>
          </p:nvPr>
        </p:nvSpPr>
        <p:spPr>
          <a:ln cap="flat">
            <a:headEnd type="none" w="med" len="med"/>
            <a:tailEnd type="none" w="med" len="med"/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 defTabSz="914400"/>
            <a:endParaRPr lang="zh-CN" altLang="zh-CN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4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4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99100" y="914400"/>
            <a:ext cx="7349400" cy="2570400"/>
          </a:xfrm>
        </p:spPr>
        <p:txBody>
          <a:bodyPr lIns="90000" tIns="46800" rIns="90000" bIns="46800" anchor="b">
            <a:normAutofit/>
          </a:bodyPr>
          <a:lstStyle>
            <a:lvl1pPr algn="ctr">
              <a:defRPr sz="4500" b="1" i="0" spc="225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99100" y="3560400"/>
            <a:ext cx="7349400" cy="1472400"/>
          </a:xfrm>
        </p:spPr>
        <p:txBody>
          <a:bodyPr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18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E4731E45-D4A2-4384-8657-226ECA603267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CCCD7EE6-50A6-4824-876A-72D609E9F20D}" type="datetime1">
              <a:rPr lang="en-US" altLang="en-US"/>
              <a:t>1/17/2023</a:t>
            </a:fld>
            <a:endParaRPr lang="en-US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676100" y="914400"/>
            <a:ext cx="783000" cy="5029200"/>
          </a:xfrm>
        </p:spPr>
        <p:txBody>
          <a:bodyPr vert="eaVert" lIns="90000" tIns="46800" rIns="90000" bIns="46800" rtlCol="0">
            <a:norm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kumimoji="0" lang="zh-CN" altLang="en-US" sz="2100" b="1" i="0" u="none" strike="noStrike" kern="1200" cap="none" spc="225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914400"/>
            <a:ext cx="6876900" cy="5029200"/>
          </a:xfrm>
        </p:spPr>
        <p:txBody>
          <a:bodyPr vert="eaVert" lIns="46800" rIns="46800"/>
          <a:lstStyle>
            <a:lvl1pPr marL="171450" indent="-171450" eaLnBrk="1" fontAlgn="auto" latinLnBrk="0" hangingPunct="1">
              <a:lnSpc>
                <a:spcPct val="130000"/>
              </a:lnSpc>
              <a:spcAft>
                <a:spcPts val="750"/>
              </a:spcAft>
              <a:buFont typeface="Arial" panose="020B0604020202020204" pitchFamily="34" charset="0"/>
              <a:buChar char="●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514350" indent="-171450" defTabSz="685800" eaLnBrk="1" fontAlgn="auto" latinLnBrk="0" hangingPunct="1">
              <a:lnSpc>
                <a:spcPct val="120000"/>
              </a:lnSpc>
              <a:spcAft>
                <a:spcPts val="450"/>
              </a:spcAft>
              <a:buFont typeface="Arial" panose="020B0604020202020204" pitchFamily="34" charset="0"/>
              <a:buChar char="●"/>
              <a:tabLst>
                <a:tab pos="1207135" algn="l"/>
              </a:tabLst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857250" indent="-171450" eaLnBrk="1" fontAlgn="auto" latinLnBrk="0" hangingPunct="1">
              <a:lnSpc>
                <a:spcPct val="120000"/>
              </a:lnSpc>
              <a:spcAft>
                <a:spcPts val="450"/>
              </a:spcAft>
              <a:buFont typeface="Arial" panose="020B0604020202020204" pitchFamily="34" charset="0"/>
              <a:buChar char="●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200150" indent="-171450" eaLnBrk="1" fontAlgn="auto" latinLnBrk="0" hangingPunct="1">
              <a:lnSpc>
                <a:spcPct val="120000"/>
              </a:lnSpc>
              <a:spcAft>
                <a:spcPts val="225"/>
              </a:spcAft>
              <a:buFont typeface="Wingdings" panose="05000000000000000000" charset="0"/>
              <a:buChar char="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1543050" indent="-171450" eaLnBrk="1" fontAlgn="auto" latinLnBrk="0" hangingPunct="1">
              <a:lnSpc>
                <a:spcPct val="120000"/>
              </a:lnSpc>
              <a:spcAft>
                <a:spcPts val="225"/>
              </a:spcAft>
              <a:buFont typeface="Arial" panose="020B0604020202020204" pitchFamily="34" charset="0"/>
              <a:buChar char="•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二级</a:t>
            </a:r>
          </a:p>
          <a:p>
            <a:pPr lvl="2"/>
            <a:r>
              <a:rPr lang="zh-CN" altLang="en-US" noProof="1"/>
              <a:t>三级</a:t>
            </a:r>
          </a:p>
          <a:p>
            <a:pPr lvl="3"/>
            <a:r>
              <a:rPr lang="zh-CN" altLang="en-US" noProof="1"/>
              <a:t>四级</a:t>
            </a:r>
          </a:p>
          <a:p>
            <a:pPr lvl="4"/>
            <a:r>
              <a:rPr lang="zh-CN" altLang="en-US" noProof="1"/>
              <a:t>五级</a:t>
            </a:r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272EF8F6-52DD-4129-883E-6C03CD3F8010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46642717-EA73-41B8-8037-D16B93923FD5}" type="datetime1">
              <a:rPr lang="en-US" altLang="en-US"/>
              <a:t>1/17/2023</a:t>
            </a:fld>
            <a:endParaRPr lang="en-US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456300" y="774000"/>
            <a:ext cx="8229600" cy="5482800"/>
          </a:xfrm>
        </p:spPr>
        <p:txBody>
          <a:bodyPr/>
          <a:lstStyle>
            <a:lvl1pPr marL="171450" indent="-17145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514350" indent="-171450" defTabSz="6858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207135" algn="l"/>
              </a:tabLst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857250" indent="-17145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200150" indent="-17145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1543050" indent="-17145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二级</a:t>
            </a:r>
          </a:p>
          <a:p>
            <a:pPr lvl="2"/>
            <a:r>
              <a:rPr lang="zh-CN" altLang="en-US" noProof="1"/>
              <a:t>三级</a:t>
            </a:r>
          </a:p>
          <a:p>
            <a:pPr lvl="3"/>
            <a:r>
              <a:rPr lang="zh-CN" altLang="en-US" noProof="1"/>
              <a:t>四级</a:t>
            </a:r>
          </a:p>
          <a:p>
            <a:pPr lvl="4"/>
            <a:r>
              <a:rPr lang="zh-CN" altLang="en-US" noProof="1"/>
              <a:t>五级</a:t>
            </a:r>
          </a:p>
        </p:txBody>
      </p:sp>
      <p:sp>
        <p:nvSpPr>
          <p:cNvPr id="3" name="灯片编号占位符 5"/>
          <p:cNvSpPr>
            <a:spLocks noGrp="1" noChangeArrowheads="1"/>
          </p:cNvSpPr>
          <p:nvPr>
            <p:ph type="sldNum" sz="quarter" idx="14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A10665F3-EBCB-45C4-A369-21FF45417F42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5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0E223768-CCA7-4A48-B06F-D01330F42A9B}" type="datetime1">
              <a:rPr lang="en-US" altLang="en-US"/>
              <a:t>1/17/2023</a:t>
            </a:fld>
            <a:endParaRPr lang="en-US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6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99100" y="2484000"/>
            <a:ext cx="7349400" cy="1018800"/>
          </a:xfrm>
        </p:spPr>
        <p:txBody>
          <a:bodyPr lIns="90000" tIns="46800" rIns="90000" bIns="46800" rtlCol="0" anchor="t">
            <a:normAutofit/>
          </a:bodyPr>
          <a:lstStyle>
            <a:lvl1pPr marL="0" marR="0" algn="ctr" defTabSz="685800" rtl="0" eaLnBrk="1" fontAlgn="auto" latinLnBrk="0" hangingPunct="1">
              <a:lnSpc>
                <a:spcPct val="100000"/>
              </a:lnSpc>
              <a:buNone/>
              <a:defRPr kumimoji="0" lang="zh-CN" altLang="en-US" sz="4500" b="1" i="0" u="none" strike="noStrike" kern="1200" cap="none" spc="225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</p:nvPr>
        </p:nvSpPr>
        <p:spPr>
          <a:xfrm>
            <a:off x="899100" y="3560400"/>
            <a:ext cx="7349400" cy="471600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4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8BA9CC4D-005D-4F0E-9EBC-3F70FE34F578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5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A291EF8E-46C4-4DD0-AF07-FEB007BD70B0}" type="datetime1">
              <a:rPr lang="en-US" altLang="en-US"/>
              <a:t>1/17/2023</a:t>
            </a:fld>
            <a:endParaRPr lang="en-US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6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灯片编号占位符 7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24D26C5-94C7-49B0-9359-22C467E62FE1}" type="slidenum">
              <a:rPr lang="en-US" altLang="zh-CN"/>
              <a:t>‹#›</a:t>
            </a:fld>
            <a:endParaRPr lang="en-US" altLang="zh-CN"/>
          </a:p>
        </p:txBody>
      </p:sp>
      <p:sp>
        <p:nvSpPr>
          <p:cNvPr id="7" name="日期占位符 5"/>
          <p:cNvSpPr>
            <a:spLocks noGrp="1" noChangeArrowheads="1"/>
          </p:cNvSpPr>
          <p:nvPr>
            <p:ph type="dt" sz="half" idx="11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6"/>
          <p:cNvSpPr>
            <a:spLocks noGrp="1" noChangeArrowheads="1"/>
          </p:cNvSpPr>
          <p:nvPr>
            <p:ph type="ftr" sz="quarter" idx="12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300" y="608400"/>
            <a:ext cx="8226900" cy="705600"/>
          </a:xfrm>
        </p:spPr>
        <p:txBody>
          <a:bodyPr lIns="90000" tIns="46800" rIns="90000" bIns="46800" rtlCol="0">
            <a:normAutofit/>
          </a:bodyPr>
          <a:lstStyle>
            <a:lvl1pPr marL="0" marR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225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6300" y="1490400"/>
            <a:ext cx="8226900" cy="4759200"/>
          </a:xfrm>
        </p:spPr>
        <p:txBody>
          <a:bodyPr rtlCol="0">
            <a:norm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Arial" panose="020B0604020202020204" pitchFamily="34" charset="0"/>
              <a:buChar char="●"/>
              <a:defRPr kumimoji="0" lang="zh-CN" altLang="en-US" sz="135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225"/>
              </a:spcAft>
              <a:buFont typeface="Wingdings" panose="05000000000000000000" charset="0"/>
              <a:buChar char=""/>
              <a:defRPr kumimoji="0" lang="zh-CN" altLang="en-US" sz="105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225"/>
              </a:spcAft>
              <a:buFont typeface="Arial" panose="020B0604020202020204" pitchFamily="34" charset="0"/>
              <a:buChar char="•"/>
              <a:defRPr kumimoji="0" lang="zh-CN" altLang="en-US" sz="105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  <a:lvl6pPr marL="1714500" indent="0">
              <a:buNone/>
              <a:defRPr/>
            </a:lvl6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二级</a:t>
            </a:r>
          </a:p>
          <a:p>
            <a:pPr lvl="2"/>
            <a:r>
              <a:rPr lang="zh-CN" altLang="en-US" noProof="1">
                <a:sym typeface="+mn-ea"/>
              </a:rPr>
              <a:t>三级</a:t>
            </a:r>
          </a:p>
          <a:p>
            <a:pPr lvl="3"/>
            <a:r>
              <a:rPr lang="zh-CN" altLang="en-US" noProof="1">
                <a:sym typeface="+mn-ea"/>
              </a:rPr>
              <a:t>四级</a:t>
            </a:r>
          </a:p>
          <a:p>
            <a:pPr lvl="4"/>
            <a:r>
              <a:rPr lang="zh-CN" altLang="en-US" noProof="1">
                <a:sym typeface="+mn-ea"/>
              </a:rPr>
              <a:t>五级</a:t>
            </a:r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E5AFA0D9-C2FD-4A57-8256-3F2F6E4C33C1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ACD89A47-32C2-48D5-B337-82BA5D6C2F91}" type="datetime1">
              <a:rPr lang="en-US" altLang="en-US"/>
              <a:t>1/17/2023</a:t>
            </a:fld>
            <a:endParaRPr lang="en-US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93100" y="3848400"/>
            <a:ext cx="5826600" cy="766800"/>
          </a:xfrm>
        </p:spPr>
        <p:txBody>
          <a:bodyPr lIns="90000" tIns="46800" rIns="90000" bIns="46800" anchor="b">
            <a:normAutofit/>
          </a:bodyPr>
          <a:lstStyle>
            <a:lvl1pPr>
              <a:defRPr sz="3300" b="1" i="0" u="none" strike="noStrike" kern="1200" cap="none" spc="225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493100" y="4615200"/>
            <a:ext cx="5826600" cy="867600"/>
          </a:xfrm>
        </p:spPr>
        <p:txBody>
          <a:bodyPr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35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A1A0CB4B-3EAA-4510-8EFB-F92421D815DD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FC6966AD-E5ED-4F3E-B9A7-FB0A92F0DC56}" type="datetime1">
              <a:rPr lang="en-US" altLang="en-US"/>
              <a:t>1/17/2023</a:t>
            </a:fld>
            <a:endParaRPr lang="en-US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300" y="608400"/>
            <a:ext cx="8226900" cy="705600"/>
          </a:xfrm>
        </p:spPr>
        <p:txBody>
          <a:bodyPr lIns="90000" tIns="46800" rIns="90000" bIns="46800" rtlCol="0">
            <a:norm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225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6300" y="1501200"/>
            <a:ext cx="3882600" cy="4748400"/>
          </a:xfrm>
        </p:spPr>
        <p:txBody>
          <a:bodyPr rtlCol="0">
            <a:norm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225"/>
              </a:spcAft>
              <a:buFont typeface="Wingdings" panose="05000000000000000000" charset="0"/>
              <a:buChar char=""/>
              <a:defRPr kumimoji="0" lang="zh-CN" altLang="en-US" sz="105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225"/>
              </a:spcAft>
              <a:buFont typeface="Arial" panose="020B0604020202020204" pitchFamily="34" charset="0"/>
              <a:buChar char="•"/>
              <a:defRPr kumimoji="0" lang="zh-CN" altLang="en-US" sz="105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二级</a:t>
            </a:r>
          </a:p>
          <a:p>
            <a:pPr lvl="2"/>
            <a:r>
              <a:rPr lang="zh-CN" altLang="en-US" noProof="1">
                <a:sym typeface="+mn-ea"/>
              </a:rPr>
              <a:t>三级</a:t>
            </a:r>
          </a:p>
          <a:p>
            <a:pPr lvl="3"/>
            <a:r>
              <a:rPr lang="zh-CN" altLang="en-US" noProof="1">
                <a:sym typeface="+mn-ea"/>
              </a:rPr>
              <a:t>四级</a:t>
            </a:r>
          </a:p>
          <a:p>
            <a:pPr lvl="4"/>
            <a:r>
              <a:rPr lang="zh-CN" altLang="en-US" noProof="1">
                <a:sym typeface="+mn-ea"/>
              </a:rPr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808700" y="1501200"/>
            <a:ext cx="3882600" cy="4748400"/>
          </a:xfrm>
        </p:spPr>
        <p:txBody>
          <a:bodyPr>
            <a:normAutofit/>
          </a:bodyPr>
          <a:lstStyle>
            <a:lvl1pPr marL="171450" indent="-171450" eaLnBrk="1" fontAlgn="auto" latinLnBrk="0" hangingPunct="1">
              <a:lnSpc>
                <a:spcPct val="130000"/>
              </a:lnSpc>
              <a:spcAft>
                <a:spcPts val="450"/>
              </a:spcAft>
              <a:buFont typeface="Arial" panose="020B0604020202020204" pitchFamily="34" charset="0"/>
              <a:buChar char="●"/>
              <a:defRPr sz="1200"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514350" indent="-171450" defTabSz="6858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207135" algn="l"/>
              </a:tabLst>
              <a:defRPr sz="1200"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857250" indent="-17145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200"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200150" indent="-17145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050"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1050" u="none" strike="noStrike" kern="1200" cap="none" spc="113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二级</a:t>
            </a:r>
          </a:p>
          <a:p>
            <a:pPr lvl="2"/>
            <a:r>
              <a:rPr lang="zh-CN" altLang="en-US" noProof="1"/>
              <a:t>三级</a:t>
            </a:r>
          </a:p>
          <a:p>
            <a:pPr lvl="3"/>
            <a:r>
              <a:rPr lang="zh-CN" altLang="en-US" noProof="1"/>
              <a:t>四级</a:t>
            </a:r>
          </a:p>
          <a:p>
            <a:pPr lvl="4"/>
            <a:r>
              <a:rPr lang="zh-CN" altLang="en-US" noProof="1"/>
              <a:t>五级</a:t>
            </a:r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66886BA9-FC82-444B-9A3A-190EAC05061A}" type="slidenum">
              <a:rPr lang="zh-CN" altLang="en-US"/>
              <a:t>‹#›</a:t>
            </a:fld>
            <a:endParaRPr lang="en-US" altLang="zh-CN"/>
          </a:p>
        </p:txBody>
      </p:sp>
      <p:sp>
        <p:nvSpPr>
          <p:cNvPr id="6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300" y="608400"/>
            <a:ext cx="8226900" cy="705600"/>
          </a:xfrm>
        </p:spPr>
        <p:txBody>
          <a:bodyPr lIns="90000" tIns="46800" rIns="90000" bIns="46800" rtlCol="0">
            <a:norm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225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6300" y="1429200"/>
            <a:ext cx="4006800" cy="381600"/>
          </a:xfrm>
        </p:spPr>
        <p:txBody>
          <a:bodyPr lIns="101600" tIns="38100" rIns="76200" bIns="3810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sz="1500" b="1" u="none" strike="noStrike" kern="1200" cap="none" spc="15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6300" y="1854000"/>
            <a:ext cx="4006800" cy="4395600"/>
          </a:xfrm>
        </p:spPr>
        <p:txBody>
          <a:bodyPr lIns="101600" tIns="0" rIns="82550" bIns="0" rtlCol="0">
            <a:norm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225"/>
              </a:spcAft>
              <a:buFont typeface="Wingdings" panose="05000000000000000000" charset="0"/>
              <a:buChar char=""/>
              <a:defRPr kumimoji="0" lang="zh-CN" altLang="en-US" sz="105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225"/>
              </a:spcAft>
              <a:buFont typeface="Arial" panose="020B0604020202020204" pitchFamily="34" charset="0"/>
              <a:buChar char="•"/>
              <a:defRPr kumimoji="0" lang="zh-CN" altLang="en-US" sz="105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二级</a:t>
            </a:r>
          </a:p>
          <a:p>
            <a:pPr lvl="2"/>
            <a:r>
              <a:rPr lang="zh-CN" altLang="en-US" noProof="1">
                <a:sym typeface="+mn-ea"/>
              </a:rPr>
              <a:t>三级</a:t>
            </a:r>
          </a:p>
          <a:p>
            <a:pPr lvl="3"/>
            <a:r>
              <a:rPr lang="zh-CN" altLang="en-US" noProof="1">
                <a:sym typeface="+mn-ea"/>
              </a:rPr>
              <a:t>四级</a:t>
            </a:r>
          </a:p>
          <a:p>
            <a:pPr lvl="4"/>
            <a:r>
              <a:rPr lang="zh-CN" altLang="en-US" noProof="1">
                <a:sym typeface="+mn-ea"/>
              </a:rPr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76813" y="1421729"/>
            <a:ext cx="4006800" cy="381600"/>
          </a:xfrm>
        </p:spPr>
        <p:txBody>
          <a:bodyPr lIns="101600" tIns="38100" rIns="76200" bIns="38100" rtlCol="0">
            <a:normAutofit/>
          </a:bodyPr>
          <a:lstStyle>
            <a:lvl1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0" lang="zh-CN" altLang="en-US" sz="1500" b="1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76813" y="1854000"/>
            <a:ext cx="4006800" cy="4395600"/>
          </a:xfrm>
        </p:spPr>
        <p:txBody>
          <a:bodyPr lIns="101600" tIns="0" rIns="82550" bIns="0" rtlCol="0">
            <a:norm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225"/>
              </a:spcAft>
              <a:buFont typeface="Wingdings" panose="05000000000000000000" charset="0"/>
              <a:buChar char=""/>
              <a:defRPr kumimoji="0" lang="zh-CN" altLang="en-US" sz="105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225"/>
              </a:spcAft>
              <a:buFont typeface="Arial" panose="020B0604020202020204" pitchFamily="34" charset="0"/>
              <a:buChar char="•"/>
              <a:defRPr kumimoji="0" lang="zh-CN" altLang="en-US" sz="105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二级</a:t>
            </a:r>
          </a:p>
          <a:p>
            <a:pPr lvl="2"/>
            <a:r>
              <a:rPr lang="zh-CN" altLang="en-US" noProof="1">
                <a:sym typeface="+mn-ea"/>
              </a:rPr>
              <a:t>三级</a:t>
            </a:r>
          </a:p>
          <a:p>
            <a:pPr lvl="3"/>
            <a:r>
              <a:rPr lang="zh-CN" altLang="en-US" noProof="1">
                <a:sym typeface="+mn-ea"/>
              </a:rPr>
              <a:t>四级</a:t>
            </a:r>
          </a:p>
          <a:p>
            <a:pPr lvl="4"/>
            <a:r>
              <a:rPr lang="zh-CN" altLang="en-US" noProof="1">
                <a:sym typeface="+mn-ea"/>
              </a:rPr>
              <a:t>五级</a:t>
            </a:r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41584699-526E-4776-B4E9-73653BF00EAE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8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3C5EAC84-9ECA-4604-A2ED-777BE29E224C}" type="datetime1">
              <a:rPr lang="en-US" altLang="en-US"/>
              <a:t>1/17/2023</a:t>
            </a:fld>
            <a:endParaRPr lang="en-US" altLang="en-US"/>
          </a:p>
        </p:txBody>
      </p:sp>
      <p:sp>
        <p:nvSpPr>
          <p:cNvPr id="9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300" y="608400"/>
            <a:ext cx="8226900" cy="705600"/>
          </a:xfrm>
        </p:spPr>
        <p:txBody>
          <a:bodyPr lIns="90000" tIns="46800" rIns="90000" bIns="46800" rtlCol="0">
            <a:norm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225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</a:p>
        </p:txBody>
      </p:sp>
      <p:sp>
        <p:nvSpPr>
          <p:cNvPr id="3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65C1CF6E-DD3F-467F-A32A-ADCB75445D2E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3F593957-7C4F-477A-9D66-853D9B337755}" type="datetime1">
              <a:rPr lang="en-US" altLang="en-US"/>
              <a:t>1/17/2023</a:t>
            </a:fld>
            <a:endParaRPr lang="en-US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DAD87049-2F58-4A4A-A67C-927AC8E87C90}" type="slidenum">
              <a:rPr lang="en-US" altLang="zh-CN"/>
              <a:t>‹#›</a:t>
            </a:fld>
            <a:endParaRPr lang="en-US" altLang="zh-CN"/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56300" y="1555200"/>
            <a:ext cx="3924808" cy="4608000"/>
          </a:xfrm>
        </p:spPr>
        <p:txBody>
          <a:bodyPr rtlCol="0">
            <a:normAutofit/>
          </a:bodyPr>
          <a:lstStyle>
            <a:lvl1pPr marL="0" marR="0" lvl="0" indent="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762800" y="1555200"/>
            <a:ext cx="3920400" cy="4608000"/>
          </a:xfrm>
        </p:spPr>
        <p:txBody>
          <a:bodyPr rtlCol="0">
            <a:normAutofit/>
          </a:bodyPr>
          <a:lstStyle>
            <a:lvl1pPr marL="0" marR="0" lvl="0" indent="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42900" indent="0" defTabSz="685800" eaLnBrk="1" fontAlgn="auto" latinLnBrk="0" hangingPunct="1">
              <a:buFont typeface="Arial" panose="020B0604020202020204" pitchFamily="34" charset="0"/>
              <a:buNone/>
              <a:tabLst>
                <a:tab pos="1207135" algn="l"/>
              </a:tabLst>
              <a:defRPr u="none" strike="noStrike" kern="1200" cap="none" spc="113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buFont typeface="Arial" panose="020B0604020202020204" pitchFamily="34" charset="0"/>
              <a:buChar char="●"/>
              <a:defRPr u="none" strike="noStrike" kern="1200" cap="none" spc="113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13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13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</p:txBody>
      </p:sp>
      <p:sp>
        <p:nvSpPr>
          <p:cNvPr id="9" name="标题 8"/>
          <p:cNvSpPr>
            <a:spLocks noGrp="1"/>
          </p:cNvSpPr>
          <p:nvPr>
            <p:ph type="title"/>
          </p:nvPr>
        </p:nvSpPr>
        <p:spPr>
          <a:xfrm>
            <a:off x="455613" y="608013"/>
            <a:ext cx="8228012" cy="70643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D1529FA2-76ED-41A1-8618-DD8289ABF0F8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6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DE7A8CDE-AD97-4B3C-A888-0FAD3CD6608B}" type="datetime1">
              <a:rPr lang="en-US" altLang="en-US"/>
              <a:t>1/17/2023</a:t>
            </a:fld>
            <a:endParaRPr lang="en-US" altLang="en-US"/>
          </a:p>
        </p:txBody>
      </p:sp>
      <p:sp>
        <p:nvSpPr>
          <p:cNvPr id="7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4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7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2.xml"/><Relationship Id="rId20" Type="http://schemas.openxmlformats.org/officeDocument/2006/relationships/tags" Target="../tags/tag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5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/>
            <p:custDataLst>
              <p:tags r:id="rId17"/>
            </p:custDataLst>
          </p:nvPr>
        </p:nvSpPr>
        <p:spPr bwMode="auto">
          <a:xfrm>
            <a:off x="455613" y="608013"/>
            <a:ext cx="8228012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170" tIns="46990" rIns="90170" bIns="4699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1"/>
            <p:custDataLst>
              <p:tags r:id="rId18"/>
            </p:custDataLst>
          </p:nvPr>
        </p:nvSpPr>
        <p:spPr bwMode="auto">
          <a:xfrm>
            <a:off x="455613" y="1490663"/>
            <a:ext cx="8228012" cy="475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  <p:custDataLst>
              <p:tags r:id="rId19"/>
            </p:custDataLst>
          </p:nvPr>
        </p:nvSpPr>
        <p:spPr bwMode="auto">
          <a:xfrm>
            <a:off x="458788" y="6315075"/>
            <a:ext cx="2025650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>
              <a:defRPr sz="700">
                <a:solidFill>
                  <a:srgbClr val="898989"/>
                </a:solidFill>
              </a:defRPr>
            </a:lvl1pPr>
          </a:lstStyle>
          <a:p>
            <a:fld id="{2D40BEF8-5437-4CA5-94D8-0E28AF24BD50}" type="datetime1">
              <a:rPr lang="en-US" altLang="en-US"/>
              <a:t>1/17/2023</a:t>
            </a:fld>
            <a:endParaRPr lang="en-US" altLang="en-US"/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  <p:custDataLst>
              <p:tags r:id="rId20"/>
            </p:custDataLst>
          </p:nvPr>
        </p:nvSpPr>
        <p:spPr bwMode="auto">
          <a:xfrm>
            <a:off x="3087688" y="6315075"/>
            <a:ext cx="2968625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>
              <a:defRPr sz="700">
                <a:solidFill>
                  <a:srgbClr val="898989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  <p:custDataLst>
              <p:tags r:id="rId21"/>
            </p:custDataLst>
          </p:nvPr>
        </p:nvSpPr>
        <p:spPr bwMode="auto">
          <a:xfrm>
            <a:off x="6657975" y="6315075"/>
            <a:ext cx="2025650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r">
              <a:defRPr sz="700">
                <a:solidFill>
                  <a:srgbClr val="898989"/>
                </a:solidFill>
              </a:defRPr>
            </a:lvl1pPr>
          </a:lstStyle>
          <a:p>
            <a:fld id="{054B14E8-62E6-441C-86CB-401DA1C96560}" type="slidenum">
              <a:rPr lang="zh-CN" altLang="en-US"/>
              <a:t>‹#›</a:t>
            </a:fld>
            <a:endParaRPr lang="zh-CN" altLang="en-US"/>
          </a:p>
        </p:txBody>
      </p:sp>
    </p:spTree>
    <p:custDataLst>
      <p:tags r:id="rId16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buSzPct val="100000"/>
        <a:defRPr sz="2700" b="1" kern="1200" spc="225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buSzPct val="100000"/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buSzPct val="100000"/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buSzPct val="100000"/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buSzPct val="100000"/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buSzPct val="100000"/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buSzPct val="100000"/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buSzPct val="100000"/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buSzPct val="100000"/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171450" indent="-171450" algn="l" rtl="0" eaLnBrk="0" fontAlgn="base" hangingPunct="0">
        <a:lnSpc>
          <a:spcPct val="130000"/>
        </a:lnSpc>
        <a:spcBef>
          <a:spcPct val="0"/>
        </a:spcBef>
        <a:spcAft>
          <a:spcPts val="750"/>
        </a:spcAft>
        <a:buSzPct val="100000"/>
        <a:buFont typeface="Arial" panose="020B0604020202020204" pitchFamily="34" charset="0"/>
        <a:buChar char="●"/>
        <a:defRPr kern="1200" spc="113">
          <a:solidFill>
            <a:srgbClr val="595959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514350" indent="-171450" algn="l" rtl="0" eaLnBrk="0" fontAlgn="base" hangingPunct="0">
        <a:lnSpc>
          <a:spcPct val="120000"/>
        </a:lnSpc>
        <a:spcBef>
          <a:spcPct val="0"/>
        </a:spcBef>
        <a:spcAft>
          <a:spcPts val="450"/>
        </a:spcAft>
        <a:buSzPct val="100000"/>
        <a:buFont typeface="Arial" panose="020B0604020202020204" pitchFamily="34" charset="0"/>
        <a:buChar char="●"/>
        <a:tabLst>
          <a:tab pos="1206500" algn="l"/>
        </a:tabLst>
        <a:defRPr sz="1200" kern="1200" spc="113">
          <a:solidFill>
            <a:srgbClr val="595959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857250" indent="-171450" algn="l" rtl="0" eaLnBrk="0" fontAlgn="base" hangingPunct="0">
        <a:lnSpc>
          <a:spcPct val="120000"/>
        </a:lnSpc>
        <a:spcBef>
          <a:spcPct val="0"/>
        </a:spcBef>
        <a:spcAft>
          <a:spcPts val="450"/>
        </a:spcAft>
        <a:buSzPct val="100000"/>
        <a:buFont typeface="Arial" panose="020B0604020202020204" pitchFamily="34" charset="0"/>
        <a:buChar char="●"/>
        <a:tabLst>
          <a:tab pos="1206500" algn="l"/>
        </a:tabLst>
        <a:defRPr sz="1200" kern="1200" spc="113">
          <a:solidFill>
            <a:srgbClr val="595959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200150" indent="-171450" algn="l" rtl="0" eaLnBrk="0" fontAlgn="base" hangingPunct="0">
        <a:lnSpc>
          <a:spcPct val="120000"/>
        </a:lnSpc>
        <a:spcBef>
          <a:spcPct val="0"/>
        </a:spcBef>
        <a:spcAft>
          <a:spcPts val="225"/>
        </a:spcAft>
        <a:buSzPct val="100000"/>
        <a:buFont typeface="Wingdings" panose="05000000000000000000" pitchFamily="2" charset="2"/>
        <a:buChar char=""/>
        <a:tabLst>
          <a:tab pos="1206500" algn="l"/>
        </a:tabLst>
        <a:defRPr sz="1000" kern="1200" spc="113">
          <a:solidFill>
            <a:srgbClr val="595959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1543050" indent="-171450" algn="l" rtl="0" eaLnBrk="0" fontAlgn="base" hangingPunct="0">
        <a:lnSpc>
          <a:spcPct val="120000"/>
        </a:lnSpc>
        <a:spcBef>
          <a:spcPct val="0"/>
        </a:spcBef>
        <a:spcAft>
          <a:spcPts val="225"/>
        </a:spcAft>
        <a:buSzPct val="100000"/>
        <a:buFont typeface="Arial" panose="020B0604020202020204" pitchFamily="34" charset="0"/>
        <a:buChar char="•"/>
        <a:tabLst>
          <a:tab pos="1206500" algn="l"/>
        </a:tabLst>
        <a:defRPr sz="1000" kern="1200" spc="113">
          <a:solidFill>
            <a:srgbClr val="595959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35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34290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35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68580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35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02870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35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37160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35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197.xml"/><Relationship Id="rId13" Type="http://schemas.openxmlformats.org/officeDocument/2006/relationships/tags" Target="../tags/tag202.xml"/><Relationship Id="rId3" Type="http://schemas.openxmlformats.org/officeDocument/2006/relationships/tags" Target="../tags/tag192.xml"/><Relationship Id="rId7" Type="http://schemas.openxmlformats.org/officeDocument/2006/relationships/tags" Target="../tags/tag196.xml"/><Relationship Id="rId12" Type="http://schemas.openxmlformats.org/officeDocument/2006/relationships/tags" Target="../tags/tag201.xml"/><Relationship Id="rId2" Type="http://schemas.openxmlformats.org/officeDocument/2006/relationships/tags" Target="../tags/tag191.xml"/><Relationship Id="rId1" Type="http://schemas.openxmlformats.org/officeDocument/2006/relationships/tags" Target="../tags/tag190.xml"/><Relationship Id="rId6" Type="http://schemas.openxmlformats.org/officeDocument/2006/relationships/tags" Target="../tags/tag195.xml"/><Relationship Id="rId11" Type="http://schemas.openxmlformats.org/officeDocument/2006/relationships/tags" Target="../tags/tag200.xml"/><Relationship Id="rId5" Type="http://schemas.openxmlformats.org/officeDocument/2006/relationships/tags" Target="../tags/tag194.xml"/><Relationship Id="rId10" Type="http://schemas.openxmlformats.org/officeDocument/2006/relationships/tags" Target="../tags/tag199.xml"/><Relationship Id="rId4" Type="http://schemas.openxmlformats.org/officeDocument/2006/relationships/tags" Target="../tags/tag193.xml"/><Relationship Id="rId9" Type="http://schemas.openxmlformats.org/officeDocument/2006/relationships/tags" Target="../tags/tag198.xml"/><Relationship Id="rId14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210.xml"/><Relationship Id="rId3" Type="http://schemas.openxmlformats.org/officeDocument/2006/relationships/tags" Target="../tags/tag205.xml"/><Relationship Id="rId7" Type="http://schemas.openxmlformats.org/officeDocument/2006/relationships/tags" Target="../tags/tag209.xml"/><Relationship Id="rId2" Type="http://schemas.openxmlformats.org/officeDocument/2006/relationships/tags" Target="../tags/tag204.xml"/><Relationship Id="rId1" Type="http://schemas.openxmlformats.org/officeDocument/2006/relationships/tags" Target="../tags/tag203.xml"/><Relationship Id="rId6" Type="http://schemas.openxmlformats.org/officeDocument/2006/relationships/tags" Target="../tags/tag208.xml"/><Relationship Id="rId11" Type="http://schemas.openxmlformats.org/officeDocument/2006/relationships/slideLayout" Target="../slideLayouts/slideLayout8.xml"/><Relationship Id="rId5" Type="http://schemas.openxmlformats.org/officeDocument/2006/relationships/tags" Target="../tags/tag207.xml"/><Relationship Id="rId10" Type="http://schemas.openxmlformats.org/officeDocument/2006/relationships/tags" Target="../tags/tag212.xml"/><Relationship Id="rId4" Type="http://schemas.openxmlformats.org/officeDocument/2006/relationships/tags" Target="../tags/tag206.xml"/><Relationship Id="rId9" Type="http://schemas.openxmlformats.org/officeDocument/2006/relationships/tags" Target="../tags/tag21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tags" Target="../tags/tag215.xml"/><Relationship Id="rId7" Type="http://schemas.openxmlformats.org/officeDocument/2006/relationships/slideLayout" Target="../slideLayouts/slideLayout8.xml"/><Relationship Id="rId2" Type="http://schemas.openxmlformats.org/officeDocument/2006/relationships/tags" Target="../tags/tag214.xml"/><Relationship Id="rId1" Type="http://schemas.openxmlformats.org/officeDocument/2006/relationships/tags" Target="../tags/tag213.xml"/><Relationship Id="rId6" Type="http://schemas.openxmlformats.org/officeDocument/2006/relationships/tags" Target="../tags/tag218.xml"/><Relationship Id="rId5" Type="http://schemas.openxmlformats.org/officeDocument/2006/relationships/tags" Target="../tags/tag217.xml"/><Relationship Id="rId4" Type="http://schemas.openxmlformats.org/officeDocument/2006/relationships/tags" Target="../tags/tag21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226.xml"/><Relationship Id="rId13" Type="http://schemas.openxmlformats.org/officeDocument/2006/relationships/slideLayout" Target="../slideLayouts/slideLayout8.xml"/><Relationship Id="rId3" Type="http://schemas.openxmlformats.org/officeDocument/2006/relationships/tags" Target="../tags/tag221.xml"/><Relationship Id="rId7" Type="http://schemas.openxmlformats.org/officeDocument/2006/relationships/tags" Target="../tags/tag225.xml"/><Relationship Id="rId12" Type="http://schemas.openxmlformats.org/officeDocument/2006/relationships/tags" Target="../tags/tag230.xml"/><Relationship Id="rId2" Type="http://schemas.openxmlformats.org/officeDocument/2006/relationships/tags" Target="../tags/tag220.xml"/><Relationship Id="rId1" Type="http://schemas.openxmlformats.org/officeDocument/2006/relationships/tags" Target="../tags/tag219.xml"/><Relationship Id="rId6" Type="http://schemas.openxmlformats.org/officeDocument/2006/relationships/tags" Target="../tags/tag224.xml"/><Relationship Id="rId11" Type="http://schemas.openxmlformats.org/officeDocument/2006/relationships/tags" Target="../tags/tag229.xml"/><Relationship Id="rId5" Type="http://schemas.openxmlformats.org/officeDocument/2006/relationships/tags" Target="../tags/tag223.xml"/><Relationship Id="rId10" Type="http://schemas.openxmlformats.org/officeDocument/2006/relationships/tags" Target="../tags/tag228.xml"/><Relationship Id="rId4" Type="http://schemas.openxmlformats.org/officeDocument/2006/relationships/tags" Target="../tags/tag222.xml"/><Relationship Id="rId9" Type="http://schemas.openxmlformats.org/officeDocument/2006/relationships/tags" Target="../tags/tag22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233.xml"/><Relationship Id="rId2" Type="http://schemas.openxmlformats.org/officeDocument/2006/relationships/tags" Target="../tags/tag232.xml"/><Relationship Id="rId1" Type="http://schemas.openxmlformats.org/officeDocument/2006/relationships/tags" Target="../tags/tag231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235.xml"/><Relationship Id="rId4" Type="http://schemas.openxmlformats.org/officeDocument/2006/relationships/tags" Target="../tags/tag23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37.xml"/><Relationship Id="rId1" Type="http://schemas.openxmlformats.org/officeDocument/2006/relationships/tags" Target="../tags/tag23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tags" Target="../tags/tag239.xml"/><Relationship Id="rId7" Type="http://schemas.openxmlformats.org/officeDocument/2006/relationships/tags" Target="../tags/tag243.xml"/><Relationship Id="rId2" Type="http://schemas.openxmlformats.org/officeDocument/2006/relationships/tags" Target="../tags/tag238.xml"/><Relationship Id="rId1" Type="http://schemas.openxmlformats.org/officeDocument/2006/relationships/vmlDrawing" Target="../drawings/vmlDrawing1.vml"/><Relationship Id="rId6" Type="http://schemas.openxmlformats.org/officeDocument/2006/relationships/tags" Target="../tags/tag242.xml"/><Relationship Id="rId5" Type="http://schemas.openxmlformats.org/officeDocument/2006/relationships/tags" Target="../tags/tag241.xml"/><Relationship Id="rId10" Type="http://schemas.openxmlformats.org/officeDocument/2006/relationships/image" Target="../media/image8.wmf"/><Relationship Id="rId4" Type="http://schemas.openxmlformats.org/officeDocument/2006/relationships/tags" Target="../tags/tag240.xml"/><Relationship Id="rId9" Type="http://schemas.openxmlformats.org/officeDocument/2006/relationships/oleObject" Target="../embeddings/oleObject1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251.xml"/><Relationship Id="rId3" Type="http://schemas.openxmlformats.org/officeDocument/2006/relationships/tags" Target="../tags/tag246.xml"/><Relationship Id="rId7" Type="http://schemas.openxmlformats.org/officeDocument/2006/relationships/tags" Target="../tags/tag250.xml"/><Relationship Id="rId2" Type="http://schemas.openxmlformats.org/officeDocument/2006/relationships/tags" Target="../tags/tag245.xml"/><Relationship Id="rId1" Type="http://schemas.openxmlformats.org/officeDocument/2006/relationships/tags" Target="../tags/tag244.xml"/><Relationship Id="rId6" Type="http://schemas.openxmlformats.org/officeDocument/2006/relationships/tags" Target="../tags/tag249.xml"/><Relationship Id="rId11" Type="http://schemas.openxmlformats.org/officeDocument/2006/relationships/slideLayout" Target="../slideLayouts/slideLayout8.xml"/><Relationship Id="rId5" Type="http://schemas.openxmlformats.org/officeDocument/2006/relationships/tags" Target="../tags/tag248.xml"/><Relationship Id="rId10" Type="http://schemas.openxmlformats.org/officeDocument/2006/relationships/tags" Target="../tags/tag253.xml"/><Relationship Id="rId4" Type="http://schemas.openxmlformats.org/officeDocument/2006/relationships/tags" Target="../tags/tag247.xml"/><Relationship Id="rId9" Type="http://schemas.openxmlformats.org/officeDocument/2006/relationships/tags" Target="../tags/tag25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261.xml"/><Relationship Id="rId3" Type="http://schemas.openxmlformats.org/officeDocument/2006/relationships/tags" Target="../tags/tag256.xml"/><Relationship Id="rId7" Type="http://schemas.openxmlformats.org/officeDocument/2006/relationships/tags" Target="../tags/tag260.xml"/><Relationship Id="rId2" Type="http://schemas.openxmlformats.org/officeDocument/2006/relationships/tags" Target="../tags/tag255.xml"/><Relationship Id="rId1" Type="http://schemas.openxmlformats.org/officeDocument/2006/relationships/tags" Target="../tags/tag254.xml"/><Relationship Id="rId6" Type="http://schemas.openxmlformats.org/officeDocument/2006/relationships/tags" Target="../tags/tag259.xml"/><Relationship Id="rId5" Type="http://schemas.openxmlformats.org/officeDocument/2006/relationships/tags" Target="../tags/tag258.xml"/><Relationship Id="rId10" Type="http://schemas.openxmlformats.org/officeDocument/2006/relationships/slideLayout" Target="../slideLayouts/slideLayout8.xml"/><Relationship Id="rId4" Type="http://schemas.openxmlformats.org/officeDocument/2006/relationships/tags" Target="../tags/tag257.xml"/><Relationship Id="rId9" Type="http://schemas.openxmlformats.org/officeDocument/2006/relationships/tags" Target="../tags/tag26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264.xml"/><Relationship Id="rId1" Type="http://schemas.openxmlformats.org/officeDocument/2006/relationships/tags" Target="../tags/tag26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266.xml"/><Relationship Id="rId1" Type="http://schemas.openxmlformats.org/officeDocument/2006/relationships/tags" Target="../tags/tag26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269.xml"/><Relationship Id="rId2" Type="http://schemas.openxmlformats.org/officeDocument/2006/relationships/tags" Target="../tags/tag268.xml"/><Relationship Id="rId1" Type="http://schemas.openxmlformats.org/officeDocument/2006/relationships/tags" Target="../tags/tag267.xml"/><Relationship Id="rId6" Type="http://schemas.openxmlformats.org/officeDocument/2006/relationships/image" Target="../media/image9.png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27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7" Type="http://schemas.openxmlformats.org/officeDocument/2006/relationships/image" Target="../media/image6.png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image" Target="../media/image5.jpeg"/><Relationship Id="rId5" Type="http://schemas.openxmlformats.org/officeDocument/2006/relationships/slideLayout" Target="../slideLayouts/slideLayout8.xml"/><Relationship Id="rId4" Type="http://schemas.openxmlformats.org/officeDocument/2006/relationships/tags" Target="../tags/tag5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62.xml"/><Relationship Id="rId13" Type="http://schemas.openxmlformats.org/officeDocument/2006/relationships/slideLayout" Target="../slideLayouts/slideLayout8.xml"/><Relationship Id="rId3" Type="http://schemas.openxmlformats.org/officeDocument/2006/relationships/tags" Target="../tags/tag57.xml"/><Relationship Id="rId7" Type="http://schemas.openxmlformats.org/officeDocument/2006/relationships/tags" Target="../tags/tag61.xml"/><Relationship Id="rId12" Type="http://schemas.openxmlformats.org/officeDocument/2006/relationships/tags" Target="../tags/tag66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6" Type="http://schemas.openxmlformats.org/officeDocument/2006/relationships/tags" Target="../tags/tag60.xml"/><Relationship Id="rId11" Type="http://schemas.openxmlformats.org/officeDocument/2006/relationships/tags" Target="../tags/tag65.xml"/><Relationship Id="rId5" Type="http://schemas.openxmlformats.org/officeDocument/2006/relationships/tags" Target="../tags/tag59.xml"/><Relationship Id="rId15" Type="http://schemas.openxmlformats.org/officeDocument/2006/relationships/image" Target="../media/image7.wmf"/><Relationship Id="rId10" Type="http://schemas.openxmlformats.org/officeDocument/2006/relationships/tags" Target="../tags/tag64.xml"/><Relationship Id="rId4" Type="http://schemas.openxmlformats.org/officeDocument/2006/relationships/tags" Target="../tags/tag58.xml"/><Relationship Id="rId9" Type="http://schemas.openxmlformats.org/officeDocument/2006/relationships/tags" Target="../tags/tag63.xml"/><Relationship Id="rId14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tags" Target="../tags/tag82.xml"/><Relationship Id="rId18" Type="http://schemas.openxmlformats.org/officeDocument/2006/relationships/tags" Target="../tags/tag87.xml"/><Relationship Id="rId26" Type="http://schemas.openxmlformats.org/officeDocument/2006/relationships/tags" Target="../tags/tag95.xml"/><Relationship Id="rId39" Type="http://schemas.openxmlformats.org/officeDocument/2006/relationships/tags" Target="../tags/tag108.xml"/><Relationship Id="rId21" Type="http://schemas.openxmlformats.org/officeDocument/2006/relationships/tags" Target="../tags/tag90.xml"/><Relationship Id="rId34" Type="http://schemas.openxmlformats.org/officeDocument/2006/relationships/tags" Target="../tags/tag103.xml"/><Relationship Id="rId42" Type="http://schemas.openxmlformats.org/officeDocument/2006/relationships/tags" Target="../tags/tag111.xml"/><Relationship Id="rId7" Type="http://schemas.openxmlformats.org/officeDocument/2006/relationships/tags" Target="../tags/tag76.xml"/><Relationship Id="rId2" Type="http://schemas.openxmlformats.org/officeDocument/2006/relationships/tags" Target="../tags/tag71.xml"/><Relationship Id="rId16" Type="http://schemas.openxmlformats.org/officeDocument/2006/relationships/tags" Target="../tags/tag85.xml"/><Relationship Id="rId29" Type="http://schemas.openxmlformats.org/officeDocument/2006/relationships/tags" Target="../tags/tag98.xml"/><Relationship Id="rId1" Type="http://schemas.openxmlformats.org/officeDocument/2006/relationships/tags" Target="../tags/tag70.xml"/><Relationship Id="rId6" Type="http://schemas.openxmlformats.org/officeDocument/2006/relationships/tags" Target="../tags/tag75.xml"/><Relationship Id="rId11" Type="http://schemas.openxmlformats.org/officeDocument/2006/relationships/tags" Target="../tags/tag80.xml"/><Relationship Id="rId24" Type="http://schemas.openxmlformats.org/officeDocument/2006/relationships/tags" Target="../tags/tag93.xml"/><Relationship Id="rId32" Type="http://schemas.openxmlformats.org/officeDocument/2006/relationships/tags" Target="../tags/tag101.xml"/><Relationship Id="rId37" Type="http://schemas.openxmlformats.org/officeDocument/2006/relationships/tags" Target="../tags/tag106.xml"/><Relationship Id="rId40" Type="http://schemas.openxmlformats.org/officeDocument/2006/relationships/tags" Target="../tags/tag109.xml"/><Relationship Id="rId45" Type="http://schemas.openxmlformats.org/officeDocument/2006/relationships/slideLayout" Target="../slideLayouts/slideLayout8.xml"/><Relationship Id="rId5" Type="http://schemas.openxmlformats.org/officeDocument/2006/relationships/tags" Target="../tags/tag74.xml"/><Relationship Id="rId15" Type="http://schemas.openxmlformats.org/officeDocument/2006/relationships/tags" Target="../tags/tag84.xml"/><Relationship Id="rId23" Type="http://schemas.openxmlformats.org/officeDocument/2006/relationships/tags" Target="../tags/tag92.xml"/><Relationship Id="rId28" Type="http://schemas.openxmlformats.org/officeDocument/2006/relationships/tags" Target="../tags/tag97.xml"/><Relationship Id="rId36" Type="http://schemas.openxmlformats.org/officeDocument/2006/relationships/tags" Target="../tags/tag105.xml"/><Relationship Id="rId10" Type="http://schemas.openxmlformats.org/officeDocument/2006/relationships/tags" Target="../tags/tag79.xml"/><Relationship Id="rId19" Type="http://schemas.openxmlformats.org/officeDocument/2006/relationships/tags" Target="../tags/tag88.xml"/><Relationship Id="rId31" Type="http://schemas.openxmlformats.org/officeDocument/2006/relationships/tags" Target="../tags/tag100.xml"/><Relationship Id="rId44" Type="http://schemas.openxmlformats.org/officeDocument/2006/relationships/tags" Target="../tags/tag113.xml"/><Relationship Id="rId4" Type="http://schemas.openxmlformats.org/officeDocument/2006/relationships/tags" Target="../tags/tag73.xml"/><Relationship Id="rId9" Type="http://schemas.openxmlformats.org/officeDocument/2006/relationships/tags" Target="../tags/tag78.xml"/><Relationship Id="rId14" Type="http://schemas.openxmlformats.org/officeDocument/2006/relationships/tags" Target="../tags/tag83.xml"/><Relationship Id="rId22" Type="http://schemas.openxmlformats.org/officeDocument/2006/relationships/tags" Target="../tags/tag91.xml"/><Relationship Id="rId27" Type="http://schemas.openxmlformats.org/officeDocument/2006/relationships/tags" Target="../tags/tag96.xml"/><Relationship Id="rId30" Type="http://schemas.openxmlformats.org/officeDocument/2006/relationships/tags" Target="../tags/tag99.xml"/><Relationship Id="rId35" Type="http://schemas.openxmlformats.org/officeDocument/2006/relationships/tags" Target="../tags/tag104.xml"/><Relationship Id="rId43" Type="http://schemas.openxmlformats.org/officeDocument/2006/relationships/tags" Target="../tags/tag112.xml"/><Relationship Id="rId8" Type="http://schemas.openxmlformats.org/officeDocument/2006/relationships/tags" Target="../tags/tag77.xml"/><Relationship Id="rId3" Type="http://schemas.openxmlformats.org/officeDocument/2006/relationships/tags" Target="../tags/tag72.xml"/><Relationship Id="rId12" Type="http://schemas.openxmlformats.org/officeDocument/2006/relationships/tags" Target="../tags/tag81.xml"/><Relationship Id="rId17" Type="http://schemas.openxmlformats.org/officeDocument/2006/relationships/tags" Target="../tags/tag86.xml"/><Relationship Id="rId25" Type="http://schemas.openxmlformats.org/officeDocument/2006/relationships/tags" Target="../tags/tag94.xml"/><Relationship Id="rId33" Type="http://schemas.openxmlformats.org/officeDocument/2006/relationships/tags" Target="../tags/tag102.xml"/><Relationship Id="rId38" Type="http://schemas.openxmlformats.org/officeDocument/2006/relationships/tags" Target="../tags/tag107.xml"/><Relationship Id="rId20" Type="http://schemas.openxmlformats.org/officeDocument/2006/relationships/tags" Target="../tags/tag89.xml"/><Relationship Id="rId41" Type="http://schemas.openxmlformats.org/officeDocument/2006/relationships/tags" Target="../tags/tag110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tags" Target="../tags/tag126.xml"/><Relationship Id="rId18" Type="http://schemas.openxmlformats.org/officeDocument/2006/relationships/tags" Target="../tags/tag131.xml"/><Relationship Id="rId26" Type="http://schemas.openxmlformats.org/officeDocument/2006/relationships/tags" Target="../tags/tag139.xml"/><Relationship Id="rId39" Type="http://schemas.openxmlformats.org/officeDocument/2006/relationships/tags" Target="../tags/tag152.xml"/><Relationship Id="rId21" Type="http://schemas.openxmlformats.org/officeDocument/2006/relationships/tags" Target="../tags/tag134.xml"/><Relationship Id="rId34" Type="http://schemas.openxmlformats.org/officeDocument/2006/relationships/tags" Target="../tags/tag147.xml"/><Relationship Id="rId42" Type="http://schemas.openxmlformats.org/officeDocument/2006/relationships/tags" Target="../tags/tag155.xml"/><Relationship Id="rId7" Type="http://schemas.openxmlformats.org/officeDocument/2006/relationships/tags" Target="../tags/tag120.xml"/><Relationship Id="rId2" Type="http://schemas.openxmlformats.org/officeDocument/2006/relationships/tags" Target="../tags/tag115.xml"/><Relationship Id="rId16" Type="http://schemas.openxmlformats.org/officeDocument/2006/relationships/tags" Target="../tags/tag129.xml"/><Relationship Id="rId29" Type="http://schemas.openxmlformats.org/officeDocument/2006/relationships/tags" Target="../tags/tag142.xml"/><Relationship Id="rId1" Type="http://schemas.openxmlformats.org/officeDocument/2006/relationships/tags" Target="../tags/tag114.xml"/><Relationship Id="rId6" Type="http://schemas.openxmlformats.org/officeDocument/2006/relationships/tags" Target="../tags/tag119.xml"/><Relationship Id="rId11" Type="http://schemas.openxmlformats.org/officeDocument/2006/relationships/tags" Target="../tags/tag124.xml"/><Relationship Id="rId24" Type="http://schemas.openxmlformats.org/officeDocument/2006/relationships/tags" Target="../tags/tag137.xml"/><Relationship Id="rId32" Type="http://schemas.openxmlformats.org/officeDocument/2006/relationships/tags" Target="../tags/tag145.xml"/><Relationship Id="rId37" Type="http://schemas.openxmlformats.org/officeDocument/2006/relationships/tags" Target="../tags/tag150.xml"/><Relationship Id="rId40" Type="http://schemas.openxmlformats.org/officeDocument/2006/relationships/tags" Target="../tags/tag153.xml"/><Relationship Id="rId45" Type="http://schemas.openxmlformats.org/officeDocument/2006/relationships/slideLayout" Target="../slideLayouts/slideLayout8.xml"/><Relationship Id="rId5" Type="http://schemas.openxmlformats.org/officeDocument/2006/relationships/tags" Target="../tags/tag118.xml"/><Relationship Id="rId15" Type="http://schemas.openxmlformats.org/officeDocument/2006/relationships/tags" Target="../tags/tag128.xml"/><Relationship Id="rId23" Type="http://schemas.openxmlformats.org/officeDocument/2006/relationships/tags" Target="../tags/tag136.xml"/><Relationship Id="rId28" Type="http://schemas.openxmlformats.org/officeDocument/2006/relationships/tags" Target="../tags/tag141.xml"/><Relationship Id="rId36" Type="http://schemas.openxmlformats.org/officeDocument/2006/relationships/tags" Target="../tags/tag149.xml"/><Relationship Id="rId10" Type="http://schemas.openxmlformats.org/officeDocument/2006/relationships/tags" Target="../tags/tag123.xml"/><Relationship Id="rId19" Type="http://schemas.openxmlformats.org/officeDocument/2006/relationships/tags" Target="../tags/tag132.xml"/><Relationship Id="rId31" Type="http://schemas.openxmlformats.org/officeDocument/2006/relationships/tags" Target="../tags/tag144.xml"/><Relationship Id="rId44" Type="http://schemas.openxmlformats.org/officeDocument/2006/relationships/tags" Target="../tags/tag157.xml"/><Relationship Id="rId4" Type="http://schemas.openxmlformats.org/officeDocument/2006/relationships/tags" Target="../tags/tag117.xml"/><Relationship Id="rId9" Type="http://schemas.openxmlformats.org/officeDocument/2006/relationships/tags" Target="../tags/tag122.xml"/><Relationship Id="rId14" Type="http://schemas.openxmlformats.org/officeDocument/2006/relationships/tags" Target="../tags/tag127.xml"/><Relationship Id="rId22" Type="http://schemas.openxmlformats.org/officeDocument/2006/relationships/tags" Target="../tags/tag135.xml"/><Relationship Id="rId27" Type="http://schemas.openxmlformats.org/officeDocument/2006/relationships/tags" Target="../tags/tag140.xml"/><Relationship Id="rId30" Type="http://schemas.openxmlformats.org/officeDocument/2006/relationships/tags" Target="../tags/tag143.xml"/><Relationship Id="rId35" Type="http://schemas.openxmlformats.org/officeDocument/2006/relationships/tags" Target="../tags/tag148.xml"/><Relationship Id="rId43" Type="http://schemas.openxmlformats.org/officeDocument/2006/relationships/tags" Target="../tags/tag156.xml"/><Relationship Id="rId8" Type="http://schemas.openxmlformats.org/officeDocument/2006/relationships/tags" Target="../tags/tag121.xml"/><Relationship Id="rId3" Type="http://schemas.openxmlformats.org/officeDocument/2006/relationships/tags" Target="../tags/tag116.xml"/><Relationship Id="rId12" Type="http://schemas.openxmlformats.org/officeDocument/2006/relationships/tags" Target="../tags/tag125.xml"/><Relationship Id="rId17" Type="http://schemas.openxmlformats.org/officeDocument/2006/relationships/tags" Target="../tags/tag130.xml"/><Relationship Id="rId25" Type="http://schemas.openxmlformats.org/officeDocument/2006/relationships/tags" Target="../tags/tag138.xml"/><Relationship Id="rId33" Type="http://schemas.openxmlformats.org/officeDocument/2006/relationships/tags" Target="../tags/tag146.xml"/><Relationship Id="rId38" Type="http://schemas.openxmlformats.org/officeDocument/2006/relationships/tags" Target="../tags/tag151.xml"/><Relationship Id="rId20" Type="http://schemas.openxmlformats.org/officeDocument/2006/relationships/tags" Target="../tags/tag133.xml"/><Relationship Id="rId41" Type="http://schemas.openxmlformats.org/officeDocument/2006/relationships/tags" Target="../tags/tag15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165.xml"/><Relationship Id="rId3" Type="http://schemas.openxmlformats.org/officeDocument/2006/relationships/tags" Target="../tags/tag160.xml"/><Relationship Id="rId7" Type="http://schemas.openxmlformats.org/officeDocument/2006/relationships/tags" Target="../tags/tag164.xml"/><Relationship Id="rId2" Type="http://schemas.openxmlformats.org/officeDocument/2006/relationships/tags" Target="../tags/tag159.xml"/><Relationship Id="rId1" Type="http://schemas.openxmlformats.org/officeDocument/2006/relationships/tags" Target="../tags/tag158.xml"/><Relationship Id="rId6" Type="http://schemas.openxmlformats.org/officeDocument/2006/relationships/tags" Target="../tags/tag163.xml"/><Relationship Id="rId5" Type="http://schemas.openxmlformats.org/officeDocument/2006/relationships/tags" Target="../tags/tag162.xml"/><Relationship Id="rId4" Type="http://schemas.openxmlformats.org/officeDocument/2006/relationships/tags" Target="../tags/tag161.xml"/><Relationship Id="rId9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173.xml"/><Relationship Id="rId3" Type="http://schemas.openxmlformats.org/officeDocument/2006/relationships/tags" Target="../tags/tag168.xml"/><Relationship Id="rId7" Type="http://schemas.openxmlformats.org/officeDocument/2006/relationships/tags" Target="../tags/tag172.xml"/><Relationship Id="rId2" Type="http://schemas.openxmlformats.org/officeDocument/2006/relationships/tags" Target="../tags/tag167.xml"/><Relationship Id="rId1" Type="http://schemas.openxmlformats.org/officeDocument/2006/relationships/tags" Target="../tags/tag166.xml"/><Relationship Id="rId6" Type="http://schemas.openxmlformats.org/officeDocument/2006/relationships/tags" Target="../tags/tag171.xml"/><Relationship Id="rId5" Type="http://schemas.openxmlformats.org/officeDocument/2006/relationships/tags" Target="../tags/tag170.xml"/><Relationship Id="rId4" Type="http://schemas.openxmlformats.org/officeDocument/2006/relationships/tags" Target="../tags/tag169.xml"/><Relationship Id="rId9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81.xml"/><Relationship Id="rId13" Type="http://schemas.openxmlformats.org/officeDocument/2006/relationships/tags" Target="../tags/tag186.xml"/><Relationship Id="rId3" Type="http://schemas.openxmlformats.org/officeDocument/2006/relationships/tags" Target="../tags/tag176.xml"/><Relationship Id="rId7" Type="http://schemas.openxmlformats.org/officeDocument/2006/relationships/tags" Target="../tags/tag180.xml"/><Relationship Id="rId12" Type="http://schemas.openxmlformats.org/officeDocument/2006/relationships/tags" Target="../tags/tag185.xml"/><Relationship Id="rId17" Type="http://schemas.openxmlformats.org/officeDocument/2006/relationships/slideLayout" Target="../slideLayouts/slideLayout8.xml"/><Relationship Id="rId2" Type="http://schemas.openxmlformats.org/officeDocument/2006/relationships/tags" Target="../tags/tag175.xml"/><Relationship Id="rId16" Type="http://schemas.openxmlformats.org/officeDocument/2006/relationships/tags" Target="../tags/tag189.xml"/><Relationship Id="rId1" Type="http://schemas.openxmlformats.org/officeDocument/2006/relationships/tags" Target="../tags/tag174.xml"/><Relationship Id="rId6" Type="http://schemas.openxmlformats.org/officeDocument/2006/relationships/tags" Target="../tags/tag179.xml"/><Relationship Id="rId11" Type="http://schemas.openxmlformats.org/officeDocument/2006/relationships/tags" Target="../tags/tag184.xml"/><Relationship Id="rId5" Type="http://schemas.openxmlformats.org/officeDocument/2006/relationships/tags" Target="../tags/tag178.xml"/><Relationship Id="rId15" Type="http://schemas.openxmlformats.org/officeDocument/2006/relationships/tags" Target="../tags/tag188.xml"/><Relationship Id="rId10" Type="http://schemas.openxmlformats.org/officeDocument/2006/relationships/tags" Target="../tags/tag183.xml"/><Relationship Id="rId4" Type="http://schemas.openxmlformats.org/officeDocument/2006/relationships/tags" Target="../tags/tag177.xml"/><Relationship Id="rId9" Type="http://schemas.openxmlformats.org/officeDocument/2006/relationships/tags" Target="../tags/tag182.xml"/><Relationship Id="rId14" Type="http://schemas.openxmlformats.org/officeDocument/2006/relationships/tags" Target="../tags/tag18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图片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68562" y="2972390"/>
            <a:ext cx="42068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extBox 7"/>
          <p:cNvSpPr>
            <a:spLocks noChangeArrowheads="1"/>
          </p:cNvSpPr>
          <p:nvPr/>
        </p:nvSpPr>
        <p:spPr bwMode="auto">
          <a:xfrm>
            <a:off x="449263" y="836712"/>
            <a:ext cx="8245475" cy="1829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000" b="1" dirty="0">
                <a:solidFill>
                  <a:srgbClr val="000000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4000" b="1" dirty="0">
                <a:solidFill>
                  <a:srgbClr val="000000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sz="4000" b="1" dirty="0">
                <a:solidFill>
                  <a:srgbClr val="000000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章</a:t>
            </a:r>
            <a:r>
              <a:rPr lang="en-US" altLang="zh-CN" sz="4000" b="1" dirty="0">
                <a:solidFill>
                  <a:srgbClr val="000000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zh-CN" altLang="en-US" sz="4000" b="1" dirty="0">
                <a:solidFill>
                  <a:srgbClr val="F60A7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数据分析</a:t>
            </a:r>
            <a:endParaRPr lang="en-US" altLang="zh-CN" sz="4000" b="1" dirty="0">
              <a:solidFill>
                <a:srgbClr val="F60A7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364" name="图片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46850" y="1328738"/>
            <a:ext cx="954088" cy="80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TextBox 8"/>
          <p:cNvSpPr>
            <a:spLocks noChangeArrowheads="1"/>
          </p:cNvSpPr>
          <p:nvPr/>
        </p:nvSpPr>
        <p:spPr bwMode="auto">
          <a:xfrm>
            <a:off x="2790824" y="3356992"/>
            <a:ext cx="3581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4800" b="1" dirty="0" smtClean="0">
                <a:solidFill>
                  <a:srgbClr val="000000"/>
                </a:solidFill>
                <a:latin typeface="+mn-ea"/>
                <a:ea typeface="+mn-ea"/>
              </a:rPr>
              <a:t>4.5 </a:t>
            </a:r>
            <a:r>
              <a:rPr lang="zh-CN" altLang="en-US" sz="4800" b="1" dirty="0" smtClean="0">
                <a:solidFill>
                  <a:srgbClr val="000000"/>
                </a:solidFill>
                <a:latin typeface="+mn-ea"/>
                <a:ea typeface="+mn-ea"/>
              </a:rPr>
              <a:t>方</a:t>
            </a:r>
            <a:r>
              <a:rPr lang="zh-CN" altLang="en-US" sz="4800" b="1" dirty="0">
                <a:solidFill>
                  <a:srgbClr val="000000"/>
                </a:solidFill>
                <a:latin typeface="+mn-ea"/>
                <a:ea typeface="+mn-ea"/>
              </a:rPr>
              <a:t>差</a:t>
            </a:r>
            <a:endParaRPr lang="en-US" altLang="zh-CN" sz="4800" b="1" dirty="0">
              <a:solidFill>
                <a:srgbClr val="000000"/>
              </a:solidFill>
              <a:latin typeface="+mn-ea"/>
              <a:ea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5877272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2"/>
          <p:cNvSpPr/>
          <p:nvPr>
            <p:custDataLst>
              <p:tags r:id="rId1"/>
            </p:custDataLst>
          </p:nvPr>
        </p:nvSpPr>
        <p:spPr>
          <a:xfrm>
            <a:off x="381000" y="5426075"/>
            <a:ext cx="6926263" cy="523875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ea typeface="宋体" panose="02010600030101010101" pitchFamily="2" charset="-122"/>
              </a:rPr>
              <a:t> </a:t>
            </a:r>
            <a:r>
              <a:rPr lang="zh-CN" altLang="en-US" sz="2800" b="1" dirty="0">
                <a:ea typeface="宋体" panose="02010600030101010101" pitchFamily="2" charset="-122"/>
              </a:rPr>
              <a:t>方差越大</a:t>
            </a:r>
            <a:r>
              <a:rPr lang="en-US" altLang="zh-CN" sz="2800" b="1" dirty="0">
                <a:ea typeface="宋体" panose="02010600030101010101" pitchFamily="2" charset="-122"/>
              </a:rPr>
              <a:t>,</a:t>
            </a:r>
            <a:r>
              <a:rPr lang="zh-CN" altLang="en-US" sz="2800" b="1" dirty="0">
                <a:ea typeface="宋体" panose="02010600030101010101" pitchFamily="2" charset="-122"/>
              </a:rPr>
              <a:t>说明数据的波动越大</a:t>
            </a:r>
            <a:r>
              <a:rPr lang="en-US" altLang="zh-CN" sz="2800" b="1" dirty="0">
                <a:ea typeface="宋体" panose="02010600030101010101" pitchFamily="2" charset="-122"/>
              </a:rPr>
              <a:t>,</a:t>
            </a:r>
            <a:r>
              <a:rPr lang="zh-CN" altLang="en-US" sz="2800" b="1" dirty="0">
                <a:ea typeface="宋体" panose="02010600030101010101" pitchFamily="2" charset="-122"/>
              </a:rPr>
              <a:t>越不稳定</a:t>
            </a:r>
            <a:r>
              <a:rPr lang="en-US" altLang="zh-CN" sz="2800" b="1" dirty="0">
                <a:ea typeface="宋体" panose="02010600030101010101" pitchFamily="2" charset="-122"/>
              </a:rPr>
              <a:t>.</a:t>
            </a:r>
          </a:p>
        </p:txBody>
      </p:sp>
      <p:sp>
        <p:nvSpPr>
          <p:cNvPr id="18435" name="Text Box 23"/>
          <p:cNvSpPr/>
          <p:nvPr>
            <p:custDataLst>
              <p:tags r:id="rId2"/>
            </p:custDataLst>
          </p:nvPr>
        </p:nvSpPr>
        <p:spPr>
          <a:xfrm>
            <a:off x="524065" y="4186238"/>
            <a:ext cx="7848600" cy="94615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eaLnBrk="1" hangingPunct="1">
              <a:spcBef>
                <a:spcPct val="50000"/>
              </a:spcBef>
            </a:pPr>
            <a:r>
              <a:rPr sz="28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ea typeface="宋体" panose="02010600030101010101" pitchFamily="2" charset="-122"/>
                <a:sym typeface="Wingdings" panose="05000000000000000000"/>
              </a:rPr>
              <a:t>方差用来衡量一批数据的波动大小</a:t>
            </a:r>
            <a:r>
              <a:rPr lang="en-US" altLang="zh-CN" sz="28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ea typeface="宋体" panose="02010600030101010101" pitchFamily="2" charset="-122"/>
                <a:sym typeface="Wingdings" panose="05000000000000000000"/>
              </a:rPr>
              <a:t>.(</a:t>
            </a:r>
            <a:r>
              <a:rPr sz="28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ea typeface="宋体" panose="02010600030101010101" pitchFamily="2" charset="-122"/>
                <a:sym typeface="Wingdings" panose="05000000000000000000"/>
              </a:rPr>
              <a:t>即这批数据偏离平均数的大小</a:t>
            </a:r>
            <a:r>
              <a:rPr lang="en-US" altLang="zh-CN" sz="28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ea typeface="宋体" panose="02010600030101010101" pitchFamily="2" charset="-122"/>
                <a:sym typeface="Wingdings" panose="05000000000000000000"/>
              </a:rPr>
              <a:t>).</a:t>
            </a:r>
            <a:endParaRPr lang="en-US" altLang="zh-CN" sz="2800" b="1" dirty="0">
              <a:ea typeface="宋体" panose="02010600030101010101" pitchFamily="2" charset="-122"/>
            </a:endParaRPr>
          </a:p>
        </p:txBody>
      </p:sp>
      <p:grpSp>
        <p:nvGrpSpPr>
          <p:cNvPr id="24580" name="Group 38"/>
          <p:cNvGrpSpPr/>
          <p:nvPr/>
        </p:nvGrpSpPr>
        <p:grpSpPr bwMode="auto">
          <a:xfrm>
            <a:off x="539750" y="2106613"/>
            <a:ext cx="7100888" cy="820737"/>
            <a:chOff x="340" y="669"/>
            <a:chExt cx="4473" cy="517"/>
          </a:xfrm>
        </p:grpSpPr>
        <p:sp>
          <p:nvSpPr>
            <p:cNvPr id="18440" name="Rectangle 28"/>
            <p:cNvSpPr/>
            <p:nvPr>
              <p:custDataLst>
                <p:tags r:id="rId6"/>
              </p:custDataLst>
            </p:nvPr>
          </p:nvSpPr>
          <p:spPr>
            <a:xfrm>
              <a:off x="340" y="786"/>
              <a:ext cx="4473" cy="333"/>
            </a:xfrm>
            <a:prstGeom prst="rect">
              <a:avLst/>
            </a:prstGeom>
            <a:noFill/>
            <a:ln>
              <a:solidFill>
                <a:schemeClr val="bg1"/>
              </a:solidFill>
              <a:miter lim="800000"/>
            </a:ln>
            <a:effectLst/>
          </p:spPr>
          <p:txBody>
            <a:bodyPr wrap="none">
              <a:spAutoFit/>
            </a:bodyPr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1800" b="0" i="0" u="none" baseline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1800" b="0" i="0" u="none" baseline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1800" b="0" i="0" u="none" baseline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1800" b="0" i="0" u="none" baseline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1800" b="0" i="0" u="none" baseline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</a:lstStyle>
            <a:p>
              <a:pPr eaLnBrk="1" hangingPunct="1"/>
              <a:r>
                <a:rPr lang="en-US" altLang="zh-CN" sz="2800" b="1" dirty="0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ea typeface="宋体" panose="02010600030101010101" pitchFamily="2" charset="-122"/>
                  <a:sym typeface="Wingdings" panose="05000000000000000000"/>
                </a:rPr>
                <a:t>S</a:t>
              </a:r>
              <a:r>
                <a:rPr lang="en-US" altLang="zh-CN" sz="2800" b="1" baseline="30000" dirty="0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ea typeface="宋体" panose="02010600030101010101" pitchFamily="2" charset="-122"/>
                  <a:sym typeface="Wingdings" panose="05000000000000000000"/>
                </a:rPr>
                <a:t>2</a:t>
              </a:r>
              <a:r>
                <a:rPr lang="en-US" altLang="zh-CN" sz="2800" b="1" dirty="0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ea typeface="宋体" panose="02010600030101010101" pitchFamily="2" charset="-122"/>
                  <a:sym typeface="Wingdings" panose="05000000000000000000"/>
                </a:rPr>
                <a:t>=     [(x</a:t>
              </a:r>
              <a:r>
                <a:rPr lang="en-US" altLang="zh-CN" sz="2800" b="1" baseline="-25000" dirty="0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ea typeface="宋体" panose="02010600030101010101" pitchFamily="2" charset="-122"/>
                  <a:sym typeface="Wingdings" panose="05000000000000000000"/>
                </a:rPr>
                <a:t>1</a:t>
              </a:r>
              <a:r>
                <a:rPr sz="2800" b="1" dirty="0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ea typeface="宋体" panose="02010600030101010101" pitchFamily="2" charset="-122"/>
                  <a:sym typeface="Wingdings" panose="05000000000000000000"/>
                </a:rPr>
                <a:t>－</a:t>
              </a:r>
              <a:r>
                <a:rPr lang="en-US" altLang="zh-CN" sz="2800" b="1" dirty="0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ea typeface="宋体" panose="02010600030101010101" pitchFamily="2" charset="-122"/>
                  <a:sym typeface="Wingdings" panose="05000000000000000000"/>
                </a:rPr>
                <a:t>x)</a:t>
              </a:r>
              <a:r>
                <a:rPr lang="en-US" altLang="zh-CN" sz="2800" b="1" baseline="30000" dirty="0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ea typeface="宋体" panose="02010600030101010101" pitchFamily="2" charset="-122"/>
                  <a:sym typeface="Wingdings" panose="05000000000000000000"/>
                </a:rPr>
                <a:t>2</a:t>
              </a:r>
              <a:r>
                <a:rPr sz="2800" b="1" dirty="0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ea typeface="宋体" panose="02010600030101010101" pitchFamily="2" charset="-122"/>
                  <a:sym typeface="Wingdings" panose="05000000000000000000"/>
                </a:rPr>
                <a:t>＋ </a:t>
              </a:r>
              <a:r>
                <a:rPr lang="en-US" altLang="zh-CN" sz="2800" b="1" dirty="0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ea typeface="宋体" panose="02010600030101010101" pitchFamily="2" charset="-122"/>
                  <a:sym typeface="Wingdings" panose="05000000000000000000"/>
                </a:rPr>
                <a:t>(x</a:t>
              </a:r>
              <a:r>
                <a:rPr lang="en-US" altLang="zh-CN" sz="2800" b="1" baseline="-25000" dirty="0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ea typeface="宋体" panose="02010600030101010101" pitchFamily="2" charset="-122"/>
                  <a:sym typeface="Wingdings" panose="05000000000000000000"/>
                </a:rPr>
                <a:t>2</a:t>
              </a:r>
              <a:r>
                <a:rPr sz="2800" b="1" dirty="0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ea typeface="宋体" panose="02010600030101010101" pitchFamily="2" charset="-122"/>
                  <a:sym typeface="Wingdings" panose="05000000000000000000"/>
                </a:rPr>
                <a:t>－</a:t>
              </a:r>
              <a:r>
                <a:rPr lang="en-US" altLang="zh-CN" sz="2800" b="1" dirty="0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ea typeface="宋体" panose="02010600030101010101" pitchFamily="2" charset="-122"/>
                  <a:sym typeface="Wingdings" panose="05000000000000000000"/>
                </a:rPr>
                <a:t>x)</a:t>
              </a:r>
              <a:r>
                <a:rPr lang="en-US" altLang="zh-CN" sz="2800" b="1" baseline="30000" dirty="0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ea typeface="宋体" panose="02010600030101010101" pitchFamily="2" charset="-122"/>
                  <a:sym typeface="Wingdings" panose="05000000000000000000"/>
                </a:rPr>
                <a:t>2</a:t>
              </a:r>
              <a:r>
                <a:rPr lang="en-US" altLang="zh-CN" sz="2800" dirty="0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ea typeface="宋体" panose="02010600030101010101" pitchFamily="2" charset="-122"/>
                  <a:sym typeface="Wingdings" panose="05000000000000000000"/>
                </a:rPr>
                <a:t> </a:t>
              </a:r>
              <a:r>
                <a:rPr sz="2800" b="1" dirty="0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ea typeface="宋体" panose="02010600030101010101" pitchFamily="2" charset="-122"/>
                  <a:sym typeface="Wingdings" panose="05000000000000000000"/>
                </a:rPr>
                <a:t>＋</a:t>
              </a:r>
              <a:r>
                <a:rPr lang="en-US" altLang="zh-CN" sz="2800" b="1" dirty="0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ea typeface="宋体" panose="02010600030101010101" pitchFamily="2" charset="-122"/>
                  <a:sym typeface="Wingdings" panose="05000000000000000000"/>
                </a:rPr>
                <a:t>…</a:t>
              </a:r>
              <a:r>
                <a:rPr sz="2800" b="1" dirty="0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ea typeface="宋体" panose="02010600030101010101" pitchFamily="2" charset="-122"/>
                  <a:sym typeface="Wingdings" panose="05000000000000000000"/>
                </a:rPr>
                <a:t>＋ </a:t>
              </a:r>
              <a:r>
                <a:rPr lang="en-US" altLang="zh-CN" sz="2800" b="1" dirty="0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ea typeface="宋体" panose="02010600030101010101" pitchFamily="2" charset="-122"/>
                  <a:sym typeface="Wingdings" panose="05000000000000000000"/>
                </a:rPr>
                <a:t>(</a:t>
              </a:r>
              <a:r>
                <a:rPr lang="en-US" altLang="zh-CN" sz="2800" b="1" dirty="0" err="1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ea typeface="宋体" panose="02010600030101010101" pitchFamily="2" charset="-122"/>
                  <a:sym typeface="Wingdings" panose="05000000000000000000"/>
                </a:rPr>
                <a:t>x</a:t>
              </a:r>
              <a:r>
                <a:rPr lang="en-US" altLang="zh-CN" sz="2800" b="1" baseline="-25000" dirty="0" err="1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ea typeface="宋体" panose="02010600030101010101" pitchFamily="2" charset="-122"/>
                  <a:sym typeface="Wingdings" panose="05000000000000000000"/>
                </a:rPr>
                <a:t>n</a:t>
              </a:r>
              <a:r>
                <a:rPr sz="2800" b="1" dirty="0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ea typeface="宋体" panose="02010600030101010101" pitchFamily="2" charset="-122"/>
                  <a:sym typeface="Wingdings" panose="05000000000000000000"/>
                </a:rPr>
                <a:t>－</a:t>
              </a:r>
              <a:r>
                <a:rPr lang="en-US" altLang="zh-CN" sz="2800" b="1" dirty="0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ea typeface="宋体" panose="02010600030101010101" pitchFamily="2" charset="-122"/>
                  <a:sym typeface="Wingdings" panose="05000000000000000000"/>
                </a:rPr>
                <a:t>x)</a:t>
              </a:r>
              <a:r>
                <a:rPr lang="en-US" altLang="zh-CN" sz="2800" b="1" baseline="30000" dirty="0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ea typeface="宋体" panose="02010600030101010101" pitchFamily="2" charset="-122"/>
                  <a:sym typeface="Wingdings" panose="05000000000000000000"/>
                </a:rPr>
                <a:t>2</a:t>
              </a:r>
              <a:r>
                <a:rPr lang="en-US" altLang="zh-CN" sz="2800" baseline="30000" dirty="0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ea typeface="宋体" panose="02010600030101010101" pitchFamily="2" charset="-122"/>
                  <a:sym typeface="Wingdings" panose="05000000000000000000"/>
                </a:rPr>
                <a:t> </a:t>
              </a:r>
              <a:r>
                <a:rPr lang="en-US" altLang="zh-CN" sz="2800" b="1" dirty="0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ea typeface="宋体" panose="02010600030101010101" pitchFamily="2" charset="-122"/>
                  <a:sym typeface="Wingdings" panose="05000000000000000000"/>
                </a:rPr>
                <a:t>]</a:t>
              </a:r>
              <a:endParaRPr lang="en-US" altLang="zh-CN" sz="2800" b="1" dirty="0">
                <a:ea typeface="宋体" panose="02010600030101010101" pitchFamily="2" charset="-122"/>
              </a:endParaRPr>
            </a:p>
          </p:txBody>
        </p:sp>
        <p:grpSp>
          <p:nvGrpSpPr>
            <p:cNvPr id="24582" name="Group 29"/>
            <p:cNvGrpSpPr/>
            <p:nvPr/>
          </p:nvGrpSpPr>
          <p:grpSpPr bwMode="auto">
            <a:xfrm>
              <a:off x="804" y="669"/>
              <a:ext cx="264" cy="517"/>
              <a:chOff x="1176" y="1880"/>
              <a:chExt cx="264" cy="517"/>
            </a:xfrm>
          </p:grpSpPr>
          <p:sp>
            <p:nvSpPr>
              <p:cNvPr id="24583" name="Text Box 30"/>
              <p:cNvSpPr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1200" y="1880"/>
                <a:ext cx="240" cy="330"/>
              </a:xfrm>
              <a:prstGeom prst="rect">
                <a:avLst/>
              </a:prstGeom>
              <a:noFill/>
              <a:ln w="9525" algn="ctr">
                <a:solidFill>
                  <a:schemeClr val="bg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kumimoji="1" lang="en-US" altLang="zh-CN" sz="2800" b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1</a:t>
                </a:r>
              </a:p>
            </p:txBody>
          </p:sp>
          <p:grpSp>
            <p:nvGrpSpPr>
              <p:cNvPr id="24584" name="Group 31"/>
              <p:cNvGrpSpPr/>
              <p:nvPr/>
            </p:nvGrpSpPr>
            <p:grpSpPr bwMode="auto">
              <a:xfrm>
                <a:off x="1176" y="2064"/>
                <a:ext cx="240" cy="333"/>
                <a:chOff x="1176" y="2064"/>
                <a:chExt cx="240" cy="333"/>
              </a:xfrm>
            </p:grpSpPr>
            <p:sp>
              <p:nvSpPr>
                <p:cNvPr id="24585" name="Text Box 32"/>
                <p:cNvSpPr>
                  <a:spLocks noChangeArrowheads="1"/>
                </p:cNvSpPr>
                <p:nvPr>
                  <p:custDataLst>
                    <p:tags r:id="rId12"/>
                  </p:custDataLst>
                </p:nvPr>
              </p:nvSpPr>
              <p:spPr bwMode="auto">
                <a:xfrm>
                  <a:off x="1176" y="2064"/>
                  <a:ext cx="240" cy="3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kumimoji="1" lang="en-US" altLang="zh-CN" sz="2800" b="1" i="1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n</a:t>
                  </a:r>
                </a:p>
              </p:txBody>
            </p:sp>
            <p:sp>
              <p:nvSpPr>
                <p:cNvPr id="24586" name="Line 33"/>
                <p:cNvSpPr>
                  <a:spLocks noChangeShapeType="1"/>
                </p:cNvSpPr>
                <p:nvPr>
                  <p:custDataLst>
                    <p:tags r:id="rId13"/>
                  </p:custDataLst>
                </p:nvPr>
              </p:nvSpPr>
              <p:spPr bwMode="auto">
                <a:xfrm>
                  <a:off x="1236" y="2148"/>
                  <a:ext cx="144" cy="0"/>
                </a:xfrm>
                <a:prstGeom prst="line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24587" name="Line 34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4332" y="890"/>
              <a:ext cx="136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88" name="Line 35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2744" y="845"/>
              <a:ext cx="136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89" name="Line 36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1656" y="890"/>
              <a:ext cx="136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90" name="Line 37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884" y="935"/>
              <a:ext cx="136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8437" name="Text Box 39"/>
          <p:cNvSpPr/>
          <p:nvPr>
            <p:custDataLst>
              <p:tags r:id="rId3"/>
            </p:custDataLst>
          </p:nvPr>
        </p:nvSpPr>
        <p:spPr>
          <a:xfrm>
            <a:off x="395288" y="1516063"/>
            <a:ext cx="8280400" cy="519112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/>
          <a:p>
            <a:pPr fontAlgn="b">
              <a:spcBef>
                <a:spcPct val="50000"/>
              </a:spcBef>
            </a:pPr>
            <a:r>
              <a:rPr lang="zh-CN" altLang="en-US" sz="2800" b="1">
                <a:ea typeface="宋体" panose="02010600030101010101" pitchFamily="2" charset="-122"/>
              </a:rPr>
              <a:t>方差</a:t>
            </a:r>
            <a:r>
              <a:rPr lang="en-US" altLang="zh-CN" sz="2800" b="1">
                <a:ea typeface="宋体" panose="02010600030101010101" pitchFamily="2" charset="-122"/>
              </a:rPr>
              <a:t>:</a:t>
            </a:r>
            <a:r>
              <a:rPr lang="zh-CN" altLang="en-US" sz="2800" b="1">
                <a:ea typeface="宋体" panose="02010600030101010101" pitchFamily="2" charset="-122"/>
              </a:rPr>
              <a:t>各数据与它们的平均数的差的平方的平均数</a:t>
            </a:r>
            <a:r>
              <a:rPr lang="en-US" altLang="zh-CN" sz="2800" b="1">
                <a:ea typeface="宋体" panose="02010600030101010101" pitchFamily="2" charset="-122"/>
              </a:rPr>
              <a:t>.</a:t>
            </a:r>
          </a:p>
        </p:txBody>
      </p:sp>
      <p:sp>
        <p:nvSpPr>
          <p:cNvPr id="18438" name="Text Box 40"/>
          <p:cNvSpPr/>
          <p:nvPr>
            <p:custDataLst>
              <p:tags r:id="rId4"/>
            </p:custDataLst>
          </p:nvPr>
        </p:nvSpPr>
        <p:spPr>
          <a:xfrm>
            <a:off x="827088" y="2889250"/>
            <a:ext cx="6480175" cy="954107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</a:pPr>
            <a:r>
              <a:rPr lang="zh-CN" altLang="en-GB" sz="2800" b="1" dirty="0">
                <a:ea typeface="宋体" panose="02010600030101010101" pitchFamily="2" charset="-122"/>
              </a:rPr>
              <a:t>计算方差的步骤可概括为“先平均，后求差，平方后，再平均”</a:t>
            </a:r>
            <a:r>
              <a:rPr lang="en-GB" altLang="zh-CN" sz="2800" b="1" dirty="0" smtClean="0">
                <a:ea typeface="宋体" panose="02010600030101010101" pitchFamily="2" charset="-122"/>
              </a:rPr>
              <a:t>.</a:t>
            </a:r>
            <a:endParaRPr lang="en-US" altLang="zh-CN" sz="2800" b="1" dirty="0">
              <a:ea typeface="宋体" panose="02010600030101010101" pitchFamily="2" charset="-122"/>
            </a:endParaRPr>
          </a:p>
        </p:txBody>
      </p:sp>
      <p:sp>
        <p:nvSpPr>
          <p:cNvPr id="24593" name="Text Box 41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39750" y="935038"/>
            <a:ext cx="10445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">
              <a:spcBef>
                <a:spcPct val="50000"/>
              </a:spcBef>
            </a:pPr>
            <a:r>
              <a:rPr lang="zh-CN" altLang="en-US" sz="2800" b="1">
                <a:ea typeface="宋体" panose="02010600030101010101" pitchFamily="2" charset="-122"/>
              </a:rPr>
              <a:t>概括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68313" y="1557338"/>
            <a:ext cx="7088187" cy="193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ea typeface="宋体" panose="02010600030101010101" pitchFamily="2" charset="-122"/>
              </a:rPr>
              <a:t>  </a:t>
            </a:r>
            <a:r>
              <a:rPr lang="zh-CN" altLang="en-US" sz="2400" b="1">
                <a:ea typeface="宋体" panose="02010600030101010101" pitchFamily="2" charset="-122"/>
              </a:rPr>
              <a:t>为了考察甲、乙两种小麦的长势</a:t>
            </a:r>
            <a:r>
              <a:rPr lang="en-US" altLang="zh-CN" sz="2400" b="1">
                <a:ea typeface="宋体" panose="02010600030101010101" pitchFamily="2" charset="-122"/>
              </a:rPr>
              <a:t>,</a:t>
            </a:r>
            <a:r>
              <a:rPr lang="zh-CN" altLang="en-US" sz="2400" b="1">
                <a:ea typeface="宋体" panose="02010600030101010101" pitchFamily="2" charset="-122"/>
              </a:rPr>
              <a:t>分别从中抽出</a:t>
            </a:r>
            <a:r>
              <a:rPr lang="en-US" altLang="zh-CN" sz="2400" b="1">
                <a:ea typeface="宋体" panose="02010600030101010101" pitchFamily="2" charset="-122"/>
              </a:rPr>
              <a:t>10</a:t>
            </a:r>
          </a:p>
          <a:p>
            <a:r>
              <a:rPr lang="zh-CN" altLang="en-US" sz="2400" b="1">
                <a:ea typeface="宋体" panose="02010600030101010101" pitchFamily="2" charset="-122"/>
              </a:rPr>
              <a:t>株苗，测得苗高如下</a:t>
            </a:r>
            <a:r>
              <a:rPr lang="en-US" altLang="zh-CN" sz="2400" b="1">
                <a:ea typeface="宋体" panose="02010600030101010101" pitchFamily="2" charset="-122"/>
              </a:rPr>
              <a:t>(</a:t>
            </a:r>
            <a:r>
              <a:rPr lang="zh-CN" altLang="en-US" sz="2400" b="1">
                <a:ea typeface="宋体" panose="02010600030101010101" pitchFamily="2" charset="-122"/>
              </a:rPr>
              <a:t>单位</a:t>
            </a:r>
            <a:r>
              <a:rPr lang="en-US" altLang="zh-CN" sz="2400" b="1">
                <a:ea typeface="宋体" panose="02010600030101010101" pitchFamily="2" charset="-122"/>
              </a:rPr>
              <a:t>:cm):</a:t>
            </a:r>
          </a:p>
          <a:p>
            <a:r>
              <a:rPr lang="zh-CN" altLang="en-US" sz="2400" b="1">
                <a:ea typeface="宋体" panose="02010600030101010101" pitchFamily="2" charset="-122"/>
              </a:rPr>
              <a:t>甲</a:t>
            </a:r>
            <a:r>
              <a:rPr lang="en-US" altLang="zh-CN" sz="2400" b="1">
                <a:ea typeface="宋体" panose="02010600030101010101" pitchFamily="2" charset="-122"/>
              </a:rPr>
              <a:t>: 12    13    14    15    10    16   13   11   15    11</a:t>
            </a:r>
          </a:p>
          <a:p>
            <a:r>
              <a:rPr lang="zh-CN" altLang="en-US" sz="2400" b="1">
                <a:ea typeface="宋体" panose="02010600030101010101" pitchFamily="2" charset="-122"/>
              </a:rPr>
              <a:t>乙</a:t>
            </a:r>
            <a:r>
              <a:rPr lang="en-US" altLang="zh-CN" sz="2400" b="1">
                <a:ea typeface="宋体" panose="02010600030101010101" pitchFamily="2" charset="-122"/>
              </a:rPr>
              <a:t>: 11    16    17    14    13    19    6     8    10    16</a:t>
            </a:r>
          </a:p>
          <a:p>
            <a:r>
              <a:rPr lang="zh-CN" altLang="en-US" sz="2400" b="1">
                <a:ea typeface="宋体" panose="02010600030101010101" pitchFamily="2" charset="-122"/>
              </a:rPr>
              <a:t>问哪种小麦长得比较整齐</a:t>
            </a:r>
            <a:r>
              <a:rPr lang="en-US" altLang="zh-CN" sz="2400" b="1">
                <a:ea typeface="宋体" panose="02010600030101010101" pitchFamily="2" charset="-122"/>
              </a:rPr>
              <a:t>?</a:t>
            </a:r>
          </a:p>
        </p:txBody>
      </p:sp>
      <p:sp>
        <p:nvSpPr>
          <p:cNvPr id="25603" name="WordArt 4"/>
          <p:cNvSpPr>
            <a:spLocks noChangeArrowheads="1" noChangeShapeType="1" noTextEdit="1"/>
          </p:cNvSpPr>
          <p:nvPr>
            <p:custDataLst>
              <p:tags r:id="rId2"/>
            </p:custDataLst>
          </p:nvPr>
        </p:nvSpPr>
        <p:spPr bwMode="auto">
          <a:xfrm>
            <a:off x="685800" y="874713"/>
            <a:ext cx="2103438" cy="609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zh-CN" altLang="en-US" sz="3600" kern="10">
                <a:ln w="9525" algn="ctr">
                  <a:solidFill>
                    <a:srgbClr val="FFFF00"/>
                  </a:solidFill>
                  <a:round/>
                </a:ln>
                <a:solidFill>
                  <a:srgbClr val="FF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练一练</a:t>
            </a:r>
          </a:p>
        </p:txBody>
      </p:sp>
      <p:sp>
        <p:nvSpPr>
          <p:cNvPr id="19460" name="Text Box 5"/>
          <p:cNvSpPr/>
          <p:nvPr>
            <p:custDataLst>
              <p:tags r:id="rId3"/>
            </p:custDataLst>
          </p:nvPr>
        </p:nvSpPr>
        <p:spPr>
          <a:xfrm>
            <a:off x="395288" y="3657600"/>
            <a:ext cx="5616575" cy="461963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FF3300"/>
                </a:solidFill>
                <a:ea typeface="宋体" panose="02010600030101010101" pitchFamily="2" charset="-122"/>
              </a:rPr>
              <a:t>思考：</a:t>
            </a:r>
            <a:r>
              <a:rPr lang="zh-CN" altLang="en-US" sz="2400" b="1">
                <a:ea typeface="宋体" panose="02010600030101010101" pitchFamily="2" charset="-122"/>
              </a:rPr>
              <a:t>求数据方差的一般步骤是什么？</a:t>
            </a:r>
          </a:p>
        </p:txBody>
      </p:sp>
      <p:sp>
        <p:nvSpPr>
          <p:cNvPr id="19461" name="Text Box 6"/>
          <p:cNvSpPr/>
          <p:nvPr>
            <p:custDataLst>
              <p:tags r:id="rId4"/>
            </p:custDataLst>
          </p:nvPr>
        </p:nvSpPr>
        <p:spPr>
          <a:xfrm>
            <a:off x="684213" y="4264025"/>
            <a:ext cx="3167062" cy="461963"/>
          </a:xfrm>
          <a:prstGeom prst="rect">
            <a:avLst/>
          </a:prstGeom>
          <a:noFill/>
          <a:ln>
            <a:solidFill>
              <a:schemeClr val="bg1"/>
            </a:solidFill>
            <a:prstDash val="lgDash"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0000FF"/>
                </a:solidFill>
                <a:ea typeface="宋体" panose="02010600030101010101" pitchFamily="2" charset="-122"/>
              </a:rPr>
              <a:t>1</a:t>
            </a:r>
            <a:r>
              <a:rPr lang="zh-CN" altLang="en-US" sz="2400" b="1">
                <a:solidFill>
                  <a:srgbClr val="0000FF"/>
                </a:solidFill>
                <a:ea typeface="宋体" panose="02010600030101010101" pitchFamily="2" charset="-122"/>
              </a:rPr>
              <a:t>、求数据的平均数；</a:t>
            </a:r>
          </a:p>
        </p:txBody>
      </p:sp>
      <p:sp>
        <p:nvSpPr>
          <p:cNvPr id="19462" name="Rectangle 7"/>
          <p:cNvSpPr/>
          <p:nvPr>
            <p:custDataLst>
              <p:tags r:id="rId5"/>
            </p:custDataLst>
          </p:nvPr>
        </p:nvSpPr>
        <p:spPr>
          <a:xfrm>
            <a:off x="685800" y="4886325"/>
            <a:ext cx="3759200" cy="461963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0000FF"/>
                </a:solidFill>
                <a:ea typeface="宋体" panose="02010600030101010101" pitchFamily="2" charset="-122"/>
              </a:rPr>
              <a:t>2</a:t>
            </a:r>
            <a:r>
              <a:rPr lang="zh-CN" altLang="en-US" sz="2400" b="1">
                <a:solidFill>
                  <a:srgbClr val="0000FF"/>
                </a:solidFill>
                <a:ea typeface="宋体" panose="02010600030101010101" pitchFamily="2" charset="-122"/>
              </a:rPr>
              <a:t>、利用方差公式求方差。</a:t>
            </a:r>
          </a:p>
        </p:txBody>
      </p:sp>
      <p:grpSp>
        <p:nvGrpSpPr>
          <p:cNvPr id="25607" name="Group 27"/>
          <p:cNvGrpSpPr/>
          <p:nvPr/>
        </p:nvGrpSpPr>
        <p:grpSpPr bwMode="auto">
          <a:xfrm>
            <a:off x="468313" y="5445125"/>
            <a:ext cx="6129337" cy="690563"/>
            <a:chOff x="340" y="709"/>
            <a:chExt cx="3861" cy="435"/>
          </a:xfrm>
        </p:grpSpPr>
        <p:sp>
          <p:nvSpPr>
            <p:cNvPr id="19464" name="Rectangle 28"/>
            <p:cNvSpPr/>
            <p:nvPr>
              <p:custDataLst>
                <p:tags r:id="rId6"/>
              </p:custDataLst>
            </p:nvPr>
          </p:nvSpPr>
          <p:spPr>
            <a:xfrm>
              <a:off x="340" y="786"/>
              <a:ext cx="3861" cy="291"/>
            </a:xfrm>
            <a:prstGeom prst="rect">
              <a:avLst/>
            </a:prstGeom>
            <a:noFill/>
            <a:ln>
              <a:solidFill>
                <a:schemeClr val="bg1"/>
              </a:solidFill>
              <a:miter lim="800000"/>
            </a:ln>
            <a:effectLst/>
          </p:spPr>
          <p:txBody>
            <a:bodyPr wrap="none">
              <a:spAutoFit/>
            </a:bodyPr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1800" b="0" i="0" u="none" baseline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1800" b="0" i="0" u="none" baseline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1800" b="0" i="0" u="none" baseline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1800" b="0" i="0" u="none" baseline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1800" b="0" i="0" u="none" baseline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</a:lstStyle>
            <a:p>
              <a:pPr eaLnBrk="1" hangingPunct="1"/>
              <a:r>
                <a:rPr lang="en-US" altLang="zh-CN" sz="2400" b="1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FF3300"/>
                  </a:solidFill>
                  <a:ea typeface="宋体" panose="02010600030101010101" pitchFamily="2" charset="-122"/>
                  <a:sym typeface="Wingdings" panose="05000000000000000000"/>
                </a:rPr>
                <a:t>S</a:t>
              </a:r>
              <a:r>
                <a:rPr lang="en-US" altLang="zh-CN" sz="2400" b="1" baseline="30000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FF3300"/>
                  </a:solidFill>
                  <a:ea typeface="宋体" panose="02010600030101010101" pitchFamily="2" charset="-122"/>
                  <a:sym typeface="Wingdings" panose="05000000000000000000"/>
                </a:rPr>
                <a:t>2</a:t>
              </a:r>
              <a:r>
                <a:rPr lang="en-US" altLang="zh-CN" sz="2400" b="1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ea typeface="宋体" panose="02010600030101010101" pitchFamily="2" charset="-122"/>
                  <a:sym typeface="Wingdings" panose="05000000000000000000"/>
                </a:rPr>
                <a:t>=     [(x</a:t>
              </a:r>
              <a:r>
                <a:rPr lang="en-US" altLang="zh-CN" sz="2400" b="1" baseline="-25000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ea typeface="宋体" panose="02010600030101010101" pitchFamily="2" charset="-122"/>
                  <a:sym typeface="Wingdings" panose="05000000000000000000"/>
                </a:rPr>
                <a:t>1</a:t>
              </a:r>
              <a:r>
                <a:rPr sz="2400" b="1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ea typeface="宋体" panose="02010600030101010101" pitchFamily="2" charset="-122"/>
                  <a:sym typeface="Wingdings" panose="05000000000000000000"/>
                </a:rPr>
                <a:t>－</a:t>
              </a:r>
              <a:r>
                <a:rPr lang="en-US" altLang="zh-CN" sz="2400" b="1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ea typeface="宋体" panose="02010600030101010101" pitchFamily="2" charset="-122"/>
                  <a:sym typeface="Wingdings" panose="05000000000000000000"/>
                </a:rPr>
                <a:t>x)</a:t>
              </a:r>
              <a:r>
                <a:rPr lang="en-US" altLang="zh-CN" sz="2400" b="1" baseline="30000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ea typeface="宋体" panose="02010600030101010101" pitchFamily="2" charset="-122"/>
                  <a:sym typeface="Wingdings" panose="05000000000000000000"/>
                </a:rPr>
                <a:t>2</a:t>
              </a:r>
              <a:r>
                <a:rPr sz="2400" b="1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ea typeface="宋体" panose="02010600030101010101" pitchFamily="2" charset="-122"/>
                  <a:sym typeface="Wingdings" panose="05000000000000000000"/>
                </a:rPr>
                <a:t>＋ </a:t>
              </a:r>
              <a:r>
                <a:rPr lang="en-US" altLang="zh-CN" sz="2400" b="1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ea typeface="宋体" panose="02010600030101010101" pitchFamily="2" charset="-122"/>
                  <a:sym typeface="Wingdings" panose="05000000000000000000"/>
                </a:rPr>
                <a:t>(x</a:t>
              </a:r>
              <a:r>
                <a:rPr lang="en-US" altLang="zh-CN" sz="2400" b="1" baseline="-25000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ea typeface="宋体" panose="02010600030101010101" pitchFamily="2" charset="-122"/>
                  <a:sym typeface="Wingdings" panose="05000000000000000000"/>
                </a:rPr>
                <a:t>2</a:t>
              </a:r>
              <a:r>
                <a:rPr sz="2400" b="1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ea typeface="宋体" panose="02010600030101010101" pitchFamily="2" charset="-122"/>
                  <a:sym typeface="Wingdings" panose="05000000000000000000"/>
                </a:rPr>
                <a:t>－</a:t>
              </a:r>
              <a:r>
                <a:rPr lang="en-US" altLang="zh-CN" sz="2400" b="1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ea typeface="宋体" panose="02010600030101010101" pitchFamily="2" charset="-122"/>
                  <a:sym typeface="Wingdings" panose="05000000000000000000"/>
                </a:rPr>
                <a:t>x)</a:t>
              </a:r>
              <a:r>
                <a:rPr lang="en-US" altLang="zh-CN" sz="2400" b="1" baseline="30000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ea typeface="宋体" panose="02010600030101010101" pitchFamily="2" charset="-122"/>
                  <a:sym typeface="Wingdings" panose="05000000000000000000"/>
                </a:rPr>
                <a:t>2</a:t>
              </a:r>
              <a:r>
                <a:rPr lang="en-US" altLang="zh-CN" sz="2400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ea typeface="宋体" panose="02010600030101010101" pitchFamily="2" charset="-122"/>
                  <a:sym typeface="Wingdings" panose="05000000000000000000"/>
                </a:rPr>
                <a:t> </a:t>
              </a:r>
              <a:r>
                <a:rPr sz="2400" b="1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ea typeface="宋体" panose="02010600030101010101" pitchFamily="2" charset="-122"/>
                  <a:sym typeface="Wingdings" panose="05000000000000000000"/>
                </a:rPr>
                <a:t>＋</a:t>
              </a:r>
              <a:r>
                <a:rPr lang="en-US" altLang="zh-CN" sz="2400" b="1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ea typeface="宋体" panose="02010600030101010101" pitchFamily="2" charset="-122"/>
                  <a:sym typeface="Wingdings" panose="05000000000000000000"/>
                </a:rPr>
                <a:t>…</a:t>
              </a:r>
              <a:r>
                <a:rPr sz="2400" b="1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ea typeface="宋体" panose="02010600030101010101" pitchFamily="2" charset="-122"/>
                  <a:sym typeface="Wingdings" panose="05000000000000000000"/>
                </a:rPr>
                <a:t>＋ </a:t>
              </a:r>
              <a:r>
                <a:rPr lang="en-US" altLang="zh-CN" sz="2400" b="1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ea typeface="宋体" panose="02010600030101010101" pitchFamily="2" charset="-122"/>
                  <a:sym typeface="Wingdings" panose="05000000000000000000"/>
                </a:rPr>
                <a:t>(x</a:t>
              </a:r>
              <a:r>
                <a:rPr lang="en-US" altLang="zh-CN" sz="2400" b="1" baseline="-25000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ea typeface="宋体" panose="02010600030101010101" pitchFamily="2" charset="-122"/>
                  <a:sym typeface="Wingdings" panose="05000000000000000000"/>
                </a:rPr>
                <a:t>n</a:t>
              </a:r>
              <a:r>
                <a:rPr sz="2400" b="1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ea typeface="宋体" panose="02010600030101010101" pitchFamily="2" charset="-122"/>
                  <a:sym typeface="Wingdings" panose="05000000000000000000"/>
                </a:rPr>
                <a:t>－</a:t>
              </a:r>
              <a:r>
                <a:rPr lang="en-US" altLang="zh-CN" sz="2400" b="1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ea typeface="宋体" panose="02010600030101010101" pitchFamily="2" charset="-122"/>
                  <a:sym typeface="Wingdings" panose="05000000000000000000"/>
                </a:rPr>
                <a:t>x)</a:t>
              </a:r>
              <a:r>
                <a:rPr lang="en-US" altLang="zh-CN" sz="2400" b="1" baseline="30000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ea typeface="宋体" panose="02010600030101010101" pitchFamily="2" charset="-122"/>
                  <a:sym typeface="Wingdings" panose="05000000000000000000"/>
                </a:rPr>
                <a:t>2</a:t>
              </a:r>
              <a:r>
                <a:rPr lang="en-US" altLang="zh-CN" sz="2400" baseline="30000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ea typeface="宋体" panose="02010600030101010101" pitchFamily="2" charset="-122"/>
                  <a:sym typeface="Wingdings" panose="05000000000000000000"/>
                </a:rPr>
                <a:t> </a:t>
              </a:r>
              <a:r>
                <a:rPr lang="en-US" altLang="zh-CN" sz="2400" b="1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ea typeface="宋体" panose="02010600030101010101" pitchFamily="2" charset="-122"/>
                  <a:sym typeface="Wingdings" panose="05000000000000000000"/>
                </a:rPr>
                <a:t>]</a:t>
              </a:r>
              <a:endParaRPr lang="en-US" altLang="zh-CN" sz="2400" b="1">
                <a:ea typeface="宋体" panose="02010600030101010101" pitchFamily="2" charset="-122"/>
              </a:endParaRPr>
            </a:p>
          </p:txBody>
        </p:sp>
        <p:grpSp>
          <p:nvGrpSpPr>
            <p:cNvPr id="25609" name="Group 29"/>
            <p:cNvGrpSpPr/>
            <p:nvPr/>
          </p:nvGrpSpPr>
          <p:grpSpPr bwMode="auto">
            <a:xfrm>
              <a:off x="804" y="709"/>
              <a:ext cx="264" cy="435"/>
              <a:chOff x="1176" y="1920"/>
              <a:chExt cx="264" cy="435"/>
            </a:xfrm>
          </p:grpSpPr>
          <p:sp>
            <p:nvSpPr>
              <p:cNvPr id="25610" name="Text Box 30"/>
              <p:cNvSpPr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1200" y="1920"/>
                <a:ext cx="240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kumimoji="1" lang="en-US" altLang="zh-CN" sz="2400" b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1</a:t>
                </a:r>
              </a:p>
            </p:txBody>
          </p:sp>
          <p:grpSp>
            <p:nvGrpSpPr>
              <p:cNvPr id="25611" name="Group 31"/>
              <p:cNvGrpSpPr/>
              <p:nvPr/>
            </p:nvGrpSpPr>
            <p:grpSpPr bwMode="auto">
              <a:xfrm>
                <a:off x="1176" y="2064"/>
                <a:ext cx="240" cy="291"/>
                <a:chOff x="1176" y="2064"/>
                <a:chExt cx="240" cy="291"/>
              </a:xfrm>
            </p:grpSpPr>
            <p:sp>
              <p:nvSpPr>
                <p:cNvPr id="25612" name="Text Box 32"/>
                <p:cNvSpPr>
                  <a:spLocks noChangeArrowheads="1"/>
                </p:cNvSpPr>
                <p:nvPr>
                  <p:custDataLst>
                    <p:tags r:id="rId9"/>
                  </p:custDataLst>
                </p:nvPr>
              </p:nvSpPr>
              <p:spPr bwMode="auto">
                <a:xfrm>
                  <a:off x="1176" y="2064"/>
                  <a:ext cx="240" cy="29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kumimoji="1" lang="en-US" altLang="zh-CN" sz="2400" b="1" i="1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n</a:t>
                  </a:r>
                </a:p>
              </p:txBody>
            </p:sp>
            <p:sp>
              <p:nvSpPr>
                <p:cNvPr id="25613" name="Line 33"/>
                <p:cNvSpPr>
                  <a:spLocks noChangeShapeType="1"/>
                </p:cNvSpPr>
                <p:nvPr>
                  <p:custDataLst>
                    <p:tags r:id="rId10"/>
                  </p:custDataLst>
                </p:nvPr>
              </p:nvSpPr>
              <p:spPr bwMode="auto">
                <a:xfrm>
                  <a:off x="1236" y="2148"/>
                  <a:ext cx="144" cy="0"/>
                </a:xfrm>
                <a:prstGeom prst="line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25614" name="Line 37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884" y="935"/>
              <a:ext cx="136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11188" y="946150"/>
            <a:ext cx="17240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小明的烦恼</a:t>
            </a:r>
          </a:p>
        </p:txBody>
      </p:sp>
      <p:sp>
        <p:nvSpPr>
          <p:cNvPr id="20483" name="Rectangle 5"/>
          <p:cNvSpPr/>
          <p:nvPr>
            <p:custDataLst>
              <p:tags r:id="rId2"/>
            </p:custDataLst>
          </p:nvPr>
        </p:nvSpPr>
        <p:spPr>
          <a:xfrm>
            <a:off x="539750" y="1416050"/>
            <a:ext cx="8064500" cy="830263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在学校，小明本学期五次测验的数学成绩和英语成绩分别如下</a:t>
            </a:r>
            <a:r>
              <a:rPr lang="zh-CN" altLang="en-US" sz="240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（单位：分）</a:t>
            </a:r>
          </a:p>
        </p:txBody>
      </p:sp>
      <p:graphicFrame>
        <p:nvGraphicFramePr>
          <p:cNvPr id="26628" name="Group 6"/>
          <p:cNvGraphicFramePr>
            <a:graphicFrameLocks noGrp="1"/>
          </p:cNvGraphicFramePr>
          <p:nvPr/>
        </p:nvGraphicFramePr>
        <p:xfrm>
          <a:off x="644525" y="2366963"/>
          <a:ext cx="7272338" cy="914400"/>
        </p:xfrm>
        <a:graphic>
          <a:graphicData uri="http://schemas.openxmlformats.org/drawingml/2006/table">
            <a:tbl>
              <a:tblPr/>
              <a:tblGrid>
                <a:gridCol w="1212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07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12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12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数学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英语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0507" name="Rectangle 29"/>
          <p:cNvSpPr/>
          <p:nvPr>
            <p:custDataLst>
              <p:tags r:id="rId3"/>
            </p:custDataLst>
          </p:nvPr>
        </p:nvSpPr>
        <p:spPr>
          <a:xfrm>
            <a:off x="539750" y="3687763"/>
            <a:ext cx="8064500" cy="830262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通过对小明的两科成绩进行分析，你有何看法？对小明的学习你有什么建议？</a:t>
            </a:r>
          </a:p>
        </p:txBody>
      </p:sp>
      <p:sp>
        <p:nvSpPr>
          <p:cNvPr id="20508" name="Text Box 30"/>
          <p:cNvSpPr/>
          <p:nvPr>
            <p:custDataLst>
              <p:tags r:id="rId4"/>
            </p:custDataLst>
          </p:nvPr>
        </p:nvSpPr>
        <p:spPr>
          <a:xfrm>
            <a:off x="468313" y="4767263"/>
            <a:ext cx="2447925" cy="457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eaLnBrk="1" hangingPunct="1">
              <a:spcBef>
                <a:spcPct val="50000"/>
              </a:spcBef>
            </a:pPr>
            <a:r>
              <a:rPr kumimoji="1" sz="24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3333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平均数</a:t>
            </a:r>
            <a:r>
              <a:rPr kumimoji="1" lang="en-US" altLang="zh-CN" sz="24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3333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:</a:t>
            </a:r>
            <a:r>
              <a:rPr kumimoji="1" sz="24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都是</a:t>
            </a:r>
            <a:r>
              <a:rPr kumimoji="1" lang="en-US" altLang="zh-CN" sz="24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85</a:t>
            </a:r>
            <a:endParaRPr kumimoji="1" lang="en-US" altLang="zh-CN" sz="2400">
              <a:solidFill>
                <a:srgbClr val="FF33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509" name="Text Box 31"/>
          <p:cNvSpPr/>
          <p:nvPr>
            <p:custDataLst>
              <p:tags r:id="rId5"/>
            </p:custDataLst>
          </p:nvPr>
        </p:nvSpPr>
        <p:spPr>
          <a:xfrm>
            <a:off x="3276600" y="4767263"/>
            <a:ext cx="3167063" cy="457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eaLnBrk="1" hangingPunct="1">
              <a:spcBef>
                <a:spcPct val="50000"/>
              </a:spcBef>
            </a:pPr>
            <a:r>
              <a:rPr kumimoji="1" sz="24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3333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方差</a:t>
            </a:r>
            <a:r>
              <a:rPr kumimoji="1" lang="en-US" altLang="zh-CN" sz="24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3333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:</a:t>
            </a:r>
            <a:r>
              <a:rPr kumimoji="1" lang="en-US" altLang="zh-CN" sz="24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110      10</a:t>
            </a:r>
            <a:endParaRPr kumimoji="1" lang="en-US" altLang="zh-CN" sz="2400">
              <a:solidFill>
                <a:srgbClr val="FF33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510" name="Text Box 32"/>
          <p:cNvSpPr/>
          <p:nvPr>
            <p:custDataLst>
              <p:tags r:id="rId6"/>
            </p:custDataLst>
          </p:nvPr>
        </p:nvSpPr>
        <p:spPr>
          <a:xfrm>
            <a:off x="539750" y="5343525"/>
            <a:ext cx="7056438" cy="461963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英语较稳定但要提高</a:t>
            </a:r>
            <a:r>
              <a:rPr kumimoji="1"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;  </a:t>
            </a:r>
            <a:r>
              <a:rPr kumimoji="1"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数学不够稳定有待努力进步</a:t>
            </a:r>
            <a:r>
              <a:rPr kumimoji="1"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5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5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20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nimBg="1"/>
      <p:bldP spid="20507" grpId="0" animBg="1"/>
      <p:bldP spid="20508" grpId="0" animBg="1"/>
      <p:bldP spid="20509" grpId="0" animBg="1"/>
      <p:bldP spid="205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/>
          <p:nvPr>
            <p:custDataLst>
              <p:tags r:id="rId1"/>
            </p:custDataLst>
          </p:nvPr>
        </p:nvSpPr>
        <p:spPr>
          <a:xfrm>
            <a:off x="755650" y="4714875"/>
            <a:ext cx="6984702" cy="52322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3300"/>
                </a:solidFill>
                <a:ea typeface="宋体" panose="02010600030101010101" pitchFamily="2" charset="-122"/>
              </a:rPr>
              <a:t>方差</a:t>
            </a:r>
            <a:r>
              <a:rPr lang="zh-CN" altLang="en-US" sz="2800" b="1" dirty="0">
                <a:ea typeface="宋体" panose="02010600030101010101" pitchFamily="2" charset="-122"/>
              </a:rPr>
              <a:t>越大</a:t>
            </a:r>
            <a:r>
              <a:rPr lang="en-US" altLang="zh-CN" sz="2800" b="1" dirty="0">
                <a:ea typeface="宋体" panose="02010600030101010101" pitchFamily="2" charset="-122"/>
              </a:rPr>
              <a:t>,</a:t>
            </a:r>
            <a:r>
              <a:rPr lang="zh-CN" altLang="en-US" sz="2800" b="1" dirty="0">
                <a:ea typeface="宋体" panose="02010600030101010101" pitchFamily="2" charset="-122"/>
              </a:rPr>
              <a:t>说明数据的波动越大</a:t>
            </a:r>
            <a:r>
              <a:rPr lang="en-US" altLang="zh-CN" sz="2800" b="1" dirty="0">
                <a:ea typeface="宋体" panose="02010600030101010101" pitchFamily="2" charset="-122"/>
              </a:rPr>
              <a:t>,</a:t>
            </a:r>
            <a:r>
              <a:rPr lang="zh-CN" altLang="en-US" sz="2800" b="1" dirty="0">
                <a:ea typeface="宋体" panose="02010600030101010101" pitchFamily="2" charset="-122"/>
              </a:rPr>
              <a:t>越不稳定</a:t>
            </a:r>
            <a:r>
              <a:rPr lang="en-US" altLang="zh-CN" sz="2800" b="1" dirty="0">
                <a:ea typeface="宋体" panose="02010600030101010101" pitchFamily="2" charset="-122"/>
              </a:rPr>
              <a:t>.</a:t>
            </a:r>
          </a:p>
        </p:txBody>
      </p:sp>
      <p:sp>
        <p:nvSpPr>
          <p:cNvPr id="21507" name="Text Box 3"/>
          <p:cNvSpPr/>
          <p:nvPr>
            <p:custDataLst>
              <p:tags r:id="rId2"/>
            </p:custDataLst>
          </p:nvPr>
        </p:nvSpPr>
        <p:spPr>
          <a:xfrm>
            <a:off x="611188" y="3489325"/>
            <a:ext cx="8425308" cy="1160463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3300"/>
                </a:solidFill>
                <a:ea typeface="宋体" panose="02010600030101010101" pitchFamily="2" charset="-122"/>
              </a:rPr>
              <a:t>方差</a:t>
            </a:r>
            <a:r>
              <a:rPr lang="zh-CN" altLang="en-US" sz="2800" b="1" dirty="0">
                <a:ea typeface="宋体" panose="02010600030101010101" pitchFamily="2" charset="-122"/>
              </a:rPr>
              <a:t>用来衡量一批数据的波动大小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ea typeface="宋体" panose="02010600030101010101" pitchFamily="2" charset="-122"/>
              </a:rPr>
              <a:t>(</a:t>
            </a:r>
            <a:r>
              <a:rPr lang="zh-CN" altLang="en-US" sz="2800" b="1" dirty="0">
                <a:ea typeface="宋体" panose="02010600030101010101" pitchFamily="2" charset="-122"/>
              </a:rPr>
              <a:t>即这批数据偏离平均数的大小</a:t>
            </a:r>
            <a:r>
              <a:rPr lang="en-US" altLang="zh-CN" sz="2800" b="1" dirty="0">
                <a:ea typeface="宋体" panose="02010600030101010101" pitchFamily="2" charset="-122"/>
              </a:rPr>
              <a:t>).</a:t>
            </a:r>
          </a:p>
        </p:txBody>
      </p:sp>
      <p:grpSp>
        <p:nvGrpSpPr>
          <p:cNvPr id="27652" name="Group 4"/>
          <p:cNvGrpSpPr/>
          <p:nvPr/>
        </p:nvGrpSpPr>
        <p:grpSpPr bwMode="auto">
          <a:xfrm>
            <a:off x="539750" y="2554288"/>
            <a:ext cx="7100888" cy="757237"/>
            <a:chOff x="340" y="709"/>
            <a:chExt cx="4473" cy="477"/>
          </a:xfrm>
        </p:grpSpPr>
        <p:sp>
          <p:nvSpPr>
            <p:cNvPr id="21511" name="Rectangle 5"/>
            <p:cNvSpPr/>
            <p:nvPr>
              <p:custDataLst>
                <p:tags r:id="rId5"/>
              </p:custDataLst>
            </p:nvPr>
          </p:nvSpPr>
          <p:spPr>
            <a:xfrm>
              <a:off x="340" y="786"/>
              <a:ext cx="4473" cy="333"/>
            </a:xfrm>
            <a:prstGeom prst="rect">
              <a:avLst/>
            </a:prstGeom>
            <a:noFill/>
            <a:ln>
              <a:solidFill>
                <a:schemeClr val="bg1"/>
              </a:solidFill>
              <a:miter lim="800000"/>
            </a:ln>
            <a:effectLst/>
          </p:spPr>
          <p:txBody>
            <a:bodyPr wrap="none">
              <a:spAutoFit/>
            </a:bodyPr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1800" b="0" i="0" u="none" baseline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1800" b="0" i="0" u="none" baseline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1800" b="0" i="0" u="none" baseline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1800" b="0" i="0" u="none" baseline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1800" b="0" i="0" u="none" baseline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</a:lstStyle>
            <a:p>
              <a:pPr eaLnBrk="1" hangingPunct="1"/>
              <a:r>
                <a:rPr lang="en-US" altLang="zh-CN" sz="2800" b="1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FF3300"/>
                  </a:solidFill>
                  <a:ea typeface="宋体" panose="02010600030101010101" pitchFamily="2" charset="-122"/>
                  <a:sym typeface="Wingdings" panose="05000000000000000000"/>
                </a:rPr>
                <a:t>S</a:t>
              </a:r>
              <a:r>
                <a:rPr lang="en-US" altLang="zh-CN" sz="2800" b="1" baseline="30000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FF3300"/>
                  </a:solidFill>
                  <a:ea typeface="宋体" panose="02010600030101010101" pitchFamily="2" charset="-122"/>
                  <a:sym typeface="Wingdings" panose="05000000000000000000"/>
                </a:rPr>
                <a:t>2</a:t>
              </a:r>
              <a:r>
                <a:rPr lang="en-US" altLang="zh-CN" sz="2800" b="1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ea typeface="宋体" panose="02010600030101010101" pitchFamily="2" charset="-122"/>
                  <a:sym typeface="Wingdings" panose="05000000000000000000"/>
                </a:rPr>
                <a:t>=     [(x</a:t>
              </a:r>
              <a:r>
                <a:rPr lang="en-US" altLang="zh-CN" sz="2800" b="1" baseline="-25000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ea typeface="宋体" panose="02010600030101010101" pitchFamily="2" charset="-122"/>
                  <a:sym typeface="Wingdings" panose="05000000000000000000"/>
                </a:rPr>
                <a:t>1</a:t>
              </a:r>
              <a:r>
                <a:rPr sz="2800" b="1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ea typeface="宋体" panose="02010600030101010101" pitchFamily="2" charset="-122"/>
                  <a:sym typeface="Wingdings" panose="05000000000000000000"/>
                </a:rPr>
                <a:t>－</a:t>
              </a:r>
              <a:r>
                <a:rPr lang="en-US" altLang="zh-CN" sz="2800" b="1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ea typeface="宋体" panose="02010600030101010101" pitchFamily="2" charset="-122"/>
                  <a:sym typeface="Wingdings" panose="05000000000000000000"/>
                </a:rPr>
                <a:t>x)</a:t>
              </a:r>
              <a:r>
                <a:rPr lang="en-US" altLang="zh-CN" sz="2800" b="1" baseline="30000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ea typeface="宋体" panose="02010600030101010101" pitchFamily="2" charset="-122"/>
                  <a:sym typeface="Wingdings" panose="05000000000000000000"/>
                </a:rPr>
                <a:t>2</a:t>
              </a:r>
              <a:r>
                <a:rPr sz="2800" b="1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ea typeface="宋体" panose="02010600030101010101" pitchFamily="2" charset="-122"/>
                  <a:sym typeface="Wingdings" panose="05000000000000000000"/>
                </a:rPr>
                <a:t>＋ </a:t>
              </a:r>
              <a:r>
                <a:rPr lang="en-US" altLang="zh-CN" sz="2800" b="1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ea typeface="宋体" panose="02010600030101010101" pitchFamily="2" charset="-122"/>
                  <a:sym typeface="Wingdings" panose="05000000000000000000"/>
                </a:rPr>
                <a:t>(x</a:t>
              </a:r>
              <a:r>
                <a:rPr lang="en-US" altLang="zh-CN" sz="2800" b="1" baseline="-25000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ea typeface="宋体" panose="02010600030101010101" pitchFamily="2" charset="-122"/>
                  <a:sym typeface="Wingdings" panose="05000000000000000000"/>
                </a:rPr>
                <a:t>2</a:t>
              </a:r>
              <a:r>
                <a:rPr sz="2800" b="1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ea typeface="宋体" panose="02010600030101010101" pitchFamily="2" charset="-122"/>
                  <a:sym typeface="Wingdings" panose="05000000000000000000"/>
                </a:rPr>
                <a:t>－</a:t>
              </a:r>
              <a:r>
                <a:rPr lang="en-US" altLang="zh-CN" sz="2800" b="1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ea typeface="宋体" panose="02010600030101010101" pitchFamily="2" charset="-122"/>
                  <a:sym typeface="Wingdings" panose="05000000000000000000"/>
                </a:rPr>
                <a:t>x)</a:t>
              </a:r>
              <a:r>
                <a:rPr lang="en-US" altLang="zh-CN" sz="2800" b="1" baseline="30000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ea typeface="宋体" panose="02010600030101010101" pitchFamily="2" charset="-122"/>
                  <a:sym typeface="Wingdings" panose="05000000000000000000"/>
                </a:rPr>
                <a:t>2</a:t>
              </a:r>
              <a:r>
                <a:rPr lang="en-US" altLang="zh-CN" sz="2800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ea typeface="宋体" panose="02010600030101010101" pitchFamily="2" charset="-122"/>
                  <a:sym typeface="Wingdings" panose="05000000000000000000"/>
                </a:rPr>
                <a:t> </a:t>
              </a:r>
              <a:r>
                <a:rPr sz="2800" b="1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ea typeface="宋体" panose="02010600030101010101" pitchFamily="2" charset="-122"/>
                  <a:sym typeface="Wingdings" panose="05000000000000000000"/>
                </a:rPr>
                <a:t>＋</a:t>
              </a:r>
              <a:r>
                <a:rPr lang="en-US" altLang="zh-CN" sz="2800" b="1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ea typeface="宋体" panose="02010600030101010101" pitchFamily="2" charset="-122"/>
                  <a:sym typeface="Wingdings" panose="05000000000000000000"/>
                </a:rPr>
                <a:t>…</a:t>
              </a:r>
              <a:r>
                <a:rPr sz="2800" b="1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ea typeface="宋体" panose="02010600030101010101" pitchFamily="2" charset="-122"/>
                  <a:sym typeface="Wingdings" panose="05000000000000000000"/>
                </a:rPr>
                <a:t>＋ </a:t>
              </a:r>
              <a:r>
                <a:rPr lang="en-US" altLang="zh-CN" sz="2800" b="1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ea typeface="宋体" panose="02010600030101010101" pitchFamily="2" charset="-122"/>
                  <a:sym typeface="Wingdings" panose="05000000000000000000"/>
                </a:rPr>
                <a:t>(x</a:t>
              </a:r>
              <a:r>
                <a:rPr lang="en-US" altLang="zh-CN" sz="2800" b="1" baseline="-25000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ea typeface="宋体" panose="02010600030101010101" pitchFamily="2" charset="-122"/>
                  <a:sym typeface="Wingdings" panose="05000000000000000000"/>
                </a:rPr>
                <a:t>n</a:t>
              </a:r>
              <a:r>
                <a:rPr sz="2800" b="1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ea typeface="宋体" panose="02010600030101010101" pitchFamily="2" charset="-122"/>
                  <a:sym typeface="Wingdings" panose="05000000000000000000"/>
                </a:rPr>
                <a:t>－</a:t>
              </a:r>
              <a:r>
                <a:rPr lang="en-US" altLang="zh-CN" sz="2800" b="1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ea typeface="宋体" panose="02010600030101010101" pitchFamily="2" charset="-122"/>
                  <a:sym typeface="Wingdings" panose="05000000000000000000"/>
                </a:rPr>
                <a:t>x)</a:t>
              </a:r>
              <a:r>
                <a:rPr lang="en-US" altLang="zh-CN" sz="2800" b="1" baseline="30000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ea typeface="宋体" panose="02010600030101010101" pitchFamily="2" charset="-122"/>
                  <a:sym typeface="Wingdings" panose="05000000000000000000"/>
                </a:rPr>
                <a:t>2</a:t>
              </a:r>
              <a:r>
                <a:rPr lang="en-US" altLang="zh-CN" sz="2800" baseline="30000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ea typeface="宋体" panose="02010600030101010101" pitchFamily="2" charset="-122"/>
                  <a:sym typeface="Wingdings" panose="05000000000000000000"/>
                </a:rPr>
                <a:t> </a:t>
              </a:r>
              <a:r>
                <a:rPr lang="en-US" altLang="zh-CN" sz="2800" b="1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ea typeface="宋体" panose="02010600030101010101" pitchFamily="2" charset="-122"/>
                  <a:sym typeface="Wingdings" panose="05000000000000000000"/>
                </a:rPr>
                <a:t>]</a:t>
              </a:r>
              <a:endParaRPr lang="en-US" altLang="zh-CN" sz="2800" b="1">
                <a:ea typeface="宋体" panose="02010600030101010101" pitchFamily="2" charset="-122"/>
              </a:endParaRPr>
            </a:p>
          </p:txBody>
        </p:sp>
        <p:grpSp>
          <p:nvGrpSpPr>
            <p:cNvPr id="27654" name="Group 6"/>
            <p:cNvGrpSpPr/>
            <p:nvPr/>
          </p:nvGrpSpPr>
          <p:grpSpPr bwMode="auto">
            <a:xfrm>
              <a:off x="804" y="709"/>
              <a:ext cx="264" cy="477"/>
              <a:chOff x="1176" y="1920"/>
              <a:chExt cx="264" cy="477"/>
            </a:xfrm>
          </p:grpSpPr>
          <p:sp>
            <p:nvSpPr>
              <p:cNvPr id="27655" name="Text Box 7"/>
              <p:cNvSpPr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1200" y="1920"/>
                <a:ext cx="240" cy="256"/>
              </a:xfrm>
              <a:prstGeom prst="rect">
                <a:avLst/>
              </a:prstGeom>
              <a:noFill/>
              <a:ln w="9525" algn="ctr">
                <a:solidFill>
                  <a:schemeClr val="bg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kumimoji="1" lang="en-US" altLang="zh-CN" sz="2000" b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1</a:t>
                </a:r>
              </a:p>
            </p:txBody>
          </p:sp>
          <p:grpSp>
            <p:nvGrpSpPr>
              <p:cNvPr id="27656" name="Group 8"/>
              <p:cNvGrpSpPr/>
              <p:nvPr/>
            </p:nvGrpSpPr>
            <p:grpSpPr bwMode="auto">
              <a:xfrm>
                <a:off x="1176" y="2064"/>
                <a:ext cx="240" cy="333"/>
                <a:chOff x="1176" y="2064"/>
                <a:chExt cx="240" cy="333"/>
              </a:xfrm>
            </p:grpSpPr>
            <p:sp>
              <p:nvSpPr>
                <p:cNvPr id="27657" name="Text Box 9"/>
                <p:cNvSpPr>
                  <a:spLocks noChangeArrowheads="1"/>
                </p:cNvSpPr>
                <p:nvPr>
                  <p:custDataLst>
                    <p:tags r:id="rId11"/>
                  </p:custDataLst>
                </p:nvPr>
              </p:nvSpPr>
              <p:spPr bwMode="auto">
                <a:xfrm>
                  <a:off x="1176" y="2064"/>
                  <a:ext cx="240" cy="3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kumimoji="1" lang="en-US" altLang="zh-CN" sz="2800" b="1" i="1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n</a:t>
                  </a:r>
                </a:p>
              </p:txBody>
            </p:sp>
            <p:sp>
              <p:nvSpPr>
                <p:cNvPr id="27658" name="Line 10"/>
                <p:cNvSpPr>
                  <a:spLocks noChangeShapeType="1"/>
                </p:cNvSpPr>
                <p:nvPr>
                  <p:custDataLst>
                    <p:tags r:id="rId12"/>
                  </p:custDataLst>
                </p:nvPr>
              </p:nvSpPr>
              <p:spPr bwMode="auto">
                <a:xfrm>
                  <a:off x="1236" y="2148"/>
                  <a:ext cx="144" cy="0"/>
                </a:xfrm>
                <a:prstGeom prst="line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27659" name="Line 11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4332" y="890"/>
              <a:ext cx="136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60" name="Line 12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2744" y="845"/>
              <a:ext cx="136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61" name="Line 13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1656" y="890"/>
              <a:ext cx="136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62" name="Line 14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884" y="935"/>
              <a:ext cx="136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1509" name="Text Box 15"/>
          <p:cNvSpPr/>
          <p:nvPr>
            <p:custDataLst>
              <p:tags r:id="rId3"/>
            </p:custDataLst>
          </p:nvPr>
        </p:nvSpPr>
        <p:spPr>
          <a:xfrm>
            <a:off x="539750" y="1689100"/>
            <a:ext cx="8280400" cy="519113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/>
          <a:p>
            <a:pPr fontAlgn="b"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ea typeface="宋体" panose="02010600030101010101" pitchFamily="2" charset="-122"/>
              </a:rPr>
              <a:t>方差</a:t>
            </a:r>
            <a:r>
              <a:rPr lang="en-US" altLang="zh-CN" sz="2800" b="1">
                <a:solidFill>
                  <a:srgbClr val="0000FF"/>
                </a:solidFill>
                <a:ea typeface="宋体" panose="02010600030101010101" pitchFamily="2" charset="-122"/>
              </a:rPr>
              <a:t>:</a:t>
            </a:r>
            <a:r>
              <a:rPr lang="zh-CN" altLang="en-US" sz="2800" b="1">
                <a:ea typeface="宋体" panose="02010600030101010101" pitchFamily="2" charset="-122"/>
              </a:rPr>
              <a:t>各数据与它们的平均数的差的平方的平均数</a:t>
            </a:r>
            <a:r>
              <a:rPr lang="en-US" altLang="zh-CN" sz="2800" b="1">
                <a:ea typeface="宋体" panose="02010600030101010101" pitchFamily="2" charset="-122"/>
              </a:rPr>
              <a:t>.</a:t>
            </a:r>
          </a:p>
        </p:txBody>
      </p:sp>
      <p:sp>
        <p:nvSpPr>
          <p:cNvPr id="27664" name="Text Box 1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485900" y="476672"/>
            <a:ext cx="3529012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5400" b="1" dirty="0">
                <a:solidFill>
                  <a:srgbClr val="FC2A1A"/>
                </a:solidFill>
                <a:ea typeface="宋体" panose="02010600030101010101" pitchFamily="2" charset="-122"/>
              </a:rPr>
              <a:t>复习回忆</a:t>
            </a:r>
            <a:endParaRPr lang="en-US" altLang="zh-CN" sz="5400" b="1" dirty="0">
              <a:solidFill>
                <a:srgbClr val="FC2A1A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11150" y="1839913"/>
            <a:ext cx="843915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152400" algn="ctr"/>
            <a:r>
              <a:rPr lang="en-US" altLang="zh-CN" sz="2800" b="1">
                <a:solidFill>
                  <a:srgbClr val="000000"/>
                </a:solidFill>
                <a:ea typeface="宋体" panose="02010600030101010101" pitchFamily="2" charset="-122"/>
              </a:rPr>
              <a:t>1.</a:t>
            </a:r>
            <a:r>
              <a:rPr lang="zh-CN" altLang="en-GB" sz="2800" b="1">
                <a:solidFill>
                  <a:srgbClr val="000000"/>
                </a:solidFill>
                <a:ea typeface="宋体" panose="02010600030101010101" pitchFamily="2" charset="-122"/>
              </a:rPr>
              <a:t>从甲、乙两名射击运动员中选拔一名参加比赛，</a:t>
            </a:r>
          </a:p>
          <a:p>
            <a:pPr indent="152400" algn="ctr"/>
            <a:r>
              <a:rPr lang="zh-CN" altLang="en-GB" sz="2800" b="1">
                <a:solidFill>
                  <a:srgbClr val="000000"/>
                </a:solidFill>
                <a:ea typeface="宋体" panose="02010600030101010101" pitchFamily="2" charset="-122"/>
              </a:rPr>
              <a:t>预赛中，他们每人各打</a:t>
            </a:r>
            <a:r>
              <a:rPr lang="en-GB" altLang="zh-CN" sz="2800" b="1">
                <a:solidFill>
                  <a:srgbClr val="000000"/>
                </a:solidFill>
                <a:ea typeface="宋体" panose="02010600030101010101" pitchFamily="2" charset="-122"/>
              </a:rPr>
              <a:t>10</a:t>
            </a:r>
            <a:r>
              <a:rPr lang="zh-CN" altLang="en-GB" sz="2800" b="1">
                <a:solidFill>
                  <a:srgbClr val="000000"/>
                </a:solidFill>
                <a:ea typeface="宋体" panose="02010600030101010101" pitchFamily="2" charset="-122"/>
              </a:rPr>
              <a:t>发子弹，命中的环数如下：</a:t>
            </a:r>
            <a:endParaRPr lang="zh-CN" altLang="en-US" sz="2800" b="1">
              <a:solidFill>
                <a:srgbClr val="000000"/>
              </a:solidFill>
              <a:ea typeface="宋体" panose="02010600030101010101" pitchFamily="2" charset="-122"/>
            </a:endParaRPr>
          </a:p>
          <a:p>
            <a:pPr indent="152400" algn="ctr"/>
            <a:r>
              <a:rPr lang="zh-CN" altLang="en-GB" sz="2800" b="1">
                <a:solidFill>
                  <a:srgbClr val="000000"/>
                </a:solidFill>
                <a:ea typeface="宋体" panose="02010600030101010101" pitchFamily="2" charset="-122"/>
              </a:rPr>
              <a:t>甲：</a:t>
            </a:r>
            <a:r>
              <a:rPr lang="en-GB" altLang="zh-CN" sz="2800" b="1">
                <a:solidFill>
                  <a:srgbClr val="000000"/>
                </a:solidFill>
                <a:ea typeface="宋体" panose="02010600030101010101" pitchFamily="2" charset="-122"/>
              </a:rPr>
              <a:t>9</a:t>
            </a:r>
            <a:r>
              <a:rPr lang="zh-CN" altLang="en-GB" sz="2800" b="1">
                <a:solidFill>
                  <a:srgbClr val="000000"/>
                </a:solidFill>
                <a:ea typeface="宋体" panose="02010600030101010101" pitchFamily="2" charset="-122"/>
              </a:rPr>
              <a:t>， </a:t>
            </a:r>
            <a:r>
              <a:rPr lang="en-GB" altLang="zh-CN" sz="2800" b="1">
                <a:solidFill>
                  <a:srgbClr val="000000"/>
                </a:solidFill>
                <a:ea typeface="宋体" panose="02010600030101010101" pitchFamily="2" charset="-122"/>
              </a:rPr>
              <a:t>8</a:t>
            </a:r>
            <a:r>
              <a:rPr lang="zh-CN" altLang="en-GB" sz="2800" b="1">
                <a:solidFill>
                  <a:srgbClr val="000000"/>
                </a:solidFill>
                <a:ea typeface="宋体" panose="02010600030101010101" pitchFamily="2" charset="-122"/>
              </a:rPr>
              <a:t>， </a:t>
            </a:r>
            <a:r>
              <a:rPr lang="en-GB" altLang="zh-CN" sz="2800" b="1">
                <a:solidFill>
                  <a:srgbClr val="000000"/>
                </a:solidFill>
                <a:ea typeface="宋体" panose="02010600030101010101" pitchFamily="2" charset="-122"/>
              </a:rPr>
              <a:t>9</a:t>
            </a:r>
            <a:r>
              <a:rPr lang="zh-CN" altLang="en-GB" sz="2800" b="1">
                <a:solidFill>
                  <a:srgbClr val="000000"/>
                </a:solidFill>
                <a:ea typeface="宋体" panose="02010600030101010101" pitchFamily="2" charset="-122"/>
              </a:rPr>
              <a:t>， </a:t>
            </a:r>
            <a:r>
              <a:rPr lang="en-GB" altLang="zh-CN" sz="2800" b="1">
                <a:solidFill>
                  <a:srgbClr val="000000"/>
                </a:solidFill>
                <a:ea typeface="宋体" panose="02010600030101010101" pitchFamily="2" charset="-122"/>
              </a:rPr>
              <a:t>9</a:t>
            </a:r>
            <a:r>
              <a:rPr lang="zh-CN" altLang="en-GB" sz="2800" b="1">
                <a:solidFill>
                  <a:srgbClr val="000000"/>
                </a:solidFill>
                <a:ea typeface="宋体" panose="02010600030101010101" pitchFamily="2" charset="-122"/>
              </a:rPr>
              <a:t>， </a:t>
            </a:r>
            <a:r>
              <a:rPr lang="en-GB" altLang="zh-CN" sz="2800" b="1">
                <a:solidFill>
                  <a:srgbClr val="000000"/>
                </a:solidFill>
                <a:ea typeface="宋体" panose="02010600030101010101" pitchFamily="2" charset="-122"/>
              </a:rPr>
              <a:t>8</a:t>
            </a:r>
            <a:r>
              <a:rPr lang="zh-CN" altLang="en-GB" sz="2800" b="1">
                <a:solidFill>
                  <a:srgbClr val="000000"/>
                </a:solidFill>
                <a:ea typeface="宋体" panose="02010600030101010101" pitchFamily="2" charset="-122"/>
              </a:rPr>
              <a:t>，</a:t>
            </a:r>
            <a:r>
              <a:rPr lang="en-GB" altLang="zh-CN" sz="2800" b="1">
                <a:solidFill>
                  <a:srgbClr val="000000"/>
                </a:solidFill>
                <a:ea typeface="宋体" panose="02010600030101010101" pitchFamily="2" charset="-122"/>
              </a:rPr>
              <a:t>9.5</a:t>
            </a:r>
            <a:r>
              <a:rPr lang="zh-CN" altLang="en-GB" sz="2800" b="1">
                <a:solidFill>
                  <a:srgbClr val="000000"/>
                </a:solidFill>
                <a:ea typeface="宋体" panose="02010600030101010101" pitchFamily="2" charset="-122"/>
              </a:rPr>
              <a:t>， </a:t>
            </a:r>
            <a:r>
              <a:rPr lang="en-GB" altLang="zh-CN" sz="2800" b="1">
                <a:solidFill>
                  <a:srgbClr val="000000"/>
                </a:solidFill>
                <a:ea typeface="宋体" panose="02010600030101010101" pitchFamily="2" charset="-122"/>
              </a:rPr>
              <a:t>10</a:t>
            </a:r>
            <a:r>
              <a:rPr lang="zh-CN" altLang="en-GB" sz="2800" b="1">
                <a:solidFill>
                  <a:srgbClr val="000000"/>
                </a:solidFill>
                <a:ea typeface="宋体" panose="02010600030101010101" pitchFamily="2" charset="-122"/>
              </a:rPr>
              <a:t>，</a:t>
            </a:r>
            <a:r>
              <a:rPr lang="en-GB" altLang="zh-CN" sz="2800" b="1">
                <a:solidFill>
                  <a:srgbClr val="000000"/>
                </a:solidFill>
                <a:ea typeface="宋体" panose="02010600030101010101" pitchFamily="2" charset="-122"/>
              </a:rPr>
              <a:t>10</a:t>
            </a:r>
            <a:r>
              <a:rPr lang="zh-CN" altLang="en-GB" sz="2800" b="1">
                <a:solidFill>
                  <a:srgbClr val="000000"/>
                </a:solidFill>
                <a:ea typeface="宋体" panose="02010600030101010101" pitchFamily="2" charset="-122"/>
              </a:rPr>
              <a:t>， </a:t>
            </a:r>
            <a:r>
              <a:rPr lang="en-GB" altLang="zh-CN" sz="2800" b="1">
                <a:solidFill>
                  <a:srgbClr val="000000"/>
                </a:solidFill>
                <a:ea typeface="宋体" panose="02010600030101010101" pitchFamily="2" charset="-122"/>
              </a:rPr>
              <a:t>8.5</a:t>
            </a:r>
            <a:r>
              <a:rPr lang="zh-CN" altLang="en-GB" sz="2800" b="1">
                <a:solidFill>
                  <a:srgbClr val="000000"/>
                </a:solidFill>
                <a:ea typeface="宋体" panose="02010600030101010101" pitchFamily="2" charset="-122"/>
              </a:rPr>
              <a:t>， </a:t>
            </a:r>
            <a:r>
              <a:rPr lang="en-GB" altLang="zh-CN" sz="2800" b="1">
                <a:solidFill>
                  <a:srgbClr val="000000"/>
                </a:solidFill>
                <a:ea typeface="宋体" panose="02010600030101010101" pitchFamily="2" charset="-122"/>
              </a:rPr>
              <a:t>9</a:t>
            </a:r>
            <a:r>
              <a:rPr lang="zh-CN" altLang="en-GB" sz="2800" b="1">
                <a:solidFill>
                  <a:srgbClr val="000000"/>
                </a:solidFill>
                <a:ea typeface="宋体" panose="02010600030101010101" pitchFamily="2" charset="-122"/>
              </a:rPr>
              <a:t>；</a:t>
            </a:r>
            <a:endParaRPr lang="zh-CN" altLang="en-US" sz="2800" b="1">
              <a:solidFill>
                <a:srgbClr val="000000"/>
              </a:solidFill>
              <a:ea typeface="宋体" panose="02010600030101010101" pitchFamily="2" charset="-122"/>
            </a:endParaRPr>
          </a:p>
          <a:p>
            <a:pPr indent="152400" algn="ctr"/>
            <a:r>
              <a:rPr lang="zh-CN" altLang="en-GB" sz="2800" b="1">
                <a:solidFill>
                  <a:srgbClr val="000000"/>
                </a:solidFill>
                <a:ea typeface="宋体" panose="02010600030101010101" pitchFamily="2" charset="-122"/>
              </a:rPr>
              <a:t>乙：</a:t>
            </a:r>
            <a:r>
              <a:rPr lang="en-GB" altLang="zh-CN" sz="2800" b="1">
                <a:solidFill>
                  <a:srgbClr val="000000"/>
                </a:solidFill>
                <a:ea typeface="宋体" panose="02010600030101010101" pitchFamily="2" charset="-122"/>
              </a:rPr>
              <a:t>8.5</a:t>
            </a:r>
            <a:r>
              <a:rPr lang="zh-CN" altLang="en-GB" sz="2800" b="1">
                <a:solidFill>
                  <a:srgbClr val="000000"/>
                </a:solidFill>
                <a:ea typeface="宋体" panose="02010600030101010101" pitchFamily="2" charset="-122"/>
              </a:rPr>
              <a:t>， </a:t>
            </a:r>
            <a:r>
              <a:rPr lang="en-GB" altLang="zh-CN" sz="2800" b="1">
                <a:solidFill>
                  <a:srgbClr val="000000"/>
                </a:solidFill>
                <a:ea typeface="宋体" panose="02010600030101010101" pitchFamily="2" charset="-122"/>
              </a:rPr>
              <a:t>8.5</a:t>
            </a:r>
            <a:r>
              <a:rPr lang="zh-CN" altLang="en-GB" sz="2800" b="1">
                <a:solidFill>
                  <a:srgbClr val="000000"/>
                </a:solidFill>
                <a:ea typeface="宋体" panose="02010600030101010101" pitchFamily="2" charset="-122"/>
              </a:rPr>
              <a:t>，</a:t>
            </a:r>
            <a:r>
              <a:rPr lang="en-GB" altLang="zh-CN" sz="2800" b="1">
                <a:solidFill>
                  <a:srgbClr val="000000"/>
                </a:solidFill>
                <a:ea typeface="宋体" panose="02010600030101010101" pitchFamily="2" charset="-122"/>
              </a:rPr>
              <a:t>9.5</a:t>
            </a:r>
            <a:r>
              <a:rPr lang="zh-CN" altLang="en-GB" sz="2800" b="1">
                <a:solidFill>
                  <a:srgbClr val="000000"/>
                </a:solidFill>
                <a:ea typeface="宋体" panose="02010600030101010101" pitchFamily="2" charset="-122"/>
              </a:rPr>
              <a:t>， </a:t>
            </a:r>
            <a:r>
              <a:rPr lang="en-GB" altLang="zh-CN" sz="2800" b="1">
                <a:solidFill>
                  <a:srgbClr val="000000"/>
                </a:solidFill>
                <a:ea typeface="宋体" panose="02010600030101010101" pitchFamily="2" charset="-122"/>
              </a:rPr>
              <a:t>9.5</a:t>
            </a:r>
            <a:r>
              <a:rPr lang="zh-CN" altLang="en-GB" sz="2800" b="1">
                <a:solidFill>
                  <a:srgbClr val="000000"/>
                </a:solidFill>
                <a:ea typeface="宋体" panose="02010600030101010101" pitchFamily="2" charset="-122"/>
              </a:rPr>
              <a:t>，</a:t>
            </a:r>
            <a:r>
              <a:rPr lang="en-GB" altLang="zh-CN" sz="2800" b="1">
                <a:solidFill>
                  <a:srgbClr val="000000"/>
                </a:solidFill>
                <a:ea typeface="宋体" panose="02010600030101010101" pitchFamily="2" charset="-122"/>
              </a:rPr>
              <a:t>10</a:t>
            </a:r>
            <a:r>
              <a:rPr lang="zh-CN" altLang="en-GB" sz="2800" b="1">
                <a:solidFill>
                  <a:srgbClr val="000000"/>
                </a:solidFill>
                <a:ea typeface="宋体" panose="02010600030101010101" pitchFamily="2" charset="-122"/>
              </a:rPr>
              <a:t>， </a:t>
            </a:r>
            <a:r>
              <a:rPr lang="en-GB" altLang="zh-CN" sz="2800" b="1">
                <a:solidFill>
                  <a:srgbClr val="000000"/>
                </a:solidFill>
                <a:ea typeface="宋体" panose="02010600030101010101" pitchFamily="2" charset="-122"/>
              </a:rPr>
              <a:t>8</a:t>
            </a:r>
            <a:r>
              <a:rPr lang="zh-CN" altLang="en-GB" sz="2800" b="1">
                <a:solidFill>
                  <a:srgbClr val="000000"/>
                </a:solidFill>
                <a:ea typeface="宋体" panose="02010600030101010101" pitchFamily="2" charset="-122"/>
              </a:rPr>
              <a:t>， </a:t>
            </a:r>
            <a:r>
              <a:rPr lang="en-GB" altLang="zh-CN" sz="2800" b="1">
                <a:solidFill>
                  <a:srgbClr val="000000"/>
                </a:solidFill>
                <a:ea typeface="宋体" panose="02010600030101010101" pitchFamily="2" charset="-122"/>
              </a:rPr>
              <a:t>9</a:t>
            </a:r>
            <a:r>
              <a:rPr lang="zh-CN" altLang="en-GB" sz="2800" b="1">
                <a:solidFill>
                  <a:srgbClr val="000000"/>
                </a:solidFill>
                <a:ea typeface="宋体" panose="02010600030101010101" pitchFamily="2" charset="-122"/>
              </a:rPr>
              <a:t>，</a:t>
            </a:r>
            <a:r>
              <a:rPr lang="en-GB" altLang="zh-CN" sz="2800" b="1">
                <a:solidFill>
                  <a:srgbClr val="000000"/>
                </a:solidFill>
                <a:ea typeface="宋体" panose="02010600030101010101" pitchFamily="2" charset="-122"/>
              </a:rPr>
              <a:t>9</a:t>
            </a:r>
            <a:r>
              <a:rPr lang="zh-CN" altLang="en-GB" sz="2800" b="1">
                <a:solidFill>
                  <a:srgbClr val="000000"/>
                </a:solidFill>
                <a:ea typeface="宋体" panose="02010600030101010101" pitchFamily="2" charset="-122"/>
              </a:rPr>
              <a:t>，</a:t>
            </a:r>
            <a:r>
              <a:rPr lang="en-GB" altLang="zh-CN" sz="2800" b="1">
                <a:solidFill>
                  <a:srgbClr val="000000"/>
                </a:solidFill>
                <a:ea typeface="宋体" panose="02010600030101010101" pitchFamily="2" charset="-122"/>
              </a:rPr>
              <a:t>8</a:t>
            </a:r>
            <a:r>
              <a:rPr lang="zh-CN" altLang="en-GB" sz="2800" b="1">
                <a:solidFill>
                  <a:srgbClr val="000000"/>
                </a:solidFill>
                <a:ea typeface="宋体" panose="02010600030101010101" pitchFamily="2" charset="-122"/>
              </a:rPr>
              <a:t>，</a:t>
            </a:r>
            <a:r>
              <a:rPr lang="en-GB" altLang="zh-CN" sz="2800" b="1">
                <a:solidFill>
                  <a:srgbClr val="000000"/>
                </a:solidFill>
                <a:ea typeface="宋体" panose="02010600030101010101" pitchFamily="2" charset="-122"/>
              </a:rPr>
              <a:t>10</a:t>
            </a:r>
            <a:r>
              <a:rPr lang="zh-CN" altLang="en-GB" sz="2800" b="1">
                <a:solidFill>
                  <a:srgbClr val="000000"/>
                </a:solidFill>
                <a:ea typeface="宋体" panose="02010600030101010101" pitchFamily="2" charset="-122"/>
              </a:rPr>
              <a:t>．</a:t>
            </a:r>
            <a:endParaRPr lang="zh-CN" altLang="en-US" sz="2800" b="1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28675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9750" y="4071938"/>
            <a:ext cx="7183438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GB" sz="2800" b="1">
                <a:solidFill>
                  <a:srgbClr val="000000"/>
                </a:solidFill>
                <a:ea typeface="宋体" panose="02010600030101010101" pitchFamily="2" charset="-122"/>
              </a:rPr>
              <a:t>则甲的平均数是</a:t>
            </a:r>
            <a:r>
              <a:rPr lang="zh-CN" altLang="en-GB" sz="2800" b="1" u="sng">
                <a:solidFill>
                  <a:srgbClr val="000000"/>
                </a:solidFill>
                <a:ea typeface="宋体" panose="02010600030101010101" pitchFamily="2" charset="-122"/>
              </a:rPr>
              <a:t>      </a:t>
            </a:r>
            <a:r>
              <a:rPr lang="zh-CN" altLang="en-GB" sz="2800" b="1">
                <a:solidFill>
                  <a:srgbClr val="000000"/>
                </a:solidFill>
                <a:ea typeface="宋体" panose="02010600030101010101" pitchFamily="2" charset="-122"/>
              </a:rPr>
              <a:t>，乙的平均数是</a:t>
            </a:r>
            <a:r>
              <a:rPr lang="zh-CN" altLang="en-GB" sz="2800" b="1" u="sng">
                <a:solidFill>
                  <a:srgbClr val="000000"/>
                </a:solidFill>
                <a:ea typeface="宋体" panose="02010600030101010101" pitchFamily="2" charset="-122"/>
              </a:rPr>
              <a:t>        </a:t>
            </a:r>
            <a:r>
              <a:rPr lang="zh-CN" altLang="en-GB" sz="2800" b="1">
                <a:solidFill>
                  <a:srgbClr val="000000"/>
                </a:solidFill>
                <a:ea typeface="宋体" panose="02010600030101010101" pitchFamily="2" charset="-122"/>
              </a:rPr>
              <a:t>．</a:t>
            </a:r>
          </a:p>
          <a:p>
            <a:r>
              <a:rPr lang="zh-CN" altLang="en-GB" sz="2800" b="1">
                <a:solidFill>
                  <a:srgbClr val="000000"/>
                </a:solidFill>
                <a:ea typeface="宋体" panose="02010600030101010101" pitchFamily="2" charset="-122"/>
              </a:rPr>
              <a:t>你认为派</a:t>
            </a:r>
            <a:r>
              <a:rPr lang="zh-CN" altLang="en-GB" sz="2800" b="1" u="sng">
                <a:solidFill>
                  <a:srgbClr val="000000"/>
                </a:solidFill>
                <a:ea typeface="宋体" panose="02010600030101010101" pitchFamily="2" charset="-122"/>
              </a:rPr>
              <a:t>      </a:t>
            </a:r>
            <a:r>
              <a:rPr lang="zh-CN" altLang="en-GB" sz="2800" b="1">
                <a:solidFill>
                  <a:srgbClr val="000000"/>
                </a:solidFill>
                <a:ea typeface="宋体" panose="02010600030101010101" pitchFamily="2" charset="-122"/>
              </a:rPr>
              <a:t>去参加比赛比较合适？</a:t>
            </a:r>
          </a:p>
          <a:p>
            <a:r>
              <a:rPr lang="zh-CN" altLang="en-GB" sz="2800" b="1">
                <a:solidFill>
                  <a:srgbClr val="000000"/>
                </a:solidFill>
                <a:ea typeface="宋体" panose="02010600030101010101" pitchFamily="2" charset="-122"/>
              </a:rPr>
              <a:t>请结合计算加以说明</a:t>
            </a:r>
            <a:r>
              <a:rPr lang="zh-CN" altLang="en-GB" b="1">
                <a:solidFill>
                  <a:srgbClr val="000000"/>
                </a:solidFill>
                <a:ea typeface="宋体" panose="02010600030101010101" pitchFamily="2" charset="-122"/>
              </a:rPr>
              <a:t>．</a:t>
            </a:r>
            <a:endParaRPr lang="zh-CN" altLang="en-US" b="1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28676" name="WordArt 4"/>
          <p:cNvSpPr>
            <a:spLocks noChangeArrowheads="1" noChangeShapeType="1" noTextEdit="1"/>
          </p:cNvSpPr>
          <p:nvPr>
            <p:custDataLst>
              <p:tags r:id="rId3"/>
            </p:custDataLst>
          </p:nvPr>
        </p:nvSpPr>
        <p:spPr bwMode="auto">
          <a:xfrm>
            <a:off x="611188" y="1171575"/>
            <a:ext cx="2286000" cy="4572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zh-CN" altLang="en-US" sz="3600" kern="10">
                <a:ln w="9525" algn="ctr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当堂反馈：</a:t>
            </a:r>
          </a:p>
        </p:txBody>
      </p:sp>
      <p:sp>
        <p:nvSpPr>
          <p:cNvPr id="22533" name="Text Box 5"/>
          <p:cNvSpPr/>
          <p:nvPr>
            <p:custDataLst>
              <p:tags r:id="rId4"/>
            </p:custDataLst>
          </p:nvPr>
        </p:nvSpPr>
        <p:spPr>
          <a:xfrm>
            <a:off x="3203575" y="3929063"/>
            <a:ext cx="431800" cy="579437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3300"/>
                </a:solidFill>
                <a:ea typeface="宋体" panose="02010600030101010101" pitchFamily="2" charset="-122"/>
                <a:sym typeface="Wingdings" panose="05000000000000000000"/>
              </a:rPr>
              <a:t>9</a:t>
            </a:r>
            <a:endParaRPr lang="en-US" altLang="zh-CN" sz="3200" b="1">
              <a:solidFill>
                <a:srgbClr val="FF3300"/>
              </a:solidFill>
              <a:ea typeface="宋体" panose="02010600030101010101" pitchFamily="2" charset="-122"/>
            </a:endParaRPr>
          </a:p>
        </p:txBody>
      </p:sp>
      <p:sp>
        <p:nvSpPr>
          <p:cNvPr id="22534" name="Text Box 6"/>
          <p:cNvSpPr/>
          <p:nvPr>
            <p:custDataLst>
              <p:tags r:id="rId5"/>
            </p:custDataLst>
          </p:nvPr>
        </p:nvSpPr>
        <p:spPr>
          <a:xfrm>
            <a:off x="6227763" y="3929063"/>
            <a:ext cx="1008062" cy="579437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3300"/>
                </a:solidFill>
                <a:ea typeface="宋体" panose="02010600030101010101" pitchFamily="2" charset="-122"/>
                <a:sym typeface="Wingdings" panose="05000000000000000000"/>
              </a:rPr>
              <a:t>9</a:t>
            </a:r>
            <a:endParaRPr lang="en-US" altLang="zh-CN" sz="3200" b="1">
              <a:solidFill>
                <a:srgbClr val="FF3300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animBg="1"/>
      <p:bldP spid="2253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subTitle" idx="1"/>
            <p:custDataLst>
              <p:tags r:id="rId1"/>
            </p:custDataLst>
          </p:nvPr>
        </p:nvSpPr>
        <p:spPr>
          <a:xfrm>
            <a:off x="395536" y="908720"/>
            <a:ext cx="8280400" cy="3007543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>
            <a:normAutofit/>
          </a:bodyPr>
          <a:lstStyle/>
          <a:p>
            <a:pPr algn="l" fontAlgn="base"/>
            <a:r>
              <a:rPr lang="zh-CN" altLang="en-US" sz="2400" b="1" dirty="0" smtClean="0">
                <a:solidFill>
                  <a:schemeClr val="tx1"/>
                </a:solidFill>
              </a:rPr>
              <a:t>例</a:t>
            </a:r>
            <a:r>
              <a:rPr lang="en-US" altLang="zh-CN" sz="2400" b="1" dirty="0" smtClean="0">
                <a:solidFill>
                  <a:schemeClr val="tx1"/>
                </a:solidFill>
              </a:rPr>
              <a:t>1:</a:t>
            </a:r>
            <a:r>
              <a:rPr lang="zh-CN" altLang="en-US" sz="2400" b="1" dirty="0" smtClean="0">
                <a:solidFill>
                  <a:schemeClr val="tx1"/>
                </a:solidFill>
              </a:rPr>
              <a:t>在一次芭蕾舞的比赛中</a:t>
            </a:r>
            <a:r>
              <a:rPr lang="en-US" altLang="zh-CN" sz="2400" b="1" dirty="0" smtClean="0">
                <a:solidFill>
                  <a:schemeClr val="tx1"/>
                </a:solidFill>
              </a:rPr>
              <a:t>,</a:t>
            </a:r>
            <a:r>
              <a:rPr lang="zh-CN" altLang="en-US" sz="2400" b="1" dirty="0" smtClean="0">
                <a:solidFill>
                  <a:schemeClr val="tx1"/>
                </a:solidFill>
              </a:rPr>
              <a:t>甲</a:t>
            </a:r>
            <a:r>
              <a:rPr lang="en-US" altLang="zh-CN" sz="2400" b="1" dirty="0" smtClean="0">
                <a:solidFill>
                  <a:schemeClr val="tx1"/>
                </a:solidFill>
              </a:rPr>
              <a:t>,</a:t>
            </a:r>
            <a:r>
              <a:rPr lang="zh-CN" altLang="en-US" sz="2400" b="1" dirty="0" smtClean="0">
                <a:solidFill>
                  <a:schemeClr val="tx1"/>
                </a:solidFill>
              </a:rPr>
              <a:t>乙两个芭蕾舞团表演了舞剧</a:t>
            </a:r>
            <a:r>
              <a:rPr lang="en-US" altLang="zh-CN" sz="2400" b="1" dirty="0" smtClean="0">
                <a:solidFill>
                  <a:schemeClr val="tx1"/>
                </a:solidFill>
              </a:rPr>
              <a:t>&lt;</a:t>
            </a:r>
            <a:r>
              <a:rPr lang="zh-CN" altLang="en-US" sz="2400" b="1" dirty="0" smtClean="0">
                <a:solidFill>
                  <a:schemeClr val="tx1"/>
                </a:solidFill>
              </a:rPr>
              <a:t>天鹅舞</a:t>
            </a:r>
            <a:r>
              <a:rPr lang="en-US" altLang="zh-CN" sz="2400" b="1" dirty="0" smtClean="0">
                <a:solidFill>
                  <a:schemeClr val="tx1"/>
                </a:solidFill>
              </a:rPr>
              <a:t>&gt;,</a:t>
            </a:r>
            <a:r>
              <a:rPr lang="zh-CN" altLang="en-US" sz="2400" b="1" dirty="0" smtClean="0">
                <a:solidFill>
                  <a:schemeClr val="tx1"/>
                </a:solidFill>
              </a:rPr>
              <a:t>参加表演的女演员的身高</a:t>
            </a:r>
            <a:r>
              <a:rPr lang="en-US" altLang="zh-CN" sz="2400" b="1" dirty="0" smtClean="0">
                <a:solidFill>
                  <a:schemeClr val="tx1"/>
                </a:solidFill>
              </a:rPr>
              <a:t>(</a:t>
            </a:r>
            <a:r>
              <a:rPr lang="zh-CN" altLang="en-US" sz="2400" b="1" dirty="0" smtClean="0">
                <a:solidFill>
                  <a:schemeClr val="tx1"/>
                </a:solidFill>
              </a:rPr>
              <a:t>单位</a:t>
            </a:r>
            <a:r>
              <a:rPr lang="en-US" altLang="zh-CN" sz="2400" b="1" dirty="0" smtClean="0">
                <a:solidFill>
                  <a:schemeClr val="tx1"/>
                </a:solidFill>
              </a:rPr>
              <a:t>:</a:t>
            </a:r>
            <a:r>
              <a:rPr lang="zh-CN" altLang="en-US" sz="2400" b="1" dirty="0" smtClean="0">
                <a:solidFill>
                  <a:schemeClr val="tx1"/>
                </a:solidFill>
              </a:rPr>
              <a:t>ｃｍ）分别是</a:t>
            </a:r>
          </a:p>
          <a:p>
            <a:pPr algn="l" fontAlgn="base"/>
            <a:r>
              <a:rPr lang="zh-CN" altLang="en-US" sz="2400" b="1" dirty="0" smtClean="0">
                <a:solidFill>
                  <a:schemeClr val="tx1"/>
                </a:solidFill>
              </a:rPr>
              <a:t>甲团  </a:t>
            </a:r>
            <a:r>
              <a:rPr lang="en-US" altLang="zh-CN" sz="2400" b="1" dirty="0" smtClean="0">
                <a:solidFill>
                  <a:schemeClr val="tx1"/>
                </a:solidFill>
              </a:rPr>
              <a:t>163 164 164 165 165 165 166  167</a:t>
            </a:r>
          </a:p>
          <a:p>
            <a:pPr algn="l" fontAlgn="base"/>
            <a:r>
              <a:rPr lang="zh-CN" altLang="en-US" sz="2400" b="1" dirty="0" smtClean="0">
                <a:solidFill>
                  <a:schemeClr val="tx1"/>
                </a:solidFill>
              </a:rPr>
              <a:t>乙团  </a:t>
            </a:r>
            <a:r>
              <a:rPr lang="en-US" altLang="zh-CN" sz="2400" b="1" dirty="0" smtClean="0">
                <a:solidFill>
                  <a:schemeClr val="tx1"/>
                </a:solidFill>
              </a:rPr>
              <a:t>163 164 164 165 166 167 167 168</a:t>
            </a:r>
          </a:p>
          <a:p>
            <a:pPr algn="l" fontAlgn="base"/>
            <a:r>
              <a:rPr lang="zh-CN" altLang="en-US" sz="2400" b="1" dirty="0" smtClean="0">
                <a:solidFill>
                  <a:schemeClr val="tx1"/>
                </a:solidFill>
              </a:rPr>
              <a:t>哪个芭蕾舞女演员的身高更整齐</a:t>
            </a:r>
            <a:r>
              <a:rPr lang="en-US" altLang="zh-CN" sz="2400" b="1" dirty="0" smtClean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23555" name="Text Box 3"/>
          <p:cNvSpPr/>
          <p:nvPr>
            <p:custDataLst>
              <p:tags r:id="rId2"/>
            </p:custDataLst>
          </p:nvPr>
        </p:nvSpPr>
        <p:spPr>
          <a:xfrm>
            <a:off x="1692275" y="4957763"/>
            <a:ext cx="5400675" cy="1016000"/>
          </a:xfrm>
          <a:prstGeom prst="rect">
            <a:avLst/>
          </a:prstGeom>
          <a:noFill/>
          <a:ln w="57150">
            <a:solidFill>
              <a:srgbClr val="CC6600"/>
            </a:solidFill>
            <a:miter lim="800000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6000" b="1" dirty="0">
                <a:ea typeface="宋体" panose="02010600030101010101" pitchFamily="2" charset="-122"/>
              </a:rPr>
              <a:t>自己算一算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WordArt 2"/>
          <p:cNvSpPr>
            <a:spLocks noChangeArrowheads="1" noChangeShapeType="1" noTextEdit="1"/>
          </p:cNvSpPr>
          <p:nvPr>
            <p:custDataLst>
              <p:tags r:id="rId2"/>
            </p:custDataLst>
          </p:nvPr>
        </p:nvSpPr>
        <p:spPr bwMode="auto">
          <a:xfrm>
            <a:off x="420688" y="981075"/>
            <a:ext cx="2254250" cy="576263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zh-CN" altLang="en-US" sz="3600" kern="10">
                <a:ln w="9525" algn="ctr">
                  <a:solidFill>
                    <a:srgbClr val="000000"/>
                  </a:solidFill>
                  <a:round/>
                </a:ln>
                <a:latin typeface="微软雅黑" panose="020B0503020204020204" pitchFamily="34" charset="-122"/>
                <a:ea typeface="微软雅黑" panose="020B0503020204020204" pitchFamily="34" charset="-122"/>
              </a:rPr>
              <a:t>检测反馈 ：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  <p:custDataLst>
              <p:tags r:id="rId3"/>
            </p:custDataLst>
          </p:nvPr>
        </p:nvSpPr>
        <p:spPr>
          <a:xfrm>
            <a:off x="444500" y="1916113"/>
            <a:ext cx="8591996" cy="4194175"/>
          </a:xfrm>
          <a:ln cap="flat" algn="ctr">
            <a:round/>
            <a:headEnd type="none" w="med" len="med"/>
            <a:tailEnd type="none" w="med" len="med"/>
          </a:ln>
        </p:spPr>
        <p:txBody>
          <a:bodyPr>
            <a:no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zh-CN" sz="2400" b="1" dirty="0" smtClean="0"/>
              <a:t>(1)</a:t>
            </a:r>
            <a:r>
              <a:rPr lang="zh-CN" altLang="en-US" sz="2400" b="1" dirty="0" smtClean="0"/>
              <a:t>有</a:t>
            </a:r>
            <a:r>
              <a:rPr lang="en-US" altLang="zh-CN" sz="2400" b="1" dirty="0" smtClean="0"/>
              <a:t>5</a:t>
            </a:r>
            <a:r>
              <a:rPr lang="zh-CN" altLang="en-US" sz="2400" b="1" dirty="0" smtClean="0"/>
              <a:t>个数</a:t>
            </a:r>
            <a:r>
              <a:rPr lang="en-US" altLang="zh-CN" sz="2400" b="1" dirty="0" smtClean="0"/>
              <a:t>1</a:t>
            </a:r>
            <a:r>
              <a:rPr lang="zh-CN" altLang="en-US" sz="2400" b="1" dirty="0" smtClean="0"/>
              <a:t>，</a:t>
            </a:r>
            <a:r>
              <a:rPr lang="en-US" altLang="zh-CN" sz="2400" b="1" dirty="0" smtClean="0"/>
              <a:t>4</a:t>
            </a:r>
            <a:r>
              <a:rPr lang="zh-CN" altLang="en-US" sz="2400" b="1" dirty="0" smtClean="0"/>
              <a:t>，</a:t>
            </a:r>
            <a:r>
              <a:rPr lang="en-US" altLang="zh-CN" sz="2400" b="1" dirty="0" smtClean="0"/>
              <a:t>a,  5,2</a:t>
            </a:r>
            <a:r>
              <a:rPr lang="zh-CN" altLang="en-US" sz="2400" b="1" dirty="0" smtClean="0"/>
              <a:t>的平均数是</a:t>
            </a:r>
            <a:r>
              <a:rPr lang="en-US" altLang="zh-CN" sz="2400" b="1" dirty="0" smtClean="0"/>
              <a:t>a</a:t>
            </a:r>
            <a:r>
              <a:rPr lang="zh-CN" altLang="en-US" sz="2400" b="1" dirty="0" smtClean="0"/>
              <a:t>，则这个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2400" b="1" dirty="0" smtClean="0"/>
              <a:t>5</a:t>
            </a:r>
            <a:r>
              <a:rPr lang="zh-CN" altLang="en-US" sz="2400" b="1" dirty="0" smtClean="0"/>
              <a:t>个数的方差是</a:t>
            </a:r>
            <a:r>
              <a:rPr lang="en-US" altLang="zh-CN" sz="2400" b="1" dirty="0" smtClean="0"/>
              <a:t>_____.</a:t>
            </a:r>
          </a:p>
          <a:p>
            <a:pPr marL="0" indent="0">
              <a:buFont typeface="Arial" panose="020B0604020202020204" pitchFamily="34" charset="0"/>
              <a:buChar char="•"/>
            </a:pPr>
            <a:endParaRPr lang="en-US" altLang="zh-CN" sz="2400" b="1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2400" b="1" dirty="0" smtClean="0"/>
              <a:t>(2)</a:t>
            </a:r>
            <a:r>
              <a:rPr lang="zh-CN" altLang="en-US" sz="2400" b="1" dirty="0" smtClean="0"/>
              <a:t>绝对值小于        所有整数的方差是</a:t>
            </a:r>
            <a:r>
              <a:rPr lang="en-US" altLang="zh-CN" sz="2400" b="1" dirty="0" smtClean="0"/>
              <a:t>______.</a:t>
            </a:r>
          </a:p>
          <a:p>
            <a:pPr marL="0" indent="0">
              <a:buFont typeface="Arial" panose="020B0604020202020204" pitchFamily="34" charset="0"/>
              <a:buChar char="•"/>
            </a:pPr>
            <a:endParaRPr lang="en-US" altLang="zh-CN" sz="2400" b="1" dirty="0" smtClean="0"/>
          </a:p>
          <a:p>
            <a:pPr marL="0" indent="0">
              <a:buFont typeface="Arial" panose="020B0604020202020204" pitchFamily="34" charset="0"/>
              <a:buChar char="•"/>
            </a:pPr>
            <a:endParaRPr lang="en-US" altLang="zh-CN" sz="2400" b="1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2400" b="1" dirty="0" smtClean="0"/>
              <a:t>(3)</a:t>
            </a:r>
            <a:r>
              <a:rPr lang="zh-CN" altLang="en-US" sz="2400" b="1" dirty="0" smtClean="0"/>
              <a:t>一组数据：</a:t>
            </a:r>
            <a:r>
              <a:rPr lang="en-US" altLang="zh-CN" sz="2400" b="1" dirty="0" smtClean="0"/>
              <a:t>a, a, a, ---,a    (</a:t>
            </a:r>
            <a:r>
              <a:rPr lang="zh-CN" altLang="en-US" sz="2400" b="1" dirty="0" smtClean="0"/>
              <a:t>有</a:t>
            </a:r>
            <a:r>
              <a:rPr lang="en-US" altLang="zh-CN" sz="2400" b="1" dirty="0" smtClean="0"/>
              <a:t>n</a:t>
            </a:r>
            <a:r>
              <a:rPr lang="zh-CN" altLang="en-US" sz="2400" b="1" dirty="0" smtClean="0"/>
              <a:t>个</a:t>
            </a:r>
            <a:r>
              <a:rPr lang="en-US" altLang="zh-CN" sz="2400" b="1" dirty="0" smtClean="0"/>
              <a:t>a)</a:t>
            </a:r>
            <a:r>
              <a:rPr lang="zh-CN" altLang="en-US" sz="2400" b="1" dirty="0" smtClean="0"/>
              <a:t>则它的方差为</a:t>
            </a:r>
            <a:r>
              <a:rPr lang="en-US" altLang="zh-CN" sz="2400" b="1" dirty="0" smtClean="0"/>
              <a:t>_____;</a:t>
            </a:r>
          </a:p>
        </p:txBody>
      </p:sp>
      <p:graphicFrame>
        <p:nvGraphicFramePr>
          <p:cNvPr id="30724" name="Object 5"/>
          <p:cNvGraphicFramePr>
            <a:graphicFrameLocks noGrp="1" noChangeAspect="1"/>
          </p:cNvGraphicFramePr>
          <p:nvPr>
            <p:ph sz="quarter" idx="2"/>
            <p:custDataLst>
              <p:tags r:id="rId4"/>
            </p:custDataLst>
          </p:nvPr>
        </p:nvGraphicFramePr>
        <p:xfrm>
          <a:off x="2639183" y="3708400"/>
          <a:ext cx="46672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4" name="公式" r:id="rId9" imgW="139700" imgH="139700" progId="Equation.3">
                  <p:embed/>
                </p:oleObj>
              </mc:Choice>
              <mc:Fallback>
                <p:oleObj name="公式" r:id="rId9" imgW="139700" imgH="139700" progId="Equation.3">
                  <p:embed/>
                  <p:pic>
                    <p:nvPicPr>
                      <p:cNvPr id="0" name="Object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9183" y="3708400"/>
                        <a:ext cx="466725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1" name="Text Box 6"/>
          <p:cNvSpPr/>
          <p:nvPr>
            <p:custDataLst>
              <p:tags r:id="rId5"/>
            </p:custDataLst>
          </p:nvPr>
        </p:nvSpPr>
        <p:spPr>
          <a:xfrm>
            <a:off x="3059113" y="2349500"/>
            <a:ext cx="712787" cy="579438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3300"/>
                </a:solidFill>
                <a:ea typeface="宋体" panose="02010600030101010101" pitchFamily="2" charset="-122"/>
                <a:sym typeface="Wingdings" panose="05000000000000000000"/>
              </a:rPr>
              <a:t>2</a:t>
            </a:r>
            <a:endParaRPr lang="en-US" altLang="zh-CN" sz="3200" b="1">
              <a:solidFill>
                <a:srgbClr val="FF3300"/>
              </a:solidFill>
              <a:ea typeface="宋体" panose="02010600030101010101" pitchFamily="2" charset="-122"/>
            </a:endParaRPr>
          </a:p>
        </p:txBody>
      </p:sp>
      <p:sp>
        <p:nvSpPr>
          <p:cNvPr id="24582" name="Text Box 7"/>
          <p:cNvSpPr/>
          <p:nvPr>
            <p:custDataLst>
              <p:tags r:id="rId6"/>
            </p:custDataLst>
          </p:nvPr>
        </p:nvSpPr>
        <p:spPr>
          <a:xfrm>
            <a:off x="6516688" y="3357563"/>
            <a:ext cx="647700" cy="584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3300"/>
                </a:solidFill>
                <a:ea typeface="宋体" panose="02010600030101010101" pitchFamily="2" charset="-122"/>
                <a:sym typeface="Wingdings" panose="05000000000000000000"/>
              </a:rPr>
              <a:t>2</a:t>
            </a:r>
            <a:endParaRPr lang="en-US" altLang="zh-CN" sz="3200" b="1">
              <a:solidFill>
                <a:srgbClr val="FF3300"/>
              </a:solidFill>
              <a:ea typeface="宋体" panose="02010600030101010101" pitchFamily="2" charset="-122"/>
            </a:endParaRPr>
          </a:p>
        </p:txBody>
      </p:sp>
      <p:sp>
        <p:nvSpPr>
          <p:cNvPr id="24583" name="Text Box 8"/>
          <p:cNvSpPr/>
          <p:nvPr>
            <p:custDataLst>
              <p:tags r:id="rId7"/>
            </p:custDataLst>
          </p:nvPr>
        </p:nvSpPr>
        <p:spPr>
          <a:xfrm>
            <a:off x="7884368" y="5229200"/>
            <a:ext cx="647700" cy="579437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3300"/>
                </a:solidFill>
                <a:ea typeface="宋体" panose="02010600030101010101" pitchFamily="2" charset="-122"/>
                <a:sym typeface="Wingdings" panose="05000000000000000000"/>
              </a:rPr>
              <a:t>0</a:t>
            </a:r>
            <a:endParaRPr lang="en-US" altLang="zh-CN" sz="3200" b="1" dirty="0">
              <a:solidFill>
                <a:srgbClr val="FF3300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 animBg="1"/>
      <p:bldP spid="2458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WordArt 2"/>
          <p:cNvSpPr>
            <a:spLocks noChangeArrowheads="1" noChangeShapeType="1" noTextEdit="1"/>
          </p:cNvSpPr>
          <p:nvPr>
            <p:custDataLst>
              <p:tags r:id="rId1"/>
            </p:custDataLst>
          </p:nvPr>
        </p:nvSpPr>
        <p:spPr bwMode="auto">
          <a:xfrm>
            <a:off x="533400" y="949325"/>
            <a:ext cx="1954213" cy="4953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zh-CN" altLang="en-US" sz="3600" kern="10" dirty="0">
                <a:ln w="9525" algn="ctr">
                  <a:solidFill>
                    <a:srgbClr val="FFFF00"/>
                  </a:solidFill>
                  <a:rou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探索发现</a:t>
            </a:r>
          </a:p>
        </p:txBody>
      </p:sp>
      <p:sp>
        <p:nvSpPr>
          <p:cNvPr id="25603" name="Text Box 3"/>
          <p:cNvSpPr/>
          <p:nvPr>
            <p:custDataLst>
              <p:tags r:id="rId2"/>
            </p:custDataLst>
          </p:nvPr>
        </p:nvSpPr>
        <p:spPr>
          <a:xfrm>
            <a:off x="395288" y="1628775"/>
            <a:ext cx="8382000" cy="954088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kumimoji="1" lang="zh-CN" altLang="en-US" sz="2800" b="1">
                <a:latin typeface="Times New Roman" panose="02020603050405020304" pitchFamily="18" charset="0"/>
                <a:ea typeface="宋体" panose="02010600030101010101" pitchFamily="2" charset="-122"/>
              </a:rPr>
              <a:t>已知三组数据</a:t>
            </a:r>
            <a:r>
              <a:rPr kumimoji="1" lang="en-US" altLang="zh-CN" sz="2800" b="1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kumimoji="1" lang="zh-CN" altLang="en-US" sz="2800" b="1">
                <a:latin typeface="Times New Roman" panose="02020603050405020304" pitchFamily="18" charset="0"/>
                <a:ea typeface="宋体" panose="02010600030101010101" pitchFamily="2" charset="-122"/>
              </a:rPr>
              <a:t>、</a:t>
            </a:r>
            <a:r>
              <a:rPr kumimoji="1" lang="en-US" altLang="zh-CN" sz="2800" b="1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kumimoji="1" lang="zh-CN" altLang="en-US" sz="2800" b="1">
                <a:latin typeface="Times New Roman" panose="02020603050405020304" pitchFamily="18" charset="0"/>
                <a:ea typeface="宋体" panose="02010600030101010101" pitchFamily="2" charset="-122"/>
              </a:rPr>
              <a:t>、</a:t>
            </a:r>
            <a:r>
              <a:rPr kumimoji="1" lang="en-US" altLang="zh-CN" sz="2800" b="1"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kumimoji="1" lang="zh-CN" altLang="en-US" sz="2800" b="1">
                <a:latin typeface="Times New Roman" panose="02020603050405020304" pitchFamily="18" charset="0"/>
                <a:ea typeface="宋体" panose="02010600030101010101" pitchFamily="2" charset="-122"/>
              </a:rPr>
              <a:t>、</a:t>
            </a:r>
            <a:r>
              <a:rPr kumimoji="1" lang="en-US" altLang="zh-CN" sz="2800" b="1"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  <a:r>
              <a:rPr kumimoji="1" lang="zh-CN" altLang="en-US" sz="2800" b="1">
                <a:latin typeface="Times New Roman" panose="02020603050405020304" pitchFamily="18" charset="0"/>
                <a:ea typeface="宋体" panose="02010600030101010101" pitchFamily="2" charset="-122"/>
              </a:rPr>
              <a:t>、</a:t>
            </a:r>
            <a:r>
              <a:rPr kumimoji="1" lang="en-US" altLang="zh-CN" sz="2800" b="1">
                <a:latin typeface="Times New Roman" panose="02020603050405020304" pitchFamily="18" charset="0"/>
                <a:ea typeface="宋体" panose="02010600030101010101" pitchFamily="2" charset="-122"/>
              </a:rPr>
              <a:t>5</a:t>
            </a:r>
            <a:r>
              <a:rPr kumimoji="1" lang="zh-CN" altLang="en-US" sz="2800" b="1">
                <a:latin typeface="Times New Roman" panose="02020603050405020304" pitchFamily="18" charset="0"/>
                <a:ea typeface="宋体" panose="02010600030101010101" pitchFamily="2" charset="-122"/>
              </a:rPr>
              <a:t>；</a:t>
            </a:r>
            <a:r>
              <a:rPr kumimoji="1"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11</a:t>
            </a:r>
            <a:r>
              <a:rPr kumimoji="1"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、</a:t>
            </a:r>
            <a:r>
              <a:rPr kumimoji="1"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12</a:t>
            </a:r>
            <a:r>
              <a:rPr kumimoji="1"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、</a:t>
            </a:r>
            <a:r>
              <a:rPr kumimoji="1"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13</a:t>
            </a:r>
            <a:r>
              <a:rPr kumimoji="1"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、</a:t>
            </a:r>
            <a:r>
              <a:rPr kumimoji="1"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14</a:t>
            </a:r>
            <a:r>
              <a:rPr kumimoji="1"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、</a:t>
            </a:r>
            <a:r>
              <a:rPr kumimoji="1"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15</a:t>
            </a:r>
          </a:p>
          <a:p>
            <a:r>
              <a:rPr kumimoji="1" lang="zh-CN" altLang="en-US" sz="2800" b="1">
                <a:latin typeface="Times New Roman" panose="02020603050405020304" pitchFamily="18" charset="0"/>
                <a:ea typeface="宋体" panose="02010600030101010101" pitchFamily="2" charset="-122"/>
              </a:rPr>
              <a:t>和</a:t>
            </a:r>
            <a:r>
              <a:rPr kumimoji="1" lang="en-US" altLang="zh-CN" sz="2800" b="1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kumimoji="1" lang="zh-CN" altLang="en-US" sz="2800" b="1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、</a:t>
            </a:r>
            <a:r>
              <a:rPr kumimoji="1" lang="en-US" altLang="zh-CN" sz="2800" b="1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6</a:t>
            </a:r>
            <a:r>
              <a:rPr kumimoji="1" lang="zh-CN" altLang="en-US" sz="2800" b="1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、</a:t>
            </a:r>
            <a:r>
              <a:rPr kumimoji="1" lang="en-US" altLang="zh-CN" sz="2800" b="1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9</a:t>
            </a:r>
            <a:r>
              <a:rPr kumimoji="1" lang="zh-CN" altLang="en-US" sz="2800" b="1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、</a:t>
            </a:r>
            <a:r>
              <a:rPr kumimoji="1" lang="en-US" altLang="zh-CN" sz="2800" b="1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12</a:t>
            </a:r>
            <a:r>
              <a:rPr kumimoji="1" lang="zh-CN" altLang="en-US" sz="2800" b="1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、</a:t>
            </a:r>
            <a:r>
              <a:rPr kumimoji="1" lang="en-US" altLang="zh-CN" sz="2800" b="1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15</a:t>
            </a:r>
            <a:r>
              <a:rPr kumimoji="1" lang="zh-CN" altLang="en-US" sz="2800" b="1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。</a:t>
            </a:r>
          </a:p>
        </p:txBody>
      </p:sp>
      <p:sp>
        <p:nvSpPr>
          <p:cNvPr id="25604" name="Text Box 4"/>
          <p:cNvSpPr/>
          <p:nvPr>
            <p:custDataLst>
              <p:tags r:id="rId3"/>
            </p:custDataLst>
          </p:nvPr>
        </p:nvSpPr>
        <p:spPr>
          <a:xfrm>
            <a:off x="533400" y="2516188"/>
            <a:ext cx="7278688" cy="519112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kumimoji="1" lang="zh-CN" altLang="en-US" sz="2800" b="1">
                <a:latin typeface="Times New Roman" panose="02020603050405020304" pitchFamily="18" charset="0"/>
                <a:ea typeface="宋体" panose="02010600030101010101" pitchFamily="2" charset="-122"/>
              </a:rPr>
              <a:t>、求这三组数据的平均数、方差。</a:t>
            </a:r>
          </a:p>
        </p:txBody>
      </p:sp>
      <p:sp>
        <p:nvSpPr>
          <p:cNvPr id="25605" name="Text Box 5"/>
          <p:cNvSpPr/>
          <p:nvPr>
            <p:custDataLst>
              <p:tags r:id="rId4"/>
            </p:custDataLst>
          </p:nvPr>
        </p:nvSpPr>
        <p:spPr>
          <a:xfrm>
            <a:off x="323850" y="5167313"/>
            <a:ext cx="8534400" cy="1160462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kumimoji="1" lang="zh-CN" altLang="en-US" sz="2800" b="1">
                <a:latin typeface="Times New Roman" panose="02020603050405020304" pitchFamily="18" charset="0"/>
                <a:ea typeface="宋体" panose="02010600030101010101" pitchFamily="2" charset="-122"/>
              </a:rPr>
              <a:t>、对照以上结果，你能从中发现哪些有趣的结论？</a:t>
            </a:r>
          </a:p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想看一看下面的问题吗？</a:t>
            </a:r>
          </a:p>
        </p:txBody>
      </p:sp>
      <p:graphicFrame>
        <p:nvGraphicFramePr>
          <p:cNvPr id="31750" name="Group 6"/>
          <p:cNvGraphicFramePr>
            <a:graphicFrameLocks noGrp="1"/>
          </p:cNvGraphicFramePr>
          <p:nvPr/>
        </p:nvGraphicFramePr>
        <p:xfrm>
          <a:off x="381000" y="3078163"/>
          <a:ext cx="6553200" cy="1910374"/>
        </p:xfrm>
        <a:graphic>
          <a:graphicData uri="http://schemas.openxmlformats.org/drawingml/2006/table">
            <a:tbl>
              <a:tblPr/>
              <a:tblGrid>
                <a:gridCol w="3276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平均数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方差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11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12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13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14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15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12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15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5628" name="Text Box 28"/>
          <p:cNvSpPr/>
          <p:nvPr>
            <p:custDataLst>
              <p:tags r:id="rId5"/>
            </p:custDataLst>
          </p:nvPr>
        </p:nvSpPr>
        <p:spPr>
          <a:xfrm>
            <a:off x="4191000" y="3509963"/>
            <a:ext cx="457200" cy="457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zh-CN"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/>
              </a:rPr>
              <a:t>3</a:t>
            </a:r>
            <a:endParaRPr kumimoji="1" lang="en-US" altLang="zh-CN" sz="2400" b="1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5629" name="Text Box 29"/>
          <p:cNvSpPr/>
          <p:nvPr>
            <p:custDataLst>
              <p:tags r:id="rId6"/>
            </p:custDataLst>
          </p:nvPr>
        </p:nvSpPr>
        <p:spPr>
          <a:xfrm>
            <a:off x="5867400" y="3509963"/>
            <a:ext cx="457200" cy="457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zh-CN"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/>
              </a:rPr>
              <a:t>2</a:t>
            </a:r>
            <a:endParaRPr kumimoji="1" lang="en-US" altLang="zh-CN" sz="2400" b="1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5630" name="Text Box 30"/>
          <p:cNvSpPr/>
          <p:nvPr>
            <p:custDataLst>
              <p:tags r:id="rId7"/>
            </p:custDataLst>
          </p:nvPr>
        </p:nvSpPr>
        <p:spPr>
          <a:xfrm>
            <a:off x="4033838" y="4086225"/>
            <a:ext cx="762000" cy="457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zh-CN"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/>
              </a:rPr>
              <a:t>13</a:t>
            </a:r>
            <a:endParaRPr kumimoji="1" lang="en-US" altLang="zh-CN" sz="2400" b="1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5631" name="Text Box 31"/>
          <p:cNvSpPr/>
          <p:nvPr>
            <p:custDataLst>
              <p:tags r:id="rId8"/>
            </p:custDataLst>
          </p:nvPr>
        </p:nvSpPr>
        <p:spPr>
          <a:xfrm>
            <a:off x="5881688" y="4086225"/>
            <a:ext cx="457200" cy="457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zh-CN"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/>
              </a:rPr>
              <a:t>2</a:t>
            </a:r>
            <a:endParaRPr kumimoji="1" lang="en-US" altLang="zh-CN" sz="2400" b="1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5632" name="Text Box 32"/>
          <p:cNvSpPr/>
          <p:nvPr>
            <p:custDataLst>
              <p:tags r:id="rId9"/>
            </p:custDataLst>
          </p:nvPr>
        </p:nvSpPr>
        <p:spPr>
          <a:xfrm>
            <a:off x="4205288" y="4518025"/>
            <a:ext cx="457200" cy="457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zh-CN"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/>
              </a:rPr>
              <a:t>9</a:t>
            </a:r>
            <a:endParaRPr kumimoji="1" lang="en-US" altLang="zh-CN" sz="2400" b="1">
              <a:solidFill>
                <a:srgbClr val="FF33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5633" name="Text Box 33"/>
          <p:cNvSpPr/>
          <p:nvPr>
            <p:custDataLst>
              <p:tags r:id="rId10"/>
            </p:custDataLst>
          </p:nvPr>
        </p:nvSpPr>
        <p:spPr>
          <a:xfrm>
            <a:off x="5681663" y="4532313"/>
            <a:ext cx="762000" cy="457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zh-CN"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/>
              </a:rPr>
              <a:t>18</a:t>
            </a:r>
            <a:endParaRPr kumimoji="1" lang="en-US" altLang="zh-CN" sz="2400" b="1">
              <a:solidFill>
                <a:srgbClr val="FF33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4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5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5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5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5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5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5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nimBg="1"/>
      <p:bldP spid="25604" grpId="0" animBg="1"/>
      <p:bldP spid="25605" grpId="0" animBg="1"/>
      <p:bldP spid="25628" grpId="0" animBg="1"/>
      <p:bldP spid="25629" grpId="0" animBg="1"/>
      <p:bldP spid="25630" grpId="0" animBg="1"/>
      <p:bldP spid="25631" grpId="0" animBg="1"/>
      <p:bldP spid="25632" grpId="0" animBg="1"/>
      <p:bldP spid="2563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/>
          <p:nvPr>
            <p:custDataLst>
              <p:tags r:id="rId1"/>
            </p:custDataLst>
          </p:nvPr>
        </p:nvSpPr>
        <p:spPr>
          <a:xfrm>
            <a:off x="396875" y="873125"/>
            <a:ext cx="8278813" cy="54483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请你用发现的结论来解决以下的问题：</a:t>
            </a:r>
          </a:p>
          <a:p>
            <a:pPr>
              <a:spcBef>
                <a:spcPct val="50000"/>
              </a:spcBef>
            </a:pPr>
            <a:r>
              <a:rPr kumimoji="1"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已知数据</a:t>
            </a:r>
            <a:r>
              <a:rPr kumimoji="1" lang="en-US" altLang="zh-CN" sz="24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kumimoji="1" lang="en-US" altLang="zh-CN" sz="2400" b="1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kumimoji="1"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kumimoji="1" lang="en-US" altLang="zh-CN" sz="24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kumimoji="1" lang="en-US" altLang="zh-CN" sz="2400" b="1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kumimoji="1"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kumimoji="1" lang="en-US" altLang="zh-CN" sz="24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kumimoji="1" lang="en-US" altLang="zh-CN" sz="2400" b="1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kumimoji="1"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kumimoji="1"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…</a:t>
            </a:r>
            <a:r>
              <a:rPr kumimoji="1"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kumimoji="1" lang="en-US" altLang="zh-CN" sz="24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kumimoji="1" lang="en-US" altLang="zh-CN" sz="2400" b="1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n</a:t>
            </a:r>
            <a:r>
              <a:rPr kumimoji="1"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的平均数为</a:t>
            </a:r>
            <a:r>
              <a:rPr kumimoji="1" lang="en-US" altLang="zh-CN" sz="24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r>
              <a:rPr kumimoji="1"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，方差为</a:t>
            </a:r>
            <a:r>
              <a:rPr kumimoji="1" lang="en-US" altLang="zh-CN" sz="24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Y</a:t>
            </a:r>
            <a:r>
              <a:rPr kumimoji="1"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,    </a:t>
            </a:r>
            <a:r>
              <a:rPr kumimoji="1"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则</a:t>
            </a:r>
          </a:p>
          <a:p>
            <a:pPr>
              <a:spcBef>
                <a:spcPct val="50000"/>
              </a:spcBef>
            </a:pPr>
            <a:r>
              <a:rPr kumimoji="1" lang="zh-CN" altLang="en-US" sz="24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①</a:t>
            </a:r>
            <a:r>
              <a:rPr kumimoji="1"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数据</a:t>
            </a:r>
            <a:r>
              <a:rPr kumimoji="1" lang="en-US" altLang="zh-CN" sz="24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kumimoji="1" lang="en-US" altLang="zh-CN" sz="2400" b="1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kumimoji="1"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+3</a:t>
            </a:r>
            <a:r>
              <a:rPr kumimoji="1"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kumimoji="1" lang="en-US" altLang="zh-CN" sz="24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kumimoji="1" lang="en-US" altLang="zh-CN" sz="2400" b="1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2 </a:t>
            </a:r>
            <a:r>
              <a:rPr kumimoji="1"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+</a:t>
            </a:r>
            <a:r>
              <a:rPr kumimoji="1" lang="en-US" altLang="zh-CN" sz="2400" b="1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kumimoji="1"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kumimoji="1"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kumimoji="1" lang="en-US" altLang="zh-CN" sz="24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kumimoji="1" lang="en-US" altLang="zh-CN" sz="2400" b="1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3 </a:t>
            </a:r>
            <a:r>
              <a:rPr kumimoji="1"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+3</a:t>
            </a:r>
            <a:r>
              <a:rPr kumimoji="1" lang="en-US" altLang="zh-CN" sz="2400" b="1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kumimoji="1"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kumimoji="1"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…</a:t>
            </a:r>
            <a:r>
              <a:rPr kumimoji="1"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kumimoji="1" lang="en-US" altLang="zh-CN" sz="24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kumimoji="1" lang="en-US" altLang="zh-CN" sz="2400" b="1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n</a:t>
            </a:r>
            <a:r>
              <a:rPr kumimoji="1"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+3</a:t>
            </a:r>
            <a:r>
              <a:rPr kumimoji="1"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的平均数为</a:t>
            </a:r>
            <a:r>
              <a:rPr kumimoji="1" lang="en-US" altLang="zh-CN" sz="2400" b="1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--------</a:t>
            </a:r>
            <a:r>
              <a:rPr kumimoji="1"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endParaRPr kumimoji="1" lang="en-US" altLang="zh-CN" sz="24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kumimoji="1"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方差为</a:t>
            </a:r>
            <a:r>
              <a:rPr kumimoji="1" lang="en-US" altLang="zh-CN" sz="2400" b="1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-------</a:t>
            </a:r>
            <a:endParaRPr kumimoji="1" lang="en-US" altLang="zh-CN" sz="24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kumimoji="1"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②</a:t>
            </a:r>
            <a:r>
              <a:rPr kumimoji="1"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数据</a:t>
            </a:r>
            <a:r>
              <a:rPr kumimoji="1" lang="en-US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kumimoji="1" lang="en-US" altLang="zh-CN" sz="2400" b="1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kumimoji="1"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-3</a:t>
            </a:r>
            <a:r>
              <a:rPr kumimoji="1"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kumimoji="1" lang="en-US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kumimoji="1" lang="en-US" altLang="zh-CN" sz="2400" b="1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 </a:t>
            </a:r>
            <a:r>
              <a:rPr kumimoji="1"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-3</a:t>
            </a:r>
            <a:r>
              <a:rPr kumimoji="1"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kumimoji="1" lang="en-US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kumimoji="1" lang="en-US" altLang="zh-CN" sz="2400" b="1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 </a:t>
            </a:r>
            <a:r>
              <a:rPr kumimoji="1"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-3</a:t>
            </a:r>
            <a:r>
              <a:rPr kumimoji="1" lang="en-US" altLang="zh-CN" sz="2400" b="1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kumimoji="1"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kumimoji="1"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…</a:t>
            </a:r>
            <a:r>
              <a:rPr kumimoji="1"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kumimoji="1" lang="en-US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kumimoji="1" lang="en-US" altLang="zh-CN" sz="2400" b="1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</a:t>
            </a:r>
            <a:r>
              <a:rPr kumimoji="1"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-3</a:t>
            </a:r>
            <a:r>
              <a:rPr kumimoji="1"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的平均数为 </a:t>
            </a:r>
            <a:r>
              <a:rPr kumimoji="1" lang="en-US" altLang="zh-CN" sz="2400" b="1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----------</a:t>
            </a:r>
            <a:r>
              <a:rPr kumimoji="1"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endParaRPr kumimoji="1" lang="en-US" altLang="zh-CN" sz="2400" b="1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kumimoji="1"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方差为</a:t>
            </a:r>
            <a:r>
              <a:rPr kumimoji="1" lang="en-US" altLang="zh-CN" sz="2400" b="1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--------</a:t>
            </a:r>
            <a:endParaRPr kumimoji="1" lang="en-US" altLang="zh-CN" sz="2400" b="1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kumimoji="1"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③</a:t>
            </a:r>
            <a:r>
              <a:rPr kumimoji="1"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数据</a:t>
            </a:r>
            <a:r>
              <a:rPr kumimoji="1"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kumimoji="1" lang="en-US" altLang="zh-CN" sz="24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kumimoji="1" lang="en-US" altLang="zh-CN" sz="2400" b="1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kumimoji="1"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kumimoji="1"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kumimoji="1" lang="en-US" altLang="zh-CN" sz="24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kumimoji="1" lang="en-US" altLang="zh-CN" sz="2400" b="1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2 </a:t>
            </a:r>
            <a:r>
              <a:rPr kumimoji="1"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kumimoji="1"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kumimoji="1" lang="en-US" altLang="zh-CN" sz="24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kumimoji="1" lang="en-US" altLang="zh-CN" sz="2400" b="1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3 </a:t>
            </a:r>
            <a:r>
              <a:rPr kumimoji="1"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kumimoji="1"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…</a:t>
            </a:r>
            <a:r>
              <a:rPr kumimoji="1"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kumimoji="1"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kumimoji="1" lang="en-US" altLang="zh-CN" sz="24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kumimoji="1" lang="en-US" altLang="zh-CN" sz="2400" b="1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n</a:t>
            </a:r>
            <a:r>
              <a:rPr kumimoji="1"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的平均数为</a:t>
            </a:r>
            <a:r>
              <a:rPr kumimoji="1" lang="en-US" altLang="zh-CN" sz="2400" b="1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-----------</a:t>
            </a:r>
            <a:r>
              <a:rPr kumimoji="1"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endParaRPr kumimoji="1" lang="en-US" altLang="zh-CN" sz="24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kumimoji="1"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方差为</a:t>
            </a:r>
            <a:r>
              <a:rPr kumimoji="1" lang="en-US" altLang="zh-CN" sz="2400" b="1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----------.</a:t>
            </a:r>
            <a:r>
              <a:rPr kumimoji="1" lang="en-US" altLang="zh-CN" sz="24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kumimoji="1"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</a:p>
          <a:p>
            <a:pPr>
              <a:spcBef>
                <a:spcPct val="50000"/>
              </a:spcBef>
            </a:pPr>
            <a:r>
              <a:rPr kumimoji="1"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④</a:t>
            </a:r>
            <a:r>
              <a:rPr kumimoji="1"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数据</a:t>
            </a:r>
            <a:r>
              <a:rPr kumimoji="1"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kumimoji="1" lang="en-US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kumimoji="1" lang="en-US" altLang="zh-CN" sz="2400" b="1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kumimoji="1"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-3</a:t>
            </a:r>
            <a:r>
              <a:rPr kumimoji="1"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kumimoji="1"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kumimoji="1" lang="en-US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kumimoji="1" lang="en-US" altLang="zh-CN" sz="2400" b="1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 </a:t>
            </a:r>
            <a:r>
              <a:rPr kumimoji="1"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-3</a:t>
            </a:r>
            <a:r>
              <a:rPr kumimoji="1"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kumimoji="1"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kumimoji="1" lang="en-US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kumimoji="1" lang="en-US" altLang="zh-CN" sz="2400" b="1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 </a:t>
            </a:r>
            <a:r>
              <a:rPr kumimoji="1"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-3</a:t>
            </a:r>
            <a:r>
              <a:rPr kumimoji="1" lang="en-US" altLang="zh-CN" sz="2400" b="1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kumimoji="1"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kumimoji="1"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…</a:t>
            </a:r>
            <a:r>
              <a:rPr kumimoji="1"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kumimoji="1"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kumimoji="1" lang="en-US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kumimoji="1" lang="en-US" altLang="zh-CN" sz="2400" b="1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</a:t>
            </a:r>
            <a:r>
              <a:rPr kumimoji="1"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-3</a:t>
            </a:r>
            <a:r>
              <a:rPr kumimoji="1"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的平均数为 </a:t>
            </a:r>
            <a:r>
              <a:rPr kumimoji="1" lang="en-US" altLang="zh-CN" sz="2400" b="1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----------</a:t>
            </a:r>
            <a:r>
              <a:rPr kumimoji="1"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</a:p>
          <a:p>
            <a:pPr>
              <a:spcBef>
                <a:spcPct val="50000"/>
              </a:spcBef>
            </a:pPr>
            <a:r>
              <a:rPr kumimoji="1"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方差为</a:t>
            </a:r>
            <a:r>
              <a:rPr kumimoji="1" lang="en-US" altLang="zh-CN" sz="2400" b="1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---------</a:t>
            </a:r>
            <a:r>
              <a:rPr kumimoji="1" lang="en-US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r>
              <a:rPr kumimoji="1"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</a:p>
        </p:txBody>
      </p:sp>
      <p:sp>
        <p:nvSpPr>
          <p:cNvPr id="26627" name="Text Box 4"/>
          <p:cNvSpPr/>
          <p:nvPr>
            <p:custDataLst>
              <p:tags r:id="rId2"/>
            </p:custDataLst>
          </p:nvPr>
        </p:nvSpPr>
        <p:spPr>
          <a:xfrm>
            <a:off x="7056438" y="1963738"/>
            <a:ext cx="865187" cy="457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/>
              </a:rPr>
              <a:t>X+3</a:t>
            </a:r>
            <a:endParaRPr kumimoji="1" lang="en-US" altLang="zh-CN" sz="2400" b="1">
              <a:solidFill>
                <a:srgbClr val="FF33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6628" name="Text Box 5"/>
          <p:cNvSpPr/>
          <p:nvPr>
            <p:custDataLst>
              <p:tags r:id="rId3"/>
            </p:custDataLst>
          </p:nvPr>
        </p:nvSpPr>
        <p:spPr>
          <a:xfrm>
            <a:off x="1511300" y="2503488"/>
            <a:ext cx="576263" cy="457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/>
              </a:rPr>
              <a:t>Y</a:t>
            </a:r>
            <a:endParaRPr kumimoji="1" lang="en-US" altLang="zh-CN" sz="2400" b="1">
              <a:solidFill>
                <a:srgbClr val="FF33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6629" name="Text Box 6"/>
          <p:cNvSpPr/>
          <p:nvPr>
            <p:custDataLst>
              <p:tags r:id="rId4"/>
            </p:custDataLst>
          </p:nvPr>
        </p:nvSpPr>
        <p:spPr>
          <a:xfrm>
            <a:off x="6840538" y="3043238"/>
            <a:ext cx="865187" cy="457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/>
              </a:rPr>
              <a:t>X-3</a:t>
            </a:r>
            <a:endParaRPr kumimoji="1" lang="en-US" altLang="zh-CN" sz="2400" b="1">
              <a:solidFill>
                <a:srgbClr val="FF33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6630" name="Text Box 7"/>
          <p:cNvSpPr/>
          <p:nvPr>
            <p:custDataLst>
              <p:tags r:id="rId5"/>
            </p:custDataLst>
          </p:nvPr>
        </p:nvSpPr>
        <p:spPr>
          <a:xfrm>
            <a:off x="1511300" y="3582988"/>
            <a:ext cx="504825" cy="457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/>
              </a:rPr>
              <a:t>Y</a:t>
            </a:r>
            <a:endParaRPr kumimoji="1" lang="en-US" altLang="zh-CN" sz="2400" b="1">
              <a:solidFill>
                <a:srgbClr val="FF33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6631" name="Text Box 8"/>
          <p:cNvSpPr/>
          <p:nvPr>
            <p:custDataLst>
              <p:tags r:id="rId6"/>
            </p:custDataLst>
          </p:nvPr>
        </p:nvSpPr>
        <p:spPr>
          <a:xfrm>
            <a:off x="6337300" y="4113213"/>
            <a:ext cx="649288" cy="457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/>
              </a:rPr>
              <a:t>3X</a:t>
            </a:r>
            <a:endParaRPr kumimoji="1" lang="en-US" altLang="zh-CN" sz="2400" b="1">
              <a:solidFill>
                <a:srgbClr val="FF33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6632" name="Text Box 9"/>
          <p:cNvSpPr/>
          <p:nvPr>
            <p:custDataLst>
              <p:tags r:id="rId7"/>
            </p:custDataLst>
          </p:nvPr>
        </p:nvSpPr>
        <p:spPr>
          <a:xfrm>
            <a:off x="1522413" y="4657725"/>
            <a:ext cx="649287" cy="457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/>
              </a:rPr>
              <a:t>9Y</a:t>
            </a:r>
            <a:endParaRPr kumimoji="1" lang="en-US" altLang="zh-CN" sz="2400" b="1">
              <a:solidFill>
                <a:srgbClr val="FF33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6633" name="Text Box 10"/>
          <p:cNvSpPr/>
          <p:nvPr>
            <p:custDataLst>
              <p:tags r:id="rId8"/>
            </p:custDataLst>
          </p:nvPr>
        </p:nvSpPr>
        <p:spPr>
          <a:xfrm>
            <a:off x="7345363" y="5168900"/>
            <a:ext cx="865187" cy="457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/>
              </a:rPr>
              <a:t>2X-3</a:t>
            </a:r>
            <a:endParaRPr kumimoji="1" lang="en-US" altLang="zh-CN" sz="2400" b="1">
              <a:solidFill>
                <a:srgbClr val="FF33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6634" name="Text Box 11"/>
          <p:cNvSpPr/>
          <p:nvPr>
            <p:custDataLst>
              <p:tags r:id="rId9"/>
            </p:custDataLst>
          </p:nvPr>
        </p:nvSpPr>
        <p:spPr>
          <a:xfrm>
            <a:off x="1728788" y="5743575"/>
            <a:ext cx="611187" cy="457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3300"/>
                </a:solidFill>
                <a:ea typeface="宋体" panose="02010600030101010101" pitchFamily="2" charset="-122"/>
                <a:sym typeface="Wingdings" panose="05000000000000000000"/>
              </a:rPr>
              <a:t>4Y</a:t>
            </a:r>
            <a:endParaRPr lang="en-US" altLang="zh-CN" sz="2400" b="1">
              <a:solidFill>
                <a:srgbClr val="FF3300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1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10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10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10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1000"/>
                                        <p:tgtEl>
                                          <p:spTgt spid="266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animBg="1"/>
      <p:bldP spid="26628" grpId="0" animBg="1"/>
      <p:bldP spid="26629" grpId="0" animBg="1"/>
      <p:bldP spid="26630" grpId="0" animBg="1"/>
      <p:bldP spid="26631" grpId="0" animBg="1"/>
      <p:bldP spid="26632" grpId="0" animBg="1"/>
      <p:bldP spid="2663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idx="1"/>
            <p:custDataLst>
              <p:tags r:id="rId1"/>
            </p:custDataLst>
          </p:nvPr>
        </p:nvSpPr>
        <p:spPr>
          <a:xfrm>
            <a:off x="467544" y="1196752"/>
            <a:ext cx="8229600" cy="3744912"/>
          </a:xfrm>
          <a:noFill/>
          <a:ln cap="flat" algn="ctr">
            <a:round/>
            <a:headEnd type="none" w="med" len="med"/>
            <a:tailEnd type="none" w="med" len="med"/>
          </a:ln>
        </p:spPr>
        <p:txBody>
          <a:bodyPr>
            <a:noAutofit/>
          </a:bodyPr>
          <a:lstStyle/>
          <a:p>
            <a:pPr algn="just" fontAlgn="base">
              <a:buFont typeface="Arial" panose="020B0604020202020204" pitchFamily="34" charset="0"/>
              <a:buNone/>
            </a:pPr>
            <a:r>
              <a:rPr lang="en-US" sz="3200" b="1" dirty="0" err="1" smtClean="0">
                <a:solidFill>
                  <a:srgbClr val="000000"/>
                </a:solidFill>
                <a:sym typeface="微软雅黑" panose="020B0503020204020204" pitchFamily="34" charset="-122"/>
              </a:rPr>
              <a:t>如果将一组数据中的每一个数据都加上同一个非零常数，那么这组数据的</a:t>
            </a:r>
            <a:r>
              <a:rPr lang="en-US" altLang="zh-CN" sz="3200" b="1" dirty="0" smtClean="0">
                <a:solidFill>
                  <a:srgbClr val="000000"/>
                </a:solidFill>
                <a:latin typeface="宋体" panose="02010600030101010101" pitchFamily="2" charset="-122"/>
                <a:sym typeface="微软雅黑" panose="020B0503020204020204" pitchFamily="34" charset="-122"/>
              </a:rPr>
              <a:t>(</a:t>
            </a:r>
            <a:r>
              <a:rPr lang="en-US" sz="3200" b="1" dirty="0" smtClean="0">
                <a:solidFill>
                  <a:srgbClr val="000000"/>
                </a:solidFill>
                <a:latin typeface="宋体" panose="02010600030101010101" pitchFamily="2" charset="-122"/>
                <a:sym typeface="微软雅黑" panose="020B0503020204020204" pitchFamily="34" charset="-122"/>
              </a:rPr>
              <a:t>　</a:t>
            </a:r>
            <a:r>
              <a:rPr lang="en-US" altLang="zh-CN" sz="3200" b="1" dirty="0" smtClean="0">
                <a:solidFill>
                  <a:srgbClr val="000000"/>
                </a:solidFill>
                <a:latin typeface="宋体" panose="02010600030101010101" pitchFamily="2" charset="-122"/>
                <a:sym typeface="微软雅黑" panose="020B0503020204020204" pitchFamily="34" charset="-122"/>
              </a:rPr>
              <a:t>)</a:t>
            </a:r>
            <a:endParaRPr lang="en-US" altLang="zh-CN" sz="3200" b="1" dirty="0" smtClean="0">
              <a:solidFill>
                <a:srgbClr val="000000"/>
              </a:solidFill>
              <a:sym typeface="微软雅黑" panose="020B0503020204020204" pitchFamily="34" charset="-122"/>
            </a:endParaRPr>
          </a:p>
          <a:p>
            <a:pPr algn="just" fontAlgn="base">
              <a:buFont typeface="Wingdings" panose="05000000000000000000" pitchFamily="2" charset="2"/>
              <a:buNone/>
            </a:pPr>
            <a:r>
              <a:rPr lang="en-US" altLang="zh-CN" sz="3200" b="1" dirty="0" err="1" smtClean="0">
                <a:solidFill>
                  <a:srgbClr val="000000"/>
                </a:solidFill>
                <a:sym typeface="微软雅黑" panose="020B0503020204020204" pitchFamily="34" charset="-122"/>
              </a:rPr>
              <a:t>A</a:t>
            </a:r>
            <a:r>
              <a:rPr lang="en-US" sz="3200" b="1" dirty="0" err="1" smtClean="0">
                <a:solidFill>
                  <a:srgbClr val="000000"/>
                </a:solidFill>
                <a:sym typeface="微软雅黑" panose="020B0503020204020204" pitchFamily="34" charset="-122"/>
              </a:rPr>
              <a:t>．平均数和方差都不变</a:t>
            </a:r>
            <a:r>
              <a:rPr lang="en-US" sz="3200" b="1" dirty="0" smtClean="0">
                <a:solidFill>
                  <a:srgbClr val="000000"/>
                </a:solidFill>
                <a:sym typeface="微软雅黑" panose="020B0503020204020204" pitchFamily="34" charset="-122"/>
              </a:rPr>
              <a:t>	           </a:t>
            </a:r>
            <a:endParaRPr lang="en-US" altLang="zh-CN" sz="3200" b="1" dirty="0" smtClean="0">
              <a:solidFill>
                <a:srgbClr val="000000"/>
              </a:solidFill>
              <a:sym typeface="微软雅黑" panose="020B0503020204020204" pitchFamily="34" charset="-122"/>
            </a:endParaRPr>
          </a:p>
          <a:p>
            <a:pPr algn="just" fontAlgn="base">
              <a:buFont typeface="Wingdings" panose="05000000000000000000" pitchFamily="2" charset="2"/>
              <a:buNone/>
            </a:pPr>
            <a:r>
              <a:rPr lang="en-US" altLang="zh-CN" sz="3200" b="1" dirty="0" err="1" smtClean="0">
                <a:solidFill>
                  <a:srgbClr val="000000"/>
                </a:solidFill>
                <a:sym typeface="微软雅黑" panose="020B0503020204020204" pitchFamily="34" charset="-122"/>
              </a:rPr>
              <a:t>B</a:t>
            </a:r>
            <a:r>
              <a:rPr lang="en-US" sz="3200" b="1" dirty="0" err="1" smtClean="0">
                <a:solidFill>
                  <a:srgbClr val="000000"/>
                </a:solidFill>
                <a:sym typeface="微软雅黑" panose="020B0503020204020204" pitchFamily="34" charset="-122"/>
              </a:rPr>
              <a:t>．平均数不变，方差改变</a:t>
            </a:r>
            <a:endParaRPr lang="en-US" sz="3200" b="1" dirty="0" smtClean="0">
              <a:solidFill>
                <a:srgbClr val="000000"/>
              </a:solidFill>
              <a:sym typeface="微软雅黑" panose="020B0503020204020204" pitchFamily="34" charset="-122"/>
            </a:endParaRPr>
          </a:p>
          <a:p>
            <a:pPr algn="just" fontAlgn="base">
              <a:buFont typeface="Arial" panose="020B0604020202020204" pitchFamily="34" charset="0"/>
              <a:buNone/>
            </a:pPr>
            <a:r>
              <a:rPr lang="en-US" altLang="zh-CN" sz="3200" b="1" dirty="0" err="1" smtClean="0">
                <a:solidFill>
                  <a:srgbClr val="000000"/>
                </a:solidFill>
                <a:sym typeface="微软雅黑" panose="020B0503020204020204" pitchFamily="34" charset="-122"/>
              </a:rPr>
              <a:t>C</a:t>
            </a:r>
            <a:r>
              <a:rPr lang="en-US" sz="3200" b="1" dirty="0" err="1" smtClean="0">
                <a:solidFill>
                  <a:srgbClr val="000000"/>
                </a:solidFill>
                <a:sym typeface="微软雅黑" panose="020B0503020204020204" pitchFamily="34" charset="-122"/>
              </a:rPr>
              <a:t>．平均数改变，方差不变</a:t>
            </a:r>
            <a:r>
              <a:rPr lang="en-US" sz="3200" b="1" dirty="0" smtClean="0">
                <a:solidFill>
                  <a:srgbClr val="000000"/>
                </a:solidFill>
                <a:sym typeface="微软雅黑" panose="020B0503020204020204" pitchFamily="34" charset="-122"/>
              </a:rPr>
              <a:t>		 </a:t>
            </a:r>
            <a:endParaRPr lang="en-US" altLang="zh-CN" sz="3200" b="1" dirty="0" smtClean="0">
              <a:solidFill>
                <a:srgbClr val="000000"/>
              </a:solidFill>
              <a:sym typeface="微软雅黑" panose="020B0503020204020204" pitchFamily="34" charset="-122"/>
            </a:endParaRPr>
          </a:p>
          <a:p>
            <a:pPr algn="just" fontAlgn="base">
              <a:buFont typeface="Arial" panose="020B0604020202020204" pitchFamily="34" charset="0"/>
              <a:buNone/>
            </a:pPr>
            <a:r>
              <a:rPr lang="en-US" altLang="zh-CN" sz="3200" b="1" dirty="0" err="1" smtClean="0">
                <a:solidFill>
                  <a:srgbClr val="000000"/>
                </a:solidFill>
                <a:sym typeface="微软雅黑" panose="020B0503020204020204" pitchFamily="34" charset="-122"/>
              </a:rPr>
              <a:t>D</a:t>
            </a:r>
            <a:r>
              <a:rPr lang="en-US" sz="3200" b="1" dirty="0" err="1" smtClean="0">
                <a:solidFill>
                  <a:srgbClr val="000000"/>
                </a:solidFill>
                <a:sym typeface="微软雅黑" panose="020B0503020204020204" pitchFamily="34" charset="-122"/>
              </a:rPr>
              <a:t>．平均数和方差都改变</a:t>
            </a:r>
            <a:endParaRPr lang="en-US" sz="3200" b="1" dirty="0" smtClean="0">
              <a:solidFill>
                <a:srgbClr val="000000"/>
              </a:solidFill>
              <a:sym typeface="微软雅黑" panose="020B0503020204020204" pitchFamily="34" charset="-122"/>
            </a:endParaRPr>
          </a:p>
        </p:txBody>
      </p:sp>
      <p:sp>
        <p:nvSpPr>
          <p:cNvPr id="27651" name="Text Box 4"/>
          <p:cNvSpPr/>
          <p:nvPr>
            <p:custDataLst>
              <p:tags r:id="rId2"/>
            </p:custDataLst>
          </p:nvPr>
        </p:nvSpPr>
        <p:spPr>
          <a:xfrm>
            <a:off x="6372200" y="1979270"/>
            <a:ext cx="539750" cy="579437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3300"/>
                </a:solidFill>
                <a:ea typeface="宋体" panose="02010600030101010101" pitchFamily="2" charset="-122"/>
                <a:sym typeface="Wingdings" panose="05000000000000000000"/>
              </a:rPr>
              <a:t>C</a:t>
            </a:r>
            <a:endParaRPr lang="en-US" altLang="zh-CN" sz="3200" b="1">
              <a:solidFill>
                <a:srgbClr val="FF3300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ChangeArrowheads="1"/>
          </p:cNvSpPr>
          <p:nvPr/>
        </p:nvSpPr>
        <p:spPr bwMode="auto">
          <a:xfrm>
            <a:off x="395288" y="898525"/>
            <a:ext cx="35290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C2A1A"/>
                </a:solidFill>
                <a:ea typeface="宋体" panose="02010600030101010101" pitchFamily="2" charset="-122"/>
              </a:rPr>
              <a:t>复习回忆</a:t>
            </a:r>
            <a:r>
              <a:rPr lang="en-US" altLang="zh-CN" sz="3200" b="1" dirty="0">
                <a:solidFill>
                  <a:srgbClr val="FC2A1A"/>
                </a:solidFill>
                <a:ea typeface="宋体" panose="02010600030101010101" pitchFamily="2" charset="-122"/>
              </a:rPr>
              <a:t>: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971550" y="1906588"/>
            <a:ext cx="6121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3200" b="1" dirty="0">
                <a:solidFill>
                  <a:srgbClr val="0000FF"/>
                </a:solidFill>
                <a:ea typeface="宋体" panose="02010600030101010101" pitchFamily="2" charset="-122"/>
              </a:rPr>
              <a:t>1.</a:t>
            </a:r>
            <a:r>
              <a:rPr lang="zh-CN" altLang="en-US" sz="3200" b="1" dirty="0">
                <a:solidFill>
                  <a:srgbClr val="0000FF"/>
                </a:solidFill>
                <a:ea typeface="宋体" panose="02010600030101010101" pitchFamily="2" charset="-122"/>
              </a:rPr>
              <a:t>何为一组数据的离散程度</a:t>
            </a:r>
            <a:r>
              <a:rPr lang="en-US" altLang="zh-CN" sz="3200" b="1" dirty="0">
                <a:solidFill>
                  <a:srgbClr val="0000FF"/>
                </a:solidFill>
                <a:ea typeface="宋体" panose="02010600030101010101" pitchFamily="2" charset="-122"/>
              </a:rPr>
              <a:t>?</a:t>
            </a:r>
          </a:p>
          <a:p>
            <a:r>
              <a:rPr lang="zh-CN" altLang="en-US" sz="3200" b="1" dirty="0">
                <a:solidFill>
                  <a:srgbClr val="0000FF"/>
                </a:solidFill>
                <a:ea typeface="宋体" panose="02010600030101010101" pitchFamily="2" charset="-122"/>
              </a:rPr>
              <a:t>它反映了这组数据哪方面的特征</a:t>
            </a:r>
            <a:r>
              <a:rPr lang="en-US" altLang="zh-CN" sz="3200" b="1" dirty="0">
                <a:solidFill>
                  <a:srgbClr val="0000FF"/>
                </a:solidFill>
                <a:ea typeface="宋体" panose="02010600030101010101" pitchFamily="2" charset="-122"/>
              </a:rPr>
              <a:t>?</a:t>
            </a:r>
          </a:p>
        </p:txBody>
      </p:sp>
      <p:sp>
        <p:nvSpPr>
          <p:cNvPr id="9220" name="Rectangle 4"/>
          <p:cNvSpPr/>
          <p:nvPr/>
        </p:nvSpPr>
        <p:spPr>
          <a:xfrm>
            <a:off x="1187450" y="3557588"/>
            <a:ext cx="5905500" cy="519112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zh-CN" altLang="en-US" sz="2800" b="1">
                <a:solidFill>
                  <a:srgbClr val="000000"/>
                </a:solidFill>
                <a:ea typeface="宋体" panose="02010600030101010101" pitchFamily="2" charset="-122"/>
              </a:rPr>
              <a:t>答</a:t>
            </a:r>
            <a:r>
              <a:rPr lang="en-US" altLang="zh-CN" sz="2800" b="1">
                <a:solidFill>
                  <a:srgbClr val="000000"/>
                </a:solidFill>
                <a:ea typeface="宋体" panose="02010600030101010101" pitchFamily="2" charset="-122"/>
              </a:rPr>
              <a:t>: </a:t>
            </a:r>
            <a:r>
              <a:rPr lang="zh-CN" altLang="en-US" sz="2800" b="1">
                <a:solidFill>
                  <a:srgbClr val="000000"/>
                </a:solidFill>
                <a:ea typeface="宋体" panose="02010600030101010101" pitchFamily="2" charset="-122"/>
              </a:rPr>
              <a:t>数据中的数偏离平均数的程度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idx="1"/>
            <p:custDataLst>
              <p:tags r:id="rId1"/>
            </p:custDataLst>
          </p:nvPr>
        </p:nvSpPr>
        <p:spPr>
          <a:xfrm>
            <a:off x="323850" y="1196975"/>
            <a:ext cx="8435975" cy="4535488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marL="0" indent="0" algn="just" fontAlgn="base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sz="2600" b="1" dirty="0" smtClean="0">
                <a:solidFill>
                  <a:srgbClr val="000000"/>
                </a:solidFill>
                <a:sym typeface="微软雅黑" panose="020B0503020204020204" pitchFamily="34" charset="-122"/>
              </a:rPr>
              <a:t>甲、乙两名学生在参加今年体育考试前各做了</a:t>
            </a:r>
            <a:r>
              <a:rPr lang="en-US" altLang="zh-CN" sz="2600" b="1" dirty="0" smtClean="0">
                <a:solidFill>
                  <a:srgbClr val="000000"/>
                </a:solidFill>
                <a:sym typeface="微软雅黑" panose="020B0503020204020204" pitchFamily="34" charset="-122"/>
              </a:rPr>
              <a:t>5</a:t>
            </a:r>
            <a:r>
              <a:rPr lang="en-US" sz="2600" b="1" dirty="0" smtClean="0">
                <a:solidFill>
                  <a:srgbClr val="000000"/>
                </a:solidFill>
                <a:sym typeface="微软雅黑" panose="020B0503020204020204" pitchFamily="34" charset="-122"/>
              </a:rPr>
              <a:t>次立定跳远测试，两人的平均成绩相同，其中甲所测得成绩的方差是</a:t>
            </a:r>
            <a:r>
              <a:rPr lang="en-US" altLang="zh-CN" sz="2600" b="1" dirty="0" smtClean="0">
                <a:solidFill>
                  <a:srgbClr val="000000"/>
                </a:solidFill>
                <a:sym typeface="微软雅黑" panose="020B0503020204020204" pitchFamily="34" charset="-122"/>
              </a:rPr>
              <a:t>0.005</a:t>
            </a:r>
            <a:r>
              <a:rPr lang="en-US" sz="2600" b="1" dirty="0" smtClean="0">
                <a:solidFill>
                  <a:srgbClr val="000000"/>
                </a:solidFill>
                <a:sym typeface="微软雅黑" panose="020B0503020204020204" pitchFamily="34" charset="-122"/>
              </a:rPr>
              <a:t>，乙所测得的成绩如下：</a:t>
            </a:r>
            <a:r>
              <a:rPr lang="en-US" altLang="zh-CN" sz="2600" b="1" dirty="0" smtClean="0">
                <a:solidFill>
                  <a:srgbClr val="000000"/>
                </a:solidFill>
                <a:sym typeface="微软雅黑" panose="020B0503020204020204" pitchFamily="34" charset="-122"/>
              </a:rPr>
              <a:t>2.20</a:t>
            </a:r>
            <a:r>
              <a:rPr lang="en-US" sz="2600" b="1" dirty="0" smtClean="0">
                <a:solidFill>
                  <a:srgbClr val="000000"/>
                </a:solidFill>
                <a:sym typeface="微软雅黑" panose="020B0503020204020204" pitchFamily="34" charset="-122"/>
              </a:rPr>
              <a:t>　</a:t>
            </a:r>
            <a:r>
              <a:rPr lang="en-US" altLang="zh-CN" sz="2600" b="1" dirty="0" smtClean="0">
                <a:solidFill>
                  <a:srgbClr val="000000"/>
                </a:solidFill>
                <a:sym typeface="微软雅黑" panose="020B0503020204020204" pitchFamily="34" charset="-122"/>
              </a:rPr>
              <a:t>m</a:t>
            </a:r>
            <a:r>
              <a:rPr lang="en-US" sz="2600" b="1" dirty="0" smtClean="0">
                <a:solidFill>
                  <a:srgbClr val="000000"/>
                </a:solidFill>
                <a:latin typeface="宋体" panose="02010600030101010101" pitchFamily="2" charset="-122"/>
                <a:sym typeface="微软雅黑" panose="020B0503020204020204" pitchFamily="34" charset="-122"/>
              </a:rPr>
              <a:t>，</a:t>
            </a:r>
            <a:r>
              <a:rPr lang="en-US" altLang="zh-CN" sz="2600" b="1" dirty="0" smtClean="0">
                <a:solidFill>
                  <a:srgbClr val="000000"/>
                </a:solidFill>
                <a:sym typeface="微软雅黑" panose="020B0503020204020204" pitchFamily="34" charset="-122"/>
              </a:rPr>
              <a:t>2.30</a:t>
            </a:r>
            <a:r>
              <a:rPr lang="en-US" sz="2600" b="1" dirty="0" smtClean="0">
                <a:solidFill>
                  <a:srgbClr val="000000"/>
                </a:solidFill>
                <a:sym typeface="微软雅黑" panose="020B0503020204020204" pitchFamily="34" charset="-122"/>
              </a:rPr>
              <a:t>　</a:t>
            </a:r>
            <a:r>
              <a:rPr lang="en-US" altLang="zh-CN" sz="2600" b="1" dirty="0" err="1" smtClean="0">
                <a:solidFill>
                  <a:srgbClr val="000000"/>
                </a:solidFill>
                <a:sym typeface="微软雅黑" panose="020B0503020204020204" pitchFamily="34" charset="-122"/>
              </a:rPr>
              <a:t>m</a:t>
            </a:r>
            <a:r>
              <a:rPr lang="en-US" sz="2600" b="1" dirty="0" err="1" smtClean="0">
                <a:solidFill>
                  <a:srgbClr val="000000"/>
                </a:solidFill>
                <a:latin typeface="宋体" panose="02010600030101010101" pitchFamily="2" charset="-122"/>
                <a:sym typeface="微软雅黑" panose="020B0503020204020204" pitchFamily="34" charset="-122"/>
              </a:rPr>
              <a:t>，</a:t>
            </a:r>
            <a:r>
              <a:rPr lang="en-US" altLang="zh-CN" sz="2600" b="1" dirty="0" err="1" smtClean="0">
                <a:solidFill>
                  <a:srgbClr val="000000"/>
                </a:solidFill>
                <a:sym typeface="微软雅黑" panose="020B0503020204020204" pitchFamily="34" charset="-122"/>
              </a:rPr>
              <a:t>2.30</a:t>
            </a:r>
            <a:r>
              <a:rPr lang="en-US" sz="2600" b="1" dirty="0" smtClean="0">
                <a:solidFill>
                  <a:srgbClr val="000000"/>
                </a:solidFill>
                <a:sym typeface="微软雅黑" panose="020B0503020204020204" pitchFamily="34" charset="-122"/>
              </a:rPr>
              <a:t>　</a:t>
            </a:r>
            <a:r>
              <a:rPr lang="en-US" altLang="zh-CN" sz="2600" b="1" dirty="0" smtClean="0">
                <a:solidFill>
                  <a:srgbClr val="000000"/>
                </a:solidFill>
                <a:sym typeface="微软雅黑" panose="020B0503020204020204" pitchFamily="34" charset="-122"/>
              </a:rPr>
              <a:t>m</a:t>
            </a:r>
            <a:r>
              <a:rPr lang="en-US" sz="2600" b="1" dirty="0" smtClean="0">
                <a:solidFill>
                  <a:srgbClr val="000000"/>
                </a:solidFill>
                <a:latin typeface="宋体" panose="02010600030101010101" pitchFamily="2" charset="-122"/>
                <a:sym typeface="微软雅黑" panose="020B0503020204020204" pitchFamily="34" charset="-122"/>
              </a:rPr>
              <a:t>，</a:t>
            </a:r>
            <a:r>
              <a:rPr lang="en-US" altLang="zh-CN" sz="2600" b="1" dirty="0" smtClean="0">
                <a:solidFill>
                  <a:srgbClr val="000000"/>
                </a:solidFill>
                <a:sym typeface="微软雅黑" panose="020B0503020204020204" pitchFamily="34" charset="-122"/>
              </a:rPr>
              <a:t>2.40</a:t>
            </a:r>
            <a:r>
              <a:rPr lang="en-US" sz="2600" b="1" dirty="0" smtClean="0">
                <a:solidFill>
                  <a:srgbClr val="000000"/>
                </a:solidFill>
                <a:sym typeface="微软雅黑" panose="020B0503020204020204" pitchFamily="34" charset="-122"/>
              </a:rPr>
              <a:t>　</a:t>
            </a:r>
            <a:r>
              <a:rPr lang="en-US" altLang="zh-CN" sz="2600" b="1" dirty="0" smtClean="0">
                <a:solidFill>
                  <a:srgbClr val="000000"/>
                </a:solidFill>
                <a:sym typeface="微软雅黑" panose="020B0503020204020204" pitchFamily="34" charset="-122"/>
              </a:rPr>
              <a:t>m</a:t>
            </a:r>
            <a:r>
              <a:rPr lang="en-US" sz="2600" b="1" dirty="0" smtClean="0">
                <a:solidFill>
                  <a:srgbClr val="000000"/>
                </a:solidFill>
                <a:latin typeface="宋体" panose="02010600030101010101" pitchFamily="2" charset="-122"/>
                <a:sym typeface="微软雅黑" panose="020B0503020204020204" pitchFamily="34" charset="-122"/>
              </a:rPr>
              <a:t>，</a:t>
            </a:r>
            <a:r>
              <a:rPr lang="en-US" altLang="zh-CN" sz="2600" b="1" dirty="0" smtClean="0">
                <a:solidFill>
                  <a:srgbClr val="000000"/>
                </a:solidFill>
                <a:sym typeface="微软雅黑" panose="020B0503020204020204" pitchFamily="34" charset="-122"/>
              </a:rPr>
              <a:t>2.30</a:t>
            </a:r>
            <a:r>
              <a:rPr lang="en-US" sz="2600" b="1" dirty="0" smtClean="0">
                <a:solidFill>
                  <a:srgbClr val="000000"/>
                </a:solidFill>
                <a:sym typeface="微软雅黑" panose="020B0503020204020204" pitchFamily="34" charset="-122"/>
              </a:rPr>
              <a:t>　</a:t>
            </a:r>
            <a:r>
              <a:rPr lang="en-US" altLang="zh-CN" sz="2600" b="1" dirty="0" err="1" smtClean="0">
                <a:solidFill>
                  <a:srgbClr val="000000"/>
                </a:solidFill>
                <a:sym typeface="微软雅黑" panose="020B0503020204020204" pitchFamily="34" charset="-122"/>
              </a:rPr>
              <a:t>m</a:t>
            </a:r>
            <a:r>
              <a:rPr lang="en-US" sz="2600" b="1" dirty="0" err="1" smtClean="0">
                <a:solidFill>
                  <a:srgbClr val="000000"/>
                </a:solidFill>
                <a:latin typeface="宋体" panose="02010600030101010101" pitchFamily="2" charset="-122"/>
                <a:sym typeface="微软雅黑" panose="020B0503020204020204" pitchFamily="34" charset="-122"/>
              </a:rPr>
              <a:t>，</a:t>
            </a:r>
            <a:r>
              <a:rPr lang="en-US" sz="2600" b="1" dirty="0" err="1" smtClean="0">
                <a:solidFill>
                  <a:srgbClr val="000000"/>
                </a:solidFill>
                <a:sym typeface="微软雅黑" panose="020B0503020204020204" pitchFamily="34" charset="-122"/>
              </a:rPr>
              <a:t>那么甲、乙的成绩比较</a:t>
            </a:r>
            <a:r>
              <a:rPr lang="en-US" altLang="zh-CN" sz="2600" b="1" dirty="0" smtClean="0">
                <a:solidFill>
                  <a:srgbClr val="000000"/>
                </a:solidFill>
                <a:latin typeface="宋体" panose="02010600030101010101" pitchFamily="2" charset="-122"/>
                <a:sym typeface="微软雅黑" panose="020B0503020204020204" pitchFamily="34" charset="-122"/>
              </a:rPr>
              <a:t>(</a:t>
            </a:r>
            <a:r>
              <a:rPr lang="en-US" sz="2600" b="1" dirty="0" smtClean="0">
                <a:solidFill>
                  <a:srgbClr val="000000"/>
                </a:solidFill>
                <a:latin typeface="宋体" panose="02010600030101010101" pitchFamily="2" charset="-122"/>
                <a:sym typeface="微软雅黑" panose="020B0503020204020204" pitchFamily="34" charset="-122"/>
              </a:rPr>
              <a:t>　</a:t>
            </a:r>
            <a:r>
              <a:rPr lang="en-US" altLang="zh-CN" sz="2600" b="1" dirty="0" smtClean="0">
                <a:solidFill>
                  <a:srgbClr val="000000"/>
                </a:solidFill>
                <a:latin typeface="宋体" panose="02010600030101010101" pitchFamily="2" charset="-122"/>
                <a:sym typeface="微软雅黑" panose="020B0503020204020204" pitchFamily="34" charset="-122"/>
              </a:rPr>
              <a:t>)</a:t>
            </a:r>
            <a:endParaRPr lang="en-US" altLang="zh-CN" sz="2600" b="1" dirty="0" smtClean="0">
              <a:solidFill>
                <a:srgbClr val="000000"/>
              </a:solidFill>
              <a:sym typeface="微软雅黑" panose="020B0503020204020204" pitchFamily="34" charset="-122"/>
            </a:endParaRPr>
          </a:p>
          <a:p>
            <a:pPr marL="0" indent="0" algn="just" fontAlgn="base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2600" b="1" dirty="0" err="1" smtClean="0">
                <a:solidFill>
                  <a:srgbClr val="000000"/>
                </a:solidFill>
                <a:sym typeface="微软雅黑" panose="020B0503020204020204" pitchFamily="34" charset="-122"/>
              </a:rPr>
              <a:t>A</a:t>
            </a:r>
            <a:r>
              <a:rPr lang="en-US" sz="2600" b="1" dirty="0" err="1" smtClean="0">
                <a:solidFill>
                  <a:srgbClr val="000000"/>
                </a:solidFill>
                <a:sym typeface="微软雅黑" panose="020B0503020204020204" pitchFamily="34" charset="-122"/>
              </a:rPr>
              <a:t>．甲的成绩更稳定</a:t>
            </a:r>
            <a:r>
              <a:rPr lang="en-US" sz="2600" b="1" dirty="0" smtClean="0">
                <a:solidFill>
                  <a:srgbClr val="000000"/>
                </a:solidFill>
                <a:sym typeface="微软雅黑" panose="020B0503020204020204" pitchFamily="34" charset="-122"/>
              </a:rPr>
              <a:t>	     </a:t>
            </a:r>
            <a:endParaRPr lang="en-US" altLang="zh-CN" sz="2600" b="1" dirty="0" smtClean="0">
              <a:solidFill>
                <a:srgbClr val="000000"/>
              </a:solidFill>
              <a:sym typeface="微软雅黑" panose="020B0503020204020204" pitchFamily="34" charset="-122"/>
            </a:endParaRPr>
          </a:p>
          <a:p>
            <a:pPr marL="0" indent="0" algn="just" fontAlgn="base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2600" b="1" dirty="0" err="1" smtClean="0">
                <a:solidFill>
                  <a:srgbClr val="000000"/>
                </a:solidFill>
                <a:sym typeface="微软雅黑" panose="020B0503020204020204" pitchFamily="34" charset="-122"/>
              </a:rPr>
              <a:t>B</a:t>
            </a:r>
            <a:r>
              <a:rPr lang="en-US" sz="2600" b="1" dirty="0" err="1" smtClean="0">
                <a:solidFill>
                  <a:srgbClr val="000000"/>
                </a:solidFill>
                <a:sym typeface="微软雅黑" panose="020B0503020204020204" pitchFamily="34" charset="-122"/>
              </a:rPr>
              <a:t>．乙的成绩更稳定</a:t>
            </a:r>
            <a:endParaRPr lang="en-US" sz="2600" b="1" dirty="0" smtClean="0">
              <a:solidFill>
                <a:srgbClr val="000000"/>
              </a:solidFill>
              <a:sym typeface="微软雅黑" panose="020B0503020204020204" pitchFamily="34" charset="-122"/>
            </a:endParaRPr>
          </a:p>
          <a:p>
            <a:pPr marL="0" indent="0" algn="just" fontAlgn="base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2600" b="1" dirty="0" err="1" smtClean="0">
                <a:solidFill>
                  <a:srgbClr val="000000"/>
                </a:solidFill>
                <a:sym typeface="微软雅黑" panose="020B0503020204020204" pitchFamily="34" charset="-122"/>
              </a:rPr>
              <a:t>C</a:t>
            </a:r>
            <a:r>
              <a:rPr lang="en-US" sz="2600" b="1" dirty="0" err="1" smtClean="0">
                <a:solidFill>
                  <a:srgbClr val="000000"/>
                </a:solidFill>
                <a:sym typeface="微软雅黑" panose="020B0503020204020204" pitchFamily="34" charset="-122"/>
              </a:rPr>
              <a:t>．甲、乙的成绩一样稳定</a:t>
            </a:r>
            <a:r>
              <a:rPr lang="en-US" sz="2600" b="1" dirty="0" smtClean="0">
                <a:solidFill>
                  <a:srgbClr val="000000"/>
                </a:solidFill>
                <a:sym typeface="微软雅黑" panose="020B0503020204020204" pitchFamily="34" charset="-122"/>
              </a:rPr>
              <a:t>	</a:t>
            </a:r>
            <a:endParaRPr lang="en-US" altLang="zh-CN" sz="2600" b="1" dirty="0" smtClean="0">
              <a:solidFill>
                <a:srgbClr val="000000"/>
              </a:solidFill>
              <a:sym typeface="微软雅黑" panose="020B0503020204020204" pitchFamily="34" charset="-122"/>
            </a:endParaRPr>
          </a:p>
          <a:p>
            <a:pPr marL="0" indent="0" algn="just" fontAlgn="base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2600" b="1" dirty="0" err="1" smtClean="0">
                <a:solidFill>
                  <a:srgbClr val="000000"/>
                </a:solidFill>
                <a:sym typeface="微软雅黑" panose="020B0503020204020204" pitchFamily="34" charset="-122"/>
              </a:rPr>
              <a:t>D</a:t>
            </a:r>
            <a:r>
              <a:rPr lang="en-US" sz="2600" b="1" dirty="0" err="1" smtClean="0">
                <a:solidFill>
                  <a:srgbClr val="000000"/>
                </a:solidFill>
                <a:sym typeface="微软雅黑" panose="020B0503020204020204" pitchFamily="34" charset="-122"/>
              </a:rPr>
              <a:t>．不能确定谁的成绩更稳定</a:t>
            </a:r>
            <a:endParaRPr lang="en-US" sz="2600" b="1" dirty="0" smtClean="0">
              <a:solidFill>
                <a:srgbClr val="000000"/>
              </a:solidFill>
              <a:sym typeface="微软雅黑" panose="020B0503020204020204" pitchFamily="34" charset="-122"/>
            </a:endParaRPr>
          </a:p>
        </p:txBody>
      </p:sp>
      <p:sp>
        <p:nvSpPr>
          <p:cNvPr id="28675" name="Text Box 4"/>
          <p:cNvSpPr/>
          <p:nvPr>
            <p:custDataLst>
              <p:tags r:id="rId2"/>
            </p:custDataLst>
          </p:nvPr>
        </p:nvSpPr>
        <p:spPr>
          <a:xfrm>
            <a:off x="2700338" y="2852738"/>
            <a:ext cx="647700" cy="579437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3300"/>
                </a:solidFill>
                <a:ea typeface="宋体" panose="02010600030101010101" pitchFamily="2" charset="-122"/>
                <a:sym typeface="Wingdings" panose="05000000000000000000"/>
              </a:rPr>
              <a:t>B</a:t>
            </a:r>
            <a:endParaRPr lang="en-US" altLang="zh-CN" sz="3200" b="1">
              <a:solidFill>
                <a:srgbClr val="FF3300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979712" y="620688"/>
            <a:ext cx="3467100" cy="6477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fontAlgn="base"/>
            <a:r>
              <a:rPr lang="en-US" sz="3200" dirty="0" err="1" smtClean="0">
                <a:solidFill>
                  <a:schemeClr val="accent2"/>
                </a:solidFill>
                <a:sym typeface="微软雅黑" panose="020B0503020204020204" pitchFamily="34" charset="-122"/>
              </a:rPr>
              <a:t>数学眼光看世界</a:t>
            </a:r>
            <a:endParaRPr lang="en-US" sz="3200" dirty="0" smtClean="0">
              <a:solidFill>
                <a:schemeClr val="accent2"/>
              </a:solidFill>
              <a:sym typeface="微软雅黑" panose="020B0503020204020204" pitchFamily="34" charset="-122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611188" y="1479550"/>
            <a:ext cx="7772400" cy="3097213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marL="0" indent="0" algn="just" fontAlgn="base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sz="2800" b="1" dirty="0" smtClean="0">
                <a:solidFill>
                  <a:srgbClr val="000000"/>
                </a:solidFill>
                <a:sym typeface="微软雅黑" panose="020B0503020204020204" pitchFamily="34" charset="-122"/>
              </a:rPr>
              <a:t>甲、乙两名车工都加工要求尺寸是直径</a:t>
            </a:r>
            <a:r>
              <a:rPr lang="en-US" altLang="zh-CN" sz="2800" b="1" dirty="0" smtClean="0">
                <a:solidFill>
                  <a:srgbClr val="000000"/>
                </a:solidFill>
                <a:sym typeface="微软雅黑" panose="020B0503020204020204" pitchFamily="34" charset="-122"/>
              </a:rPr>
              <a:t>10</a:t>
            </a:r>
            <a:r>
              <a:rPr lang="en-US" sz="2800" b="1" dirty="0" smtClean="0">
                <a:solidFill>
                  <a:srgbClr val="000000"/>
                </a:solidFill>
                <a:sym typeface="微软雅黑" panose="020B0503020204020204" pitchFamily="34" charset="-122"/>
              </a:rPr>
              <a:t>毫米的零件．从他们所生产的零件中，各取</a:t>
            </a:r>
            <a:r>
              <a:rPr lang="en-US" altLang="zh-CN" sz="2800" b="1" dirty="0" smtClean="0">
                <a:solidFill>
                  <a:srgbClr val="000000"/>
                </a:solidFill>
                <a:sym typeface="微软雅黑" panose="020B0503020204020204" pitchFamily="34" charset="-122"/>
              </a:rPr>
              <a:t>5</a:t>
            </a:r>
            <a:r>
              <a:rPr lang="en-US" sz="2800" b="1" dirty="0" smtClean="0">
                <a:solidFill>
                  <a:srgbClr val="000000"/>
                </a:solidFill>
                <a:sym typeface="微软雅黑" panose="020B0503020204020204" pitchFamily="34" charset="-122"/>
              </a:rPr>
              <a:t>件，测得直径如下</a:t>
            </a:r>
            <a:r>
              <a:rPr lang="en-US" altLang="zh-CN" sz="2800" b="1" dirty="0" smtClean="0">
                <a:solidFill>
                  <a:srgbClr val="000000"/>
                </a:solidFill>
                <a:sym typeface="微软雅黑" panose="020B0503020204020204" pitchFamily="34" charset="-122"/>
              </a:rPr>
              <a:t>(</a:t>
            </a:r>
            <a:r>
              <a:rPr lang="en-US" sz="2800" b="1" dirty="0" err="1" smtClean="0">
                <a:solidFill>
                  <a:srgbClr val="000000"/>
                </a:solidFill>
                <a:sym typeface="微软雅黑" panose="020B0503020204020204" pitchFamily="34" charset="-122"/>
              </a:rPr>
              <a:t>单位：毫米</a:t>
            </a:r>
            <a:r>
              <a:rPr lang="en-US" altLang="zh-CN" sz="2800" b="1" dirty="0" smtClean="0">
                <a:solidFill>
                  <a:srgbClr val="000000"/>
                </a:solidFill>
                <a:sym typeface="微软雅黑" panose="020B0503020204020204" pitchFamily="34" charset="-122"/>
              </a:rPr>
              <a:t>)</a:t>
            </a:r>
          </a:p>
          <a:p>
            <a:pPr marL="0" indent="0" algn="just" fontAlgn="base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sz="2800" b="1" dirty="0" smtClean="0">
                <a:solidFill>
                  <a:srgbClr val="000000"/>
                </a:solidFill>
                <a:sym typeface="微软雅黑" panose="020B0503020204020204" pitchFamily="34" charset="-122"/>
              </a:rPr>
              <a:t>甲：</a:t>
            </a:r>
            <a:r>
              <a:rPr lang="en-US" altLang="zh-CN" sz="2800" b="1" dirty="0" smtClean="0">
                <a:solidFill>
                  <a:srgbClr val="000000"/>
                </a:solidFill>
                <a:sym typeface="微软雅黑" panose="020B0503020204020204" pitchFamily="34" charset="-122"/>
              </a:rPr>
              <a:t>10.05</a:t>
            </a:r>
            <a:r>
              <a:rPr lang="en-US" sz="2800" b="1" dirty="0" smtClean="0">
                <a:solidFill>
                  <a:srgbClr val="000000"/>
                </a:solidFill>
                <a:latin typeface="宋体" panose="02010600030101010101" pitchFamily="2" charset="-122"/>
                <a:sym typeface="微软雅黑" panose="020B0503020204020204" pitchFamily="34" charset="-122"/>
              </a:rPr>
              <a:t>，</a:t>
            </a:r>
            <a:r>
              <a:rPr lang="en-US" altLang="zh-CN" sz="2800" b="1" dirty="0" smtClean="0">
                <a:solidFill>
                  <a:srgbClr val="000000"/>
                </a:solidFill>
                <a:sym typeface="微软雅黑" panose="020B0503020204020204" pitchFamily="34" charset="-122"/>
              </a:rPr>
              <a:t>10.02</a:t>
            </a:r>
            <a:r>
              <a:rPr lang="en-US" sz="2800" b="1" dirty="0" smtClean="0">
                <a:solidFill>
                  <a:srgbClr val="000000"/>
                </a:solidFill>
                <a:latin typeface="宋体" panose="02010600030101010101" pitchFamily="2" charset="-122"/>
                <a:sym typeface="微软雅黑" panose="020B0503020204020204" pitchFamily="34" charset="-122"/>
              </a:rPr>
              <a:t>，</a:t>
            </a:r>
            <a:r>
              <a:rPr lang="en-US" altLang="zh-CN" sz="2800" b="1" dirty="0" smtClean="0">
                <a:solidFill>
                  <a:srgbClr val="000000"/>
                </a:solidFill>
                <a:sym typeface="微软雅黑" panose="020B0503020204020204" pitchFamily="34" charset="-122"/>
              </a:rPr>
              <a:t>9.97</a:t>
            </a:r>
            <a:r>
              <a:rPr lang="en-US" sz="2800" b="1" dirty="0" smtClean="0">
                <a:solidFill>
                  <a:srgbClr val="000000"/>
                </a:solidFill>
                <a:latin typeface="宋体" panose="02010600030101010101" pitchFamily="2" charset="-122"/>
                <a:sym typeface="微软雅黑" panose="020B0503020204020204" pitchFamily="34" charset="-122"/>
              </a:rPr>
              <a:t>，</a:t>
            </a:r>
            <a:r>
              <a:rPr lang="en-US" altLang="zh-CN" sz="2800" b="1" dirty="0" smtClean="0">
                <a:solidFill>
                  <a:srgbClr val="000000"/>
                </a:solidFill>
                <a:sym typeface="微软雅黑" panose="020B0503020204020204" pitchFamily="34" charset="-122"/>
              </a:rPr>
              <a:t>9.95</a:t>
            </a:r>
            <a:r>
              <a:rPr lang="en-US" sz="2800" b="1" dirty="0" smtClean="0">
                <a:solidFill>
                  <a:srgbClr val="000000"/>
                </a:solidFill>
                <a:latin typeface="宋体" panose="02010600030101010101" pitchFamily="2" charset="-122"/>
                <a:sym typeface="微软雅黑" panose="020B0503020204020204" pitchFamily="34" charset="-122"/>
              </a:rPr>
              <a:t>，</a:t>
            </a:r>
            <a:r>
              <a:rPr lang="en-US" altLang="zh-CN" sz="2800" b="1" dirty="0" smtClean="0">
                <a:solidFill>
                  <a:srgbClr val="000000"/>
                </a:solidFill>
                <a:sym typeface="微软雅黑" panose="020B0503020204020204" pitchFamily="34" charset="-122"/>
              </a:rPr>
              <a:t>10.01</a:t>
            </a:r>
          </a:p>
          <a:p>
            <a:pPr marL="0" indent="0" algn="just" fontAlgn="base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sz="2800" b="1" dirty="0" smtClean="0">
                <a:solidFill>
                  <a:srgbClr val="000000"/>
                </a:solidFill>
                <a:sym typeface="微软雅黑" panose="020B0503020204020204" pitchFamily="34" charset="-122"/>
              </a:rPr>
              <a:t>乙：</a:t>
            </a:r>
            <a:r>
              <a:rPr lang="en-US" altLang="zh-CN" sz="2800" b="1" dirty="0" smtClean="0">
                <a:solidFill>
                  <a:srgbClr val="000000"/>
                </a:solidFill>
                <a:sym typeface="微软雅黑" panose="020B0503020204020204" pitchFamily="34" charset="-122"/>
              </a:rPr>
              <a:t>9.99</a:t>
            </a:r>
            <a:r>
              <a:rPr lang="en-US" sz="2800" b="1" dirty="0" smtClean="0">
                <a:solidFill>
                  <a:srgbClr val="000000"/>
                </a:solidFill>
                <a:latin typeface="宋体" panose="02010600030101010101" pitchFamily="2" charset="-122"/>
                <a:sym typeface="微软雅黑" panose="020B0503020204020204" pitchFamily="34" charset="-122"/>
              </a:rPr>
              <a:t>，</a:t>
            </a:r>
            <a:r>
              <a:rPr lang="en-US" altLang="zh-CN" sz="2800" b="1" dirty="0" smtClean="0">
                <a:solidFill>
                  <a:srgbClr val="000000"/>
                </a:solidFill>
                <a:sym typeface="微软雅黑" panose="020B0503020204020204" pitchFamily="34" charset="-122"/>
              </a:rPr>
              <a:t>10.02</a:t>
            </a:r>
            <a:r>
              <a:rPr lang="en-US" sz="2800" b="1" dirty="0" smtClean="0">
                <a:solidFill>
                  <a:srgbClr val="000000"/>
                </a:solidFill>
                <a:latin typeface="宋体" panose="02010600030101010101" pitchFamily="2" charset="-122"/>
                <a:sym typeface="微软雅黑" panose="020B0503020204020204" pitchFamily="34" charset="-122"/>
              </a:rPr>
              <a:t>，</a:t>
            </a:r>
            <a:r>
              <a:rPr lang="en-US" altLang="zh-CN" sz="2800" b="1" dirty="0" smtClean="0">
                <a:solidFill>
                  <a:srgbClr val="000000"/>
                </a:solidFill>
                <a:sym typeface="微软雅黑" panose="020B0503020204020204" pitchFamily="34" charset="-122"/>
              </a:rPr>
              <a:t>10.02</a:t>
            </a:r>
            <a:r>
              <a:rPr lang="en-US" sz="2800" b="1" dirty="0" smtClean="0">
                <a:solidFill>
                  <a:srgbClr val="000000"/>
                </a:solidFill>
                <a:latin typeface="宋体" panose="02010600030101010101" pitchFamily="2" charset="-122"/>
                <a:sym typeface="微软雅黑" panose="020B0503020204020204" pitchFamily="34" charset="-122"/>
              </a:rPr>
              <a:t>，</a:t>
            </a:r>
            <a:r>
              <a:rPr lang="en-US" altLang="zh-CN" sz="2800" b="1" dirty="0" smtClean="0">
                <a:solidFill>
                  <a:srgbClr val="000000"/>
                </a:solidFill>
                <a:sym typeface="微软雅黑" panose="020B0503020204020204" pitchFamily="34" charset="-122"/>
              </a:rPr>
              <a:t>9.98</a:t>
            </a:r>
            <a:r>
              <a:rPr lang="en-US" sz="2800" b="1" dirty="0" smtClean="0">
                <a:solidFill>
                  <a:srgbClr val="000000"/>
                </a:solidFill>
                <a:latin typeface="宋体" panose="02010600030101010101" pitchFamily="2" charset="-122"/>
                <a:sym typeface="微软雅黑" panose="020B0503020204020204" pitchFamily="34" charset="-122"/>
              </a:rPr>
              <a:t>，</a:t>
            </a:r>
            <a:r>
              <a:rPr lang="en-US" altLang="zh-CN" sz="2800" b="1" dirty="0" smtClean="0">
                <a:solidFill>
                  <a:srgbClr val="000000"/>
                </a:solidFill>
                <a:sym typeface="微软雅黑" panose="020B0503020204020204" pitchFamily="34" charset="-122"/>
              </a:rPr>
              <a:t>10.01</a:t>
            </a:r>
          </a:p>
          <a:p>
            <a:pPr marL="0" indent="0" algn="just" fontAlgn="base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sz="2800" b="1" dirty="0" err="1" smtClean="0">
                <a:solidFill>
                  <a:srgbClr val="000000"/>
                </a:solidFill>
                <a:sym typeface="微软雅黑" panose="020B0503020204020204" pitchFamily="34" charset="-122"/>
              </a:rPr>
              <a:t>分别计算两组数据的方差，说明在尺寸符合规格方面，谁做得较好</a:t>
            </a:r>
            <a:r>
              <a:rPr lang="en-US" sz="2800" b="1" dirty="0" smtClean="0">
                <a:solidFill>
                  <a:srgbClr val="000000"/>
                </a:solidFill>
                <a:sym typeface="微软雅黑" panose="020B0503020204020204" pitchFamily="34" charset="-122"/>
              </a:rPr>
              <a:t>？</a:t>
            </a:r>
          </a:p>
        </p:txBody>
      </p:sp>
      <p:sp>
        <p:nvSpPr>
          <p:cNvPr id="29700" name="Text Box 4"/>
          <p:cNvSpPr/>
          <p:nvPr>
            <p:custDataLst>
              <p:tags r:id="rId3"/>
            </p:custDataLst>
          </p:nvPr>
        </p:nvSpPr>
        <p:spPr>
          <a:xfrm>
            <a:off x="611188" y="4721225"/>
            <a:ext cx="7345362" cy="1228725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>
                <a:solidFill>
                  <a:srgbClr val="FF3300"/>
                </a:solidFill>
                <a:ea typeface="宋体" panose="02010600030101010101" pitchFamily="2" charset="-122"/>
              </a:rPr>
              <a:t>甲组</a:t>
            </a:r>
            <a:r>
              <a:rPr lang="zh-CN" altLang="en-US" sz="3600" b="1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方</a:t>
            </a:r>
            <a:r>
              <a:rPr lang="zh-CN" altLang="en-US" sz="3600" b="1">
                <a:solidFill>
                  <a:srgbClr val="FF3300"/>
                </a:solidFill>
                <a:ea typeface="宋体" panose="02010600030101010101" pitchFamily="2" charset="-122"/>
              </a:rPr>
              <a:t>差</a:t>
            </a:r>
            <a:r>
              <a:rPr lang="en-US" altLang="zh-CN" sz="3600" b="1">
                <a:solidFill>
                  <a:srgbClr val="FF3300"/>
                </a:solidFill>
                <a:ea typeface="宋体" panose="02010600030101010101" pitchFamily="2" charset="-122"/>
              </a:rPr>
              <a:t>0.00128</a:t>
            </a:r>
            <a:r>
              <a:rPr lang="zh-CN" altLang="en-US" sz="3600" b="1">
                <a:solidFill>
                  <a:srgbClr val="FF3300"/>
                </a:solidFill>
                <a:ea typeface="宋体" panose="02010600030101010101" pitchFamily="2" charset="-122"/>
              </a:rPr>
              <a:t>＞乙组</a:t>
            </a:r>
            <a:r>
              <a:rPr lang="zh-CN" altLang="en-US" sz="3600" b="1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方</a:t>
            </a:r>
            <a:r>
              <a:rPr lang="zh-CN" altLang="en-US" sz="3600" b="1">
                <a:solidFill>
                  <a:srgbClr val="FF3300"/>
                </a:solidFill>
                <a:ea typeface="宋体" panose="02010600030101010101" pitchFamily="2" charset="-122"/>
              </a:rPr>
              <a:t>差</a:t>
            </a:r>
            <a:r>
              <a:rPr lang="en-US" altLang="zh-CN" sz="3600" b="1">
                <a:solidFill>
                  <a:srgbClr val="FF3300"/>
                </a:solidFill>
                <a:ea typeface="宋体" panose="02010600030101010101" pitchFamily="2" charset="-122"/>
              </a:rPr>
              <a:t>0.00028</a:t>
            </a:r>
            <a:r>
              <a:rPr lang="zh-CN" altLang="en-US" sz="3600" b="1">
                <a:solidFill>
                  <a:srgbClr val="FF3300"/>
                </a:solidFill>
                <a:ea typeface="宋体" panose="02010600030101010101" pitchFamily="2" charset="-122"/>
              </a:rPr>
              <a:t>，乙组做得较好．</a:t>
            </a:r>
          </a:p>
        </p:txBody>
      </p:sp>
      <p:pic>
        <p:nvPicPr>
          <p:cNvPr id="35845" name="New picture" hidden="1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6900" y="11061700"/>
            <a:ext cx="3048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5" descr="Img226368707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1854200" y="3068638"/>
            <a:ext cx="4392613" cy="329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1" name="Picture 6" descr="无标题5ty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246813" y="4246563"/>
            <a:ext cx="439737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Rectangle 6"/>
          <p:cNvSpPr/>
          <p:nvPr>
            <p:custDataLst>
              <p:tags r:id="rId3"/>
            </p:custDataLst>
          </p:nvPr>
        </p:nvSpPr>
        <p:spPr>
          <a:xfrm>
            <a:off x="465138" y="1836738"/>
            <a:ext cx="7848600" cy="954087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甲，乙两名射击手现要挑选一名射击手参加比赛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</a:p>
          <a:p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若你是教练，你认为挑选哪一位比较适宜？</a:t>
            </a:r>
          </a:p>
        </p:txBody>
      </p:sp>
      <p:sp>
        <p:nvSpPr>
          <p:cNvPr id="17413" name="Text Box 9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28625" y="863600"/>
            <a:ext cx="3405188" cy="76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4400" b="1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教练的烦恼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Group 87"/>
          <p:cNvGraphicFramePr>
            <a:graphicFrameLocks noGrp="1"/>
          </p:cNvGraphicFramePr>
          <p:nvPr/>
        </p:nvGraphicFramePr>
        <p:xfrm>
          <a:off x="519113" y="1916113"/>
          <a:ext cx="8229600" cy="1645956"/>
        </p:xfrm>
        <a:graphic>
          <a:graphicData uri="http://schemas.openxmlformats.org/drawingml/2006/table">
            <a:tbl>
              <a:tblPr/>
              <a:tblGrid>
                <a:gridCol w="2389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09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9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09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09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382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第一次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第二次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第三次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第四次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第五次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甲命中环数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乙命中环数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464" name="Text Box 79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68313" y="989013"/>
            <a:ext cx="76327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ea typeface="宋体" panose="02010600030101010101" pitchFamily="2" charset="-122"/>
              </a:rPr>
              <a:t>甲，乙两名射击手的测试成绩统计如下：</a:t>
            </a:r>
          </a:p>
        </p:txBody>
      </p:sp>
      <p:sp>
        <p:nvSpPr>
          <p:cNvPr id="11297" name="Text Box 82"/>
          <p:cNvSpPr/>
          <p:nvPr>
            <p:custDataLst>
              <p:tags r:id="rId2"/>
            </p:custDataLst>
          </p:nvPr>
        </p:nvSpPr>
        <p:spPr>
          <a:xfrm>
            <a:off x="395288" y="3900488"/>
            <a:ext cx="5329237" cy="457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ea typeface="宋体" panose="02010600030101010101" pitchFamily="2" charset="-122"/>
              </a:rPr>
              <a:t>⑴ </a:t>
            </a:r>
            <a:r>
              <a:rPr lang="zh-CN" altLang="en-US" sz="2400" b="1">
                <a:ea typeface="宋体" panose="02010600030101010101" pitchFamily="2" charset="-122"/>
              </a:rPr>
              <a:t>请分别计算两名射手的平均成绩；</a:t>
            </a:r>
          </a:p>
        </p:txBody>
      </p:sp>
      <p:grpSp>
        <p:nvGrpSpPr>
          <p:cNvPr id="18466" name="Group 107"/>
          <p:cNvGrpSpPr/>
          <p:nvPr/>
        </p:nvGrpSpPr>
        <p:grpSpPr bwMode="auto">
          <a:xfrm>
            <a:off x="755650" y="4332288"/>
            <a:ext cx="3384550" cy="1473200"/>
            <a:chOff x="476" y="2296"/>
            <a:chExt cx="2132" cy="928"/>
          </a:xfrm>
        </p:grpSpPr>
        <p:grpSp>
          <p:nvGrpSpPr>
            <p:cNvPr id="18467" name="Group 98"/>
            <p:cNvGrpSpPr/>
            <p:nvPr/>
          </p:nvGrpSpPr>
          <p:grpSpPr bwMode="auto">
            <a:xfrm>
              <a:off x="476" y="2387"/>
              <a:ext cx="2132" cy="837"/>
              <a:chOff x="476" y="2387"/>
              <a:chExt cx="2132" cy="837"/>
            </a:xfrm>
          </p:grpSpPr>
          <p:sp>
            <p:nvSpPr>
              <p:cNvPr id="18468" name="Text Box 92"/>
              <p:cNvSpPr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521" y="2568"/>
                <a:ext cx="208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>
                    <a:ea typeface="宋体" panose="02010600030101010101" pitchFamily="2" charset="-122"/>
                  </a:rPr>
                  <a:t>	</a:t>
                </a:r>
              </a:p>
            </p:txBody>
          </p:sp>
          <p:pic>
            <p:nvPicPr>
              <p:cNvPr id="18469" name="Picture 95"/>
              <p:cNvPicPr>
                <a:picLocks noChangeAspect="1" noChangeArrowheads="1"/>
              </p:cNvPicPr>
              <p:nvPr>
                <p:custDataLst>
                  <p:tags r:id="rId10"/>
                </p:custDataLst>
              </p:nvPr>
            </p:nvPicPr>
            <p:blipFill>
              <a:blip r:embed="rId15"/>
              <a:srcRect/>
              <a:stretch>
                <a:fillRect/>
              </a:stretch>
            </p:blipFill>
            <p:spPr bwMode="auto">
              <a:xfrm>
                <a:off x="476" y="2750"/>
                <a:ext cx="486" cy="4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pic>
          <p:sp>
            <p:nvSpPr>
              <p:cNvPr id="18470" name="Text Box 96"/>
              <p:cNvSpPr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930" y="2387"/>
                <a:ext cx="1587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3200">
                    <a:ea typeface="宋体" panose="02010600030101010101" pitchFamily="2" charset="-122"/>
                  </a:rPr>
                  <a:t>=8</a:t>
                </a:r>
                <a:r>
                  <a:rPr lang="zh-CN" altLang="en-US" sz="3200">
                    <a:ea typeface="宋体" panose="02010600030101010101" pitchFamily="2" charset="-122"/>
                  </a:rPr>
                  <a:t>（环）</a:t>
                </a:r>
              </a:p>
            </p:txBody>
          </p:sp>
          <p:sp>
            <p:nvSpPr>
              <p:cNvPr id="18471" name="Text Box 97"/>
              <p:cNvSpPr>
                <a:spLocks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930" y="2795"/>
                <a:ext cx="1587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3200">
                    <a:ea typeface="宋体" panose="02010600030101010101" pitchFamily="2" charset="-122"/>
                  </a:rPr>
                  <a:t>=8</a:t>
                </a:r>
                <a:r>
                  <a:rPr lang="zh-CN" altLang="en-US" sz="3200">
                    <a:ea typeface="宋体" panose="02010600030101010101" pitchFamily="2" charset="-122"/>
                  </a:rPr>
                  <a:t>（环）</a:t>
                </a:r>
              </a:p>
            </p:txBody>
          </p:sp>
        </p:grpSp>
        <p:grpSp>
          <p:nvGrpSpPr>
            <p:cNvPr id="18472" name="Group 100"/>
            <p:cNvGrpSpPr>
              <a:grpSpLocks noChangeAspect="1"/>
            </p:cNvGrpSpPr>
            <p:nvPr/>
          </p:nvGrpSpPr>
          <p:grpSpPr bwMode="auto">
            <a:xfrm>
              <a:off x="476" y="2296"/>
              <a:ext cx="486" cy="474"/>
              <a:chOff x="476" y="2296"/>
              <a:chExt cx="486" cy="474"/>
            </a:xfrm>
          </p:grpSpPr>
          <p:sp>
            <p:nvSpPr>
              <p:cNvPr id="18473" name="AutoShape 99"/>
              <p:cNvSpPr>
                <a:spLocks noChangeAspect="1" noChangeArrowheads="1" noTextEdit="1"/>
              </p:cNvSpPr>
              <p:nvPr>
                <p:custDataLst>
                  <p:tags r:id="rId3"/>
                </p:custDataLst>
              </p:nvPr>
            </p:nvSpPr>
            <p:spPr bwMode="auto">
              <a:xfrm>
                <a:off x="476" y="2296"/>
                <a:ext cx="486" cy="4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74" name="Line 101"/>
              <p:cNvSpPr>
                <a:spLocks noChangeShapeType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554" y="2416"/>
                <a:ext cx="156" cy="1"/>
              </a:xfrm>
              <a:prstGeom prst="line">
                <a:avLst/>
              </a:prstGeom>
              <a:noFill/>
              <a:ln w="28575" algn="ctr">
                <a:solidFill>
                  <a:srgbClr val="00008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75" name="Rectangle 102"/>
              <p:cNvSpPr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764" y="2548"/>
                <a:ext cx="112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CN" altLang="en-US" sz="1400" b="1">
                    <a:solidFill>
                      <a:srgbClr val="000000"/>
                    </a:solidFill>
                    <a:ea typeface="宋体" panose="02010600030101010101" pitchFamily="2" charset="-122"/>
                  </a:rPr>
                  <a:t>甲</a:t>
                </a:r>
                <a:endParaRPr lang="zh-CN" altLang="en-US">
                  <a:ea typeface="宋体" panose="02010600030101010101" pitchFamily="2" charset="-122"/>
                </a:endParaRPr>
              </a:p>
            </p:txBody>
          </p:sp>
          <p:sp>
            <p:nvSpPr>
              <p:cNvPr id="18476" name="Rectangle 103"/>
              <p:cNvSpPr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560" y="2368"/>
                <a:ext cx="144" cy="3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3600">
                    <a:solidFill>
                      <a:srgbClr val="000000"/>
                    </a:solidFill>
                    <a:ea typeface="宋体" panose="02010600030101010101" pitchFamily="2" charset="-122"/>
                  </a:rPr>
                  <a:t>x</a:t>
                </a:r>
                <a:endParaRPr lang="en-US" altLang="zh-CN">
                  <a:ea typeface="宋体" panose="02010600030101010101" pitchFamily="2" charset="-122"/>
                </a:endParaRPr>
              </a:p>
            </p:txBody>
          </p:sp>
          <p:sp>
            <p:nvSpPr>
              <p:cNvPr id="18477" name="Oval 104"/>
              <p:cNvSpPr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542" y="2404"/>
                <a:ext cx="30" cy="30"/>
              </a:xfrm>
              <a:prstGeom prst="ellipse">
                <a:avLst/>
              </a:prstGeom>
              <a:solidFill>
                <a:srgbClr val="FF0000"/>
              </a:solidFill>
              <a:ln w="28575" algn="ctr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pPr algn="ctr" fontAlgn="b"/>
                <a:endParaRPr lang="zh-CN" altLang="en-US">
                  <a:ea typeface="宋体" panose="02010600030101010101" pitchFamily="2" charset="-122"/>
                </a:endParaRPr>
              </a:p>
            </p:txBody>
          </p:sp>
          <p:sp>
            <p:nvSpPr>
              <p:cNvPr id="18478" name="Oval 105"/>
              <p:cNvSpPr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698" y="2404"/>
                <a:ext cx="30" cy="30"/>
              </a:xfrm>
              <a:prstGeom prst="ellipse">
                <a:avLst/>
              </a:prstGeom>
              <a:solidFill>
                <a:srgbClr val="FF0000"/>
              </a:solidFill>
              <a:ln w="28575" algn="ctr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pPr algn="ctr" fontAlgn="b"/>
                <a:endParaRPr lang="zh-CN" altLang="en-US">
                  <a:ea typeface="宋体" panose="02010600030101010101" pitchFamily="2" charset="-122"/>
                </a:endParaRP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Group 87"/>
          <p:cNvGraphicFramePr>
            <a:graphicFrameLocks noGrp="1"/>
          </p:cNvGraphicFramePr>
          <p:nvPr/>
        </p:nvGraphicFramePr>
        <p:xfrm>
          <a:off x="474663" y="1398588"/>
          <a:ext cx="7705725" cy="1190625"/>
        </p:xfrm>
        <a:graphic>
          <a:graphicData uri="http://schemas.openxmlformats.org/drawingml/2006/table">
            <a:tbl>
              <a:tblPr/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9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9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09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09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382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27" marR="91427" marT="45694" marB="456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第一次</a:t>
                      </a:r>
                    </a:p>
                  </a:txBody>
                  <a:tcPr marL="91427" marR="91427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第二次</a:t>
                      </a:r>
                    </a:p>
                  </a:txBody>
                  <a:tcPr marL="91427" marR="91427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第三次</a:t>
                      </a:r>
                    </a:p>
                  </a:txBody>
                  <a:tcPr marL="91427" marR="91427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第四次</a:t>
                      </a:r>
                    </a:p>
                  </a:txBody>
                  <a:tcPr marL="91427" marR="91427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第五次</a:t>
                      </a:r>
                    </a:p>
                  </a:txBody>
                  <a:tcPr marL="91427" marR="91427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甲命中环数</a:t>
                      </a:r>
                    </a:p>
                  </a:txBody>
                  <a:tcPr marL="91427" marR="91427" marT="45694" marB="456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</a:t>
                      </a:r>
                    </a:p>
                  </a:txBody>
                  <a:tcPr marL="91427" marR="91427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1427" marR="91427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1427" marR="91427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1427" marR="91427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</a:t>
                      </a:r>
                    </a:p>
                  </a:txBody>
                  <a:tcPr marL="91427" marR="91427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乙命中环数</a:t>
                      </a:r>
                    </a:p>
                  </a:txBody>
                  <a:tcPr marL="91427" marR="91427" marT="45694" marB="456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</a:t>
                      </a:r>
                    </a:p>
                  </a:txBody>
                  <a:tcPr marL="91427" marR="91427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</a:t>
                      </a:r>
                    </a:p>
                  </a:txBody>
                  <a:tcPr marL="91427" marR="91427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</a:t>
                      </a:r>
                    </a:p>
                  </a:txBody>
                  <a:tcPr marL="91427" marR="91427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</a:t>
                      </a:r>
                    </a:p>
                  </a:txBody>
                  <a:tcPr marL="91427" marR="91427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1427" marR="91427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19488" name="Group 32"/>
          <p:cNvGrpSpPr/>
          <p:nvPr/>
        </p:nvGrpSpPr>
        <p:grpSpPr bwMode="auto">
          <a:xfrm>
            <a:off x="4181475" y="2938463"/>
            <a:ext cx="4533900" cy="2957512"/>
            <a:chOff x="1176" y="1968"/>
            <a:chExt cx="2856" cy="1863"/>
          </a:xfrm>
        </p:grpSpPr>
        <p:sp>
          <p:nvSpPr>
            <p:cNvPr id="19489" name="Line 33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1440" y="3552"/>
              <a:ext cx="2592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90" name="Line 34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 flipV="1">
              <a:off x="1440" y="1968"/>
              <a:ext cx="0" cy="158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91" name="Rectangle 35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1440" y="2256"/>
              <a:ext cx="2256" cy="1296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"/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19492" name="Line 36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1872" y="2256"/>
              <a:ext cx="0" cy="1296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93" name="Line 37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2304" y="2256"/>
              <a:ext cx="0" cy="1296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94" name="Line 38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2784" y="2256"/>
              <a:ext cx="0" cy="1296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95" name="Line 39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3264" y="2256"/>
              <a:ext cx="0" cy="1296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96" name="Line 40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1440" y="2544"/>
              <a:ext cx="2256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97" name="Line 41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1440" y="2808"/>
              <a:ext cx="2256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98" name="Line 42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1440" y="3060"/>
              <a:ext cx="2256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99" name="Line 43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1440" y="3312"/>
              <a:ext cx="2256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00" name="Text Box 44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1188" y="3456"/>
              <a:ext cx="33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800">
                  <a:ea typeface="宋体" panose="02010600030101010101" pitchFamily="2" charset="-122"/>
                </a:rPr>
                <a:t>0</a:t>
              </a:r>
            </a:p>
          </p:txBody>
        </p:sp>
        <p:sp>
          <p:nvSpPr>
            <p:cNvPr id="19501" name="Text Box 45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1680" y="3504"/>
              <a:ext cx="33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800"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19502" name="Text Box 46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2160" y="3504"/>
              <a:ext cx="33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800">
                  <a:ea typeface="宋体" panose="02010600030101010101" pitchFamily="2" charset="-122"/>
                </a:rPr>
                <a:t>2</a:t>
              </a:r>
            </a:p>
          </p:txBody>
        </p:sp>
        <p:sp>
          <p:nvSpPr>
            <p:cNvPr id="19503" name="Text Box 47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1200" y="3216"/>
              <a:ext cx="33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000">
                  <a:ea typeface="宋体" panose="02010600030101010101" pitchFamily="2" charset="-122"/>
                </a:rPr>
                <a:t>2</a:t>
              </a:r>
            </a:p>
          </p:txBody>
        </p:sp>
        <p:sp>
          <p:nvSpPr>
            <p:cNvPr id="19504" name="Text Box 48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2640" y="3504"/>
              <a:ext cx="33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800">
                  <a:ea typeface="宋体" panose="02010600030101010101" pitchFamily="2" charset="-122"/>
                </a:rPr>
                <a:t>3</a:t>
              </a:r>
            </a:p>
          </p:txBody>
        </p:sp>
        <p:sp>
          <p:nvSpPr>
            <p:cNvPr id="19505" name="Text Box 49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3072" y="3504"/>
              <a:ext cx="33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800">
                  <a:ea typeface="宋体" panose="02010600030101010101" pitchFamily="2" charset="-122"/>
                </a:rPr>
                <a:t>4</a:t>
              </a:r>
            </a:p>
          </p:txBody>
        </p:sp>
        <p:sp>
          <p:nvSpPr>
            <p:cNvPr id="19506" name="Text Box 50"/>
            <p:cNvSpPr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3504" y="3504"/>
              <a:ext cx="33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800">
                  <a:ea typeface="宋体" panose="02010600030101010101" pitchFamily="2" charset="-122"/>
                </a:rPr>
                <a:t>5</a:t>
              </a:r>
            </a:p>
          </p:txBody>
        </p:sp>
        <p:sp>
          <p:nvSpPr>
            <p:cNvPr id="19507" name="Text Box 51"/>
            <p:cNvSpPr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1200" y="2976"/>
              <a:ext cx="33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000">
                  <a:ea typeface="宋体" panose="02010600030101010101" pitchFamily="2" charset="-122"/>
                </a:rPr>
                <a:t>4</a:t>
              </a:r>
            </a:p>
          </p:txBody>
        </p:sp>
        <p:sp>
          <p:nvSpPr>
            <p:cNvPr id="19508" name="Text Box 52"/>
            <p:cNvSpPr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1200" y="2736"/>
              <a:ext cx="33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000">
                  <a:ea typeface="宋体" panose="02010600030101010101" pitchFamily="2" charset="-122"/>
                </a:rPr>
                <a:t>6</a:t>
              </a:r>
            </a:p>
          </p:txBody>
        </p:sp>
        <p:sp>
          <p:nvSpPr>
            <p:cNvPr id="19509" name="Text Box 53"/>
            <p:cNvSpPr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1200" y="2448"/>
              <a:ext cx="33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000">
                  <a:ea typeface="宋体" panose="02010600030101010101" pitchFamily="2" charset="-122"/>
                </a:rPr>
                <a:t>8</a:t>
              </a:r>
            </a:p>
          </p:txBody>
        </p:sp>
        <p:sp>
          <p:nvSpPr>
            <p:cNvPr id="19510" name="Text Box 54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1176" y="2160"/>
              <a:ext cx="33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000">
                  <a:ea typeface="宋体" panose="02010600030101010101" pitchFamily="2" charset="-122"/>
                </a:rPr>
                <a:t>10</a:t>
              </a:r>
            </a:p>
          </p:txBody>
        </p:sp>
      </p:grpSp>
      <p:grpSp>
        <p:nvGrpSpPr>
          <p:cNvPr id="19511" name="Group 55"/>
          <p:cNvGrpSpPr/>
          <p:nvPr/>
        </p:nvGrpSpPr>
        <p:grpSpPr bwMode="auto">
          <a:xfrm>
            <a:off x="5222875" y="3403600"/>
            <a:ext cx="2971800" cy="933450"/>
            <a:chOff x="3912" y="2580"/>
            <a:chExt cx="1872" cy="588"/>
          </a:xfrm>
        </p:grpSpPr>
        <p:grpSp>
          <p:nvGrpSpPr>
            <p:cNvPr id="19512" name="Group 56"/>
            <p:cNvGrpSpPr/>
            <p:nvPr/>
          </p:nvGrpSpPr>
          <p:grpSpPr bwMode="auto">
            <a:xfrm>
              <a:off x="3912" y="2580"/>
              <a:ext cx="1872" cy="588"/>
              <a:chOff x="1848" y="2244"/>
              <a:chExt cx="1872" cy="588"/>
            </a:xfrm>
          </p:grpSpPr>
          <p:sp>
            <p:nvSpPr>
              <p:cNvPr id="19513" name="Oval 57"/>
              <p:cNvSpPr>
                <a:spLocks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1848" y="2244"/>
                <a:ext cx="48" cy="48"/>
              </a:xfrm>
              <a:prstGeom prst="ellipse">
                <a:avLst/>
              </a:prstGeom>
              <a:solidFill>
                <a:srgbClr val="0000FF"/>
              </a:solidFill>
              <a:ln w="9525" algn="ctr">
                <a:solidFill>
                  <a:srgbClr val="0000FF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"/>
                <a:endParaRPr lang="zh-CN" altLang="en-US">
                  <a:ea typeface="宋体" panose="02010600030101010101" pitchFamily="2" charset="-122"/>
                </a:endParaRPr>
              </a:p>
            </p:txBody>
          </p:sp>
          <p:sp>
            <p:nvSpPr>
              <p:cNvPr id="19514" name="Oval 58"/>
              <p:cNvSpPr>
                <a:spLocks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2280" y="2784"/>
                <a:ext cx="48" cy="48"/>
              </a:xfrm>
              <a:prstGeom prst="ellipse">
                <a:avLst/>
              </a:prstGeom>
              <a:solidFill>
                <a:srgbClr val="0000FF"/>
              </a:solidFill>
              <a:ln w="9525" algn="ctr">
                <a:solidFill>
                  <a:srgbClr val="0000FF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"/>
                <a:endParaRPr lang="zh-CN" altLang="en-US">
                  <a:ea typeface="宋体" panose="02010600030101010101" pitchFamily="2" charset="-122"/>
                </a:endParaRPr>
              </a:p>
            </p:txBody>
          </p:sp>
          <p:sp>
            <p:nvSpPr>
              <p:cNvPr id="19515" name="Oval 59"/>
              <p:cNvSpPr>
                <a:spLocks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2760" y="2244"/>
                <a:ext cx="48" cy="48"/>
              </a:xfrm>
              <a:prstGeom prst="ellipse">
                <a:avLst/>
              </a:prstGeom>
              <a:solidFill>
                <a:srgbClr val="0000FF"/>
              </a:solidFill>
              <a:ln w="9525" algn="ctr">
                <a:solidFill>
                  <a:srgbClr val="0000FF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"/>
                <a:endParaRPr lang="zh-CN" altLang="en-US">
                  <a:ea typeface="宋体" panose="02010600030101010101" pitchFamily="2" charset="-122"/>
                </a:endParaRPr>
              </a:p>
            </p:txBody>
          </p:sp>
          <p:sp>
            <p:nvSpPr>
              <p:cNvPr id="19516" name="Oval 60"/>
              <p:cNvSpPr>
                <a:spLocks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3240" y="2784"/>
                <a:ext cx="48" cy="48"/>
              </a:xfrm>
              <a:prstGeom prst="ellipse">
                <a:avLst/>
              </a:prstGeom>
              <a:solidFill>
                <a:srgbClr val="0000FF"/>
              </a:solidFill>
              <a:ln w="9525" algn="ctr">
                <a:solidFill>
                  <a:srgbClr val="0000FF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"/>
                <a:endParaRPr lang="zh-CN" altLang="en-US">
                  <a:ea typeface="宋体" panose="02010600030101010101" pitchFamily="2" charset="-122"/>
                </a:endParaRPr>
              </a:p>
            </p:txBody>
          </p:sp>
          <p:sp>
            <p:nvSpPr>
              <p:cNvPr id="19517" name="Oval 61"/>
              <p:cNvSpPr>
                <a:spLocks noChangeArrowheads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3672" y="2520"/>
                <a:ext cx="48" cy="48"/>
              </a:xfrm>
              <a:prstGeom prst="ellipse">
                <a:avLst/>
              </a:prstGeom>
              <a:solidFill>
                <a:srgbClr val="0000FF"/>
              </a:solidFill>
              <a:ln w="9525" algn="ctr">
                <a:solidFill>
                  <a:srgbClr val="0000FF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"/>
                <a:endParaRPr lang="zh-CN" altLang="en-US"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9518" name="Group 62"/>
            <p:cNvGrpSpPr/>
            <p:nvPr/>
          </p:nvGrpSpPr>
          <p:grpSpPr bwMode="auto">
            <a:xfrm>
              <a:off x="3936" y="2592"/>
              <a:ext cx="1824" cy="576"/>
              <a:chOff x="1872" y="2256"/>
              <a:chExt cx="1824" cy="576"/>
            </a:xfrm>
          </p:grpSpPr>
          <p:sp>
            <p:nvSpPr>
              <p:cNvPr id="19519" name="Line 63"/>
              <p:cNvSpPr>
                <a:spLocks noChangeShapeType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1872" y="2256"/>
                <a:ext cx="432" cy="576"/>
              </a:xfrm>
              <a:prstGeom prst="line">
                <a:avLst/>
              </a:prstGeom>
              <a:noFill/>
              <a:ln w="9525" algn="ctr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520" name="Line 64"/>
              <p:cNvSpPr>
                <a:spLocks noChangeShapeType="1"/>
              </p:cNvSpPr>
              <p:nvPr>
                <p:custDataLst>
                  <p:tags r:id="rId15"/>
                </p:custDataLst>
              </p:nvPr>
            </p:nvSpPr>
            <p:spPr bwMode="auto">
              <a:xfrm flipV="1">
                <a:off x="2304" y="2256"/>
                <a:ext cx="480" cy="576"/>
              </a:xfrm>
              <a:prstGeom prst="line">
                <a:avLst/>
              </a:prstGeom>
              <a:noFill/>
              <a:ln w="9525" algn="ctr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521" name="Line 65"/>
              <p:cNvSpPr>
                <a:spLocks noChangeShapeType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2832" y="2256"/>
                <a:ext cx="432" cy="576"/>
              </a:xfrm>
              <a:prstGeom prst="line">
                <a:avLst/>
              </a:prstGeom>
              <a:noFill/>
              <a:ln w="9525" algn="ctr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522" name="Line 66"/>
              <p:cNvSpPr>
                <a:spLocks noChangeShapeType="1"/>
              </p:cNvSpPr>
              <p:nvPr>
                <p:custDataLst>
                  <p:tags r:id="rId17"/>
                </p:custDataLst>
              </p:nvPr>
            </p:nvSpPr>
            <p:spPr bwMode="auto">
              <a:xfrm flipV="1">
                <a:off x="3264" y="2544"/>
                <a:ext cx="432" cy="288"/>
              </a:xfrm>
              <a:prstGeom prst="line">
                <a:avLst/>
              </a:prstGeom>
              <a:noFill/>
              <a:ln w="9525" algn="ctr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19523" name="Group 67"/>
          <p:cNvGrpSpPr/>
          <p:nvPr/>
        </p:nvGrpSpPr>
        <p:grpSpPr bwMode="auto">
          <a:xfrm>
            <a:off x="5222875" y="3619500"/>
            <a:ext cx="2990850" cy="514350"/>
            <a:chOff x="576" y="192"/>
            <a:chExt cx="1884" cy="324"/>
          </a:xfrm>
        </p:grpSpPr>
        <p:grpSp>
          <p:nvGrpSpPr>
            <p:cNvPr id="19524" name="Group 68"/>
            <p:cNvGrpSpPr/>
            <p:nvPr/>
          </p:nvGrpSpPr>
          <p:grpSpPr bwMode="auto">
            <a:xfrm>
              <a:off x="576" y="192"/>
              <a:ext cx="1884" cy="324"/>
              <a:chOff x="1836" y="2388"/>
              <a:chExt cx="1884" cy="324"/>
            </a:xfrm>
          </p:grpSpPr>
          <p:sp>
            <p:nvSpPr>
              <p:cNvPr id="19525" name="Oval 69"/>
              <p:cNvSpPr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1836" y="266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"/>
                <a:endParaRPr lang="zh-CN" altLang="en-US">
                  <a:ea typeface="宋体" panose="02010600030101010101" pitchFamily="2" charset="-122"/>
                </a:endParaRPr>
              </a:p>
            </p:txBody>
          </p:sp>
          <p:sp>
            <p:nvSpPr>
              <p:cNvPr id="19526" name="Oval 70"/>
              <p:cNvSpPr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2280" y="253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"/>
                <a:endParaRPr lang="zh-CN" altLang="en-US">
                  <a:ea typeface="宋体" panose="02010600030101010101" pitchFamily="2" charset="-122"/>
                </a:endParaRPr>
              </a:p>
            </p:txBody>
          </p:sp>
          <p:sp>
            <p:nvSpPr>
              <p:cNvPr id="19527" name="Oval 71"/>
              <p:cNvSpPr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2760" y="253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"/>
                <a:endParaRPr lang="zh-CN" altLang="en-US">
                  <a:ea typeface="宋体" panose="02010600030101010101" pitchFamily="2" charset="-122"/>
                </a:endParaRPr>
              </a:p>
            </p:txBody>
          </p:sp>
          <p:sp>
            <p:nvSpPr>
              <p:cNvPr id="19528" name="Oval 72"/>
              <p:cNvSpPr>
                <a:spLocks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3240" y="253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"/>
                <a:endParaRPr lang="zh-CN" altLang="en-US">
                  <a:ea typeface="宋体" panose="02010600030101010101" pitchFamily="2" charset="-122"/>
                </a:endParaRPr>
              </a:p>
            </p:txBody>
          </p:sp>
          <p:sp>
            <p:nvSpPr>
              <p:cNvPr id="19529" name="Oval 73"/>
              <p:cNvSpPr>
                <a:spLocks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3672" y="238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"/>
                <a:endParaRPr lang="zh-CN" altLang="en-US"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9530" name="Group 74"/>
            <p:cNvGrpSpPr/>
            <p:nvPr/>
          </p:nvGrpSpPr>
          <p:grpSpPr bwMode="auto">
            <a:xfrm>
              <a:off x="624" y="204"/>
              <a:ext cx="1824" cy="288"/>
              <a:chOff x="1872" y="2400"/>
              <a:chExt cx="1824" cy="288"/>
            </a:xfrm>
          </p:grpSpPr>
          <p:sp>
            <p:nvSpPr>
              <p:cNvPr id="19531" name="Line 75"/>
              <p:cNvSpPr>
                <a:spLocks noChangeShapeType="1"/>
              </p:cNvSpPr>
              <p:nvPr>
                <p:custDataLst>
                  <p:tags r:id="rId5"/>
                </p:custDataLst>
              </p:nvPr>
            </p:nvSpPr>
            <p:spPr bwMode="auto">
              <a:xfrm flipV="1">
                <a:off x="1872" y="2544"/>
                <a:ext cx="432" cy="144"/>
              </a:xfrm>
              <a:prstGeom prst="line">
                <a:avLst/>
              </a:prstGeom>
              <a:noFill/>
              <a:ln w="9525" algn="ctr">
                <a:solidFill>
                  <a:srgbClr val="FF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532" name="Line 76"/>
              <p:cNvSpPr>
                <a:spLocks noChangeShapeType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2304" y="2544"/>
                <a:ext cx="480" cy="0"/>
              </a:xfrm>
              <a:prstGeom prst="line">
                <a:avLst/>
              </a:prstGeom>
              <a:noFill/>
              <a:ln w="9525" algn="ctr">
                <a:solidFill>
                  <a:srgbClr val="FF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533" name="Line 77"/>
              <p:cNvSpPr>
                <a:spLocks noChangeShapeType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2784" y="2544"/>
                <a:ext cx="480" cy="0"/>
              </a:xfrm>
              <a:prstGeom prst="line">
                <a:avLst/>
              </a:prstGeom>
              <a:noFill/>
              <a:ln w="9525" algn="ctr">
                <a:solidFill>
                  <a:srgbClr val="FF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534" name="Line 78"/>
              <p:cNvSpPr>
                <a:spLocks noChangeShapeType="1"/>
              </p:cNvSpPr>
              <p:nvPr>
                <p:custDataLst>
                  <p:tags r:id="rId8"/>
                </p:custDataLst>
              </p:nvPr>
            </p:nvSpPr>
            <p:spPr bwMode="auto">
              <a:xfrm flipV="1">
                <a:off x="3264" y="2400"/>
                <a:ext cx="432" cy="144"/>
              </a:xfrm>
              <a:prstGeom prst="line">
                <a:avLst/>
              </a:prstGeom>
              <a:noFill/>
              <a:ln w="9525" algn="ctr">
                <a:solidFill>
                  <a:srgbClr val="FF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19535" name="Text Box 79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90563" y="765175"/>
            <a:ext cx="6629400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ea typeface="宋体" panose="02010600030101010101" pitchFamily="2" charset="-122"/>
              </a:rPr>
              <a:t>甲，乙两名射击手的测试成绩统计如下：</a:t>
            </a:r>
          </a:p>
        </p:txBody>
      </p:sp>
      <p:sp>
        <p:nvSpPr>
          <p:cNvPr id="19536" name="Text Box 80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067175" y="2924175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b="1">
                <a:ea typeface="宋体" panose="02010600030101010101" pitchFamily="2" charset="-122"/>
              </a:rPr>
              <a:t>成绩（环）</a:t>
            </a:r>
          </a:p>
        </p:txBody>
      </p:sp>
      <p:sp>
        <p:nvSpPr>
          <p:cNvPr id="13349" name="Text Box 81"/>
          <p:cNvSpPr/>
          <p:nvPr>
            <p:custDataLst>
              <p:tags r:id="rId3"/>
            </p:custDataLst>
          </p:nvPr>
        </p:nvSpPr>
        <p:spPr>
          <a:xfrm>
            <a:off x="8256588" y="4371975"/>
            <a:ext cx="458787" cy="11430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vert="eaVer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b="1">
                <a:ea typeface="宋体" panose="02010600030101010101" pitchFamily="2" charset="-122"/>
              </a:rPr>
              <a:t>射击次序</a:t>
            </a:r>
          </a:p>
        </p:txBody>
      </p:sp>
      <p:sp>
        <p:nvSpPr>
          <p:cNvPr id="13350" name="Text Box 82"/>
          <p:cNvSpPr/>
          <p:nvPr>
            <p:custDataLst>
              <p:tags r:id="rId4"/>
            </p:custDataLst>
          </p:nvPr>
        </p:nvSpPr>
        <p:spPr>
          <a:xfrm>
            <a:off x="323850" y="2814638"/>
            <a:ext cx="4033838" cy="1570037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en-US" altLang="zh-CN" sz="2400" b="1">
                <a:ea typeface="宋体" panose="02010600030101010101" pitchFamily="2" charset="-122"/>
              </a:rPr>
              <a:t>⑴ </a:t>
            </a:r>
            <a:r>
              <a:rPr lang="zh-CN" altLang="en-US" sz="2400" b="1">
                <a:ea typeface="宋体" panose="02010600030101010101" pitchFamily="2" charset="-122"/>
              </a:rPr>
              <a:t>请分别计算两名射手的平均成绩；</a:t>
            </a:r>
          </a:p>
          <a:p>
            <a:r>
              <a:rPr lang="zh-CN" altLang="en-US" sz="2400" b="1">
                <a:ea typeface="宋体" panose="02010600030101010101" pitchFamily="2" charset="-122"/>
              </a:rPr>
              <a:t>⑵ 请根据这两名射击手的成绩在下图中画出折线统计图；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Group 87"/>
          <p:cNvGraphicFramePr>
            <a:graphicFrameLocks noGrp="1"/>
          </p:cNvGraphicFramePr>
          <p:nvPr/>
        </p:nvGraphicFramePr>
        <p:xfrm>
          <a:off x="539750" y="1439863"/>
          <a:ext cx="7634288" cy="1190625"/>
        </p:xfrm>
        <a:graphic>
          <a:graphicData uri="http://schemas.openxmlformats.org/drawingml/2006/table">
            <a:tbl>
              <a:tblPr/>
              <a:tblGrid>
                <a:gridCol w="2216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8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5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83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93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34" marR="91434" marT="45694" marB="456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第一次</a:t>
                      </a:r>
                    </a:p>
                  </a:txBody>
                  <a:tcPr marL="91434" marR="91434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第二次</a:t>
                      </a:r>
                    </a:p>
                  </a:txBody>
                  <a:tcPr marL="91434" marR="91434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第三次</a:t>
                      </a:r>
                    </a:p>
                  </a:txBody>
                  <a:tcPr marL="91434" marR="91434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第四次</a:t>
                      </a:r>
                    </a:p>
                  </a:txBody>
                  <a:tcPr marL="91434" marR="91434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第五次</a:t>
                      </a:r>
                    </a:p>
                  </a:txBody>
                  <a:tcPr marL="91434" marR="91434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甲命中环数</a:t>
                      </a:r>
                    </a:p>
                  </a:txBody>
                  <a:tcPr marL="91434" marR="91434" marT="45694" marB="456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</a:t>
                      </a:r>
                    </a:p>
                  </a:txBody>
                  <a:tcPr marL="91434" marR="91434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1434" marR="91434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1434" marR="91434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1434" marR="91434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</a:t>
                      </a:r>
                    </a:p>
                  </a:txBody>
                  <a:tcPr marL="91434" marR="91434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乙命中环数</a:t>
                      </a:r>
                    </a:p>
                  </a:txBody>
                  <a:tcPr marL="91434" marR="91434" marT="45694" marB="456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</a:t>
                      </a:r>
                    </a:p>
                  </a:txBody>
                  <a:tcPr marL="91434" marR="91434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</a:t>
                      </a:r>
                    </a:p>
                  </a:txBody>
                  <a:tcPr marL="91434" marR="91434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</a:t>
                      </a:r>
                    </a:p>
                  </a:txBody>
                  <a:tcPr marL="91434" marR="91434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</a:t>
                      </a:r>
                    </a:p>
                  </a:txBody>
                  <a:tcPr marL="91434" marR="91434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1434" marR="91434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20512" name="Group 32"/>
          <p:cNvGrpSpPr/>
          <p:nvPr/>
        </p:nvGrpSpPr>
        <p:grpSpPr bwMode="auto">
          <a:xfrm>
            <a:off x="4178300" y="3208338"/>
            <a:ext cx="4533900" cy="2957512"/>
            <a:chOff x="1176" y="1968"/>
            <a:chExt cx="2856" cy="1863"/>
          </a:xfrm>
        </p:grpSpPr>
        <p:sp>
          <p:nvSpPr>
            <p:cNvPr id="20513" name="Line 33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1440" y="3552"/>
              <a:ext cx="2592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14" name="Line 34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 flipV="1">
              <a:off x="1440" y="1968"/>
              <a:ext cx="0" cy="158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15" name="Rectangle 35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1440" y="2256"/>
              <a:ext cx="2256" cy="1296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"/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20516" name="Line 36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1872" y="2256"/>
              <a:ext cx="0" cy="1296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17" name="Line 37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2304" y="2256"/>
              <a:ext cx="0" cy="1296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18" name="Line 38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2784" y="2256"/>
              <a:ext cx="0" cy="1296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19" name="Line 39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3264" y="2256"/>
              <a:ext cx="0" cy="1296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20" name="Line 40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1440" y="2544"/>
              <a:ext cx="2256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21" name="Line 41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1440" y="2808"/>
              <a:ext cx="2256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22" name="Line 42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1440" y="3060"/>
              <a:ext cx="2256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23" name="Line 43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1440" y="3312"/>
              <a:ext cx="2256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24" name="Text Box 44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1188" y="3456"/>
              <a:ext cx="33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800">
                  <a:ea typeface="宋体" panose="02010600030101010101" pitchFamily="2" charset="-122"/>
                </a:rPr>
                <a:t>0</a:t>
              </a:r>
            </a:p>
          </p:txBody>
        </p:sp>
        <p:sp>
          <p:nvSpPr>
            <p:cNvPr id="20525" name="Text Box 45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1680" y="3504"/>
              <a:ext cx="33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800"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20526" name="Text Box 46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2160" y="3504"/>
              <a:ext cx="33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800">
                  <a:ea typeface="宋体" panose="02010600030101010101" pitchFamily="2" charset="-122"/>
                </a:rPr>
                <a:t>2</a:t>
              </a:r>
            </a:p>
          </p:txBody>
        </p:sp>
        <p:sp>
          <p:nvSpPr>
            <p:cNvPr id="20527" name="Text Box 47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1200" y="3216"/>
              <a:ext cx="33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000">
                  <a:ea typeface="宋体" panose="02010600030101010101" pitchFamily="2" charset="-122"/>
                </a:rPr>
                <a:t>2</a:t>
              </a:r>
            </a:p>
          </p:txBody>
        </p:sp>
        <p:sp>
          <p:nvSpPr>
            <p:cNvPr id="20528" name="Text Box 48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2640" y="3504"/>
              <a:ext cx="33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800">
                  <a:ea typeface="宋体" panose="02010600030101010101" pitchFamily="2" charset="-122"/>
                </a:rPr>
                <a:t>3</a:t>
              </a:r>
            </a:p>
          </p:txBody>
        </p:sp>
        <p:sp>
          <p:nvSpPr>
            <p:cNvPr id="20529" name="Text Box 49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3072" y="3504"/>
              <a:ext cx="33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800">
                  <a:ea typeface="宋体" panose="02010600030101010101" pitchFamily="2" charset="-122"/>
                </a:rPr>
                <a:t>4</a:t>
              </a:r>
            </a:p>
          </p:txBody>
        </p:sp>
        <p:sp>
          <p:nvSpPr>
            <p:cNvPr id="20530" name="Text Box 50"/>
            <p:cNvSpPr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3504" y="3504"/>
              <a:ext cx="33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800">
                  <a:ea typeface="宋体" panose="02010600030101010101" pitchFamily="2" charset="-122"/>
                </a:rPr>
                <a:t>5</a:t>
              </a:r>
            </a:p>
          </p:txBody>
        </p:sp>
        <p:sp>
          <p:nvSpPr>
            <p:cNvPr id="20531" name="Text Box 51"/>
            <p:cNvSpPr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1200" y="2976"/>
              <a:ext cx="33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000">
                  <a:ea typeface="宋体" panose="02010600030101010101" pitchFamily="2" charset="-122"/>
                </a:rPr>
                <a:t>4</a:t>
              </a:r>
            </a:p>
          </p:txBody>
        </p:sp>
        <p:sp>
          <p:nvSpPr>
            <p:cNvPr id="20532" name="Text Box 52"/>
            <p:cNvSpPr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1200" y="2736"/>
              <a:ext cx="33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000">
                  <a:ea typeface="宋体" panose="02010600030101010101" pitchFamily="2" charset="-122"/>
                </a:rPr>
                <a:t>6</a:t>
              </a:r>
            </a:p>
          </p:txBody>
        </p:sp>
        <p:sp>
          <p:nvSpPr>
            <p:cNvPr id="20533" name="Text Box 53"/>
            <p:cNvSpPr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1200" y="2448"/>
              <a:ext cx="33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000">
                  <a:ea typeface="宋体" panose="02010600030101010101" pitchFamily="2" charset="-122"/>
                </a:rPr>
                <a:t>8</a:t>
              </a:r>
            </a:p>
          </p:txBody>
        </p:sp>
        <p:sp>
          <p:nvSpPr>
            <p:cNvPr id="20534" name="Text Box 54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1176" y="2160"/>
              <a:ext cx="33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000">
                  <a:ea typeface="宋体" panose="02010600030101010101" pitchFamily="2" charset="-122"/>
                </a:rPr>
                <a:t>10</a:t>
              </a:r>
            </a:p>
          </p:txBody>
        </p:sp>
      </p:grpSp>
      <p:grpSp>
        <p:nvGrpSpPr>
          <p:cNvPr id="20535" name="Group 55"/>
          <p:cNvGrpSpPr/>
          <p:nvPr/>
        </p:nvGrpSpPr>
        <p:grpSpPr bwMode="auto">
          <a:xfrm>
            <a:off x="5245100" y="3646488"/>
            <a:ext cx="2971800" cy="933450"/>
            <a:chOff x="3912" y="2580"/>
            <a:chExt cx="1872" cy="588"/>
          </a:xfrm>
        </p:grpSpPr>
        <p:grpSp>
          <p:nvGrpSpPr>
            <p:cNvPr id="20536" name="Group 56"/>
            <p:cNvGrpSpPr/>
            <p:nvPr/>
          </p:nvGrpSpPr>
          <p:grpSpPr bwMode="auto">
            <a:xfrm>
              <a:off x="3912" y="2580"/>
              <a:ext cx="1872" cy="588"/>
              <a:chOff x="1848" y="2244"/>
              <a:chExt cx="1872" cy="588"/>
            </a:xfrm>
          </p:grpSpPr>
          <p:sp>
            <p:nvSpPr>
              <p:cNvPr id="20537" name="Oval 57"/>
              <p:cNvSpPr>
                <a:spLocks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1848" y="2244"/>
                <a:ext cx="48" cy="48"/>
              </a:xfrm>
              <a:prstGeom prst="ellipse">
                <a:avLst/>
              </a:prstGeom>
              <a:solidFill>
                <a:srgbClr val="0000FF"/>
              </a:solidFill>
              <a:ln w="9525" algn="ctr">
                <a:solidFill>
                  <a:srgbClr val="0000FF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"/>
                <a:endParaRPr lang="zh-CN" altLang="en-US">
                  <a:ea typeface="宋体" panose="02010600030101010101" pitchFamily="2" charset="-122"/>
                </a:endParaRPr>
              </a:p>
            </p:txBody>
          </p:sp>
          <p:sp>
            <p:nvSpPr>
              <p:cNvPr id="20538" name="Oval 58"/>
              <p:cNvSpPr>
                <a:spLocks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2280" y="2784"/>
                <a:ext cx="48" cy="48"/>
              </a:xfrm>
              <a:prstGeom prst="ellipse">
                <a:avLst/>
              </a:prstGeom>
              <a:solidFill>
                <a:srgbClr val="0000FF"/>
              </a:solidFill>
              <a:ln w="9525" algn="ctr">
                <a:solidFill>
                  <a:srgbClr val="0000FF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"/>
                <a:endParaRPr lang="zh-CN" altLang="en-US">
                  <a:ea typeface="宋体" panose="02010600030101010101" pitchFamily="2" charset="-122"/>
                </a:endParaRPr>
              </a:p>
            </p:txBody>
          </p:sp>
          <p:sp>
            <p:nvSpPr>
              <p:cNvPr id="20539" name="Oval 59"/>
              <p:cNvSpPr>
                <a:spLocks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2760" y="2244"/>
                <a:ext cx="48" cy="48"/>
              </a:xfrm>
              <a:prstGeom prst="ellipse">
                <a:avLst/>
              </a:prstGeom>
              <a:solidFill>
                <a:srgbClr val="0000FF"/>
              </a:solidFill>
              <a:ln w="9525" algn="ctr">
                <a:solidFill>
                  <a:srgbClr val="0000FF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"/>
                <a:endParaRPr lang="zh-CN" altLang="en-US">
                  <a:ea typeface="宋体" panose="02010600030101010101" pitchFamily="2" charset="-122"/>
                </a:endParaRPr>
              </a:p>
            </p:txBody>
          </p:sp>
          <p:sp>
            <p:nvSpPr>
              <p:cNvPr id="20540" name="Oval 60"/>
              <p:cNvSpPr>
                <a:spLocks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3240" y="2784"/>
                <a:ext cx="48" cy="48"/>
              </a:xfrm>
              <a:prstGeom prst="ellipse">
                <a:avLst/>
              </a:prstGeom>
              <a:solidFill>
                <a:srgbClr val="0000FF"/>
              </a:solidFill>
              <a:ln w="9525" algn="ctr">
                <a:solidFill>
                  <a:srgbClr val="0000FF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"/>
                <a:endParaRPr lang="zh-CN" altLang="en-US">
                  <a:ea typeface="宋体" panose="02010600030101010101" pitchFamily="2" charset="-122"/>
                </a:endParaRPr>
              </a:p>
            </p:txBody>
          </p:sp>
          <p:sp>
            <p:nvSpPr>
              <p:cNvPr id="20541" name="Oval 61"/>
              <p:cNvSpPr>
                <a:spLocks noChangeArrowheads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3672" y="2520"/>
                <a:ext cx="48" cy="48"/>
              </a:xfrm>
              <a:prstGeom prst="ellipse">
                <a:avLst/>
              </a:prstGeom>
              <a:solidFill>
                <a:srgbClr val="0000FF"/>
              </a:solidFill>
              <a:ln w="9525" algn="ctr">
                <a:solidFill>
                  <a:srgbClr val="0000FF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"/>
                <a:endParaRPr lang="zh-CN" altLang="en-US"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0542" name="Group 62"/>
            <p:cNvGrpSpPr/>
            <p:nvPr/>
          </p:nvGrpSpPr>
          <p:grpSpPr bwMode="auto">
            <a:xfrm>
              <a:off x="3936" y="2592"/>
              <a:ext cx="1824" cy="576"/>
              <a:chOff x="1872" y="2256"/>
              <a:chExt cx="1824" cy="576"/>
            </a:xfrm>
          </p:grpSpPr>
          <p:sp>
            <p:nvSpPr>
              <p:cNvPr id="20543" name="Line 63"/>
              <p:cNvSpPr>
                <a:spLocks noChangeShapeType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1872" y="2256"/>
                <a:ext cx="432" cy="576"/>
              </a:xfrm>
              <a:prstGeom prst="line">
                <a:avLst/>
              </a:prstGeom>
              <a:noFill/>
              <a:ln w="9525" algn="ctr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544" name="Line 64"/>
              <p:cNvSpPr>
                <a:spLocks noChangeShapeType="1"/>
              </p:cNvSpPr>
              <p:nvPr>
                <p:custDataLst>
                  <p:tags r:id="rId15"/>
                </p:custDataLst>
              </p:nvPr>
            </p:nvSpPr>
            <p:spPr bwMode="auto">
              <a:xfrm flipV="1">
                <a:off x="2304" y="2256"/>
                <a:ext cx="480" cy="576"/>
              </a:xfrm>
              <a:prstGeom prst="line">
                <a:avLst/>
              </a:prstGeom>
              <a:noFill/>
              <a:ln w="9525" algn="ctr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545" name="Line 65"/>
              <p:cNvSpPr>
                <a:spLocks noChangeShapeType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2832" y="2256"/>
                <a:ext cx="432" cy="576"/>
              </a:xfrm>
              <a:prstGeom prst="line">
                <a:avLst/>
              </a:prstGeom>
              <a:noFill/>
              <a:ln w="9525" algn="ctr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546" name="Line 66"/>
              <p:cNvSpPr>
                <a:spLocks noChangeShapeType="1"/>
              </p:cNvSpPr>
              <p:nvPr>
                <p:custDataLst>
                  <p:tags r:id="rId17"/>
                </p:custDataLst>
              </p:nvPr>
            </p:nvSpPr>
            <p:spPr bwMode="auto">
              <a:xfrm flipV="1">
                <a:off x="3264" y="2544"/>
                <a:ext cx="432" cy="288"/>
              </a:xfrm>
              <a:prstGeom prst="line">
                <a:avLst/>
              </a:prstGeom>
              <a:noFill/>
              <a:ln w="9525" algn="ctr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20547" name="Group 67"/>
          <p:cNvGrpSpPr/>
          <p:nvPr/>
        </p:nvGrpSpPr>
        <p:grpSpPr bwMode="auto">
          <a:xfrm>
            <a:off x="5245100" y="3875088"/>
            <a:ext cx="2990850" cy="514350"/>
            <a:chOff x="576" y="192"/>
            <a:chExt cx="1884" cy="324"/>
          </a:xfrm>
        </p:grpSpPr>
        <p:grpSp>
          <p:nvGrpSpPr>
            <p:cNvPr id="20548" name="Group 68"/>
            <p:cNvGrpSpPr/>
            <p:nvPr/>
          </p:nvGrpSpPr>
          <p:grpSpPr bwMode="auto">
            <a:xfrm>
              <a:off x="576" y="192"/>
              <a:ext cx="1884" cy="324"/>
              <a:chOff x="1836" y="2388"/>
              <a:chExt cx="1884" cy="324"/>
            </a:xfrm>
          </p:grpSpPr>
          <p:sp>
            <p:nvSpPr>
              <p:cNvPr id="20549" name="Oval 69"/>
              <p:cNvSpPr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1836" y="266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"/>
                <a:endParaRPr lang="zh-CN" altLang="en-US">
                  <a:ea typeface="宋体" panose="02010600030101010101" pitchFamily="2" charset="-122"/>
                </a:endParaRPr>
              </a:p>
            </p:txBody>
          </p:sp>
          <p:sp>
            <p:nvSpPr>
              <p:cNvPr id="20550" name="Oval 70"/>
              <p:cNvSpPr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2280" y="253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"/>
                <a:endParaRPr lang="zh-CN" altLang="en-US">
                  <a:ea typeface="宋体" panose="02010600030101010101" pitchFamily="2" charset="-122"/>
                </a:endParaRPr>
              </a:p>
            </p:txBody>
          </p:sp>
          <p:sp>
            <p:nvSpPr>
              <p:cNvPr id="20551" name="Oval 71"/>
              <p:cNvSpPr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2760" y="253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"/>
                <a:endParaRPr lang="zh-CN" altLang="en-US">
                  <a:ea typeface="宋体" panose="02010600030101010101" pitchFamily="2" charset="-122"/>
                </a:endParaRPr>
              </a:p>
            </p:txBody>
          </p:sp>
          <p:sp>
            <p:nvSpPr>
              <p:cNvPr id="20552" name="Oval 72"/>
              <p:cNvSpPr>
                <a:spLocks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3240" y="253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"/>
                <a:endParaRPr lang="zh-CN" altLang="en-US">
                  <a:ea typeface="宋体" panose="02010600030101010101" pitchFamily="2" charset="-122"/>
                </a:endParaRPr>
              </a:p>
            </p:txBody>
          </p:sp>
          <p:sp>
            <p:nvSpPr>
              <p:cNvPr id="20553" name="Oval 73"/>
              <p:cNvSpPr>
                <a:spLocks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3672" y="238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"/>
                <a:endParaRPr lang="zh-CN" altLang="en-US"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0554" name="Group 74"/>
            <p:cNvGrpSpPr/>
            <p:nvPr/>
          </p:nvGrpSpPr>
          <p:grpSpPr bwMode="auto">
            <a:xfrm>
              <a:off x="624" y="204"/>
              <a:ext cx="1824" cy="288"/>
              <a:chOff x="1872" y="2400"/>
              <a:chExt cx="1824" cy="288"/>
            </a:xfrm>
          </p:grpSpPr>
          <p:sp>
            <p:nvSpPr>
              <p:cNvPr id="20555" name="Line 75"/>
              <p:cNvSpPr>
                <a:spLocks noChangeShapeType="1"/>
              </p:cNvSpPr>
              <p:nvPr>
                <p:custDataLst>
                  <p:tags r:id="rId5"/>
                </p:custDataLst>
              </p:nvPr>
            </p:nvSpPr>
            <p:spPr bwMode="auto">
              <a:xfrm flipV="1">
                <a:off x="1872" y="2544"/>
                <a:ext cx="432" cy="144"/>
              </a:xfrm>
              <a:prstGeom prst="line">
                <a:avLst/>
              </a:prstGeom>
              <a:noFill/>
              <a:ln w="9525" algn="ctr">
                <a:solidFill>
                  <a:srgbClr val="FF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556" name="Line 76"/>
              <p:cNvSpPr>
                <a:spLocks noChangeShapeType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2304" y="2544"/>
                <a:ext cx="480" cy="0"/>
              </a:xfrm>
              <a:prstGeom prst="line">
                <a:avLst/>
              </a:prstGeom>
              <a:noFill/>
              <a:ln w="9525" algn="ctr">
                <a:solidFill>
                  <a:srgbClr val="FF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557" name="Line 77"/>
              <p:cNvSpPr>
                <a:spLocks noChangeShapeType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2784" y="2544"/>
                <a:ext cx="480" cy="0"/>
              </a:xfrm>
              <a:prstGeom prst="line">
                <a:avLst/>
              </a:prstGeom>
              <a:noFill/>
              <a:ln w="9525" algn="ctr">
                <a:solidFill>
                  <a:srgbClr val="FF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558" name="Line 78"/>
              <p:cNvSpPr>
                <a:spLocks noChangeShapeType="1"/>
              </p:cNvSpPr>
              <p:nvPr>
                <p:custDataLst>
                  <p:tags r:id="rId8"/>
                </p:custDataLst>
              </p:nvPr>
            </p:nvSpPr>
            <p:spPr bwMode="auto">
              <a:xfrm flipV="1">
                <a:off x="3264" y="2400"/>
                <a:ext cx="432" cy="144"/>
              </a:xfrm>
              <a:prstGeom prst="line">
                <a:avLst/>
              </a:prstGeom>
              <a:noFill/>
              <a:ln w="9525" algn="ctr">
                <a:solidFill>
                  <a:srgbClr val="FF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20559" name="Text Box 79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4213" y="931863"/>
            <a:ext cx="58324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ea typeface="宋体" panose="02010600030101010101" pitchFamily="2" charset="-122"/>
              </a:rPr>
              <a:t>甲，乙两名射击手的测试成绩统计如下：</a:t>
            </a:r>
          </a:p>
        </p:txBody>
      </p:sp>
      <p:sp>
        <p:nvSpPr>
          <p:cNvPr id="20560" name="Text Box 80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140200" y="3194050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b="1">
                <a:ea typeface="宋体" panose="02010600030101010101" pitchFamily="2" charset="-122"/>
              </a:rPr>
              <a:t>成绩（环）</a:t>
            </a:r>
          </a:p>
        </p:txBody>
      </p:sp>
      <p:sp>
        <p:nvSpPr>
          <p:cNvPr id="14373" name="Text Box 81"/>
          <p:cNvSpPr/>
          <p:nvPr>
            <p:custDataLst>
              <p:tags r:id="rId3"/>
            </p:custDataLst>
          </p:nvPr>
        </p:nvSpPr>
        <p:spPr>
          <a:xfrm>
            <a:off x="8329613" y="4641850"/>
            <a:ext cx="458787" cy="11430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vert="eaVer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b="1">
                <a:ea typeface="宋体" panose="02010600030101010101" pitchFamily="2" charset="-122"/>
              </a:rPr>
              <a:t>射击次序</a:t>
            </a:r>
          </a:p>
        </p:txBody>
      </p:sp>
      <p:sp>
        <p:nvSpPr>
          <p:cNvPr id="14374" name="Text Box 82"/>
          <p:cNvSpPr/>
          <p:nvPr>
            <p:custDataLst>
              <p:tags r:id="rId4"/>
            </p:custDataLst>
          </p:nvPr>
        </p:nvSpPr>
        <p:spPr>
          <a:xfrm>
            <a:off x="381000" y="2978150"/>
            <a:ext cx="4114800" cy="3046413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en-US" altLang="zh-CN" sz="2400" b="1">
                <a:ea typeface="宋体" panose="02010600030101010101" pitchFamily="2" charset="-122"/>
              </a:rPr>
              <a:t>⑴ </a:t>
            </a:r>
            <a:r>
              <a:rPr lang="zh-CN" altLang="en-US" sz="2400" b="1">
                <a:ea typeface="宋体" panose="02010600030101010101" pitchFamily="2" charset="-122"/>
              </a:rPr>
              <a:t>请分别计算两名射手的平均成绩；</a:t>
            </a:r>
          </a:p>
          <a:p>
            <a:r>
              <a:rPr lang="zh-CN" altLang="en-US" sz="2400" b="1">
                <a:ea typeface="宋体" panose="02010600030101010101" pitchFamily="2" charset="-122"/>
              </a:rPr>
              <a:t>⑵ 请根据这两名射击手的成绩在下图中画出折线统计图；</a:t>
            </a:r>
          </a:p>
          <a:p>
            <a:r>
              <a:rPr lang="zh-CN" altLang="en-US" sz="2400" b="1">
                <a:ea typeface="宋体" panose="02010600030101010101" pitchFamily="2" charset="-122"/>
              </a:rPr>
              <a:t>⑶ 现要挑选一名射击手参加比赛，若你是教练，你认为挑选哪一位比较适宜？为什么？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WordArt 4"/>
          <p:cNvSpPr>
            <a:spLocks noChangeArrowheads="1" noChangeShapeType="1" noTextEdit="1"/>
          </p:cNvSpPr>
          <p:nvPr>
            <p:custDataLst>
              <p:tags r:id="rId1"/>
            </p:custDataLst>
          </p:nvPr>
        </p:nvSpPr>
        <p:spPr bwMode="auto">
          <a:xfrm>
            <a:off x="539750" y="1062038"/>
            <a:ext cx="79248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>
                <a:ln w="19050" algn="ctr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谁的稳定性好？应以什么数据来衡量？</a:t>
            </a:r>
          </a:p>
        </p:txBody>
      </p:sp>
      <p:sp>
        <p:nvSpPr>
          <p:cNvPr id="15363" name="Text Box 5"/>
          <p:cNvSpPr/>
          <p:nvPr>
            <p:custDataLst>
              <p:tags r:id="rId2"/>
            </p:custDataLst>
          </p:nvPr>
        </p:nvSpPr>
        <p:spPr>
          <a:xfrm>
            <a:off x="539750" y="1925638"/>
            <a:ext cx="6324600" cy="519112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甲射击成绩与平均成绩的离差的和：</a:t>
            </a:r>
          </a:p>
        </p:txBody>
      </p:sp>
      <p:sp>
        <p:nvSpPr>
          <p:cNvPr id="15364" name="Text Box 6"/>
          <p:cNvSpPr/>
          <p:nvPr>
            <p:custDataLst>
              <p:tags r:id="rId3"/>
            </p:custDataLst>
          </p:nvPr>
        </p:nvSpPr>
        <p:spPr>
          <a:xfrm>
            <a:off x="611188" y="3149600"/>
            <a:ext cx="6324600" cy="519113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乙射击成绩与平均成绩的离差的和：</a:t>
            </a:r>
          </a:p>
        </p:txBody>
      </p:sp>
      <p:grpSp>
        <p:nvGrpSpPr>
          <p:cNvPr id="21509" name="Group 27"/>
          <p:cNvGrpSpPr/>
          <p:nvPr/>
        </p:nvGrpSpPr>
        <p:grpSpPr bwMode="auto">
          <a:xfrm>
            <a:off x="468313" y="2428875"/>
            <a:ext cx="7559675" cy="592138"/>
            <a:chOff x="295" y="1207"/>
            <a:chExt cx="4146" cy="373"/>
          </a:xfrm>
        </p:grpSpPr>
        <p:sp>
          <p:nvSpPr>
            <p:cNvPr id="21510" name="Text Box 7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95" y="1253"/>
              <a:ext cx="404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（</a:t>
              </a:r>
              <a:r>
                <a:rPr kumimoji="1" lang="en-US" altLang="zh-CN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7-8</a:t>
              </a:r>
              <a:r>
                <a:rPr kumimoji="1"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）</a:t>
              </a:r>
              <a:r>
                <a:rPr kumimoji="1" lang="en-US" altLang="zh-CN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+</a:t>
              </a:r>
              <a:r>
                <a:rPr kumimoji="1"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（</a:t>
              </a:r>
              <a:r>
                <a:rPr kumimoji="1" lang="en-US" altLang="zh-CN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8-8</a:t>
              </a:r>
              <a:r>
                <a:rPr kumimoji="1"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）</a:t>
              </a:r>
              <a:r>
                <a:rPr kumimoji="1" lang="en-US" altLang="zh-CN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+</a:t>
              </a:r>
              <a:r>
                <a:rPr kumimoji="1"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（</a:t>
              </a:r>
              <a:r>
                <a:rPr kumimoji="1" lang="en-US" altLang="zh-CN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8-8</a:t>
              </a:r>
              <a:r>
                <a:rPr kumimoji="1"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）</a:t>
              </a:r>
              <a:r>
                <a:rPr kumimoji="1" lang="en-US" altLang="zh-CN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+</a:t>
              </a:r>
              <a:r>
                <a:rPr kumimoji="1"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（</a:t>
              </a:r>
              <a:r>
                <a:rPr kumimoji="1" lang="en-US" altLang="zh-CN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8-8</a:t>
              </a:r>
              <a:r>
                <a:rPr kumimoji="1"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）</a:t>
              </a:r>
              <a:r>
                <a:rPr kumimoji="1" lang="en-US" altLang="zh-CN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+</a:t>
              </a:r>
              <a:r>
                <a:rPr kumimoji="1"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（</a:t>
              </a:r>
              <a:r>
                <a:rPr kumimoji="1" lang="en-US" altLang="zh-CN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9-8</a:t>
              </a:r>
              <a:r>
                <a:rPr kumimoji="1"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）</a:t>
              </a:r>
              <a:r>
                <a:rPr kumimoji="1" lang="en-US" altLang="zh-CN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=</a:t>
              </a:r>
            </a:p>
          </p:txBody>
        </p:sp>
        <p:sp>
          <p:nvSpPr>
            <p:cNvPr id="21511" name="Text Box 12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105" y="1207"/>
              <a:ext cx="33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en-US" altLang="zh-CN" sz="32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0</a:t>
              </a:r>
            </a:p>
          </p:txBody>
        </p:sp>
      </p:grpSp>
      <p:grpSp>
        <p:nvGrpSpPr>
          <p:cNvPr id="21512" name="Group 28"/>
          <p:cNvGrpSpPr/>
          <p:nvPr/>
        </p:nvGrpSpPr>
        <p:grpSpPr bwMode="auto">
          <a:xfrm>
            <a:off x="468313" y="3797300"/>
            <a:ext cx="7807325" cy="592138"/>
            <a:chOff x="249" y="2069"/>
            <a:chExt cx="4419" cy="373"/>
          </a:xfrm>
        </p:grpSpPr>
        <p:sp>
          <p:nvSpPr>
            <p:cNvPr id="21513" name="Text Box 8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49" y="2115"/>
              <a:ext cx="440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（</a:t>
              </a:r>
              <a:r>
                <a:rPr kumimoji="1" lang="en-US" altLang="zh-CN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10-8</a:t>
              </a:r>
              <a:r>
                <a:rPr kumimoji="1"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）</a:t>
              </a:r>
              <a:r>
                <a:rPr kumimoji="1" lang="en-US" altLang="zh-CN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+</a:t>
              </a:r>
              <a:r>
                <a:rPr kumimoji="1"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（</a:t>
              </a:r>
              <a:r>
                <a:rPr kumimoji="1" lang="en-US" altLang="zh-CN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6-8</a:t>
              </a:r>
              <a:r>
                <a:rPr kumimoji="1"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）</a:t>
              </a:r>
              <a:r>
                <a:rPr kumimoji="1" lang="en-US" altLang="zh-CN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+</a:t>
              </a:r>
              <a:r>
                <a:rPr kumimoji="1"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（</a:t>
              </a:r>
              <a:r>
                <a:rPr kumimoji="1" lang="en-US" altLang="zh-CN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10-8</a:t>
              </a:r>
              <a:r>
                <a:rPr kumimoji="1"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）</a:t>
              </a:r>
              <a:r>
                <a:rPr kumimoji="1" lang="en-US" altLang="zh-CN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+</a:t>
              </a:r>
              <a:r>
                <a:rPr kumimoji="1"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（</a:t>
              </a:r>
              <a:r>
                <a:rPr kumimoji="1" lang="en-US" altLang="zh-CN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6-8</a:t>
              </a:r>
              <a:r>
                <a:rPr kumimoji="1"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）</a:t>
              </a:r>
              <a:r>
                <a:rPr kumimoji="1" lang="en-US" altLang="zh-CN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+</a:t>
              </a:r>
              <a:r>
                <a:rPr kumimoji="1"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（</a:t>
              </a:r>
              <a:r>
                <a:rPr kumimoji="1" lang="en-US" altLang="zh-CN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8-8</a:t>
              </a:r>
              <a:r>
                <a:rPr kumimoji="1"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）</a:t>
              </a:r>
              <a:r>
                <a:rPr kumimoji="1" lang="en-US" altLang="zh-CN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=</a:t>
              </a:r>
            </a:p>
          </p:txBody>
        </p:sp>
        <p:sp>
          <p:nvSpPr>
            <p:cNvPr id="21514" name="Text Box 13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332" y="2069"/>
              <a:ext cx="33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en-US" altLang="zh-CN" sz="32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0</a:t>
              </a:r>
            </a:p>
          </p:txBody>
        </p:sp>
      </p:grpSp>
      <p:sp>
        <p:nvSpPr>
          <p:cNvPr id="21515" name="WordArt 25"/>
          <p:cNvSpPr>
            <a:spLocks noChangeArrowheads="1" noChangeShapeType="1" noTextEdit="1"/>
          </p:cNvSpPr>
          <p:nvPr>
            <p:custDataLst>
              <p:tags r:id="rId4"/>
            </p:custDataLst>
          </p:nvPr>
        </p:nvSpPr>
        <p:spPr bwMode="auto">
          <a:xfrm>
            <a:off x="2195513" y="4878388"/>
            <a:ext cx="2041525" cy="782637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zh-CN" altLang="en-US" sz="4000" kern="10" dirty="0">
                <a:ln w="9525" algn="ctr">
                  <a:rou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怎么办？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WordArt 2"/>
          <p:cNvSpPr>
            <a:spLocks noChangeArrowheads="1" noChangeShapeType="1" noTextEdit="1"/>
          </p:cNvSpPr>
          <p:nvPr>
            <p:custDataLst>
              <p:tags r:id="rId1"/>
            </p:custDataLst>
          </p:nvPr>
        </p:nvSpPr>
        <p:spPr bwMode="auto">
          <a:xfrm>
            <a:off x="468313" y="981075"/>
            <a:ext cx="79248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>
                <a:ln w="19050" algn="ctr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谁的稳定性好？应以什么数据来衡量？</a:t>
            </a:r>
          </a:p>
        </p:txBody>
      </p:sp>
      <p:sp>
        <p:nvSpPr>
          <p:cNvPr id="16387" name="Text Box 7"/>
          <p:cNvSpPr/>
          <p:nvPr>
            <p:custDataLst>
              <p:tags r:id="rId2"/>
            </p:custDataLst>
          </p:nvPr>
        </p:nvSpPr>
        <p:spPr>
          <a:xfrm>
            <a:off x="250825" y="4437063"/>
            <a:ext cx="8458200" cy="519112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eaLnBrk="1" hangingPunct="1">
              <a:spcBef>
                <a:spcPct val="50000"/>
              </a:spcBef>
            </a:pPr>
            <a:r>
              <a:rPr kumimoji="1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F1423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/>
              </a:rPr>
              <a:t>（</a:t>
            </a:r>
            <a:r>
              <a:rPr kumimoji="1" lang="en-US" altLang="zh-CN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F1423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/>
              </a:rPr>
              <a:t>10-8</a:t>
            </a:r>
            <a:r>
              <a:rPr kumimoji="1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F1423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/>
              </a:rPr>
              <a:t>）</a:t>
            </a:r>
            <a:r>
              <a:rPr kumimoji="1" lang="en-US" altLang="zh-CN" sz="2800" b="1" baseline="50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F1423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/>
              </a:rPr>
              <a:t>2</a:t>
            </a:r>
            <a:r>
              <a:rPr kumimoji="1" lang="en-US" altLang="zh-CN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F1423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/>
              </a:rPr>
              <a:t>+</a:t>
            </a:r>
            <a:r>
              <a:rPr kumimoji="1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F1423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/>
              </a:rPr>
              <a:t>（</a:t>
            </a:r>
            <a:r>
              <a:rPr kumimoji="1" lang="en-US" altLang="zh-CN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F1423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/>
              </a:rPr>
              <a:t>6-8</a:t>
            </a:r>
            <a:r>
              <a:rPr kumimoji="1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F1423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/>
              </a:rPr>
              <a:t>）</a:t>
            </a:r>
            <a:r>
              <a:rPr kumimoji="1" lang="en-US" altLang="zh-CN" sz="2800" b="1" baseline="50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F1423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/>
              </a:rPr>
              <a:t>2</a:t>
            </a:r>
            <a:r>
              <a:rPr kumimoji="1" lang="en-US" altLang="zh-CN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F1423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/>
              </a:rPr>
              <a:t>+</a:t>
            </a:r>
            <a:r>
              <a:rPr kumimoji="1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F1423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/>
              </a:rPr>
              <a:t>（</a:t>
            </a:r>
            <a:r>
              <a:rPr kumimoji="1" lang="en-US" altLang="zh-CN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F1423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/>
              </a:rPr>
              <a:t>10-8</a:t>
            </a:r>
            <a:r>
              <a:rPr kumimoji="1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F1423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/>
              </a:rPr>
              <a:t>）</a:t>
            </a:r>
            <a:r>
              <a:rPr kumimoji="1" lang="en-US" altLang="zh-CN" sz="2800" b="1" baseline="50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F1423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/>
              </a:rPr>
              <a:t>2</a:t>
            </a:r>
            <a:r>
              <a:rPr kumimoji="1" lang="en-US" altLang="zh-CN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F1423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/>
              </a:rPr>
              <a:t>+</a:t>
            </a:r>
            <a:r>
              <a:rPr kumimoji="1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F1423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/>
              </a:rPr>
              <a:t>（</a:t>
            </a:r>
            <a:r>
              <a:rPr kumimoji="1" lang="en-US" altLang="zh-CN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F1423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/>
              </a:rPr>
              <a:t>6-8</a:t>
            </a:r>
            <a:r>
              <a:rPr kumimoji="1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F1423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/>
              </a:rPr>
              <a:t>）</a:t>
            </a:r>
            <a:r>
              <a:rPr kumimoji="1" lang="en-US" altLang="zh-CN" sz="2800" b="1" baseline="50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F1423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/>
              </a:rPr>
              <a:t>2</a:t>
            </a:r>
            <a:r>
              <a:rPr kumimoji="1" lang="en-US" altLang="zh-CN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F1423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/>
              </a:rPr>
              <a:t>+</a:t>
            </a:r>
            <a:r>
              <a:rPr kumimoji="1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F1423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/>
              </a:rPr>
              <a:t>（</a:t>
            </a:r>
            <a:r>
              <a:rPr kumimoji="1" lang="en-US" altLang="zh-CN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F1423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/>
              </a:rPr>
              <a:t>8-8</a:t>
            </a:r>
            <a:r>
              <a:rPr kumimoji="1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F1423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/>
              </a:rPr>
              <a:t>）</a:t>
            </a:r>
            <a:r>
              <a:rPr kumimoji="1" lang="en-US" altLang="zh-CN" sz="2800" b="1" baseline="50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F1423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/>
              </a:rPr>
              <a:t>2</a:t>
            </a:r>
            <a:r>
              <a:rPr kumimoji="1" lang="en-US" altLang="zh-CN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F1423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/>
              </a:rPr>
              <a:t>=</a:t>
            </a:r>
            <a:endParaRPr kumimoji="1" lang="en-US" altLang="zh-CN" sz="2800" b="1">
              <a:solidFill>
                <a:schemeClr val="tx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6388" name="Text Box 8"/>
          <p:cNvSpPr/>
          <p:nvPr>
            <p:custDataLst>
              <p:tags r:id="rId3"/>
            </p:custDataLst>
          </p:nvPr>
        </p:nvSpPr>
        <p:spPr>
          <a:xfrm>
            <a:off x="250825" y="2997200"/>
            <a:ext cx="8458200" cy="519113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eaLnBrk="1" hangingPunct="1">
              <a:spcBef>
                <a:spcPct val="50000"/>
              </a:spcBef>
            </a:pPr>
            <a:r>
              <a:rPr kumimoji="1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F1423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/>
              </a:rPr>
              <a:t>（</a:t>
            </a:r>
            <a:r>
              <a:rPr kumimoji="1" lang="en-US" altLang="zh-CN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F1423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/>
              </a:rPr>
              <a:t>7-8</a:t>
            </a:r>
            <a:r>
              <a:rPr kumimoji="1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F1423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/>
              </a:rPr>
              <a:t>）</a:t>
            </a:r>
            <a:r>
              <a:rPr kumimoji="1" lang="en-US" altLang="zh-CN" sz="2800" b="1" baseline="50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F1423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/>
              </a:rPr>
              <a:t>2</a:t>
            </a:r>
            <a:r>
              <a:rPr kumimoji="1" lang="en-US" altLang="zh-CN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F1423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/>
              </a:rPr>
              <a:t>+</a:t>
            </a:r>
            <a:r>
              <a:rPr kumimoji="1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F1423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/>
              </a:rPr>
              <a:t>（</a:t>
            </a:r>
            <a:r>
              <a:rPr kumimoji="1" lang="en-US" altLang="zh-CN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F1423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/>
              </a:rPr>
              <a:t>8-8</a:t>
            </a:r>
            <a:r>
              <a:rPr kumimoji="1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F1423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/>
              </a:rPr>
              <a:t>）</a:t>
            </a:r>
            <a:r>
              <a:rPr kumimoji="1" lang="en-US" altLang="zh-CN" sz="2800" b="1" baseline="50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F1423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/>
              </a:rPr>
              <a:t>2</a:t>
            </a:r>
            <a:r>
              <a:rPr kumimoji="1" lang="en-US" altLang="zh-CN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F1423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/>
              </a:rPr>
              <a:t>+</a:t>
            </a:r>
            <a:r>
              <a:rPr kumimoji="1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F1423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/>
              </a:rPr>
              <a:t>（</a:t>
            </a:r>
            <a:r>
              <a:rPr kumimoji="1" lang="en-US" altLang="zh-CN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F1423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/>
              </a:rPr>
              <a:t>8-8</a:t>
            </a:r>
            <a:r>
              <a:rPr kumimoji="1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F1423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/>
              </a:rPr>
              <a:t>）</a:t>
            </a:r>
            <a:r>
              <a:rPr kumimoji="1" lang="en-US" altLang="zh-CN" sz="2800" b="1" baseline="50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F1423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/>
              </a:rPr>
              <a:t>2</a:t>
            </a:r>
            <a:r>
              <a:rPr kumimoji="1" lang="en-US" altLang="zh-CN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F1423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/>
              </a:rPr>
              <a:t>+</a:t>
            </a:r>
            <a:r>
              <a:rPr kumimoji="1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F1423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/>
              </a:rPr>
              <a:t>（</a:t>
            </a:r>
            <a:r>
              <a:rPr kumimoji="1" lang="en-US" altLang="zh-CN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F1423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/>
              </a:rPr>
              <a:t>8-8</a:t>
            </a:r>
            <a:r>
              <a:rPr kumimoji="1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F1423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/>
              </a:rPr>
              <a:t>）</a:t>
            </a:r>
            <a:r>
              <a:rPr kumimoji="1" lang="en-US" altLang="zh-CN" sz="2800" b="1" baseline="50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F1423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/>
              </a:rPr>
              <a:t>2</a:t>
            </a:r>
            <a:r>
              <a:rPr kumimoji="1" lang="en-US" altLang="zh-CN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F1423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/>
              </a:rPr>
              <a:t>+</a:t>
            </a:r>
            <a:r>
              <a:rPr kumimoji="1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F1423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/>
              </a:rPr>
              <a:t>（</a:t>
            </a:r>
            <a:r>
              <a:rPr kumimoji="1" lang="en-US" altLang="zh-CN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F1423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/>
              </a:rPr>
              <a:t>9-8</a:t>
            </a:r>
            <a:r>
              <a:rPr kumimoji="1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F1423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/>
              </a:rPr>
              <a:t>）</a:t>
            </a:r>
            <a:r>
              <a:rPr kumimoji="1" lang="en-US" altLang="zh-CN" sz="2800" b="1" baseline="50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F1423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/>
              </a:rPr>
              <a:t>2</a:t>
            </a:r>
            <a:r>
              <a:rPr kumimoji="1" lang="en-US" altLang="zh-CN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F1423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/>
              </a:rPr>
              <a:t>=</a:t>
            </a:r>
            <a:endParaRPr kumimoji="1" lang="en-US" altLang="zh-CN" sz="2800" b="1">
              <a:solidFill>
                <a:schemeClr val="tx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6389" name="Text Box 12"/>
          <p:cNvSpPr/>
          <p:nvPr>
            <p:custDataLst>
              <p:tags r:id="rId4"/>
            </p:custDataLst>
          </p:nvPr>
        </p:nvSpPr>
        <p:spPr>
          <a:xfrm>
            <a:off x="395288" y="2205038"/>
            <a:ext cx="6985000" cy="519112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甲射击成绩与平均成绩的离差的平方和：</a:t>
            </a:r>
          </a:p>
        </p:txBody>
      </p:sp>
      <p:sp>
        <p:nvSpPr>
          <p:cNvPr id="16390" name="Text Box 13"/>
          <p:cNvSpPr/>
          <p:nvPr>
            <p:custDataLst>
              <p:tags r:id="rId5"/>
            </p:custDataLst>
          </p:nvPr>
        </p:nvSpPr>
        <p:spPr>
          <a:xfrm>
            <a:off x="323850" y="3716338"/>
            <a:ext cx="7199313" cy="519112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乙射击成绩与平均成绩的离差的平方和：</a:t>
            </a:r>
          </a:p>
        </p:txBody>
      </p:sp>
      <p:sp>
        <p:nvSpPr>
          <p:cNvPr id="16391" name="Text Box 14"/>
          <p:cNvSpPr/>
          <p:nvPr>
            <p:custDataLst>
              <p:tags r:id="rId6"/>
            </p:custDataLst>
          </p:nvPr>
        </p:nvSpPr>
        <p:spPr>
          <a:xfrm>
            <a:off x="539750" y="5300663"/>
            <a:ext cx="5943600" cy="64135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600" b="1">
                <a:solidFill>
                  <a:srgbClr val="FF33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找到啦！有区别了！</a:t>
            </a:r>
          </a:p>
        </p:txBody>
      </p:sp>
      <p:sp>
        <p:nvSpPr>
          <p:cNvPr id="16392" name="Text Box 17"/>
          <p:cNvSpPr/>
          <p:nvPr>
            <p:custDataLst>
              <p:tags r:id="rId7"/>
            </p:custDataLst>
          </p:nvPr>
        </p:nvSpPr>
        <p:spPr>
          <a:xfrm>
            <a:off x="7885113" y="2997200"/>
            <a:ext cx="533400" cy="523875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zh-CN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F1423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/>
              </a:rPr>
              <a:t>2</a:t>
            </a:r>
            <a:endParaRPr kumimoji="1" lang="en-US" altLang="zh-CN" sz="2800" b="1">
              <a:solidFill>
                <a:schemeClr val="tx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6393" name="Text Box 18"/>
          <p:cNvSpPr/>
          <p:nvPr>
            <p:custDataLst>
              <p:tags r:id="rId8"/>
            </p:custDataLst>
          </p:nvPr>
        </p:nvSpPr>
        <p:spPr>
          <a:xfrm>
            <a:off x="8027988" y="4418013"/>
            <a:ext cx="838200" cy="523875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zh-CN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F1423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/>
              </a:rPr>
              <a:t>16</a:t>
            </a:r>
            <a:endParaRPr kumimoji="1" lang="en-US" altLang="zh-CN" sz="2800" b="1">
              <a:solidFill>
                <a:schemeClr val="tx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nimBg="1"/>
      <p:bldP spid="16388" grpId="0" animBg="1"/>
      <p:bldP spid="16389" grpId="0" animBg="1"/>
      <p:bldP spid="16391" grpId="0" animBg="1"/>
      <p:bldP spid="16392" grpId="0" animBg="1"/>
      <p:bldP spid="1639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WordArt 2"/>
          <p:cNvSpPr>
            <a:spLocks noChangeArrowheads="1" noChangeShapeType="1" noTextEdit="1"/>
          </p:cNvSpPr>
          <p:nvPr>
            <p:custDataLst>
              <p:tags r:id="rId1"/>
            </p:custDataLst>
          </p:nvPr>
        </p:nvSpPr>
        <p:spPr bwMode="auto">
          <a:xfrm>
            <a:off x="681038" y="885825"/>
            <a:ext cx="1228725" cy="4095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200" b="1" i="1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想一想</a:t>
            </a:r>
          </a:p>
        </p:txBody>
      </p:sp>
      <p:sp>
        <p:nvSpPr>
          <p:cNvPr id="23555" name="Text Box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61950" y="1420813"/>
            <a:ext cx="7772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上述各离差的平方和的大小还与什么有关？</a:t>
            </a:r>
          </a:p>
        </p:txBody>
      </p:sp>
      <p:sp>
        <p:nvSpPr>
          <p:cNvPr id="17412" name="Text Box 4"/>
          <p:cNvSpPr/>
          <p:nvPr>
            <p:custDataLst>
              <p:tags r:id="rId3"/>
            </p:custDataLst>
          </p:nvPr>
        </p:nvSpPr>
        <p:spPr>
          <a:xfrm>
            <a:off x="611188" y="1954213"/>
            <a:ext cx="4191000" cy="519112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——</a:t>
            </a:r>
            <a:r>
              <a:rPr kumimoji="1" lang="zh-CN" altLang="en-US" sz="2800" b="1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与射击次数有关！</a:t>
            </a:r>
          </a:p>
        </p:txBody>
      </p:sp>
      <p:sp>
        <p:nvSpPr>
          <p:cNvPr id="17413" name="Text Box 5"/>
          <p:cNvSpPr/>
          <p:nvPr>
            <p:custDataLst>
              <p:tags r:id="rId4"/>
            </p:custDataLst>
          </p:nvPr>
        </p:nvSpPr>
        <p:spPr>
          <a:xfrm>
            <a:off x="476250" y="2524125"/>
            <a:ext cx="8167688" cy="954088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/>
          <a:p>
            <a:pPr fontAlgn="t">
              <a:spcBef>
                <a:spcPct val="50000"/>
              </a:spcBef>
            </a:pPr>
            <a:r>
              <a:rPr kumimoji="1" lang="zh-CN" altLang="en-US" sz="2800" b="1">
                <a:latin typeface="Times New Roman" panose="02020603050405020304" pitchFamily="18" charset="0"/>
                <a:ea typeface="宋体" panose="02010600030101010101" pitchFamily="2" charset="-122"/>
              </a:rPr>
              <a:t>所以要进一步用</a:t>
            </a:r>
            <a:r>
              <a:rPr kumimoji="1" lang="zh-CN" altLang="en-US" sz="2800" b="1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各离差平方的平均数</a:t>
            </a:r>
            <a:r>
              <a:rPr kumimoji="1" lang="zh-CN" altLang="en-US" sz="2800" b="1">
                <a:latin typeface="Times New Roman" panose="02020603050405020304" pitchFamily="18" charset="0"/>
                <a:ea typeface="宋体" panose="02010600030101010101" pitchFamily="2" charset="-122"/>
              </a:rPr>
              <a:t>来衡量数据的稳定性</a:t>
            </a:r>
          </a:p>
        </p:txBody>
      </p:sp>
      <p:grpSp>
        <p:nvGrpSpPr>
          <p:cNvPr id="23558" name="Group 38"/>
          <p:cNvGrpSpPr/>
          <p:nvPr/>
        </p:nvGrpSpPr>
        <p:grpSpPr bwMode="auto">
          <a:xfrm>
            <a:off x="327025" y="3517900"/>
            <a:ext cx="8467725" cy="1373188"/>
            <a:chOff x="209" y="1994"/>
            <a:chExt cx="5334" cy="865"/>
          </a:xfrm>
        </p:grpSpPr>
        <p:sp>
          <p:nvSpPr>
            <p:cNvPr id="17426" name="Text Box 7"/>
            <p:cNvSpPr/>
            <p:nvPr>
              <p:custDataLst>
                <p:tags r:id="rId13"/>
              </p:custDataLst>
            </p:nvPr>
          </p:nvSpPr>
          <p:spPr>
            <a:xfrm>
              <a:off x="209" y="1994"/>
              <a:ext cx="5334" cy="865"/>
            </a:xfrm>
            <a:prstGeom prst="rect">
              <a:avLst/>
            </a:prstGeom>
            <a:noFill/>
            <a:ln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r>
                <a:rPr lang="zh-CN" altLang="en-US" sz="2800" b="1">
                  <a:ea typeface="宋体" panose="02010600030101010101" pitchFamily="2" charset="-122"/>
                </a:rPr>
                <a:t>设一组数据</a:t>
              </a:r>
              <a:r>
                <a:rPr lang="en-US" altLang="zh-CN" sz="2800" b="1">
                  <a:ea typeface="宋体" panose="02010600030101010101" pitchFamily="2" charset="-122"/>
                </a:rPr>
                <a:t>x</a:t>
              </a:r>
              <a:r>
                <a:rPr lang="en-US" altLang="zh-CN" sz="2800" b="1" baseline="-25000">
                  <a:ea typeface="宋体" panose="02010600030101010101" pitchFamily="2" charset="-122"/>
                </a:rPr>
                <a:t>1</a:t>
              </a:r>
              <a:r>
                <a:rPr lang="zh-CN" altLang="en-US" sz="2800" b="1">
                  <a:ea typeface="宋体" panose="02010600030101010101" pitchFamily="2" charset="-122"/>
                </a:rPr>
                <a:t>、</a:t>
              </a:r>
              <a:r>
                <a:rPr lang="en-US" altLang="zh-CN" sz="2800" b="1">
                  <a:ea typeface="宋体" panose="02010600030101010101" pitchFamily="2" charset="-122"/>
                </a:rPr>
                <a:t>x</a:t>
              </a:r>
              <a:r>
                <a:rPr lang="en-US" altLang="zh-CN" sz="2800" b="1" baseline="-25000">
                  <a:ea typeface="宋体" panose="02010600030101010101" pitchFamily="2" charset="-122"/>
                </a:rPr>
                <a:t>2</a:t>
              </a:r>
              <a:r>
                <a:rPr lang="zh-CN" altLang="en-US" sz="2800" b="1">
                  <a:ea typeface="宋体" panose="02010600030101010101" pitchFamily="2" charset="-122"/>
                </a:rPr>
                <a:t>、</a:t>
              </a:r>
              <a:r>
                <a:rPr lang="en-US" altLang="zh-CN" sz="2800" b="1">
                  <a:ea typeface="宋体" panose="02010600030101010101" pitchFamily="2" charset="-122"/>
                </a:rPr>
                <a:t>…</a:t>
              </a:r>
              <a:r>
                <a:rPr lang="zh-CN" altLang="en-US" sz="2800" b="1">
                  <a:ea typeface="宋体" panose="02010600030101010101" pitchFamily="2" charset="-122"/>
                </a:rPr>
                <a:t>、</a:t>
              </a:r>
              <a:r>
                <a:rPr lang="en-US" altLang="zh-CN" sz="2800" b="1">
                  <a:ea typeface="宋体" panose="02010600030101010101" pitchFamily="2" charset="-122"/>
                </a:rPr>
                <a:t>x</a:t>
              </a:r>
              <a:r>
                <a:rPr lang="en-US" altLang="zh-CN" sz="2800" b="1" baseline="-25000">
                  <a:ea typeface="宋体" panose="02010600030101010101" pitchFamily="2" charset="-122"/>
                </a:rPr>
                <a:t>n</a:t>
              </a:r>
              <a:r>
                <a:rPr lang="zh-CN" altLang="en-US" sz="2800" b="1">
                  <a:ea typeface="宋体" panose="02010600030101010101" pitchFamily="2" charset="-122"/>
                </a:rPr>
                <a:t>中，各数据与它们的平均数的差的平方分别是</a:t>
              </a:r>
              <a:r>
                <a:rPr lang="en-US" altLang="zh-CN" sz="2800" b="1">
                  <a:ea typeface="宋体" panose="02010600030101010101" pitchFamily="2" charset="-122"/>
                </a:rPr>
                <a:t>(x</a:t>
              </a:r>
              <a:r>
                <a:rPr lang="en-US" altLang="zh-CN" sz="2800" b="1" baseline="-25000">
                  <a:ea typeface="宋体" panose="02010600030101010101" pitchFamily="2" charset="-122"/>
                </a:rPr>
                <a:t>1</a:t>
              </a:r>
              <a:r>
                <a:rPr lang="zh-CN" altLang="en-US" sz="2800" b="1">
                  <a:ea typeface="宋体" panose="02010600030101010101" pitchFamily="2" charset="-122"/>
                </a:rPr>
                <a:t>－</a:t>
              </a:r>
              <a:r>
                <a:rPr lang="en-US" altLang="zh-CN" sz="2800" b="1">
                  <a:ea typeface="宋体" panose="02010600030101010101" pitchFamily="2" charset="-122"/>
                </a:rPr>
                <a:t>x)</a:t>
              </a:r>
              <a:r>
                <a:rPr lang="en-US" altLang="zh-CN" sz="2800" b="1" baseline="30000">
                  <a:ea typeface="宋体" panose="02010600030101010101" pitchFamily="2" charset="-122"/>
                </a:rPr>
                <a:t>2</a:t>
              </a:r>
              <a:r>
                <a:rPr lang="zh-CN" altLang="en-US" sz="2800" b="1">
                  <a:ea typeface="宋体" panose="02010600030101010101" pitchFamily="2" charset="-122"/>
                </a:rPr>
                <a:t>、</a:t>
              </a:r>
              <a:r>
                <a:rPr lang="en-US" altLang="zh-CN" sz="2800" b="1">
                  <a:ea typeface="宋体" panose="02010600030101010101" pitchFamily="2" charset="-122"/>
                </a:rPr>
                <a:t>(x</a:t>
              </a:r>
              <a:r>
                <a:rPr lang="en-US" altLang="zh-CN" sz="2800" b="1" baseline="-25000">
                  <a:ea typeface="宋体" panose="02010600030101010101" pitchFamily="2" charset="-122"/>
                </a:rPr>
                <a:t>2</a:t>
              </a:r>
              <a:r>
                <a:rPr lang="zh-CN" altLang="en-US" sz="2800" b="1">
                  <a:ea typeface="宋体" panose="02010600030101010101" pitchFamily="2" charset="-122"/>
                </a:rPr>
                <a:t>－</a:t>
              </a:r>
              <a:r>
                <a:rPr lang="en-US" altLang="zh-CN" sz="2800" b="1">
                  <a:ea typeface="宋体" panose="02010600030101010101" pitchFamily="2" charset="-122"/>
                </a:rPr>
                <a:t>x)</a:t>
              </a:r>
              <a:r>
                <a:rPr lang="en-US" altLang="zh-CN" sz="2800" b="1" baseline="30000">
                  <a:ea typeface="宋体" panose="02010600030101010101" pitchFamily="2" charset="-122"/>
                </a:rPr>
                <a:t>2</a:t>
              </a:r>
              <a:r>
                <a:rPr lang="en-US" altLang="zh-CN" sz="2800" b="1">
                  <a:ea typeface="宋体" panose="02010600030101010101" pitchFamily="2" charset="-122"/>
                </a:rPr>
                <a:t> </a:t>
              </a:r>
              <a:r>
                <a:rPr lang="zh-CN" altLang="en-US" sz="2800" b="1">
                  <a:ea typeface="宋体" panose="02010600030101010101" pitchFamily="2" charset="-122"/>
                </a:rPr>
                <a:t>、</a:t>
              </a:r>
              <a:r>
                <a:rPr lang="en-US" altLang="zh-CN" sz="2800" b="1">
                  <a:ea typeface="宋体" panose="02010600030101010101" pitchFamily="2" charset="-122"/>
                </a:rPr>
                <a:t>… (x</a:t>
              </a:r>
              <a:r>
                <a:rPr lang="en-US" altLang="zh-CN" sz="2800" b="1" baseline="-25000">
                  <a:ea typeface="宋体" panose="02010600030101010101" pitchFamily="2" charset="-122"/>
                </a:rPr>
                <a:t>n</a:t>
              </a:r>
              <a:r>
                <a:rPr lang="zh-CN" altLang="en-US" sz="2800" b="1">
                  <a:ea typeface="宋体" panose="02010600030101010101" pitchFamily="2" charset="-122"/>
                </a:rPr>
                <a:t>－</a:t>
              </a:r>
              <a:r>
                <a:rPr lang="en-US" altLang="zh-CN" sz="2800" b="1">
                  <a:ea typeface="宋体" panose="02010600030101010101" pitchFamily="2" charset="-122"/>
                </a:rPr>
                <a:t>x)</a:t>
              </a:r>
              <a:r>
                <a:rPr lang="en-US" altLang="zh-CN" sz="2800" b="1" baseline="30000">
                  <a:ea typeface="宋体" panose="02010600030101010101" pitchFamily="2" charset="-122"/>
                </a:rPr>
                <a:t>2</a:t>
              </a:r>
              <a:r>
                <a:rPr lang="en-US" altLang="zh-CN" sz="2800" b="1">
                  <a:ea typeface="宋体" panose="02010600030101010101" pitchFamily="2" charset="-122"/>
                </a:rPr>
                <a:t> </a:t>
              </a:r>
              <a:r>
                <a:rPr lang="zh-CN" altLang="en-US" sz="2800" b="1">
                  <a:ea typeface="宋体" panose="02010600030101010101" pitchFamily="2" charset="-122"/>
                </a:rPr>
                <a:t>，那么我们用它们的平均数，即用</a:t>
              </a:r>
            </a:p>
          </p:txBody>
        </p:sp>
        <p:sp>
          <p:nvSpPr>
            <p:cNvPr id="23560" name="Line 8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flipV="1">
              <a:off x="2517" y="2342"/>
              <a:ext cx="136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61" name="Line 9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3515" y="2297"/>
              <a:ext cx="136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62" name="Line 10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4830" y="2297"/>
              <a:ext cx="136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3563" name="Group 27"/>
          <p:cNvGrpSpPr/>
          <p:nvPr/>
        </p:nvGrpSpPr>
        <p:grpSpPr bwMode="auto">
          <a:xfrm>
            <a:off x="323850" y="4903788"/>
            <a:ext cx="7091363" cy="757237"/>
            <a:chOff x="340" y="709"/>
            <a:chExt cx="4467" cy="477"/>
          </a:xfrm>
        </p:grpSpPr>
        <p:sp>
          <p:nvSpPr>
            <p:cNvPr id="17416" name="Rectangle 28"/>
            <p:cNvSpPr/>
            <p:nvPr>
              <p:custDataLst>
                <p:tags r:id="rId5"/>
              </p:custDataLst>
            </p:nvPr>
          </p:nvSpPr>
          <p:spPr>
            <a:xfrm>
              <a:off x="340" y="786"/>
              <a:ext cx="4467" cy="333"/>
            </a:xfrm>
            <a:prstGeom prst="rect">
              <a:avLst/>
            </a:prstGeom>
            <a:noFill/>
            <a:ln>
              <a:solidFill>
                <a:schemeClr val="bg1"/>
              </a:solidFill>
              <a:miter lim="800000"/>
            </a:ln>
            <a:effectLst/>
          </p:spPr>
          <p:txBody>
            <a:bodyPr wrap="none">
              <a:spAutoFit/>
            </a:bodyPr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1800" b="0" i="0" u="none" baseline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1800" b="0" i="0" u="none" baseline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1800" b="0" i="0" u="none" baseline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1800" b="0" i="0" u="none" baseline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1800" b="0" i="0" u="none" baseline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</a:lstStyle>
            <a:p>
              <a:pPr eaLnBrk="1" hangingPunct="1"/>
              <a:r>
                <a:rPr lang="en-US" altLang="zh-CN" sz="2800" b="1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FF3300"/>
                  </a:solidFill>
                  <a:ea typeface="宋体" panose="02010600030101010101" pitchFamily="2" charset="-122"/>
                  <a:sym typeface="Wingdings" panose="05000000000000000000"/>
                </a:rPr>
                <a:t>S</a:t>
              </a:r>
              <a:r>
                <a:rPr lang="en-US" altLang="zh-CN" sz="2800" b="1" baseline="30000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FF3300"/>
                  </a:solidFill>
                  <a:ea typeface="宋体" panose="02010600030101010101" pitchFamily="2" charset="-122"/>
                  <a:sym typeface="Wingdings" panose="05000000000000000000"/>
                </a:rPr>
                <a:t>2</a:t>
              </a:r>
              <a:r>
                <a:rPr lang="en-US" altLang="zh-CN" sz="2800" b="1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ea typeface="宋体" panose="02010600030101010101" pitchFamily="2" charset="-122"/>
                  <a:sym typeface="Wingdings" panose="05000000000000000000"/>
                </a:rPr>
                <a:t>=     [(x</a:t>
              </a:r>
              <a:r>
                <a:rPr lang="en-US" altLang="zh-CN" sz="2800" b="1" baseline="-25000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ea typeface="宋体" panose="02010600030101010101" pitchFamily="2" charset="-122"/>
                  <a:sym typeface="Wingdings" panose="05000000000000000000"/>
                </a:rPr>
                <a:t>1</a:t>
              </a:r>
              <a:r>
                <a:rPr sz="2800" b="1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ea typeface="宋体" panose="02010600030101010101" pitchFamily="2" charset="-122"/>
                  <a:sym typeface="Wingdings" panose="05000000000000000000"/>
                </a:rPr>
                <a:t>－</a:t>
              </a:r>
              <a:r>
                <a:rPr lang="en-US" altLang="zh-CN" sz="2800" b="1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ea typeface="宋体" panose="02010600030101010101" pitchFamily="2" charset="-122"/>
                  <a:sym typeface="Wingdings" panose="05000000000000000000"/>
                </a:rPr>
                <a:t>x)</a:t>
              </a:r>
              <a:r>
                <a:rPr lang="en-US" altLang="zh-CN" sz="2800" b="1" baseline="30000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ea typeface="宋体" panose="02010600030101010101" pitchFamily="2" charset="-122"/>
                  <a:sym typeface="Wingdings" panose="05000000000000000000"/>
                </a:rPr>
                <a:t>2</a:t>
              </a:r>
              <a:r>
                <a:rPr sz="2800" b="1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ea typeface="宋体" panose="02010600030101010101" pitchFamily="2" charset="-122"/>
                  <a:sym typeface="Wingdings" panose="05000000000000000000"/>
                </a:rPr>
                <a:t>＋ </a:t>
              </a:r>
              <a:r>
                <a:rPr lang="en-US" altLang="zh-CN" sz="2800" b="1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ea typeface="宋体" panose="02010600030101010101" pitchFamily="2" charset="-122"/>
                  <a:sym typeface="Wingdings" panose="05000000000000000000"/>
                </a:rPr>
                <a:t>(x</a:t>
              </a:r>
              <a:r>
                <a:rPr lang="en-US" altLang="zh-CN" sz="2800" b="1" baseline="-25000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ea typeface="宋体" panose="02010600030101010101" pitchFamily="2" charset="-122"/>
                  <a:sym typeface="Wingdings" panose="05000000000000000000"/>
                </a:rPr>
                <a:t>2</a:t>
              </a:r>
              <a:r>
                <a:rPr sz="2800" b="1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ea typeface="宋体" panose="02010600030101010101" pitchFamily="2" charset="-122"/>
                  <a:sym typeface="Wingdings" panose="05000000000000000000"/>
                </a:rPr>
                <a:t>－</a:t>
              </a:r>
              <a:r>
                <a:rPr lang="en-US" altLang="zh-CN" sz="2800" b="1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ea typeface="宋体" panose="02010600030101010101" pitchFamily="2" charset="-122"/>
                  <a:sym typeface="Wingdings" panose="05000000000000000000"/>
                </a:rPr>
                <a:t>x)</a:t>
              </a:r>
              <a:r>
                <a:rPr lang="en-US" altLang="zh-CN" sz="2800" b="1" baseline="30000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ea typeface="宋体" panose="02010600030101010101" pitchFamily="2" charset="-122"/>
                  <a:sym typeface="Wingdings" panose="05000000000000000000"/>
                </a:rPr>
                <a:t>2</a:t>
              </a:r>
              <a:r>
                <a:rPr lang="en-US" altLang="zh-CN" sz="2800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ea typeface="宋体" panose="02010600030101010101" pitchFamily="2" charset="-122"/>
                  <a:sym typeface="Wingdings" panose="05000000000000000000"/>
                </a:rPr>
                <a:t> </a:t>
              </a:r>
              <a:r>
                <a:rPr sz="2800" b="1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ea typeface="宋体" panose="02010600030101010101" pitchFamily="2" charset="-122"/>
                  <a:sym typeface="Wingdings" panose="05000000000000000000"/>
                </a:rPr>
                <a:t>＋</a:t>
              </a:r>
              <a:r>
                <a:rPr lang="en-US" altLang="zh-CN" sz="2800" b="1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ea typeface="宋体" panose="02010600030101010101" pitchFamily="2" charset="-122"/>
                  <a:sym typeface="Wingdings" panose="05000000000000000000"/>
                </a:rPr>
                <a:t>…</a:t>
              </a:r>
              <a:r>
                <a:rPr sz="2800" b="1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ea typeface="宋体" panose="02010600030101010101" pitchFamily="2" charset="-122"/>
                  <a:sym typeface="Wingdings" panose="05000000000000000000"/>
                </a:rPr>
                <a:t>＋ </a:t>
              </a:r>
              <a:r>
                <a:rPr lang="en-US" altLang="zh-CN" sz="2800" b="1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ea typeface="宋体" panose="02010600030101010101" pitchFamily="2" charset="-122"/>
                  <a:sym typeface="Wingdings" panose="05000000000000000000"/>
                </a:rPr>
                <a:t>(x</a:t>
              </a:r>
              <a:r>
                <a:rPr lang="en-US" altLang="zh-CN" sz="2800" b="1" baseline="-25000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ea typeface="宋体" panose="02010600030101010101" pitchFamily="2" charset="-122"/>
                  <a:sym typeface="Wingdings" panose="05000000000000000000"/>
                </a:rPr>
                <a:t>n</a:t>
              </a:r>
              <a:r>
                <a:rPr sz="2800" b="1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ea typeface="宋体" panose="02010600030101010101" pitchFamily="2" charset="-122"/>
                  <a:sym typeface="Wingdings" panose="05000000000000000000"/>
                </a:rPr>
                <a:t>－</a:t>
              </a:r>
              <a:r>
                <a:rPr lang="en-US" altLang="zh-CN" sz="2800" b="1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ea typeface="宋体" panose="02010600030101010101" pitchFamily="2" charset="-122"/>
                  <a:sym typeface="Wingdings" panose="05000000000000000000"/>
                </a:rPr>
                <a:t>x)</a:t>
              </a:r>
              <a:r>
                <a:rPr lang="en-US" altLang="zh-CN" sz="2800" b="1" baseline="30000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ea typeface="宋体" panose="02010600030101010101" pitchFamily="2" charset="-122"/>
                  <a:sym typeface="Wingdings" panose="05000000000000000000"/>
                </a:rPr>
                <a:t>2</a:t>
              </a:r>
              <a:r>
                <a:rPr lang="en-US" altLang="zh-CN" sz="2800" baseline="30000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ea typeface="宋体" panose="02010600030101010101" pitchFamily="2" charset="-122"/>
                  <a:sym typeface="Wingdings" panose="05000000000000000000"/>
                </a:rPr>
                <a:t> </a:t>
              </a:r>
              <a:r>
                <a:rPr lang="en-US" altLang="zh-CN" sz="2800" b="1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ea typeface="宋体" panose="02010600030101010101" pitchFamily="2" charset="-122"/>
                  <a:sym typeface="Wingdings" panose="05000000000000000000"/>
                </a:rPr>
                <a:t>]</a:t>
              </a:r>
              <a:endParaRPr lang="en-US" altLang="zh-CN" sz="2800" b="1">
                <a:ea typeface="宋体" panose="02010600030101010101" pitchFamily="2" charset="-122"/>
              </a:endParaRPr>
            </a:p>
          </p:txBody>
        </p:sp>
        <p:grpSp>
          <p:nvGrpSpPr>
            <p:cNvPr id="23565" name="Group 29"/>
            <p:cNvGrpSpPr/>
            <p:nvPr/>
          </p:nvGrpSpPr>
          <p:grpSpPr bwMode="auto">
            <a:xfrm>
              <a:off x="804" y="709"/>
              <a:ext cx="264" cy="477"/>
              <a:chOff x="1176" y="1920"/>
              <a:chExt cx="264" cy="477"/>
            </a:xfrm>
          </p:grpSpPr>
          <p:sp>
            <p:nvSpPr>
              <p:cNvPr id="23566" name="Text Box 30"/>
              <p:cNvSpPr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1200" y="1920"/>
                <a:ext cx="240" cy="256"/>
              </a:xfrm>
              <a:prstGeom prst="rect">
                <a:avLst/>
              </a:prstGeom>
              <a:noFill/>
              <a:ln w="9525" algn="ctr">
                <a:solidFill>
                  <a:schemeClr val="bg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kumimoji="1" lang="en-US" altLang="zh-CN" sz="2000" b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1</a:t>
                </a:r>
              </a:p>
            </p:txBody>
          </p:sp>
          <p:grpSp>
            <p:nvGrpSpPr>
              <p:cNvPr id="23567" name="Group 31"/>
              <p:cNvGrpSpPr/>
              <p:nvPr/>
            </p:nvGrpSpPr>
            <p:grpSpPr bwMode="auto">
              <a:xfrm>
                <a:off x="1176" y="2064"/>
                <a:ext cx="240" cy="333"/>
                <a:chOff x="1176" y="2064"/>
                <a:chExt cx="240" cy="333"/>
              </a:xfrm>
            </p:grpSpPr>
            <p:sp>
              <p:nvSpPr>
                <p:cNvPr id="23568" name="Text Box 32"/>
                <p:cNvSpPr>
                  <a:spLocks noChangeArrowheads="1"/>
                </p:cNvSpPr>
                <p:nvPr>
                  <p:custDataLst>
                    <p:tags r:id="rId11"/>
                  </p:custDataLst>
                </p:nvPr>
              </p:nvSpPr>
              <p:spPr bwMode="auto">
                <a:xfrm>
                  <a:off x="1176" y="2064"/>
                  <a:ext cx="240" cy="3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kumimoji="1" lang="en-US" altLang="zh-CN" sz="2800" b="1" i="1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n</a:t>
                  </a:r>
                </a:p>
              </p:txBody>
            </p:sp>
            <p:sp>
              <p:nvSpPr>
                <p:cNvPr id="23569" name="Line 33"/>
                <p:cNvSpPr>
                  <a:spLocks noChangeShapeType="1"/>
                </p:cNvSpPr>
                <p:nvPr>
                  <p:custDataLst>
                    <p:tags r:id="rId12"/>
                  </p:custDataLst>
                </p:nvPr>
              </p:nvSpPr>
              <p:spPr bwMode="auto">
                <a:xfrm>
                  <a:off x="1236" y="2148"/>
                  <a:ext cx="144" cy="0"/>
                </a:xfrm>
                <a:prstGeom prst="line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23570" name="Line 34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4332" y="890"/>
              <a:ext cx="136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71" name="Line 35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2744" y="845"/>
              <a:ext cx="136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72" name="Line 36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1656" y="890"/>
              <a:ext cx="136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73" name="Line 37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884" y="935"/>
              <a:ext cx="136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1.7601 Service Pack 1"/>
  <p:tag name="AS_RELEASE_DATE" val="2020.05.14"/>
  <p:tag name="AS_TITLE" val="Aspose.Slides for .NET 4.0 Client Profile"/>
  <p:tag name="AS_VERSION" val="20.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6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7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8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9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0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1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2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3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5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6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7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8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1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2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3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4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7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9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0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2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3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4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5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6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8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9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1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3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4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5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6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7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1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2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3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5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6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7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8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9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0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1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2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3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5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6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7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8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9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0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1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2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5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7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2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0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1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8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9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3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4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5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7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8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9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0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1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2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3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4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9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4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5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6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0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1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2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5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6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7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8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7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8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7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8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9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9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3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4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5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0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1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2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0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1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2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3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4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5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9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6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7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8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0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1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2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3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4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5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6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7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6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7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8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2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3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4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5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9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1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8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9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0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1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2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3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4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5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6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7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8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9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0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1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2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3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4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5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6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7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8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9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0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1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2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3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4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5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6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7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8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9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0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1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2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3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4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5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6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8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9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0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2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3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4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5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7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8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9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3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7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8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9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0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4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8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0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1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2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4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5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6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7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9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0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2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3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3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4"/>
</p:tagLst>
</file>

<file path=ppt/theme/theme1.xml><?xml version="1.0" encoding="utf-8"?>
<a:theme xmlns:a="http://schemas.openxmlformats.org/drawingml/2006/main" name="WWW.2PPT.COM&#10;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空白88</Template>
  <TotalTime>0</TotalTime>
  <Words>1515</Words>
  <Application>Microsoft Office PowerPoint</Application>
  <PresentationFormat>全屏显示(4:3)</PresentationFormat>
  <Paragraphs>252</Paragraphs>
  <Slides>21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2" baseType="lpstr">
      <vt:lpstr>黑体</vt:lpstr>
      <vt:lpstr>华文新魏</vt:lpstr>
      <vt:lpstr>隶书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公式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数学眼光看世界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2005-10-20T06:29:00Z</dcterms:created>
  <dcterms:modified xsi:type="dcterms:W3CDTF">2023-01-17T00:53:39Z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92A3658EDD3B487C8F827E3E26853E4B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