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30875-20B9-4449-B589-7DA1A0AAF21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7E00-3390-4FBA-8711-5143DC7FF8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7DEA-AC38-4DDE-8A87-9363E0D5C827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5C66B-CA94-4673-81C0-D4AB107CACF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3E2F9-6376-4612-B940-3B04A8402E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2F4B6-9D0F-42D8-A34A-1434BB9A989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F28B0-2AE6-4F7A-B9F3-8E78FD7139D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A56EB-54CB-4A35-96E3-8C3A687D82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E480C-DC4E-4E17-BEEB-305CBA7DFE7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F085-A90A-4BBE-816E-CB27568543B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58759-BF56-4E26-82BA-5DD984B4833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79F90-00B9-4B82-B3D2-BB632C0F003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D5FA3-7BDF-4330-ACA8-3D76CFC24B5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A441E6-50DC-4C37-B092-6C396E4C45E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8470" y="1295456"/>
            <a:ext cx="6340197" cy="27002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solidFill>
                  <a:srgbClr val="003300"/>
                </a:solidFill>
                <a:latin typeface="汉仪大宋简" pitchFamily="49" charset="-122"/>
                <a:ea typeface="汉仪大宋简" pitchFamily="49" charset="-122"/>
              </a:rPr>
              <a:t>平行线的性质定理</a:t>
            </a:r>
            <a:endParaRPr lang="en-US" altLang="zh-CN" sz="6000" dirty="0">
              <a:solidFill>
                <a:srgbClr val="003300"/>
              </a:solidFill>
              <a:latin typeface="汉仪大宋简" pitchFamily="49" charset="-122"/>
              <a:ea typeface="汉仪大宋简" pitchFamily="49" charset="-122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solidFill>
                  <a:srgbClr val="003300"/>
                </a:solidFill>
                <a:latin typeface="汉仪大宋简" pitchFamily="49" charset="-122"/>
                <a:ea typeface="汉仪大宋简" pitchFamily="49" charset="-122"/>
              </a:rPr>
              <a:t>和判定定理</a:t>
            </a:r>
          </a:p>
        </p:txBody>
      </p:sp>
      <p:sp>
        <p:nvSpPr>
          <p:cNvPr id="6" name="矩形 5"/>
          <p:cNvSpPr/>
          <p:nvPr/>
        </p:nvSpPr>
        <p:spPr>
          <a:xfrm>
            <a:off x="2691480" y="541014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/>
        </p:nvSpPr>
        <p:spPr bwMode="auto">
          <a:xfrm>
            <a:off x="509588" y="871538"/>
            <a:ext cx="5334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已知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如图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,∠1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是直线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a,b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被直线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截出的内错角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且∠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1=∠2.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求证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∥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/>
        </p:nvSpPr>
        <p:spPr bwMode="auto">
          <a:xfrm>
            <a:off x="609600" y="2438400"/>
            <a:ext cx="480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证明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:∵ ∠1=∠2 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已知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/>
        </p:nvSpPr>
        <p:spPr bwMode="auto">
          <a:xfrm>
            <a:off x="481063" y="5410148"/>
            <a:ext cx="827241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借助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“同位角相等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两直线平行”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这一公理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你还能证明哪些熟悉的结论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/>
        </p:nvSpPr>
        <p:spPr bwMode="auto">
          <a:xfrm>
            <a:off x="6248400" y="2133600"/>
            <a:ext cx="2743200" cy="2819400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把你所悟到的证明一个真命题的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方法</a:t>
            </a:r>
            <a:r>
              <a:rPr 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步骤</a:t>
            </a:r>
            <a:r>
              <a:rPr 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FF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书写格式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以及</a:t>
            </a:r>
            <a:r>
              <a:rPr lang="zh-CN" altLang="en-US" sz="2800" b="1" dirty="0">
                <a:solidFill>
                  <a:srgbClr val="99CC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注意事项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内化为</a:t>
            </a:r>
            <a:r>
              <a:rPr lang="zh-CN" altLang="en-US" sz="2800" b="1" dirty="0">
                <a:solidFill>
                  <a:srgbClr val="99CC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一种方法</a:t>
            </a:r>
            <a:r>
              <a:rPr 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/>
        </p:nvSpPr>
        <p:spPr bwMode="auto">
          <a:xfrm>
            <a:off x="1600200" y="2895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1=∠3 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对顶角相等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/>
        </p:nvSpPr>
        <p:spPr bwMode="auto">
          <a:xfrm>
            <a:off x="838262" y="3476625"/>
            <a:ext cx="388613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∴∠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2=∠3  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等量代换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/>
        </p:nvSpPr>
        <p:spPr bwMode="auto">
          <a:xfrm>
            <a:off x="838200" y="41910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∴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∥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同位角相等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两直线平行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</p:txBody>
      </p:sp>
      <p:grpSp>
        <p:nvGrpSpPr>
          <p:cNvPr id="10249" name="Group 9"/>
          <p:cNvGrpSpPr/>
          <p:nvPr/>
        </p:nvGrpSpPr>
        <p:grpSpPr bwMode="auto">
          <a:xfrm>
            <a:off x="5791200" y="533400"/>
            <a:ext cx="2362200" cy="1752600"/>
            <a:chOff x="0" y="0"/>
            <a:chExt cx="1488" cy="1104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92" y="384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92" y="768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flipH="1">
              <a:off x="384" y="144"/>
              <a:ext cx="720" cy="9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0" y="6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104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624" y="34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57" name="Arc 17"/>
            <p:cNvSpPr/>
            <p:nvPr/>
          </p:nvSpPr>
          <p:spPr bwMode="auto">
            <a:xfrm rot="16200000" flipH="1">
              <a:off x="608" y="368"/>
              <a:ext cx="173" cy="192"/>
            </a:xfrm>
            <a:custGeom>
              <a:avLst/>
              <a:gdLst>
                <a:gd name="G0" fmla="+- 4391 0 0"/>
                <a:gd name="G1" fmla="+- 21600 0 0"/>
                <a:gd name="G2" fmla="+- 21600 0 0"/>
                <a:gd name="T0" fmla="*/ 0 w 25991"/>
                <a:gd name="T1" fmla="*/ 451 h 21600"/>
                <a:gd name="T2" fmla="*/ 25991 w 25991"/>
                <a:gd name="T3" fmla="*/ 21600 h 21600"/>
                <a:gd name="T4" fmla="*/ 4391 w 2599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991" h="21600" fill="none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</a:path>
                <a:path w="25991" h="21600" stroke="0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  <a:lnTo>
                    <a:pt x="4391" y="2160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1016" y="201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259" name="Arc 19"/>
            <p:cNvSpPr/>
            <p:nvPr/>
          </p:nvSpPr>
          <p:spPr bwMode="auto">
            <a:xfrm>
              <a:off x="768" y="624"/>
              <a:ext cx="150" cy="150"/>
            </a:xfrm>
            <a:custGeom>
              <a:avLst/>
              <a:gdLst>
                <a:gd name="G0" fmla="+- 9122 0 0"/>
                <a:gd name="G1" fmla="+- 21600 0 0"/>
                <a:gd name="G2" fmla="+- 21600 0 0"/>
                <a:gd name="T0" fmla="*/ 0 w 30722"/>
                <a:gd name="T1" fmla="*/ 2021 h 21600"/>
                <a:gd name="T2" fmla="*/ 30722 w 30722"/>
                <a:gd name="T3" fmla="*/ 21600 h 21600"/>
                <a:gd name="T4" fmla="*/ 9122 w 307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22" h="21600" fill="none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720" y="6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61" name="Arc 21"/>
            <p:cNvSpPr/>
            <p:nvPr/>
          </p:nvSpPr>
          <p:spPr bwMode="auto">
            <a:xfrm>
              <a:off x="1008" y="288"/>
              <a:ext cx="4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62" name="Group 22"/>
          <p:cNvGrpSpPr/>
          <p:nvPr/>
        </p:nvGrpSpPr>
        <p:grpSpPr bwMode="auto">
          <a:xfrm>
            <a:off x="152400" y="76200"/>
            <a:ext cx="2859088" cy="838200"/>
            <a:chOff x="0" y="0"/>
            <a:chExt cx="1801" cy="586"/>
          </a:xfrm>
        </p:grpSpPr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4" name="WordArt 24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999"/>
                      </a:srgbClr>
                    </a:outerShdw>
                  </a:effectLst>
                  <a:latin typeface="宋体" panose="02010600030101010101" pitchFamily="2" charset="-122"/>
                </a:rPr>
                <a:t>一起探究</a:t>
              </a:r>
            </a:p>
          </p:txBody>
        </p:sp>
        <p:pic>
          <p:nvPicPr>
            <p:cNvPr id="10265" name="Picture 25" descr="bd07226_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nimBg="1" autoUpdateAnimBg="0"/>
      <p:bldP spid="10246" grpId="0" autoUpdateAnimBg="0"/>
      <p:bldP spid="10247" grpId="0" autoUpdateAnimBg="0"/>
      <p:bldP spid="102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05200" y="152400"/>
            <a:ext cx="3886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隶书" panose="02010509060101010101" pitchFamily="49" charset="-122"/>
              </a:rPr>
              <a:t>平行线的</a:t>
            </a:r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判定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/>
        </p:nvSpPr>
        <p:spPr bwMode="auto">
          <a:xfrm>
            <a:off x="685800" y="1447800"/>
            <a:ext cx="4038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公理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同位角相等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两直线平行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∵ ∠1=∠2, ∴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∥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/>
        </p:nvSpPr>
        <p:spPr bwMode="auto">
          <a:xfrm>
            <a:off x="762000" y="2898775"/>
            <a:ext cx="419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判定定理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1: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内错角相等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两直线平行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∵ ∠1=∠2, ∴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∥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1269" name="Group 5"/>
          <p:cNvGrpSpPr/>
          <p:nvPr/>
        </p:nvGrpSpPr>
        <p:grpSpPr bwMode="auto">
          <a:xfrm>
            <a:off x="457200" y="304800"/>
            <a:ext cx="2755900" cy="817563"/>
            <a:chOff x="0" y="0"/>
            <a:chExt cx="1736" cy="515"/>
          </a:xfrm>
        </p:grpSpPr>
        <p:grpSp>
          <p:nvGrpSpPr>
            <p:cNvPr id="11270" name="Group 6"/>
            <p:cNvGrpSpPr/>
            <p:nvPr/>
          </p:nvGrpSpPr>
          <p:grpSpPr bwMode="auto">
            <a:xfrm>
              <a:off x="0" y="0"/>
              <a:ext cx="1736" cy="515"/>
              <a:chOff x="0" y="0"/>
              <a:chExt cx="2300" cy="368"/>
            </a:xfrm>
          </p:grpSpPr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0" y="90"/>
                <a:ext cx="2112" cy="27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几何</a:t>
                </a: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语言</a:t>
                </a:r>
                <a:endParaRPr lang="zh-CN" altLang="en-US" sz="28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11272" name="Rectangle 8" descr="PE03255_"/>
              <p:cNvSpPr>
                <a:spLocks noChangeArrowheads="1"/>
              </p:cNvSpPr>
              <p:nvPr/>
            </p:nvSpPr>
            <p:spPr bwMode="auto">
              <a:xfrm>
                <a:off x="1680" y="0"/>
                <a:ext cx="620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11273" name="Picture 9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144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4" name="Rectangle 10"/>
          <p:cNvSpPr>
            <a:spLocks noGrp="1" noChangeArrowheads="1"/>
          </p:cNvSpPr>
          <p:nvPr/>
        </p:nvSpPr>
        <p:spPr bwMode="auto">
          <a:xfrm>
            <a:off x="838200" y="4194175"/>
            <a:ext cx="4800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判定定理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同旁内角互补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两直线平行</a:t>
            </a:r>
            <a:r>
              <a:rPr 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∵∠1+∠2=180</a:t>
            </a:r>
            <a:r>
              <a:rPr lang="en-US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∴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∥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grpSp>
        <p:nvGrpSpPr>
          <p:cNvPr id="11275" name="Group 11"/>
          <p:cNvGrpSpPr/>
          <p:nvPr/>
        </p:nvGrpSpPr>
        <p:grpSpPr bwMode="auto">
          <a:xfrm>
            <a:off x="5105400" y="1146175"/>
            <a:ext cx="2362200" cy="1752600"/>
            <a:chOff x="0" y="0"/>
            <a:chExt cx="1488" cy="1104"/>
          </a:xfrm>
        </p:grpSpPr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192" y="384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192" y="768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H="1">
              <a:off x="384" y="144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0" y="6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1104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82" name="Arc 18"/>
            <p:cNvSpPr/>
            <p:nvPr/>
          </p:nvSpPr>
          <p:spPr bwMode="auto">
            <a:xfrm>
              <a:off x="768" y="624"/>
              <a:ext cx="150" cy="150"/>
            </a:xfrm>
            <a:custGeom>
              <a:avLst/>
              <a:gdLst>
                <a:gd name="G0" fmla="+- 9122 0 0"/>
                <a:gd name="G1" fmla="+- 21600 0 0"/>
                <a:gd name="G2" fmla="+- 21600 0 0"/>
                <a:gd name="T0" fmla="*/ 0 w 30722"/>
                <a:gd name="T1" fmla="*/ 2021 h 21600"/>
                <a:gd name="T2" fmla="*/ 30722 w 30722"/>
                <a:gd name="T3" fmla="*/ 21600 h 21600"/>
                <a:gd name="T4" fmla="*/ 9122 w 307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22" h="21600" fill="none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720" y="6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grpSp>
          <p:nvGrpSpPr>
            <p:cNvPr id="11284" name="Group 20"/>
            <p:cNvGrpSpPr/>
            <p:nvPr/>
          </p:nvGrpSpPr>
          <p:grpSpPr bwMode="auto">
            <a:xfrm>
              <a:off x="960" y="192"/>
              <a:ext cx="336" cy="233"/>
              <a:chOff x="0" y="0"/>
              <a:chExt cx="336" cy="233"/>
            </a:xfrm>
          </p:grpSpPr>
          <p:sp>
            <p:nvSpPr>
              <p:cNvPr id="11285" name="Text Box 2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86" name="Arc 22"/>
              <p:cNvSpPr/>
              <p:nvPr/>
            </p:nvSpPr>
            <p:spPr bwMode="auto">
              <a:xfrm>
                <a:off x="67" y="41"/>
                <a:ext cx="164" cy="192"/>
              </a:xfrm>
              <a:custGeom>
                <a:avLst/>
                <a:gdLst>
                  <a:gd name="G0" fmla="+- 4391 0 0"/>
                  <a:gd name="G1" fmla="+- 21600 0 0"/>
                  <a:gd name="G2" fmla="+- 21600 0 0"/>
                  <a:gd name="T0" fmla="*/ 0 w 24711"/>
                  <a:gd name="T1" fmla="*/ 451 h 21600"/>
                  <a:gd name="T2" fmla="*/ 24711 w 24711"/>
                  <a:gd name="T3" fmla="*/ 14276 h 21600"/>
                  <a:gd name="T4" fmla="*/ 4391 w 2471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1" h="21600" fill="none" extrusionOk="0">
                    <a:moveTo>
                      <a:pt x="0" y="451"/>
                    </a:moveTo>
                    <a:cubicBezTo>
                      <a:pt x="1444" y="151"/>
                      <a:pt x="2915" y="-1"/>
                      <a:pt x="4391" y="0"/>
                    </a:cubicBezTo>
                    <a:cubicBezTo>
                      <a:pt x="13496" y="0"/>
                      <a:pt x="21623" y="5709"/>
                      <a:pt x="24711" y="14275"/>
                    </a:cubicBezTo>
                  </a:path>
                  <a:path w="24711" h="21600" stroke="0" extrusionOk="0">
                    <a:moveTo>
                      <a:pt x="0" y="451"/>
                    </a:moveTo>
                    <a:cubicBezTo>
                      <a:pt x="1444" y="151"/>
                      <a:pt x="2915" y="-1"/>
                      <a:pt x="4391" y="0"/>
                    </a:cubicBezTo>
                    <a:cubicBezTo>
                      <a:pt x="13496" y="0"/>
                      <a:pt x="21623" y="5709"/>
                      <a:pt x="24711" y="14275"/>
                    </a:cubicBezTo>
                    <a:lnTo>
                      <a:pt x="4391" y="2160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287" name="Group 23"/>
          <p:cNvGrpSpPr/>
          <p:nvPr/>
        </p:nvGrpSpPr>
        <p:grpSpPr bwMode="auto">
          <a:xfrm>
            <a:off x="5257800" y="2365375"/>
            <a:ext cx="2362200" cy="1752600"/>
            <a:chOff x="0" y="0"/>
            <a:chExt cx="1488" cy="1104"/>
          </a:xfrm>
        </p:grpSpPr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192" y="384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192" y="768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H="1">
              <a:off x="384" y="144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0" y="6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1104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624" y="34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95" name="Arc 31"/>
            <p:cNvSpPr/>
            <p:nvPr/>
          </p:nvSpPr>
          <p:spPr bwMode="auto">
            <a:xfrm rot="16200000" flipH="1">
              <a:off x="608" y="368"/>
              <a:ext cx="173" cy="192"/>
            </a:xfrm>
            <a:custGeom>
              <a:avLst/>
              <a:gdLst>
                <a:gd name="G0" fmla="+- 4391 0 0"/>
                <a:gd name="G1" fmla="+- 21600 0 0"/>
                <a:gd name="G2" fmla="+- 21600 0 0"/>
                <a:gd name="T0" fmla="*/ 0 w 25991"/>
                <a:gd name="T1" fmla="*/ 451 h 21600"/>
                <a:gd name="T2" fmla="*/ 25991 w 25991"/>
                <a:gd name="T3" fmla="*/ 21600 h 21600"/>
                <a:gd name="T4" fmla="*/ 4391 w 2599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991" h="21600" fill="none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</a:path>
                <a:path w="25991" h="21600" stroke="0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  <a:lnTo>
                    <a:pt x="4391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96" name="Arc 32"/>
            <p:cNvSpPr/>
            <p:nvPr/>
          </p:nvSpPr>
          <p:spPr bwMode="auto">
            <a:xfrm>
              <a:off x="768" y="576"/>
              <a:ext cx="150" cy="198"/>
            </a:xfrm>
            <a:custGeom>
              <a:avLst/>
              <a:gdLst>
                <a:gd name="G0" fmla="+- 9122 0 0"/>
                <a:gd name="G1" fmla="+- 21600 0 0"/>
                <a:gd name="G2" fmla="+- 21600 0 0"/>
                <a:gd name="T0" fmla="*/ 0 w 30722"/>
                <a:gd name="T1" fmla="*/ 2021 h 21600"/>
                <a:gd name="T2" fmla="*/ 30722 w 30722"/>
                <a:gd name="T3" fmla="*/ 21600 h 21600"/>
                <a:gd name="T4" fmla="*/ 9122 w 307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22" h="21600" fill="none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720" y="57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1298" name="Group 34"/>
          <p:cNvGrpSpPr/>
          <p:nvPr/>
        </p:nvGrpSpPr>
        <p:grpSpPr bwMode="auto">
          <a:xfrm>
            <a:off x="5410200" y="3889375"/>
            <a:ext cx="2362200" cy="1752600"/>
            <a:chOff x="0" y="0"/>
            <a:chExt cx="1488" cy="1104"/>
          </a:xfrm>
        </p:grpSpPr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192" y="384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192" y="768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 flipH="1">
              <a:off x="384" y="144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0" y="6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1104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864" y="33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306" name="Arc 42"/>
            <p:cNvSpPr/>
            <p:nvPr/>
          </p:nvSpPr>
          <p:spPr bwMode="auto">
            <a:xfrm>
              <a:off x="768" y="624"/>
              <a:ext cx="150" cy="150"/>
            </a:xfrm>
            <a:custGeom>
              <a:avLst/>
              <a:gdLst>
                <a:gd name="G0" fmla="+- 9122 0 0"/>
                <a:gd name="G1" fmla="+- 21600 0 0"/>
                <a:gd name="G2" fmla="+- 21600 0 0"/>
                <a:gd name="T0" fmla="*/ 0 w 30722"/>
                <a:gd name="T1" fmla="*/ 2021 h 21600"/>
                <a:gd name="T2" fmla="*/ 30722 w 30722"/>
                <a:gd name="T3" fmla="*/ 21600 h 21600"/>
                <a:gd name="T4" fmla="*/ 9122 w 307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22" h="21600" fill="none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 extrusionOk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7" name="Text Box 43"/>
            <p:cNvSpPr txBox="1">
              <a:spLocks noChangeArrowheads="1"/>
            </p:cNvSpPr>
            <p:nvPr/>
          </p:nvSpPr>
          <p:spPr bwMode="auto">
            <a:xfrm>
              <a:off x="720" y="6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308" name="Arc 44"/>
            <p:cNvSpPr/>
            <p:nvPr/>
          </p:nvSpPr>
          <p:spPr bwMode="auto">
            <a:xfrm rot="10800000" flipH="1">
              <a:off x="816" y="384"/>
              <a:ext cx="240" cy="144"/>
            </a:xfrm>
            <a:custGeom>
              <a:avLst/>
              <a:gdLst>
                <a:gd name="G0" fmla="+- 7710 0 0"/>
                <a:gd name="G1" fmla="+- 21600 0 0"/>
                <a:gd name="G2" fmla="+- 21600 0 0"/>
                <a:gd name="T0" fmla="*/ 0 w 29310"/>
                <a:gd name="T1" fmla="*/ 1423 h 38744"/>
                <a:gd name="T2" fmla="*/ 20850 w 29310"/>
                <a:gd name="T3" fmla="*/ 38744 h 38744"/>
                <a:gd name="T4" fmla="*/ 7710 w 29310"/>
                <a:gd name="T5" fmla="*/ 21600 h 38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310" h="38744" fill="none" extrusionOk="0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8319"/>
                    <a:pt x="26182" y="34656"/>
                    <a:pt x="20849" y="38743"/>
                  </a:cubicBezTo>
                </a:path>
                <a:path w="29310" h="38744" stroke="0" extrusionOk="0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8319"/>
                    <a:pt x="26182" y="34656"/>
                    <a:pt x="20849" y="38743"/>
                  </a:cubicBezTo>
                  <a:lnTo>
                    <a:pt x="7710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09" name="Rectangle 45"/>
          <p:cNvSpPr>
            <a:spLocks noGrp="1" noChangeArrowheads="1"/>
          </p:cNvSpPr>
          <p:nvPr/>
        </p:nvSpPr>
        <p:spPr bwMode="auto">
          <a:xfrm>
            <a:off x="685800" y="5791200"/>
            <a:ext cx="723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这里的结论</a:t>
            </a:r>
            <a:r>
              <a:rPr 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以后可以直接运用</a:t>
            </a:r>
            <a:r>
              <a:rPr 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74" grpId="0" autoUpdateAnimBg="0"/>
      <p:bldP spid="1130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304912" y="990664"/>
          <a:ext cx="8229490" cy="5333937"/>
        </p:xfrm>
        <a:graphic>
          <a:graphicData uri="http://schemas.openxmlformats.org/drawingml/2006/table">
            <a:tbl>
              <a:tblPr/>
              <a:tblGrid>
                <a:gridCol w="1303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5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9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结论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54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平行判定定理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同位角相等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43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内错角相等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9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同旁内角互补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43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平行性质公理定理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公理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同位角相等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54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内错角相等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9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同旁内角互补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" y="1371600"/>
            <a:ext cx="739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如果</a:t>
            </a:r>
            <a:r>
              <a:rPr lang="zh-CN" altLang="en-US" sz="2800" b="1" dirty="0">
                <a:solidFill>
                  <a:srgbClr val="FF0000"/>
                </a:solidFill>
              </a:rPr>
              <a:t>两个角是直角</a:t>
            </a:r>
            <a:r>
              <a:rPr lang="en-US" sz="2800" b="1" dirty="0">
                <a:solidFill>
                  <a:srgbClr val="000000"/>
                </a:solidFill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</a:rPr>
              <a:t>那么</a:t>
            </a:r>
            <a:r>
              <a:rPr lang="zh-CN" altLang="en-US" sz="2800" b="1" dirty="0">
                <a:solidFill>
                  <a:srgbClr val="FF0000"/>
                </a:solidFill>
              </a:rPr>
              <a:t>这两个角相等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如果</a:t>
            </a:r>
            <a:r>
              <a:rPr lang="zh-CN" altLang="en-US" sz="2800" b="1" dirty="0">
                <a:solidFill>
                  <a:srgbClr val="FF0000"/>
                </a:solidFill>
              </a:rPr>
              <a:t>两个角相等</a:t>
            </a:r>
            <a:r>
              <a:rPr lang="en-US" sz="2800" b="1" dirty="0">
                <a:solidFill>
                  <a:srgbClr val="000000"/>
                </a:solidFill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</a:rPr>
              <a:t>那么</a:t>
            </a:r>
            <a:r>
              <a:rPr lang="zh-CN" altLang="en-US" sz="2800" b="1" dirty="0">
                <a:solidFill>
                  <a:srgbClr val="FF0000"/>
                </a:solidFill>
              </a:rPr>
              <a:t>这两个角是直角</a:t>
            </a:r>
            <a:r>
              <a:rPr lang="en-US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2743200"/>
            <a:ext cx="8204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如果两个</a:t>
            </a:r>
            <a:r>
              <a:rPr lang="zh-CN" altLang="en-US" sz="2800" b="1">
                <a:solidFill>
                  <a:srgbClr val="FF0000"/>
                </a:solidFill>
              </a:rPr>
              <a:t>三角形全等</a:t>
            </a:r>
            <a:r>
              <a:rPr lang="en-US" sz="2800" b="1">
                <a:solidFill>
                  <a:srgbClr val="000000"/>
                </a:solidFill>
              </a:rPr>
              <a:t>,</a:t>
            </a:r>
            <a:r>
              <a:rPr lang="zh-CN" altLang="en-US" sz="2800" b="1">
                <a:solidFill>
                  <a:srgbClr val="000000"/>
                </a:solidFill>
              </a:rPr>
              <a:t>那么它们的</a:t>
            </a:r>
            <a:r>
              <a:rPr lang="zh-CN" altLang="en-US" sz="2800" b="1">
                <a:solidFill>
                  <a:srgbClr val="FF0000"/>
                </a:solidFill>
              </a:rPr>
              <a:t>对应边相等</a:t>
            </a:r>
            <a:r>
              <a:rPr lang="en-US" sz="2800" b="1">
                <a:solidFill>
                  <a:srgbClr val="000000"/>
                </a:solidFill>
              </a:rPr>
              <a:t>.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如果两个三角形</a:t>
            </a:r>
            <a:r>
              <a:rPr lang="zh-CN" altLang="en-US" sz="2800" b="1">
                <a:solidFill>
                  <a:srgbClr val="FF0000"/>
                </a:solidFill>
              </a:rPr>
              <a:t>对应边相等</a:t>
            </a:r>
            <a:r>
              <a:rPr lang="en-US" sz="2800" b="1">
                <a:solidFill>
                  <a:srgbClr val="000000"/>
                </a:solidFill>
              </a:rPr>
              <a:t>,</a:t>
            </a:r>
            <a:r>
              <a:rPr lang="zh-CN" altLang="en-US" sz="2800" b="1">
                <a:solidFill>
                  <a:srgbClr val="000000"/>
                </a:solidFill>
              </a:rPr>
              <a:t>那么这两个</a:t>
            </a:r>
            <a:r>
              <a:rPr lang="zh-CN" altLang="en-US" sz="2800" b="1">
                <a:solidFill>
                  <a:srgbClr val="FF0000"/>
                </a:solidFill>
              </a:rPr>
              <a:t>三角形全等</a:t>
            </a:r>
            <a:r>
              <a:rPr lang="en-US" sz="28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638800" y="5638800"/>
            <a:ext cx="1301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828800" y="5715000"/>
            <a:ext cx="1301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0000"/>
                </a:solidFill>
              </a:rPr>
              <a:t>条件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429000" y="58674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flipH="1">
            <a:off x="3429000" y="6172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3320" name="Group 8"/>
          <p:cNvGrpSpPr/>
          <p:nvPr/>
        </p:nvGrpSpPr>
        <p:grpSpPr bwMode="auto">
          <a:xfrm>
            <a:off x="685800" y="228600"/>
            <a:ext cx="2930525" cy="777875"/>
            <a:chOff x="0" y="0"/>
            <a:chExt cx="1846" cy="490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530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2" name="WordArt 10"/>
            <p:cNvSpPr>
              <a:spLocks noChangeArrowheads="1" noChangeShapeType="1"/>
            </p:cNvSpPr>
            <p:nvPr/>
          </p:nvSpPr>
          <p:spPr bwMode="auto">
            <a:xfrm>
              <a:off x="598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 dirty="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999"/>
                      </a:srgbClr>
                    </a:outerShdw>
                  </a:effectLst>
                  <a:latin typeface="宋体" panose="02010600030101010101" pitchFamily="2" charset="-122"/>
                </a:rPr>
                <a:t>大家谈谈</a:t>
              </a:r>
            </a:p>
          </p:txBody>
        </p:sp>
        <p:pic>
          <p:nvPicPr>
            <p:cNvPr id="13323" name="Picture 11" descr="j029212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5"/>
              <a:ext cx="454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4" name="AutoShape 12"/>
          <p:cNvSpPr/>
          <p:nvPr/>
        </p:nvSpPr>
        <p:spPr bwMode="auto">
          <a:xfrm>
            <a:off x="457200" y="15240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5" name="AutoShape 13"/>
          <p:cNvSpPr/>
          <p:nvPr/>
        </p:nvSpPr>
        <p:spPr bwMode="auto">
          <a:xfrm>
            <a:off x="457200" y="29718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6" name="AutoShape 14"/>
          <p:cNvSpPr/>
          <p:nvPr/>
        </p:nvSpPr>
        <p:spPr bwMode="auto">
          <a:xfrm>
            <a:off x="533400" y="449580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85800" y="4267200"/>
            <a:ext cx="708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如果</a:t>
            </a:r>
            <a:r>
              <a:rPr lang="en-US" sz="2800" b="1">
                <a:solidFill>
                  <a:srgbClr val="FF0000"/>
                </a:solidFill>
              </a:rPr>
              <a:t>a,b</a:t>
            </a:r>
            <a:r>
              <a:rPr lang="zh-CN" altLang="en-US" sz="2800" b="1">
                <a:solidFill>
                  <a:srgbClr val="FF0000"/>
                </a:solidFill>
              </a:rPr>
              <a:t>互为相反数</a:t>
            </a:r>
            <a:r>
              <a:rPr lang="zh-CN" altLang="en-US" sz="2800" b="1">
                <a:solidFill>
                  <a:srgbClr val="000000"/>
                </a:solidFill>
              </a:rPr>
              <a:t>，那么</a:t>
            </a:r>
            <a:r>
              <a:rPr lang="en-US" sz="2800" b="1">
                <a:solidFill>
                  <a:srgbClr val="FF0000"/>
                </a:solidFill>
              </a:rPr>
              <a:t>a+b=0</a:t>
            </a:r>
            <a:r>
              <a:rPr lang="en-US" sz="28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4814888"/>
            <a:ext cx="5867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如果</a:t>
            </a:r>
            <a:r>
              <a:rPr lang="en-US" sz="2800" b="1">
                <a:solidFill>
                  <a:srgbClr val="FF0000"/>
                </a:solidFill>
              </a:rPr>
              <a:t>a+b=0</a:t>
            </a:r>
            <a:r>
              <a:rPr lang="zh-CN" altLang="en-US" sz="2800" b="1">
                <a:solidFill>
                  <a:srgbClr val="000000"/>
                </a:solidFill>
              </a:rPr>
              <a:t>，那么</a:t>
            </a:r>
            <a:r>
              <a:rPr lang="en-US" sz="2800" b="1">
                <a:solidFill>
                  <a:srgbClr val="FF0000"/>
                </a:solidFill>
              </a:rPr>
              <a:t>a,b</a:t>
            </a:r>
            <a:r>
              <a:rPr lang="zh-CN" altLang="en-US" sz="2800" b="1">
                <a:solidFill>
                  <a:srgbClr val="FF0000"/>
                </a:solidFill>
              </a:rPr>
              <a:t>互为相反数</a:t>
            </a:r>
            <a:r>
              <a:rPr lang="zh-CN" altLang="en-US" sz="2800" b="1">
                <a:solidFill>
                  <a:srgbClr val="000000"/>
                </a:solidFill>
              </a:rPr>
              <a:t>．</a:t>
            </a:r>
          </a:p>
        </p:txBody>
      </p:sp>
      <p:pic>
        <p:nvPicPr>
          <p:cNvPr id="13329" name="Picture 17" descr="m_126829642707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0" y="1295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8" descr="m_126829642707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53400" y="2819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9" descr="m_126829642707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114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0" descr="m_126829642707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4800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21" descr="未命名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905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22" descr="m_126829642707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10600" y="3276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8" grpId="0" animBg="1"/>
      <p:bldP spid="133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066862"/>
            <a:ext cx="822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       把一个命题的条件和结论交换后</a:t>
            </a:r>
            <a:r>
              <a:rPr lang="en-US" sz="3200" b="1">
                <a:solidFill>
                  <a:srgbClr val="000000"/>
                </a:solidFill>
              </a:rPr>
              <a:t>,</a:t>
            </a:r>
            <a:r>
              <a:rPr lang="zh-CN" altLang="en-US" sz="3200" b="1">
                <a:solidFill>
                  <a:srgbClr val="000000"/>
                </a:solidFill>
              </a:rPr>
              <a:t>就构成了一个新的命题</a:t>
            </a:r>
            <a:r>
              <a:rPr lang="en-US" sz="3200" b="1">
                <a:solidFill>
                  <a:srgbClr val="000000"/>
                </a:solidFill>
              </a:rPr>
              <a:t>.</a:t>
            </a:r>
            <a:r>
              <a:rPr lang="zh-CN" altLang="en-US" sz="3200" b="1">
                <a:solidFill>
                  <a:srgbClr val="000000"/>
                </a:solidFill>
              </a:rPr>
              <a:t>如果把原来的命题叫做</a:t>
            </a:r>
            <a:r>
              <a:rPr lang="zh-CN" altLang="en-US" sz="3200" b="1">
                <a:solidFill>
                  <a:srgbClr val="FF0000"/>
                </a:solidFill>
              </a:rPr>
              <a:t>原命题</a:t>
            </a:r>
            <a:r>
              <a:rPr lang="en-US" sz="3200" b="1">
                <a:solidFill>
                  <a:srgbClr val="000000"/>
                </a:solidFill>
              </a:rPr>
              <a:t>,</a:t>
            </a:r>
            <a:r>
              <a:rPr lang="zh-CN" altLang="en-US" sz="3200" b="1">
                <a:solidFill>
                  <a:srgbClr val="000000"/>
                </a:solidFill>
              </a:rPr>
              <a:t>那么这个新的命题就叫做原命题的</a:t>
            </a:r>
            <a:r>
              <a:rPr lang="zh-CN" altLang="en-US" sz="3200" b="1">
                <a:solidFill>
                  <a:srgbClr val="FF0000"/>
                </a:solidFill>
              </a:rPr>
              <a:t>逆命题</a:t>
            </a:r>
            <a:r>
              <a:rPr lang="en-US" sz="32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90600" y="3581400"/>
            <a:ext cx="7391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一个命题是真命题</a:t>
            </a:r>
            <a:r>
              <a:rPr lang="en-US" sz="2800" b="1">
                <a:solidFill>
                  <a:srgbClr val="000000"/>
                </a:solidFill>
              </a:rPr>
              <a:t>,</a:t>
            </a:r>
            <a:r>
              <a:rPr lang="zh-CN" altLang="en-US" sz="2800" b="1">
                <a:solidFill>
                  <a:srgbClr val="000000"/>
                </a:solidFill>
              </a:rPr>
              <a:t>它的逆命题</a:t>
            </a:r>
            <a:r>
              <a:rPr lang="zh-CN" altLang="en-US" sz="2800" b="1">
                <a:solidFill>
                  <a:srgbClr val="FF0000"/>
                </a:solidFill>
              </a:rPr>
              <a:t>不一定</a:t>
            </a:r>
            <a:r>
              <a:rPr lang="zh-CN" altLang="en-US" sz="2800" b="1">
                <a:solidFill>
                  <a:srgbClr val="000000"/>
                </a:solidFill>
              </a:rPr>
              <a:t>是真命题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71602" y="4800564"/>
            <a:ext cx="395287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</a:rPr>
              <a:t>内错角相等</a:t>
            </a:r>
            <a:r>
              <a:rPr lang="en-US" sz="2800" b="1" dirty="0">
                <a:solidFill>
                  <a:srgbClr val="0000FF"/>
                </a:solidFill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</a:rPr>
              <a:t>两直线平行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</a:rPr>
              <a:t>两直线平行</a:t>
            </a:r>
            <a:r>
              <a:rPr lang="en-US" sz="2800" b="1" dirty="0">
                <a:solidFill>
                  <a:srgbClr val="0000FF"/>
                </a:solidFill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</a:rPr>
              <a:t>内错角相等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791200" y="5029200"/>
            <a:ext cx="169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逆定理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867400" y="5029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40" y="2621025"/>
            <a:ext cx="2448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</a:rPr>
              <a:t>互逆命题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 autoUpdateAnimBg="0"/>
      <p:bldP spid="14341" grpId="0" bldLvl="0" autoUpdateAnimBg="0"/>
      <p:bldP spid="143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08" y="1143060"/>
            <a:ext cx="8229600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你能说出下列命题的逆命题吗？它们的逆命题是真命题还是假命题？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110" y="2598965"/>
            <a:ext cx="8229600" cy="2971800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b="1" dirty="0"/>
              <a:t>1</a:t>
            </a:r>
            <a:r>
              <a:rPr lang="zh-CN" altLang="en-US" b="1" dirty="0"/>
              <a:t>） 两条平行线被第三条直线所截，同旁内角互补。</a:t>
            </a:r>
          </a:p>
          <a:p>
            <a:r>
              <a:rPr lang="zh-CN" altLang="en-US" b="1" dirty="0"/>
              <a:t>（</a:t>
            </a:r>
            <a:r>
              <a:rPr lang="en-US" b="1" dirty="0"/>
              <a:t>2</a:t>
            </a:r>
            <a:r>
              <a:rPr lang="zh-CN" altLang="en-US" b="1" dirty="0"/>
              <a:t>）对顶角相等。</a:t>
            </a:r>
          </a:p>
          <a:p>
            <a:r>
              <a:rPr lang="zh-CN" altLang="en-US" b="1" dirty="0"/>
              <a:t>（</a:t>
            </a:r>
            <a:r>
              <a:rPr lang="en-US" b="1" dirty="0"/>
              <a:t>3</a:t>
            </a:r>
            <a:r>
              <a:rPr lang="zh-CN" altLang="en-US" b="1" dirty="0"/>
              <a:t>）两条平行线被第三条直线所截，内错角相等。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308" y="5542240"/>
            <a:ext cx="8381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注：先确定命题的条件和结论，然后再确定逆命题。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343948" y="326074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16387" name="Group 3"/>
          <p:cNvGrpSpPr/>
          <p:nvPr/>
        </p:nvGrpSpPr>
        <p:grpSpPr bwMode="auto">
          <a:xfrm>
            <a:off x="5943648" y="1524000"/>
            <a:ext cx="2743200" cy="2133600"/>
            <a:chOff x="0" y="0"/>
            <a:chExt cx="1728" cy="1344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288" y="240"/>
              <a:ext cx="1200" cy="9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624" y="72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768" y="0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0" y="105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36" y="5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248" y="528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E</a:t>
              </a:r>
            </a:p>
          </p:txBody>
        </p:sp>
      </p:grp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57248" y="2565422"/>
            <a:ext cx="548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已知：如图，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DE ∥BC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 ∠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ADE=55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， ∠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C=54 °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，求∠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和∠</a:t>
            </a: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DEC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</a:rPr>
              <a:t>的度数</a:t>
            </a:r>
          </a:p>
        </p:txBody>
      </p:sp>
      <p:sp>
        <p:nvSpPr>
          <p:cNvPr id="16395" name="WordArt 11"/>
          <p:cNvSpPr>
            <a:spLocks noChangeArrowheads="1" noChangeShapeType="1"/>
          </p:cNvSpPr>
          <p:nvPr/>
        </p:nvSpPr>
        <p:spPr bwMode="auto">
          <a:xfrm>
            <a:off x="457248" y="1147762"/>
            <a:ext cx="4800534" cy="7524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C00FF"/>
                  </a:outerShdw>
                </a:effectLst>
                <a:latin typeface="宋体" panose="02010600030101010101" pitchFamily="2" charset="-122"/>
              </a:rPr>
              <a:t>我能行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09575" y="4467573"/>
            <a:ext cx="83915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</a:rPr>
              <a:t>注：在以后的证明问题中，括号及括号里的依据可以不写。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2895600" y="2133600"/>
            <a:ext cx="3429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</a:rPr>
              <a:t>再见</a:t>
            </a:r>
          </a:p>
        </p:txBody>
      </p:sp>
      <p:pic>
        <p:nvPicPr>
          <p:cNvPr id="17411" name="Picture 3" descr="图片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812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图片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209800"/>
            <a:ext cx="8302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912" y="914466"/>
            <a:ext cx="8229600" cy="1143000"/>
          </a:xfrm>
        </p:spPr>
        <p:txBody>
          <a:bodyPr/>
          <a:lstStyle/>
          <a:p>
            <a:r>
              <a:rPr lang="zh-CN" altLang="en-US" b="1" dirty="0">
                <a:solidFill>
                  <a:srgbClr val="0000FF"/>
                </a:solidFill>
              </a:rPr>
              <a:t>目标点击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912" y="2209832"/>
            <a:ext cx="8381888" cy="243836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/>
              <a:t>熟记平行线的性质定理和判定定理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/>
              <a:t>了解平行线的性质定理和判定定理的推理过程，会利用公理推理出定理和推论。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/>
              <a:t>掌握推理的基本格式，并能填写正确的理</a:t>
            </a:r>
            <a:r>
              <a:rPr lang="zh-CN" altLang="en-US" b="1" dirty="0" smtClean="0"/>
              <a:t>由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870700" cy="6858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教材助读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486400"/>
          </a:xfrm>
        </p:spPr>
        <p:txBody>
          <a:bodyPr/>
          <a:lstStyle/>
          <a:p>
            <a:r>
              <a:rPr lang="zh-CN" altLang="en-US" b="1" dirty="0">
                <a:solidFill>
                  <a:srgbClr val="0000FF"/>
                </a:solidFill>
              </a:rPr>
              <a:t>平行线的性质定理</a:t>
            </a:r>
          </a:p>
          <a:p>
            <a:pPr>
              <a:buFontTx/>
              <a:buNone/>
            </a:pPr>
            <a:r>
              <a:rPr lang="zh-CN" altLang="en-US" sz="2800" b="1" dirty="0"/>
              <a:t>性质定理</a:t>
            </a:r>
            <a:r>
              <a:rPr lang="en-US" altLang="zh-CN" sz="2800" b="1" dirty="0"/>
              <a:t>1</a:t>
            </a:r>
          </a:p>
          <a:p>
            <a:pPr>
              <a:buFontTx/>
              <a:buNone/>
            </a:pPr>
            <a:r>
              <a:rPr lang="zh-CN" altLang="en-US" sz="2800" b="1" dirty="0"/>
              <a:t>性质定理</a:t>
            </a:r>
            <a:r>
              <a:rPr lang="en-US" altLang="zh-CN" sz="2800" b="1" dirty="0"/>
              <a:t>2</a:t>
            </a:r>
          </a:p>
          <a:p>
            <a:pPr>
              <a:buFontTx/>
              <a:buNone/>
            </a:pPr>
            <a:r>
              <a:rPr lang="zh-CN" altLang="en-US" sz="2800" b="1" dirty="0"/>
              <a:t>性质定理</a:t>
            </a:r>
            <a:r>
              <a:rPr lang="en-US" altLang="zh-CN" sz="2800" b="1" dirty="0"/>
              <a:t>3</a:t>
            </a:r>
          </a:p>
          <a:p>
            <a:r>
              <a:rPr lang="zh-CN" altLang="en-US" b="1" dirty="0">
                <a:solidFill>
                  <a:srgbClr val="0000FF"/>
                </a:solidFill>
              </a:rPr>
              <a:t>平行线的判定方法</a:t>
            </a:r>
          </a:p>
          <a:p>
            <a:pPr>
              <a:buFontTx/>
              <a:buNone/>
            </a:pPr>
            <a:r>
              <a:rPr lang="zh-CN" altLang="en-US" sz="2800" b="1" dirty="0"/>
              <a:t>基本事实</a:t>
            </a:r>
          </a:p>
          <a:p>
            <a:pPr>
              <a:buFontTx/>
              <a:buNone/>
            </a:pPr>
            <a:r>
              <a:rPr lang="zh-CN" altLang="en-US" sz="2800" b="1" dirty="0"/>
              <a:t>判定定理</a:t>
            </a:r>
            <a:r>
              <a:rPr lang="en-US" altLang="zh-CN" sz="2800" b="1" dirty="0"/>
              <a:t>1</a:t>
            </a:r>
          </a:p>
          <a:p>
            <a:pPr>
              <a:buFontTx/>
              <a:buNone/>
            </a:pPr>
            <a:r>
              <a:rPr lang="zh-CN" altLang="en-US" sz="2800" b="1" dirty="0"/>
              <a:t>判定定理</a:t>
            </a:r>
            <a:r>
              <a:rPr lang="en-US" altLang="zh-CN" sz="2800" b="1" dirty="0"/>
              <a:t>2</a:t>
            </a:r>
          </a:p>
          <a:p>
            <a:pPr>
              <a:buFontTx/>
              <a:buNone/>
            </a:pPr>
            <a:r>
              <a:rPr lang="zh-CN" altLang="en-US" sz="2800" b="1" dirty="0"/>
              <a:t>还有什么判定方法？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          互逆命题、原命题、逆命题、逆定理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6696" y="1371654"/>
            <a:ext cx="8229600" cy="1600200"/>
          </a:xfrm>
        </p:spPr>
        <p:txBody>
          <a:bodyPr/>
          <a:lstStyle/>
          <a:p>
            <a:r>
              <a:rPr lang="zh-CN" altLang="en-US" b="1" dirty="0"/>
              <a:t>两条直线被第三条直线所截，如果同位角相等，那么两直线平行。（同位角相等，两直线平行。）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94" y="271463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基本事实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66786" y="3155156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平行线的性质定理</a:t>
            </a:r>
            <a:r>
              <a:rPr lang="en-US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81092" y="4003675"/>
            <a:ext cx="760080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两条平行线被第三条直线所截，同位角相等。（两直线平行，同位角相等）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95377" y="5105356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注：性质定理</a:t>
            </a:r>
            <a:r>
              <a:rPr lang="en-US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，现阶段不用证明，直接作为结论应用于各种证明问题中。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100" grpId="0" autoUpdateAnimBg="0"/>
      <p:bldP spid="4101" grpId="0" autoUpdateAnimBg="0"/>
      <p:bldP spid="41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6977" y="2514558"/>
            <a:ext cx="7315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  <a:r>
              <a:rPr lang="zh-CN" altLang="en-US" sz="2800" b="1" dirty="0">
                <a:solidFill>
                  <a:srgbClr val="FF0000"/>
                </a:solidFill>
              </a:rPr>
              <a:t>两条平行线被第三条直线所截，内错角相等。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（两直线平行，内错角相等）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902" y="3581358"/>
            <a:ext cx="7864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</a:rPr>
              <a:t>指出定理的条件和结论，并画出图形，结合图形写出已知、求证．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902" y="5029158"/>
            <a:ext cx="7864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</a:rPr>
              <a:t>说说你的证明思路</a:t>
            </a:r>
            <a:r>
              <a:rPr lang="en-US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试着写出证明过程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5125" name="Group 5"/>
          <p:cNvGrpSpPr/>
          <p:nvPr/>
        </p:nvGrpSpPr>
        <p:grpSpPr bwMode="auto">
          <a:xfrm>
            <a:off x="990694" y="418306"/>
            <a:ext cx="2859088" cy="930275"/>
            <a:chOff x="0" y="0"/>
            <a:chExt cx="1801" cy="586"/>
          </a:xfrm>
        </p:grpSpPr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7" name="WordArt 7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solidFill>
                    <a:srgbClr val="FFFFFF"/>
                  </a:solidFill>
                  <a:effectLst>
                    <a:outerShdw dist="35921" dir="2700000" sy="50000" kx="2115830" algn="bl" rotWithShape="0">
                      <a:srgbClr val="C0C0C0">
                        <a:alpha val="78999"/>
                      </a:srgbClr>
                    </a:outerShdw>
                  </a:effectLst>
                  <a:latin typeface="宋体" panose="02010600030101010101" pitchFamily="2" charset="-122"/>
                </a:rPr>
                <a:t>一起探究</a:t>
              </a:r>
            </a:p>
          </p:txBody>
        </p:sp>
        <p:pic>
          <p:nvPicPr>
            <p:cNvPr id="5128" name="Picture 8" descr="bd07226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01688" y="1740609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平行线的性质定理</a:t>
            </a:r>
            <a:r>
              <a:rPr lang="en-US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2" grpId="1" autoUpdateAnimBg="0"/>
      <p:bldP spid="5123" grpId="0" autoUpdateAnimBg="0"/>
      <p:bldP spid="51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8538" y="975518"/>
            <a:ext cx="7391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已知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  <a:r>
              <a:rPr lang="zh-CN" altLang="en-US" sz="3200" b="1" dirty="0">
                <a:solidFill>
                  <a:srgbClr val="000000"/>
                </a:solidFill>
              </a:rPr>
              <a:t>如图</a:t>
            </a:r>
            <a:r>
              <a:rPr lang="en-US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直线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AB∥CD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3200" b="1" dirty="0">
                <a:solidFill>
                  <a:srgbClr val="000000"/>
                </a:solidFill>
              </a:rPr>
              <a:t>被直线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EF</a:t>
            </a:r>
            <a:r>
              <a:rPr lang="zh-CN" altLang="en-US" sz="3200" b="1" dirty="0">
                <a:solidFill>
                  <a:srgbClr val="000000"/>
                </a:solidFill>
              </a:rPr>
              <a:t>所截</a:t>
            </a:r>
            <a:r>
              <a:rPr lang="en-US" sz="3200" b="1" dirty="0">
                <a:solidFill>
                  <a:srgbClr val="000000"/>
                </a:solidFill>
              </a:rPr>
              <a:t>,∠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和∠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是内错角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求证</a:t>
            </a:r>
            <a:r>
              <a:rPr lang="en-US" sz="3200" b="1" dirty="0">
                <a:solidFill>
                  <a:srgbClr val="000000"/>
                </a:solidFill>
              </a:rPr>
              <a:t>: 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=</a:t>
            </a:r>
            <a:r>
              <a:rPr lang="en-US" sz="3200" b="1" dirty="0">
                <a:solidFill>
                  <a:srgbClr val="000000"/>
                </a:solidFill>
              </a:rPr>
              <a:t>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711031" y="4038584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grpSp>
        <p:nvGrpSpPr>
          <p:cNvPr id="6148" name="Group 4"/>
          <p:cNvGrpSpPr/>
          <p:nvPr/>
        </p:nvGrpSpPr>
        <p:grpSpPr bwMode="auto">
          <a:xfrm>
            <a:off x="5658643" y="1600184"/>
            <a:ext cx="3071813" cy="2438400"/>
            <a:chOff x="0" y="0"/>
            <a:chExt cx="1935" cy="1536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288" y="52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240" y="1104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384" y="192"/>
              <a:ext cx="1008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8" y="33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680" y="33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1680" y="96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0" y="96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200" y="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6157" name="Arc 13"/>
            <p:cNvSpPr/>
            <p:nvPr/>
          </p:nvSpPr>
          <p:spPr bwMode="auto">
            <a:xfrm>
              <a:off x="1200" y="432"/>
              <a:ext cx="4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8" name="Arc 14"/>
            <p:cNvSpPr/>
            <p:nvPr/>
          </p:nvSpPr>
          <p:spPr bwMode="auto">
            <a:xfrm rot="17858759" flipH="1">
              <a:off x="1032" y="513"/>
              <a:ext cx="4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9" name="Arc 15"/>
            <p:cNvSpPr/>
            <p:nvPr/>
          </p:nvSpPr>
          <p:spPr bwMode="auto">
            <a:xfrm>
              <a:off x="768" y="1008"/>
              <a:ext cx="4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1248" y="2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816" y="48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768" y="8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83406" y="4038584"/>
            <a:ext cx="79248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证明</a:t>
            </a:r>
            <a:r>
              <a:rPr lang="en-US" sz="3200" b="1" dirty="0">
                <a:solidFill>
                  <a:srgbClr val="000000"/>
                </a:solidFill>
              </a:rPr>
              <a:t>:∵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AB∥CD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已知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         ∴∠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=</a:t>
            </a:r>
            <a:r>
              <a:rPr lang="en-US" sz="3200" b="1" dirty="0">
                <a:solidFill>
                  <a:srgbClr val="000000"/>
                </a:solidFill>
              </a:rPr>
              <a:t>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两直线平行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同位角相等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         ∵ 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 =</a:t>
            </a:r>
            <a:r>
              <a:rPr lang="en-US" sz="3200" b="1" dirty="0">
                <a:solidFill>
                  <a:srgbClr val="000000"/>
                </a:solidFill>
              </a:rPr>
              <a:t>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3(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对顶角相等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sz="3200" b="1" dirty="0">
                <a:solidFill>
                  <a:srgbClr val="000000"/>
                </a:solidFill>
              </a:rPr>
              <a:t>∴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</a:rPr>
              <a:t>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=</a:t>
            </a:r>
            <a:r>
              <a:rPr lang="en-US" sz="3200" b="1" dirty="0">
                <a:solidFill>
                  <a:srgbClr val="000000"/>
                </a:solidFill>
              </a:rPr>
              <a:t>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2(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等量代换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</p:txBody>
      </p:sp>
      <p:grpSp>
        <p:nvGrpSpPr>
          <p:cNvPr id="6164" name="Group 20"/>
          <p:cNvGrpSpPr/>
          <p:nvPr/>
        </p:nvGrpSpPr>
        <p:grpSpPr bwMode="auto">
          <a:xfrm>
            <a:off x="860993" y="2674890"/>
            <a:ext cx="1725613" cy="1066800"/>
            <a:chOff x="0" y="0"/>
            <a:chExt cx="1454" cy="748"/>
          </a:xfrm>
        </p:grpSpPr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477" y="155"/>
              <a:ext cx="97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800" b="1" dirty="0">
                  <a:solidFill>
                    <a:srgbClr val="FF0000"/>
                  </a:solidFill>
                  <a:ea typeface="华文行楷" panose="02010800040101010101" pitchFamily="2" charset="-122"/>
                </a:rPr>
                <a:t>分析</a:t>
              </a:r>
            </a:p>
          </p:txBody>
        </p:sp>
        <p:pic>
          <p:nvPicPr>
            <p:cNvPr id="6166" name="Picture 22" descr="01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8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67" name="Group 23"/>
          <p:cNvGrpSpPr/>
          <p:nvPr/>
        </p:nvGrpSpPr>
        <p:grpSpPr bwMode="auto">
          <a:xfrm>
            <a:off x="228600" y="228600"/>
            <a:ext cx="2859088" cy="930275"/>
            <a:chOff x="0" y="0"/>
            <a:chExt cx="1801" cy="586"/>
          </a:xfrm>
        </p:grpSpPr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9" name="WordArt 25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 dirty="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999"/>
                      </a:srgbClr>
                    </a:outerShdw>
                  </a:effectLst>
                  <a:latin typeface="宋体" panose="02010600030101010101" pitchFamily="2" charset="-122"/>
                </a:rPr>
                <a:t>一起探究</a:t>
              </a:r>
            </a:p>
          </p:txBody>
        </p:sp>
        <p:pic>
          <p:nvPicPr>
            <p:cNvPr id="6170" name="Picture 26" descr="bd07226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884238"/>
            <a:ext cx="73914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已知</a:t>
            </a:r>
            <a:r>
              <a:rPr lang="en-US" sz="3200" b="1" dirty="0">
                <a:solidFill>
                  <a:srgbClr val="000000"/>
                </a:solidFill>
              </a:rPr>
              <a:t>:</a:t>
            </a:r>
            <a:r>
              <a:rPr lang="zh-CN" altLang="en-US" sz="3200" b="1" dirty="0">
                <a:solidFill>
                  <a:srgbClr val="000000"/>
                </a:solidFill>
              </a:rPr>
              <a:t>如图</a:t>
            </a:r>
            <a:r>
              <a:rPr lang="en-US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直线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AB∥CD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3200" b="1" dirty="0">
                <a:solidFill>
                  <a:srgbClr val="000000"/>
                </a:solidFill>
              </a:rPr>
              <a:t>被直线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EF</a:t>
            </a:r>
            <a:r>
              <a:rPr lang="zh-CN" altLang="en-US" sz="3200" b="1" dirty="0">
                <a:solidFill>
                  <a:srgbClr val="000000"/>
                </a:solidFill>
              </a:rPr>
              <a:t>所截</a:t>
            </a:r>
            <a:r>
              <a:rPr lang="en-US" sz="3200" b="1" dirty="0">
                <a:solidFill>
                  <a:srgbClr val="000000"/>
                </a:solidFill>
              </a:rPr>
              <a:t>,∠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和∠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是同旁内角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求证</a:t>
            </a:r>
            <a:r>
              <a:rPr lang="en-US" sz="3200" b="1" dirty="0">
                <a:solidFill>
                  <a:srgbClr val="000000"/>
                </a:solidFill>
              </a:rPr>
              <a:t>: 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+</a:t>
            </a:r>
            <a:r>
              <a:rPr lang="en-US" sz="3200" b="1" dirty="0">
                <a:solidFill>
                  <a:srgbClr val="000000"/>
                </a:solidFill>
              </a:rPr>
              <a:t>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 =180°.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5562600" y="2438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486400" y="3352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5715000" y="1905000"/>
            <a:ext cx="16002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81600" y="2133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772400" y="2133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772400" y="3124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105400" y="3124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010400" y="1600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7179" name="Arc 11"/>
          <p:cNvSpPr/>
          <p:nvPr/>
        </p:nvSpPr>
        <p:spPr bwMode="auto">
          <a:xfrm>
            <a:off x="7010400" y="22860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0" name="Arc 12"/>
          <p:cNvSpPr/>
          <p:nvPr/>
        </p:nvSpPr>
        <p:spPr bwMode="auto">
          <a:xfrm rot="17858759" flipH="1">
            <a:off x="6802437" y="2493963"/>
            <a:ext cx="265113" cy="153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1277 w 43200"/>
              <a:gd name="T3" fmla="*/ 14283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9105"/>
                  <a:pt x="432" y="16629"/>
                  <a:pt x="1277" y="14283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9105"/>
                  <a:pt x="432" y="16629"/>
                  <a:pt x="1277" y="14283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1" name="Arc 13"/>
          <p:cNvSpPr/>
          <p:nvPr/>
        </p:nvSpPr>
        <p:spPr bwMode="auto">
          <a:xfrm>
            <a:off x="6324600" y="3200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315200" y="190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010400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3246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762000" y="4343400"/>
            <a:ext cx="762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两条平行线被第三条直线所截，同旁内角互补。</a:t>
            </a:r>
          </a:p>
        </p:txBody>
      </p:sp>
      <p:grpSp>
        <p:nvGrpSpPr>
          <p:cNvPr id="7186" name="Group 18"/>
          <p:cNvGrpSpPr/>
          <p:nvPr/>
        </p:nvGrpSpPr>
        <p:grpSpPr bwMode="auto">
          <a:xfrm>
            <a:off x="228600" y="228600"/>
            <a:ext cx="2930525" cy="862013"/>
            <a:chOff x="0" y="0"/>
            <a:chExt cx="1846" cy="543"/>
          </a:xfrm>
        </p:grpSpPr>
        <p:pic>
          <p:nvPicPr>
            <p:cNvPr id="7187" name="Picture 19" descr="j03381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5"/>
              <a:ext cx="499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530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89" name="WordArt 21"/>
            <p:cNvSpPr>
              <a:spLocks noChangeArrowheads="1" noChangeShapeType="1"/>
            </p:cNvSpPr>
            <p:nvPr/>
          </p:nvSpPr>
          <p:spPr bwMode="auto">
            <a:xfrm>
              <a:off x="598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999"/>
                      </a:srgbClr>
                    </a:outerShdw>
                  </a:effectLst>
                  <a:latin typeface="宋体" panose="02010600030101010101" pitchFamily="2" charset="-122"/>
                </a:rPr>
                <a:t>做一做</a:t>
              </a:r>
            </a:p>
          </p:txBody>
        </p:sp>
      </p:grp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81000" y="38862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平行线的性质定理</a:t>
            </a:r>
            <a:r>
              <a:rPr lang="en-US" sz="2800" b="1" dirty="0">
                <a:solidFill>
                  <a:srgbClr val="FF0000"/>
                </a:solidFill>
              </a:rPr>
              <a:t>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utoUpdateAnimBg="0"/>
      <p:bldP spid="71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5638800" y="0"/>
            <a:ext cx="3232150" cy="3200400"/>
            <a:chOff x="0" y="0"/>
            <a:chExt cx="2036" cy="201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6" y="720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96" y="148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96" y="288"/>
              <a:ext cx="576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960" y="192"/>
              <a:ext cx="576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9" name="Arc 7"/>
            <p:cNvSpPr/>
            <p:nvPr/>
          </p:nvSpPr>
          <p:spPr bwMode="auto">
            <a:xfrm rot="8936542">
              <a:off x="1045" y="681"/>
              <a:ext cx="96" cy="18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7772"/>
                <a:gd name="T2" fmla="*/ 20699 w 21600"/>
                <a:gd name="T3" fmla="*/ 27772 h 27772"/>
                <a:gd name="T4" fmla="*/ 0 w 21600"/>
                <a:gd name="T5" fmla="*/ 21600 h 27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77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90"/>
                    <a:pt x="21296" y="25769"/>
                    <a:pt x="20699" y="27772"/>
                  </a:cubicBezTo>
                </a:path>
                <a:path w="21600" h="2777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90"/>
                    <a:pt x="21296" y="25769"/>
                    <a:pt x="20699" y="277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0" name="Arc 8"/>
            <p:cNvSpPr/>
            <p:nvPr/>
          </p:nvSpPr>
          <p:spPr bwMode="auto">
            <a:xfrm flipH="1">
              <a:off x="384" y="1344"/>
              <a:ext cx="4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1" name="Arc 9"/>
            <p:cNvSpPr/>
            <p:nvPr/>
          </p:nvSpPr>
          <p:spPr bwMode="auto">
            <a:xfrm rot="15802559" flipH="1" flipV="1">
              <a:off x="276" y="710"/>
              <a:ext cx="116" cy="144"/>
            </a:xfrm>
            <a:custGeom>
              <a:avLst/>
              <a:gdLst>
                <a:gd name="G0" fmla="+- 4563 0 0"/>
                <a:gd name="G1" fmla="+- 21600 0 0"/>
                <a:gd name="G2" fmla="+- 21600 0 0"/>
                <a:gd name="T0" fmla="*/ 0 w 26163"/>
                <a:gd name="T1" fmla="*/ 487 h 21600"/>
                <a:gd name="T2" fmla="*/ 26163 w 26163"/>
                <a:gd name="T3" fmla="*/ 21600 h 21600"/>
                <a:gd name="T4" fmla="*/ 4563 w 2616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163" h="21600" fill="none" extrusionOk="0">
                  <a:moveTo>
                    <a:pt x="0" y="487"/>
                  </a:moveTo>
                  <a:cubicBezTo>
                    <a:pt x="1499" y="163"/>
                    <a:pt x="3029" y="-1"/>
                    <a:pt x="4563" y="0"/>
                  </a:cubicBezTo>
                  <a:cubicBezTo>
                    <a:pt x="16492" y="0"/>
                    <a:pt x="26163" y="9670"/>
                    <a:pt x="26163" y="21600"/>
                  </a:cubicBezTo>
                </a:path>
                <a:path w="26163" h="21600" stroke="0" extrusionOk="0">
                  <a:moveTo>
                    <a:pt x="0" y="487"/>
                  </a:moveTo>
                  <a:cubicBezTo>
                    <a:pt x="1499" y="163"/>
                    <a:pt x="3029" y="-1"/>
                    <a:pt x="4563" y="0"/>
                  </a:cubicBezTo>
                  <a:cubicBezTo>
                    <a:pt x="16492" y="0"/>
                    <a:pt x="26163" y="9670"/>
                    <a:pt x="26163" y="21600"/>
                  </a:cubicBezTo>
                  <a:lnTo>
                    <a:pt x="456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0" y="4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912" y="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584" y="5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824" y="144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20" y="120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384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912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66800" y="762000"/>
            <a:ext cx="39100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已知：如图，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∥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∥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∠1=73°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求∠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和∠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的度数．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04800" y="2028825"/>
            <a:ext cx="777240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11530" indent="-8115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9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92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382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解：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∵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∥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已知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∴∠2=∠1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（两直线平行，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内错角相等）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∵∠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1=73°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（已知）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∴∠2=73°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（等量代换）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∵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∥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（已知）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∴∠2+∠3=180°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（两直线平行，同旁内角互补）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∴∠3=180°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－∠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（等式的性质）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∴∠3=180°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°=107 °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（等量代换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endParaRPr 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211" name="Group 19"/>
          <p:cNvGrpSpPr/>
          <p:nvPr/>
        </p:nvGrpSpPr>
        <p:grpSpPr bwMode="auto">
          <a:xfrm>
            <a:off x="228600" y="0"/>
            <a:ext cx="2930525" cy="862013"/>
            <a:chOff x="0" y="0"/>
            <a:chExt cx="1846" cy="543"/>
          </a:xfrm>
        </p:grpSpPr>
        <p:pic>
          <p:nvPicPr>
            <p:cNvPr id="8212" name="Picture 20" descr="j03381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5"/>
              <a:ext cx="499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530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4" name="WordArt 22"/>
            <p:cNvSpPr>
              <a:spLocks noChangeArrowheads="1" noChangeShapeType="1"/>
            </p:cNvSpPr>
            <p:nvPr/>
          </p:nvSpPr>
          <p:spPr bwMode="auto">
            <a:xfrm>
              <a:off x="598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999"/>
                      </a:srgbClr>
                    </a:outerShdw>
                  </a:effectLst>
                  <a:latin typeface="宋体" panose="02010600030101010101" pitchFamily="2" charset="-122"/>
                </a:rPr>
                <a:t>做一做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build="allAtOnce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077200" cy="2063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</a:rPr>
              <a:t>        </a:t>
            </a:r>
            <a:r>
              <a:rPr lang="zh-CN" altLang="en-US" sz="3200" b="1" dirty="0">
                <a:solidFill>
                  <a:srgbClr val="FF0000"/>
                </a:solidFill>
              </a:rPr>
              <a:t>平行线判定定理</a:t>
            </a:r>
            <a:r>
              <a:rPr lang="en-US" sz="3200" b="1" dirty="0">
                <a:solidFill>
                  <a:srgbClr val="FF0000"/>
                </a:solidFill>
              </a:rPr>
              <a:t>1: </a:t>
            </a:r>
            <a:r>
              <a:rPr lang="zh-CN" altLang="en-US" sz="3200" b="1" dirty="0">
                <a:solidFill>
                  <a:srgbClr val="FF0000"/>
                </a:solidFill>
              </a:rPr>
              <a:t>两条直线被第三条直线所截</a:t>
            </a:r>
            <a:r>
              <a:rPr lang="en-US" sz="3200" b="1" dirty="0">
                <a:solidFill>
                  <a:srgbClr val="FF0000"/>
                </a:solidFill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</a:rPr>
              <a:t>如果内错角相等</a:t>
            </a:r>
            <a:r>
              <a:rPr lang="en-US" sz="3200" b="1" dirty="0">
                <a:solidFill>
                  <a:srgbClr val="FF0000"/>
                </a:solidFill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</a:rPr>
              <a:t>那么这两条直线平行</a:t>
            </a:r>
            <a:r>
              <a:rPr lang="en-US" sz="3200" b="1" dirty="0">
                <a:solidFill>
                  <a:srgbClr val="FF0000"/>
                </a:solidFill>
              </a:rPr>
              <a:t>.(</a:t>
            </a:r>
            <a:r>
              <a:rPr lang="zh-CN" altLang="en-US" sz="3200" b="1" dirty="0">
                <a:solidFill>
                  <a:srgbClr val="0000FF"/>
                </a:solidFill>
              </a:rPr>
              <a:t>简记为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zh-CN" altLang="en-US" sz="3200" b="1" dirty="0">
                <a:solidFill>
                  <a:srgbClr val="0000FF"/>
                </a:solidFill>
              </a:rPr>
              <a:t>内错角相等</a:t>
            </a:r>
            <a:r>
              <a:rPr lang="en-US" sz="3200" b="1" dirty="0">
                <a:solidFill>
                  <a:srgbClr val="0000FF"/>
                </a:solidFill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</a:rPr>
              <a:t>两直线平行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3657600"/>
            <a:ext cx="4827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</a:rPr>
              <a:t>请说出这个定理的条件和结论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4495800"/>
            <a:ext cx="500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尝试画出图形</a:t>
            </a:r>
            <a:r>
              <a:rPr lang="en-US" sz="2800" b="1">
                <a:solidFill>
                  <a:srgbClr val="0000FF"/>
                </a:solidFill>
              </a:rPr>
              <a:t>,</a:t>
            </a:r>
            <a:r>
              <a:rPr lang="zh-CN" altLang="en-US" sz="2800" b="1">
                <a:solidFill>
                  <a:srgbClr val="0000FF"/>
                </a:solidFill>
              </a:rPr>
              <a:t>写出已知与求证</a:t>
            </a:r>
            <a:r>
              <a:rPr lang="en-US" sz="2800" b="1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152400" y="76200"/>
            <a:ext cx="2859088" cy="930275"/>
            <a:chOff x="0" y="0"/>
            <a:chExt cx="1801" cy="586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3" name="WordArt 7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999"/>
                      </a:srgbClr>
                    </a:outerShdw>
                  </a:effectLst>
                  <a:latin typeface="宋体" panose="02010600030101010101" pitchFamily="2" charset="-122"/>
                </a:rPr>
                <a:t>一起探究</a:t>
              </a:r>
            </a:p>
          </p:txBody>
        </p:sp>
        <p:pic>
          <p:nvPicPr>
            <p:cNvPr id="9224" name="Picture 8" descr="bd07226_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Microsoft Office PowerPoint</Application>
  <PresentationFormat>全屏显示(4:3)</PresentationFormat>
  <Paragraphs>179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BatangChe</vt:lpstr>
      <vt:lpstr>汉仪大宋简</vt:lpstr>
      <vt:lpstr>华文行楷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目标点击</vt:lpstr>
      <vt:lpstr>教材助读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你能说出下列命题的逆命题吗？它们的逆命题是真命题还是假命题？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2017-08-23T02:24:00Z</dcterms:created>
  <dcterms:modified xsi:type="dcterms:W3CDTF">2023-01-17T00:53:44Z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664B5D1ED031434D8BADB684C131B806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