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9"/>
  </p:notesMasterIdLst>
  <p:handoutMasterIdLst>
    <p:handoutMasterId r:id="rId30"/>
  </p:handoutMasterIdLst>
  <p:sldIdLst>
    <p:sldId id="256" r:id="rId3"/>
    <p:sldId id="257" r:id="rId4"/>
    <p:sldId id="258" r:id="rId5"/>
    <p:sldId id="262" r:id="rId6"/>
    <p:sldId id="263" r:id="rId7"/>
    <p:sldId id="264" r:id="rId8"/>
    <p:sldId id="265" r:id="rId9"/>
    <p:sldId id="266" r:id="rId10"/>
    <p:sldId id="267" r:id="rId11"/>
    <p:sldId id="259" r:id="rId12"/>
    <p:sldId id="272" r:id="rId13"/>
    <p:sldId id="273" r:id="rId14"/>
    <p:sldId id="274" r:id="rId15"/>
    <p:sldId id="275" r:id="rId16"/>
    <p:sldId id="276" r:id="rId17"/>
    <p:sldId id="277" r:id="rId18"/>
    <p:sldId id="260" r:id="rId19"/>
    <p:sldId id="278" r:id="rId20"/>
    <p:sldId id="279" r:id="rId21"/>
    <p:sldId id="280" r:id="rId22"/>
    <p:sldId id="261" r:id="rId23"/>
    <p:sldId id="281" r:id="rId24"/>
    <p:sldId id="282" r:id="rId25"/>
    <p:sldId id="283" r:id="rId26"/>
    <p:sldId id="284" r:id="rId27"/>
    <p:sldId id="285"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392"/>
    <a:srgbClr val="EEF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p:scale>
          <a:sx n="75" d="100"/>
          <a:sy n="75" d="100"/>
        </p:scale>
        <p:origin x="-1836"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1044D-9679-463E-A461-8A05DB21FC70}"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E6D247-3E3E-4E35-A1E0-F78CCDFCDF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E6D247-3E3E-4E35-A1E0-F78CCDFCDF1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8341121-7843-4270-B5F7-6AAFB807419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C5AD67-F870-49D2-AA4B-F92612CC932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8341121-7843-4270-B5F7-6AAFB807419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C5AD67-F870-49D2-AA4B-F92612CC932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8341121-7843-4270-B5F7-6AAFB807419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C5AD67-F870-49D2-AA4B-F92612CC932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341121-7843-4270-B5F7-6AAFB807419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C5AD67-F870-49D2-AA4B-F92612CC932E}"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341121-7843-4270-B5F7-6AAFB807419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C5AD67-F870-49D2-AA4B-F92612CC932E}"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8341121-7843-4270-B5F7-6AAFB807419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C5AD67-F870-49D2-AA4B-F92612CC932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341121-7843-4270-B5F7-6AAFB807419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C5AD67-F870-49D2-AA4B-F92612CC932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8341121-7843-4270-B5F7-6AAFB807419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C5AD67-F870-49D2-AA4B-F92612CC932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8341121-7843-4270-B5F7-6AAFB807419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C5AD67-F870-49D2-AA4B-F92612CC932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341121-7843-4270-B5F7-6AAFB8074192}"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C5AD67-F870-49D2-AA4B-F92612CC932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341121-7843-4270-B5F7-6AAFB8074192}"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C5AD67-F870-49D2-AA4B-F92612CC932E}" type="slidenum">
              <a:rPr lang="zh-CN" altLang="en-US" smtClean="0"/>
              <a:t>‹#›</a:t>
            </a:fld>
            <a:endParaRPr lang="zh-CN" altLang="en-US"/>
          </a:p>
        </p:txBody>
      </p:sp>
      <p:sp>
        <p:nvSpPr>
          <p:cNvPr id="11" name="TextBox 10"/>
          <p:cNvSpPr txBox="1"/>
          <p:nvPr userDrawn="1"/>
        </p:nvSpPr>
        <p:spPr>
          <a:xfrm>
            <a:off x="2123604"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8341121-7843-4270-B5F7-6AAFB807419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C5AD67-F870-49D2-AA4B-F92612CC932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341121-7843-4270-B5F7-6AAFB8074192}"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C5AD67-F870-49D2-AA4B-F92612CC932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41121-7843-4270-B5F7-6AAFB8074192}"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5AD67-F870-49D2-AA4B-F92612CC93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9.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3.xml"/><Relationship Id="rId5" Type="http://schemas.openxmlformats.org/officeDocument/2006/relationships/image" Target="../media/image12.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14.xml"/><Relationship Id="rId5" Type="http://schemas.openxmlformats.org/officeDocument/2006/relationships/image" Target="../media/image21.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16.xml"/><Relationship Id="rId5" Type="http://schemas.openxmlformats.org/officeDocument/2006/relationships/image" Target="../media/image24.pn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17.xml"/><Relationship Id="rId5" Type="http://schemas.openxmlformats.org/officeDocument/2006/relationships/image" Target="../media/image25.pn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8" cstate="email">
            <a:lum/>
          </a:blip>
          <a:srcRect/>
          <a:stretch>
            <a:fillRect/>
          </a:stretch>
        </a:blipFill>
        <a:effectLst/>
      </p:bgPr>
    </p:bg>
    <p:spTree>
      <p:nvGrpSpPr>
        <p:cNvPr id="1" name=""/>
        <p:cNvGrpSpPr/>
        <p:nvPr/>
      </p:nvGrpSpPr>
      <p:grpSpPr>
        <a:xfrm>
          <a:off x="0" y="0"/>
          <a:ext cx="0" cy="0"/>
          <a:chOff x="0" y="0"/>
          <a:chExt cx="0" cy="0"/>
        </a:xfrm>
      </p:grpSpPr>
      <p:pic>
        <p:nvPicPr>
          <p:cNvPr id="7" name="PA_图片 6"/>
          <p:cNvPicPr>
            <a:picLocks noChangeAspect="1"/>
          </p:cNvPicPr>
          <p:nvPr>
            <p:custDataLst>
              <p:tags r:id="rId1"/>
            </p:custDataLst>
          </p:nvPr>
        </p:nvPicPr>
        <p:blipFill>
          <a:blip r:embed="rId9" cstate="email"/>
          <a:stretch>
            <a:fillRect/>
          </a:stretch>
        </p:blipFill>
        <p:spPr>
          <a:xfrm>
            <a:off x="-1540042" y="-121816"/>
            <a:ext cx="8579324" cy="6432223"/>
          </a:xfrm>
          <a:prstGeom prst="rect">
            <a:avLst/>
          </a:prstGeom>
        </p:spPr>
      </p:pic>
      <p:sp>
        <p:nvSpPr>
          <p:cNvPr id="8" name="PA_文本框 7"/>
          <p:cNvSpPr txBox="1"/>
          <p:nvPr>
            <p:custDataLst>
              <p:tags r:id="rId2"/>
            </p:custDataLst>
          </p:nvPr>
        </p:nvSpPr>
        <p:spPr>
          <a:xfrm>
            <a:off x="279231" y="234101"/>
            <a:ext cx="492443" cy="5336521"/>
          </a:xfrm>
          <a:prstGeom prst="rect">
            <a:avLst/>
          </a:prstGeom>
          <a:noFill/>
        </p:spPr>
        <p:txBody>
          <a:bodyPr vert="eaVert" wrap="square" rtlCol="0">
            <a:spAutoFit/>
          </a:bodyPr>
          <a:lstStyle/>
          <a:p>
            <a:r>
              <a:rPr lang="zh-CN" altLang="en-US" sz="2000" dirty="0">
                <a:solidFill>
                  <a:srgbClr val="FFC000"/>
                </a:solidFill>
                <a:cs typeface="+mn-ea"/>
                <a:sym typeface="+mn-lt"/>
              </a:rPr>
              <a:t>八一建军</a:t>
            </a:r>
            <a:r>
              <a:rPr lang="zh-CN" altLang="en-US" sz="2000" dirty="0" smtClean="0">
                <a:solidFill>
                  <a:srgbClr val="FFC000"/>
                </a:solidFill>
                <a:cs typeface="+mn-ea"/>
                <a:sym typeface="+mn-lt"/>
              </a:rPr>
              <a:t>节</a:t>
            </a:r>
            <a:r>
              <a:rPr lang="en-US" altLang="zh-CN" sz="2000" dirty="0" smtClean="0">
                <a:solidFill>
                  <a:srgbClr val="FFC000"/>
                </a:solidFill>
                <a:cs typeface="+mn-ea"/>
                <a:sym typeface="+mn-lt"/>
              </a:rPr>
              <a:t>94</a:t>
            </a:r>
            <a:r>
              <a:rPr lang="zh-CN" altLang="en-US" sz="2000" dirty="0" smtClean="0">
                <a:solidFill>
                  <a:srgbClr val="FFC000"/>
                </a:solidFill>
                <a:cs typeface="+mn-ea"/>
                <a:sym typeface="+mn-lt"/>
              </a:rPr>
              <a:t>周年解</a:t>
            </a:r>
            <a:r>
              <a:rPr lang="zh-CN" altLang="en-US" sz="2000" dirty="0">
                <a:solidFill>
                  <a:srgbClr val="FFC000"/>
                </a:solidFill>
                <a:cs typeface="+mn-ea"/>
                <a:sym typeface="+mn-lt"/>
              </a:rPr>
              <a:t>放军军史</a:t>
            </a:r>
          </a:p>
        </p:txBody>
      </p:sp>
      <p:sp>
        <p:nvSpPr>
          <p:cNvPr id="9" name="PA_文本框 8"/>
          <p:cNvSpPr txBox="1"/>
          <p:nvPr>
            <p:custDataLst>
              <p:tags r:id="rId3"/>
            </p:custDataLst>
          </p:nvPr>
        </p:nvSpPr>
        <p:spPr>
          <a:xfrm>
            <a:off x="3374211" y="3844245"/>
            <a:ext cx="1986441" cy="1169551"/>
          </a:xfrm>
          <a:prstGeom prst="rect">
            <a:avLst/>
          </a:prstGeom>
          <a:noFill/>
        </p:spPr>
        <p:txBody>
          <a:bodyPr vert="horz" wrap="none" rtlCol="0">
            <a:spAutoFit/>
          </a:bodyPr>
          <a:lstStyle>
            <a:defPPr>
              <a:defRPr lang="zh-CN"/>
            </a:defPPr>
            <a:lvl1pPr>
              <a:defRPr sz="4800" b="1">
                <a:gradFill flip="none" rotWithShape="1">
                  <a:gsLst>
                    <a:gs pos="53000">
                      <a:schemeClr val="accent4">
                        <a:lumMod val="45000"/>
                        <a:lumOff val="55000"/>
                      </a:schemeClr>
                    </a:gs>
                    <a:gs pos="654">
                      <a:schemeClr val="accent4">
                        <a:lumMod val="40000"/>
                        <a:lumOff val="60000"/>
                      </a:schemeClr>
                    </a:gs>
                    <a:gs pos="52000">
                      <a:schemeClr val="bg1"/>
                    </a:gs>
                    <a:gs pos="100000">
                      <a:srgbClr val="FFFF00"/>
                    </a:gs>
                  </a:gsLst>
                  <a:lin ang="5100000" scaled="0"/>
                  <a:tileRect/>
                </a:gradFill>
                <a:effectLst>
                  <a:glow rad="127000">
                    <a:srgbClr val="113D85"/>
                  </a:glow>
                </a:effectLst>
                <a:latin typeface="微软雅黑" panose="020B0503020204020204" pitchFamily="34" charset="-122"/>
                <a:ea typeface="微软雅黑" panose="020B0503020204020204" pitchFamily="34" charset="-122"/>
              </a:defRPr>
            </a:lvl1pPr>
          </a:lstStyle>
          <a:p>
            <a:pPr algn="ctr" defTabSz="855345" fontAlgn="auto">
              <a:spcBef>
                <a:spcPts val="0"/>
              </a:spcBef>
              <a:spcAft>
                <a:spcPts val="0"/>
              </a:spcAft>
              <a:defRPr/>
            </a:pPr>
            <a:r>
              <a:rPr lang="zh-CN" altLang="en-US" sz="3500" dirty="0">
                <a:solidFill>
                  <a:srgbClr val="FAD392"/>
                </a:solidFill>
                <a:effectLst/>
                <a:latin typeface="+mn-lt"/>
                <a:ea typeface="+mn-ea"/>
                <a:cs typeface="+mn-ea"/>
                <a:sym typeface="+mn-lt"/>
              </a:rPr>
              <a:t>维护核心</a:t>
            </a:r>
            <a:endParaRPr lang="en-US" altLang="zh-CN" sz="3500" dirty="0">
              <a:solidFill>
                <a:srgbClr val="FAD392"/>
              </a:solidFill>
              <a:effectLst/>
              <a:latin typeface="+mn-lt"/>
              <a:ea typeface="+mn-ea"/>
              <a:cs typeface="+mn-ea"/>
              <a:sym typeface="+mn-lt"/>
            </a:endParaRPr>
          </a:p>
          <a:p>
            <a:pPr algn="ctr" defTabSz="855345" fontAlgn="auto">
              <a:spcBef>
                <a:spcPts val="0"/>
              </a:spcBef>
              <a:spcAft>
                <a:spcPts val="0"/>
              </a:spcAft>
              <a:defRPr/>
            </a:pPr>
            <a:r>
              <a:rPr lang="zh-CN" altLang="en-US" sz="3500" dirty="0">
                <a:solidFill>
                  <a:srgbClr val="FAD392"/>
                </a:solidFill>
                <a:effectLst/>
                <a:latin typeface="+mn-lt"/>
                <a:ea typeface="+mn-ea"/>
                <a:cs typeface="+mn-ea"/>
                <a:sym typeface="+mn-lt"/>
              </a:rPr>
              <a:t>听从指挥</a:t>
            </a:r>
          </a:p>
        </p:txBody>
      </p:sp>
      <p:sp>
        <p:nvSpPr>
          <p:cNvPr id="10" name="PA_文本框 2"/>
          <p:cNvSpPr txBox="1"/>
          <p:nvPr>
            <p:custDataLst>
              <p:tags r:id="rId4"/>
            </p:custDataLst>
          </p:nvPr>
        </p:nvSpPr>
        <p:spPr>
          <a:xfrm>
            <a:off x="594697" y="-121816"/>
            <a:ext cx="353943" cy="4212256"/>
          </a:xfrm>
          <a:prstGeom prst="rect">
            <a:avLst/>
          </a:prstGeom>
          <a:noFill/>
        </p:spPr>
        <p:txBody>
          <a:bodyPr vert="eaVert" wrap="square" rtlCol="0">
            <a:spAutoFit/>
          </a:bodyPr>
          <a:lstStyle/>
          <a:p>
            <a:pPr algn="ctr"/>
            <a:r>
              <a:rPr lang="zh-CN" altLang="en-US" sz="1100" dirty="0">
                <a:solidFill>
                  <a:srgbClr val="FAD392"/>
                </a:solidFill>
                <a:cs typeface="+mn-ea"/>
                <a:sym typeface="+mn-lt"/>
              </a:rPr>
              <a:t>【热爱人民 英勇善战 能打胜战仗 争做新一代革命军人】</a:t>
            </a:r>
          </a:p>
        </p:txBody>
      </p:sp>
      <p:sp>
        <p:nvSpPr>
          <p:cNvPr id="11" name="PA_文本框 10"/>
          <p:cNvSpPr txBox="1"/>
          <p:nvPr>
            <p:custDataLst>
              <p:tags r:id="rId5"/>
            </p:custDataLst>
          </p:nvPr>
        </p:nvSpPr>
        <p:spPr>
          <a:xfrm>
            <a:off x="5835315" y="5747723"/>
            <a:ext cx="6157227" cy="803297"/>
          </a:xfrm>
          <a:prstGeom prst="rect">
            <a:avLst/>
          </a:prstGeom>
          <a:noFill/>
        </p:spPr>
        <p:txBody>
          <a:bodyPr wrap="square" rtlCol="0">
            <a:spAutoFit/>
          </a:bodyPr>
          <a:lstStyle/>
          <a:p>
            <a:pPr algn="r">
              <a:lnSpc>
                <a:spcPct val="140000"/>
              </a:lnSpc>
            </a:pPr>
            <a:r>
              <a:rPr lang="zh-CN" altLang="en-US" sz="1100" dirty="0">
                <a:solidFill>
                  <a:schemeClr val="bg1"/>
                </a:solidFill>
                <a:cs typeface="+mn-ea"/>
                <a:sym typeface="+mn-lt"/>
              </a:rPr>
              <a:t>坚定不移把维护党中央权威，维护习近平总书记作为党中央的核心、全党的核心落实到行动中去，落实到推进军队建设改革和军事斗争准备中去，始终不渝坚持党对军队绝对领导，朝着实现强军目标、建设世界一流军队开拓奋进。</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5" presetClass="entr" presetSubtype="0" fill="hold" grpId="1"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19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8" name="圆角矩形 27"/>
          <p:cNvSpPr/>
          <p:nvPr/>
        </p:nvSpPr>
        <p:spPr>
          <a:xfrm rot="5400000">
            <a:off x="4272892" y="3117862"/>
            <a:ext cx="3984335" cy="921184"/>
          </a:xfrm>
          <a:prstGeom prst="roundRect">
            <a:avLst>
              <a:gd name="adj" fmla="val 50000"/>
            </a:avLst>
          </a:prstGeom>
          <a:solidFill>
            <a:sysClr val="window" lastClr="FFFFFF">
              <a:alpha val="84000"/>
            </a:sysClr>
          </a:solidFill>
          <a:ln w="12700" cap="flat" cmpd="sng" algn="ctr">
            <a:solidFill>
              <a:srgbClr val="C00000"/>
            </a:solidFill>
            <a:prstDash val="solid"/>
            <a:miter lim="800000"/>
          </a:ln>
          <a:effectLst>
            <a:outerShdw blurRad="50800" dist="38100" dir="10800000" algn="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cs typeface="+mn-ea"/>
              <a:sym typeface="+mn-lt"/>
            </a:endParaRPr>
          </a:p>
        </p:txBody>
      </p:sp>
      <p:pic>
        <p:nvPicPr>
          <p:cNvPr id="3" name="图片 2"/>
          <p:cNvPicPr>
            <a:picLocks noChangeAspect="1"/>
          </p:cNvPicPr>
          <p:nvPr/>
        </p:nvPicPr>
        <p:blipFill>
          <a:blip r:embed="rId4" cstate="email"/>
          <a:stretch>
            <a:fillRect/>
          </a:stretch>
        </p:blipFill>
        <p:spPr>
          <a:xfrm>
            <a:off x="6981518" y="3844245"/>
            <a:ext cx="5760732" cy="431902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019" y="625642"/>
            <a:ext cx="6871706" cy="5155687"/>
          </a:xfrm>
          <a:prstGeom prst="rect">
            <a:avLst/>
          </a:prstGeom>
        </p:spPr>
      </p:pic>
      <p:sp>
        <p:nvSpPr>
          <p:cNvPr id="6" name="文本框 6"/>
          <p:cNvSpPr txBox="1"/>
          <p:nvPr/>
        </p:nvSpPr>
        <p:spPr>
          <a:xfrm>
            <a:off x="5343817" y="1685982"/>
            <a:ext cx="442633" cy="1517503"/>
          </a:xfrm>
          <a:prstGeom prst="rect">
            <a:avLst/>
          </a:prstGeom>
          <a:noFill/>
        </p:spPr>
        <p:txBody>
          <a:bodyPr vert="eaVert" wrap="square" lIns="28676" tIns="14338" rIns="28676" bIns="14338" rtlCol="0">
            <a:spAutoFit/>
          </a:bodyPr>
          <a:lstStyle/>
          <a:p>
            <a:pPr algn="ctr"/>
            <a:r>
              <a:rPr lang="zh-CN" altLang="en-US" sz="2500" b="1" dirty="0">
                <a:solidFill>
                  <a:srgbClr val="FFC000"/>
                </a:solidFill>
                <a:effectLst>
                  <a:outerShdw blurRad="38100" dist="38100" dir="2700000" algn="tl">
                    <a:srgbClr val="000000">
                      <a:alpha val="43137"/>
                    </a:srgbClr>
                  </a:outerShdw>
                </a:effectLst>
                <a:cs typeface="+mn-ea"/>
                <a:sym typeface="+mn-lt"/>
              </a:rPr>
              <a:t>第二部分</a:t>
            </a:r>
          </a:p>
        </p:txBody>
      </p:sp>
      <p:sp>
        <p:nvSpPr>
          <p:cNvPr id="7" name="文本框 6"/>
          <p:cNvSpPr txBox="1"/>
          <p:nvPr/>
        </p:nvSpPr>
        <p:spPr>
          <a:xfrm>
            <a:off x="5680283" y="2207103"/>
            <a:ext cx="1169551" cy="2964914"/>
          </a:xfrm>
          <a:prstGeom prst="rect">
            <a:avLst/>
          </a:prstGeom>
          <a:noFill/>
        </p:spPr>
        <p:txBody>
          <a:bodyPr vert="eaVert" wrap="none" rtlCol="0">
            <a:spAutoFit/>
          </a:bodyPr>
          <a:lstStyle>
            <a:defPPr>
              <a:defRPr lang="zh-CN"/>
            </a:defPPr>
            <a:lvl1pPr>
              <a:defRPr sz="4800" b="1">
                <a:gradFill flip="none" rotWithShape="1">
                  <a:gsLst>
                    <a:gs pos="53000">
                      <a:schemeClr val="accent4">
                        <a:lumMod val="45000"/>
                        <a:lumOff val="55000"/>
                      </a:schemeClr>
                    </a:gs>
                    <a:gs pos="654">
                      <a:schemeClr val="accent4">
                        <a:lumMod val="40000"/>
                        <a:lumOff val="60000"/>
                      </a:schemeClr>
                    </a:gs>
                    <a:gs pos="52000">
                      <a:schemeClr val="bg1"/>
                    </a:gs>
                    <a:gs pos="100000">
                      <a:srgbClr val="FFFF00"/>
                    </a:gs>
                  </a:gsLst>
                  <a:lin ang="5100000" scaled="0"/>
                  <a:tileRect/>
                </a:gradFill>
                <a:effectLst>
                  <a:glow rad="127000">
                    <a:srgbClr val="113D85"/>
                  </a:glow>
                </a:effectLst>
                <a:latin typeface="微软雅黑" panose="020B0503020204020204" pitchFamily="34" charset="-122"/>
                <a:ea typeface="微软雅黑" panose="020B0503020204020204" pitchFamily="34" charset="-122"/>
              </a:defRPr>
            </a:lvl1pPr>
          </a:lstStyle>
          <a:p>
            <a:pPr algn="ctr" defTabSz="855345" fontAlgn="auto">
              <a:spcBef>
                <a:spcPts val="0"/>
              </a:spcBef>
              <a:spcAft>
                <a:spcPts val="0"/>
              </a:spcAft>
              <a:defRPr/>
            </a:pPr>
            <a:r>
              <a:rPr lang="zh-CN" altLang="en-US" sz="3200" b="0" dirty="0">
                <a:solidFill>
                  <a:schemeClr val="tx1"/>
                </a:solidFill>
                <a:effectLst/>
                <a:latin typeface="+mn-lt"/>
                <a:ea typeface="+mn-ea"/>
                <a:cs typeface="+mn-ea"/>
                <a:sym typeface="+mn-lt"/>
              </a:rPr>
              <a:t>坚定维护核心是</a:t>
            </a:r>
            <a:endParaRPr lang="en-US" altLang="zh-CN" sz="3200" b="0" dirty="0">
              <a:solidFill>
                <a:schemeClr val="tx1"/>
              </a:solidFill>
              <a:effectLst/>
              <a:latin typeface="+mn-lt"/>
              <a:ea typeface="+mn-ea"/>
              <a:cs typeface="+mn-ea"/>
              <a:sym typeface="+mn-lt"/>
            </a:endParaRPr>
          </a:p>
          <a:p>
            <a:pPr algn="ctr" defTabSz="855345" fontAlgn="auto">
              <a:spcBef>
                <a:spcPts val="0"/>
              </a:spcBef>
              <a:spcAft>
                <a:spcPts val="0"/>
              </a:spcAft>
              <a:defRPr/>
            </a:pPr>
            <a:r>
              <a:rPr lang="zh-CN" altLang="en-US" sz="3200" b="0" dirty="0">
                <a:solidFill>
                  <a:schemeClr val="tx1"/>
                </a:solidFill>
                <a:effectLst/>
                <a:latin typeface="+mn-lt"/>
                <a:ea typeface="+mn-ea"/>
                <a:cs typeface="+mn-ea"/>
                <a:sym typeface="+mn-lt"/>
              </a:rPr>
              <a:t>最紧要的政治</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176637" y="3281899"/>
            <a:ext cx="9677146" cy="2308324"/>
          </a:xfrm>
          <a:prstGeom prst="rect">
            <a:avLst/>
          </a:prstGeom>
          <a:noFill/>
        </p:spPr>
        <p:txBody>
          <a:bodyPr wrap="square" rtlCol="0">
            <a:spAutoFit/>
          </a:bodyPr>
          <a:lstStyle/>
          <a:p>
            <a:pPr algn="just">
              <a:lnSpc>
                <a:spcPct val="150000"/>
              </a:lnSpc>
            </a:pPr>
            <a:r>
              <a:rPr lang="zh-CN" altLang="en-US" sz="2400" dirty="0">
                <a:solidFill>
                  <a:schemeClr val="bg1"/>
                </a:solidFill>
                <a:cs typeface="+mn-ea"/>
                <a:sym typeface="+mn-lt"/>
              </a:rPr>
              <a:t>确立和维护习近平总书记为党中央的核心、全党的核心是根本性、方向性、全局性问题，关乎旗帜道路方向，关乎党运国脉军魂。在强国强军新征程上，在民族复兴关键时期，坚定维护习近平总书记作为党中央的核心、全党的核心，意义重大、影响深远。</a:t>
            </a:r>
          </a:p>
        </p:txBody>
      </p:sp>
      <p:sp>
        <p:nvSpPr>
          <p:cNvPr id="11" name="矩形 10"/>
          <p:cNvSpPr/>
          <p:nvPr/>
        </p:nvSpPr>
        <p:spPr>
          <a:xfrm>
            <a:off x="894939" y="2297395"/>
            <a:ext cx="10240542" cy="3629890"/>
          </a:xfrm>
          <a:prstGeom prst="rect">
            <a:avLst/>
          </a:prstGeom>
          <a:noFill/>
          <a:ln w="19050">
            <a:solidFill>
              <a:srgbClr val="FAD392"/>
            </a:solidFill>
            <a:prstDash val="sysDot"/>
          </a:ln>
        </p:spPr>
        <p:txBody>
          <a:bodyPr wrap="square" rtlCol="0" anchor="ctr">
            <a:noAutofit/>
          </a:bodyPr>
          <a:lstStyle/>
          <a:p>
            <a:pPr algn="ctr"/>
            <a:endParaRPr lang="zh-CN" altLang="en-US">
              <a:solidFill>
                <a:schemeClr val="accent6">
                  <a:lumMod val="50000"/>
                </a:schemeClr>
              </a:solidFill>
              <a:cs typeface="+mn-ea"/>
              <a:sym typeface="+mn-lt"/>
            </a:endParaRPr>
          </a:p>
        </p:txBody>
      </p:sp>
      <p:sp>
        <p:nvSpPr>
          <p:cNvPr id="12" name="椭圆 11"/>
          <p:cNvSpPr/>
          <p:nvPr/>
        </p:nvSpPr>
        <p:spPr>
          <a:xfrm>
            <a:off x="1310887" y="1343143"/>
            <a:ext cx="1869633" cy="1862558"/>
          </a:xfrm>
          <a:prstGeom prst="ellipse">
            <a:avLst/>
          </a:prstGeom>
          <a:gradFill>
            <a:gsLst>
              <a:gs pos="0">
                <a:srgbClr val="FFC000"/>
              </a:gs>
              <a:gs pos="100000">
                <a:schemeClr val="accent4">
                  <a:lumMod val="75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zh-CN" altLang="en-US" sz="4000" b="1" dirty="0">
                <a:solidFill>
                  <a:schemeClr val="bg1"/>
                </a:solidFill>
                <a:cs typeface="+mn-ea"/>
                <a:sym typeface="+mn-lt"/>
              </a:rPr>
              <a:t>船重千钧</a:t>
            </a:r>
          </a:p>
        </p:txBody>
      </p:sp>
      <p:sp>
        <p:nvSpPr>
          <p:cNvPr id="13" name="椭圆 12"/>
          <p:cNvSpPr/>
          <p:nvPr/>
        </p:nvSpPr>
        <p:spPr>
          <a:xfrm>
            <a:off x="3617256" y="1343143"/>
            <a:ext cx="1869633" cy="1862558"/>
          </a:xfrm>
          <a:prstGeom prst="ellipse">
            <a:avLst/>
          </a:prstGeom>
          <a:gradFill>
            <a:gsLst>
              <a:gs pos="0">
                <a:srgbClr val="FFC000"/>
              </a:gs>
              <a:gs pos="100000">
                <a:schemeClr val="accent4">
                  <a:lumMod val="75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zh-CN" altLang="en-US" sz="4000" b="1" dirty="0">
                <a:solidFill>
                  <a:schemeClr val="bg1"/>
                </a:solidFill>
                <a:cs typeface="+mn-ea"/>
                <a:sym typeface="+mn-lt"/>
              </a:rPr>
              <a:t>掌舵一人</a:t>
            </a:r>
          </a:p>
        </p:txBody>
      </p:sp>
      <p:pic>
        <p:nvPicPr>
          <p:cNvPr id="17" name="图片 16"/>
          <p:cNvPicPr>
            <a:picLocks noChangeAspect="1"/>
          </p:cNvPicPr>
          <p:nvPr/>
        </p:nvPicPr>
        <p:blipFill>
          <a:blip r:embed="rId4" cstate="email"/>
          <a:stretch>
            <a:fillRect/>
          </a:stretch>
        </p:blipFill>
        <p:spPr>
          <a:xfrm>
            <a:off x="6258809" y="915900"/>
            <a:ext cx="4631020" cy="2513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par>
                                <p:cTn id="18" presetID="42" presetClass="entr" presetSubtype="0" fill="hold" grpId="0" nodeType="withEffect">
                                  <p:stCondLst>
                                    <p:cond delay="95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ldLvl="0" animBg="1"/>
      <p:bldP spid="12" grpId="0" bldLvl="0" animBg="1"/>
      <p:bldP spid="1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1" name="剪去对角的矩形 149"/>
          <p:cNvSpPr/>
          <p:nvPr/>
        </p:nvSpPr>
        <p:spPr>
          <a:xfrm>
            <a:off x="1712829" y="1711774"/>
            <a:ext cx="4298950" cy="1789430"/>
          </a:xfrm>
          <a:prstGeom prst="snip2DiagRect">
            <a:avLst/>
          </a:prstGeom>
          <a:gradFill>
            <a:gsLst>
              <a:gs pos="0">
                <a:srgbClr val="FFC000"/>
              </a:gs>
              <a:gs pos="100000">
                <a:schemeClr val="accent4">
                  <a:lumMod val="75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endParaRPr lang="zh-CN" altLang="en-US" sz="1355">
              <a:solidFill>
                <a:srgbClr val="007FDE"/>
              </a:solidFill>
              <a:cs typeface="+mn-ea"/>
              <a:sym typeface="+mn-lt"/>
            </a:endParaRPr>
          </a:p>
        </p:txBody>
      </p:sp>
      <p:sp>
        <p:nvSpPr>
          <p:cNvPr id="12" name="文本框 13"/>
          <p:cNvSpPr txBox="1"/>
          <p:nvPr/>
        </p:nvSpPr>
        <p:spPr>
          <a:xfrm>
            <a:off x="2136374" y="2071819"/>
            <a:ext cx="3251200" cy="1200329"/>
          </a:xfrm>
          <a:prstGeom prst="rect">
            <a:avLst/>
          </a:prstGeom>
          <a:noFill/>
        </p:spPr>
        <p:txBody>
          <a:bodyPr wrap="square" rtlCol="0">
            <a:spAutoFit/>
          </a:bodyPr>
          <a:lstStyle/>
          <a:p>
            <a:pPr algn="r"/>
            <a:r>
              <a:rPr lang="zh-CN" altLang="en-US" sz="2400" dirty="0">
                <a:solidFill>
                  <a:schemeClr val="bg1"/>
                </a:solidFill>
                <a:cs typeface="+mn-ea"/>
                <a:sym typeface="+mn-lt"/>
              </a:rPr>
              <a:t>坚定维护习近平总书记作为党中央的核心、全党的核心意义</a:t>
            </a:r>
          </a:p>
        </p:txBody>
      </p:sp>
      <p:sp>
        <p:nvSpPr>
          <p:cNvPr id="13" name="Oval 9"/>
          <p:cNvSpPr>
            <a:spLocks noChangeArrowheads="1"/>
          </p:cNvSpPr>
          <p:nvPr/>
        </p:nvSpPr>
        <p:spPr bwMode="auto">
          <a:xfrm>
            <a:off x="1616309" y="3673732"/>
            <a:ext cx="723900" cy="723900"/>
          </a:xfrm>
          <a:prstGeom prst="ellipse">
            <a:avLst/>
          </a:prstGeom>
          <a:gradFill>
            <a:gsLst>
              <a:gs pos="0">
                <a:srgbClr val="FFC000"/>
              </a:gs>
              <a:gs pos="100000">
                <a:schemeClr val="accent4">
                  <a:lumMod val="75000"/>
                </a:schemeClr>
              </a:gs>
            </a:gsLst>
            <a:path path="circle">
              <a:fillToRect l="100000" b="100000"/>
            </a:path>
          </a:gra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14" name="Oval 10"/>
          <p:cNvSpPr>
            <a:spLocks noChangeArrowheads="1"/>
          </p:cNvSpPr>
          <p:nvPr/>
        </p:nvSpPr>
        <p:spPr bwMode="auto">
          <a:xfrm>
            <a:off x="6010827" y="3673732"/>
            <a:ext cx="719138" cy="723900"/>
          </a:xfrm>
          <a:prstGeom prst="ellipse">
            <a:avLst/>
          </a:prstGeom>
          <a:gradFill>
            <a:gsLst>
              <a:gs pos="0">
                <a:srgbClr val="FFC000"/>
              </a:gs>
              <a:gs pos="100000">
                <a:schemeClr val="accent4">
                  <a:lumMod val="75000"/>
                </a:schemeClr>
              </a:gs>
            </a:gsLst>
            <a:path path="circle">
              <a:fillToRect l="100000" b="100000"/>
            </a:path>
          </a:gra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15" name="Oval 11"/>
          <p:cNvSpPr>
            <a:spLocks noChangeArrowheads="1"/>
          </p:cNvSpPr>
          <p:nvPr/>
        </p:nvSpPr>
        <p:spPr bwMode="auto">
          <a:xfrm>
            <a:off x="1616309" y="4843720"/>
            <a:ext cx="723900" cy="723900"/>
          </a:xfrm>
          <a:prstGeom prst="ellipse">
            <a:avLst/>
          </a:prstGeom>
          <a:gradFill>
            <a:gsLst>
              <a:gs pos="0">
                <a:srgbClr val="FFC000"/>
              </a:gs>
              <a:gs pos="100000">
                <a:schemeClr val="accent4">
                  <a:lumMod val="75000"/>
                </a:schemeClr>
              </a:gs>
            </a:gsLst>
            <a:path path="circle">
              <a:fillToRect l="100000" b="100000"/>
            </a:path>
          </a:gra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16" name="Oval 12"/>
          <p:cNvSpPr>
            <a:spLocks noChangeArrowheads="1"/>
          </p:cNvSpPr>
          <p:nvPr/>
        </p:nvSpPr>
        <p:spPr bwMode="auto">
          <a:xfrm>
            <a:off x="6010827" y="4843720"/>
            <a:ext cx="719138" cy="723900"/>
          </a:xfrm>
          <a:prstGeom prst="ellipse">
            <a:avLst/>
          </a:prstGeom>
          <a:gradFill>
            <a:gsLst>
              <a:gs pos="0">
                <a:srgbClr val="FFC000"/>
              </a:gs>
              <a:gs pos="100000">
                <a:schemeClr val="accent4">
                  <a:lumMod val="75000"/>
                </a:schemeClr>
              </a:gs>
            </a:gsLst>
            <a:path path="circle">
              <a:fillToRect l="100000" b="100000"/>
            </a:path>
          </a:gradFill>
          <a:ln w="19050">
            <a:noFill/>
          </a:ln>
          <a:effectLst>
            <a:outerShdw blurRad="419100" dist="4064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17" name="TextBox 40"/>
          <p:cNvSpPr txBox="1"/>
          <p:nvPr/>
        </p:nvSpPr>
        <p:spPr>
          <a:xfrm>
            <a:off x="2358566" y="3591338"/>
            <a:ext cx="3743482" cy="663258"/>
          </a:xfrm>
          <a:prstGeom prst="rect">
            <a:avLst/>
          </a:prstGeom>
          <a:noFill/>
        </p:spPr>
        <p:txBody>
          <a:bodyPr wrap="square" rtlCol="0">
            <a:spAutoFit/>
          </a:bodyPr>
          <a:lstStyle/>
          <a:p>
            <a:pPr>
              <a:lnSpc>
                <a:spcPct val="130000"/>
              </a:lnSpc>
            </a:pPr>
            <a:r>
              <a:rPr lang="zh-CN" altLang="en-US" sz="1500" dirty="0">
                <a:solidFill>
                  <a:schemeClr val="bg1"/>
                </a:solidFill>
                <a:cs typeface="+mn-ea"/>
                <a:sym typeface="+mn-lt"/>
              </a:rPr>
              <a:t>坚定维护习近平总书记作为党中央的核心、全党的核心是维护党中央权威的集中体现</a:t>
            </a:r>
          </a:p>
        </p:txBody>
      </p:sp>
      <p:sp>
        <p:nvSpPr>
          <p:cNvPr id="18" name="TextBox 42"/>
          <p:cNvSpPr txBox="1"/>
          <p:nvPr/>
        </p:nvSpPr>
        <p:spPr>
          <a:xfrm>
            <a:off x="2358566" y="4754341"/>
            <a:ext cx="3743482" cy="992579"/>
          </a:xfrm>
          <a:prstGeom prst="rect">
            <a:avLst/>
          </a:prstGeom>
          <a:noFill/>
        </p:spPr>
        <p:txBody>
          <a:bodyPr wrap="square" rtlCol="0">
            <a:spAutoFit/>
          </a:bodyPr>
          <a:lstStyle/>
          <a:p>
            <a:pPr>
              <a:lnSpc>
                <a:spcPct val="130000"/>
              </a:lnSpc>
            </a:pPr>
            <a:r>
              <a:rPr lang="zh-CN" altLang="en-US" sz="1500" dirty="0">
                <a:solidFill>
                  <a:schemeClr val="bg1"/>
                </a:solidFill>
                <a:cs typeface="+mn-ea"/>
                <a:sym typeface="+mn-lt"/>
              </a:rPr>
              <a:t>坚定维护习近平总书记作为党中央的核心、全党的核心是夺取“三个伟大”新胜利的紧迫需要</a:t>
            </a:r>
          </a:p>
        </p:txBody>
      </p:sp>
      <p:sp>
        <p:nvSpPr>
          <p:cNvPr id="19" name="TextBox 44"/>
          <p:cNvSpPr txBox="1"/>
          <p:nvPr/>
        </p:nvSpPr>
        <p:spPr>
          <a:xfrm>
            <a:off x="6726283" y="3591338"/>
            <a:ext cx="3743482" cy="992579"/>
          </a:xfrm>
          <a:prstGeom prst="rect">
            <a:avLst/>
          </a:prstGeom>
          <a:noFill/>
        </p:spPr>
        <p:txBody>
          <a:bodyPr wrap="square" rtlCol="0">
            <a:spAutoFit/>
          </a:bodyPr>
          <a:lstStyle/>
          <a:p>
            <a:pPr>
              <a:lnSpc>
                <a:spcPct val="130000"/>
              </a:lnSpc>
            </a:pPr>
            <a:r>
              <a:rPr lang="zh-CN" altLang="en-US" sz="1500" dirty="0">
                <a:solidFill>
                  <a:schemeClr val="bg1"/>
                </a:solidFill>
                <a:cs typeface="+mn-ea"/>
                <a:sym typeface="+mn-lt"/>
              </a:rPr>
              <a:t>坚定维护习近平总书记作为党中央的核心、全党的核心是全党全军全国各族人民的共同意志</a:t>
            </a:r>
          </a:p>
        </p:txBody>
      </p:sp>
      <p:sp>
        <p:nvSpPr>
          <p:cNvPr id="20" name="TextBox 46"/>
          <p:cNvSpPr txBox="1"/>
          <p:nvPr/>
        </p:nvSpPr>
        <p:spPr>
          <a:xfrm>
            <a:off x="6726283" y="4754341"/>
            <a:ext cx="3743482" cy="992579"/>
          </a:xfrm>
          <a:prstGeom prst="rect">
            <a:avLst/>
          </a:prstGeom>
          <a:noFill/>
        </p:spPr>
        <p:txBody>
          <a:bodyPr wrap="square" rtlCol="0">
            <a:spAutoFit/>
          </a:bodyPr>
          <a:lstStyle/>
          <a:p>
            <a:pPr>
              <a:lnSpc>
                <a:spcPct val="130000"/>
              </a:lnSpc>
            </a:pPr>
            <a:r>
              <a:rPr lang="zh-CN" altLang="en-US" sz="1500" dirty="0">
                <a:solidFill>
                  <a:schemeClr val="bg1"/>
                </a:solidFill>
                <a:cs typeface="+mn-ea"/>
                <a:sym typeface="+mn-lt"/>
              </a:rPr>
              <a:t>坚定维护习近平总书记作为党中央的核心、全党的核心是夺取“三个伟大”新胜利的紧迫需要</a:t>
            </a:r>
          </a:p>
        </p:txBody>
      </p:sp>
      <p:sp>
        <p:nvSpPr>
          <p:cNvPr id="21" name="椭圆 20"/>
          <p:cNvSpPr/>
          <p:nvPr/>
        </p:nvSpPr>
        <p:spPr>
          <a:xfrm>
            <a:off x="1454578" y="3512220"/>
            <a:ext cx="1047750" cy="10477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cs typeface="+mn-ea"/>
                <a:sym typeface="+mn-lt"/>
              </a:rPr>
              <a:t>1</a:t>
            </a:r>
          </a:p>
        </p:txBody>
      </p:sp>
      <p:sp>
        <p:nvSpPr>
          <p:cNvPr id="22" name="椭圆 21"/>
          <p:cNvSpPr/>
          <p:nvPr/>
        </p:nvSpPr>
        <p:spPr>
          <a:xfrm>
            <a:off x="5847508" y="3512220"/>
            <a:ext cx="1047750" cy="10477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chemeClr val="bg1"/>
                </a:solidFill>
                <a:cs typeface="+mn-ea"/>
                <a:sym typeface="+mn-lt"/>
              </a:rPr>
              <a:t>2</a:t>
            </a:r>
          </a:p>
        </p:txBody>
      </p:sp>
      <p:sp>
        <p:nvSpPr>
          <p:cNvPr id="23" name="椭圆 22"/>
          <p:cNvSpPr/>
          <p:nvPr/>
        </p:nvSpPr>
        <p:spPr>
          <a:xfrm>
            <a:off x="1464738" y="4681890"/>
            <a:ext cx="1047750" cy="10477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chemeClr val="bg1"/>
                </a:solidFill>
                <a:cs typeface="+mn-ea"/>
                <a:sym typeface="+mn-lt"/>
              </a:rPr>
              <a:t>3</a:t>
            </a:r>
          </a:p>
        </p:txBody>
      </p:sp>
      <p:sp>
        <p:nvSpPr>
          <p:cNvPr id="24" name="椭圆 23"/>
          <p:cNvSpPr/>
          <p:nvPr/>
        </p:nvSpPr>
        <p:spPr>
          <a:xfrm>
            <a:off x="5857668" y="4681890"/>
            <a:ext cx="1047750" cy="10477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chemeClr val="bg1"/>
                </a:solidFill>
                <a:cs typeface="+mn-ea"/>
                <a:sym typeface="+mn-lt"/>
              </a:rPr>
              <a:t>4</a:t>
            </a:r>
          </a:p>
        </p:txBody>
      </p:sp>
      <p:pic>
        <p:nvPicPr>
          <p:cNvPr id="25" name="图片 24"/>
          <p:cNvPicPr>
            <a:picLocks noChangeAspect="1"/>
          </p:cNvPicPr>
          <p:nvPr/>
        </p:nvPicPr>
        <p:blipFill>
          <a:blip r:embed="rId4" cstate="email"/>
          <a:stretch>
            <a:fillRect/>
          </a:stretch>
        </p:blipFill>
        <p:spPr>
          <a:xfrm>
            <a:off x="4763024" y="-2055500"/>
            <a:ext cx="7315246" cy="548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P spid="13" grpId="0" bldLvl="0" animBg="1"/>
      <p:bldP spid="14" grpId="0" bldLvl="0" animBg="1"/>
      <p:bldP spid="15" grpId="0" bldLvl="0" animBg="1"/>
      <p:bldP spid="16" grpId="0" bldLvl="0" animBg="1"/>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598865" y="1482256"/>
            <a:ext cx="3708400" cy="1092119"/>
            <a:chOff x="1193800" y="3702493"/>
            <a:chExt cx="3708400" cy="1092119"/>
          </a:xfrm>
          <a:solidFill>
            <a:srgbClr val="C00000"/>
          </a:solidFill>
        </p:grpSpPr>
        <p:sp>
          <p:nvSpPr>
            <p:cNvPr id="11" name="矩形 10"/>
            <p:cNvSpPr/>
            <p:nvPr/>
          </p:nvSpPr>
          <p:spPr>
            <a:xfrm>
              <a:off x="1193800" y="3702493"/>
              <a:ext cx="3708400" cy="1092119"/>
            </a:xfrm>
            <a:prstGeom prst="rect">
              <a:avLst/>
            </a:prstGeom>
            <a:gradFill>
              <a:gsLst>
                <a:gs pos="0">
                  <a:srgbClr val="FFC000"/>
                </a:gs>
                <a:gs pos="100000">
                  <a:schemeClr val="accent4">
                    <a:lumMod val="75000"/>
                  </a:schemeClr>
                </a:gs>
              </a:gsLst>
              <a:path path="circle">
                <a:fillToRect l="100000" b="100000"/>
              </a:path>
            </a:grad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文本框 11"/>
            <p:cNvSpPr txBox="1"/>
            <p:nvPr/>
          </p:nvSpPr>
          <p:spPr>
            <a:xfrm>
              <a:off x="1381411" y="3727840"/>
              <a:ext cx="3418445" cy="1005788"/>
            </a:xfrm>
            <a:prstGeom prst="rect">
              <a:avLst/>
            </a:prstGeom>
            <a:gradFill>
              <a:gsLst>
                <a:gs pos="0">
                  <a:srgbClr val="FFC000"/>
                </a:gs>
                <a:gs pos="100000">
                  <a:schemeClr val="accent4">
                    <a:lumMod val="75000"/>
                  </a:schemeClr>
                </a:gs>
              </a:gsLst>
              <a:path path="circle">
                <a:fillToRect l="100000" b="100000"/>
              </a:path>
            </a:gradFill>
            <a:ln>
              <a:noFill/>
            </a:ln>
          </p:spPr>
          <p:txBody>
            <a:bodyPr wrap="square">
              <a:spAutoFit/>
            </a:bodyPr>
            <a:lstStyle>
              <a:defPPr>
                <a:defRPr lang="zh-CN"/>
              </a:defPPr>
              <a:lvl1pPr>
                <a:lnSpc>
                  <a:spcPct val="150000"/>
                </a:lnSpc>
                <a:spcAft>
                  <a:spcPts val="2000"/>
                </a:spcAft>
                <a:defRPr sz="1600">
                  <a:solidFill>
                    <a:srgbClr val="591300"/>
                  </a:solidFill>
                  <a:latin typeface="微软雅黑" panose="020B0503020204020204" pitchFamily="34" charset="-122"/>
                  <a:ea typeface="微软雅黑" panose="020B0503020204020204" pitchFamily="34" charset="-122"/>
                </a:defRPr>
              </a:lvl1pPr>
            </a:lstStyle>
            <a:p>
              <a:pPr>
                <a:lnSpc>
                  <a:spcPct val="130000"/>
                </a:lnSpc>
              </a:pPr>
              <a:r>
                <a:rPr lang="zh-CN" altLang="en-US" sz="2400" dirty="0">
                  <a:solidFill>
                    <a:schemeClr val="bg1"/>
                  </a:solidFill>
                  <a:latin typeface="+mn-lt"/>
                  <a:ea typeface="+mn-ea"/>
                  <a:cs typeface="+mn-ea"/>
                  <a:sym typeface="+mn-lt"/>
                </a:rPr>
                <a:t>高度重视维护党的权威和革命领袖的权威</a:t>
              </a:r>
            </a:p>
          </p:txBody>
        </p:sp>
      </p:grpSp>
      <p:grpSp>
        <p:nvGrpSpPr>
          <p:cNvPr id="18" name="组合 17"/>
          <p:cNvGrpSpPr/>
          <p:nvPr/>
        </p:nvGrpSpPr>
        <p:grpSpPr>
          <a:xfrm>
            <a:off x="598865" y="4044776"/>
            <a:ext cx="5292060" cy="1092119"/>
            <a:chOff x="6357089" y="3702493"/>
            <a:chExt cx="5292060" cy="1092119"/>
          </a:xfrm>
        </p:grpSpPr>
        <p:sp>
          <p:nvSpPr>
            <p:cNvPr id="19" name="文本框 18"/>
            <p:cNvSpPr txBox="1"/>
            <p:nvPr/>
          </p:nvSpPr>
          <p:spPr>
            <a:xfrm>
              <a:off x="6476499" y="3800639"/>
              <a:ext cx="5092109" cy="841577"/>
            </a:xfrm>
            <a:prstGeom prst="rect">
              <a:avLst/>
            </a:prstGeom>
            <a:noFill/>
          </p:spPr>
          <p:txBody>
            <a:bodyPr wrap="square" rtlCol="0">
              <a:spAutoFit/>
            </a:bodyPr>
            <a:lstStyle/>
            <a:p>
              <a:pPr algn="ctr">
                <a:lnSpc>
                  <a:spcPct val="130000"/>
                </a:lnSpc>
                <a:spcAft>
                  <a:spcPts val="500"/>
                </a:spcAft>
              </a:pPr>
              <a:r>
                <a:rPr lang="zh-CN" altLang="en-US" b="1" dirty="0">
                  <a:solidFill>
                    <a:schemeClr val="bg1"/>
                  </a:solidFill>
                  <a:cs typeface="+mn-ea"/>
                  <a:sym typeface="+mn-lt"/>
                </a:rPr>
                <a:t>是</a:t>
              </a:r>
              <a:r>
                <a:rPr lang="zh-CN" altLang="en-US" dirty="0">
                  <a:solidFill>
                    <a:schemeClr val="bg1"/>
                  </a:solidFill>
                  <a:cs typeface="+mn-ea"/>
                  <a:sym typeface="+mn-lt"/>
                </a:rPr>
                <a:t>马克思主义政党建设的重大课题，</a:t>
              </a:r>
            </a:p>
            <a:p>
              <a:pPr algn="ctr">
                <a:lnSpc>
                  <a:spcPct val="130000"/>
                </a:lnSpc>
                <a:spcAft>
                  <a:spcPts val="500"/>
                </a:spcAft>
              </a:pPr>
              <a:r>
                <a:rPr lang="zh-CN" altLang="en-US" b="1" dirty="0">
                  <a:solidFill>
                    <a:schemeClr val="bg1"/>
                  </a:solidFill>
                  <a:cs typeface="+mn-ea"/>
                  <a:sym typeface="+mn-lt"/>
                </a:rPr>
                <a:t>是</a:t>
              </a:r>
              <a:r>
                <a:rPr lang="zh-CN" altLang="en-US" dirty="0">
                  <a:solidFill>
                    <a:schemeClr val="bg1"/>
                  </a:solidFill>
                  <a:cs typeface="+mn-ea"/>
                  <a:sym typeface="+mn-lt"/>
                </a:rPr>
                <a:t>我们党长期实践中形成的优良传统和独特优势</a:t>
              </a:r>
            </a:p>
          </p:txBody>
        </p:sp>
        <p:sp>
          <p:nvSpPr>
            <p:cNvPr id="20" name="矩形 19"/>
            <p:cNvSpPr/>
            <p:nvPr/>
          </p:nvSpPr>
          <p:spPr>
            <a:xfrm>
              <a:off x="6357089" y="3702493"/>
              <a:ext cx="5292060" cy="1092119"/>
            </a:xfrm>
            <a:prstGeom prst="rect">
              <a:avLst/>
            </a:prstGeom>
            <a:noFill/>
            <a:ln w="19050">
              <a:solidFill>
                <a:srgbClr val="FAD39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21" name="MH_SubTitle_1"/>
          <p:cNvSpPr/>
          <p:nvPr>
            <p:custDataLst>
              <p:tags r:id="rId1"/>
            </p:custDataLst>
          </p:nvPr>
        </p:nvSpPr>
        <p:spPr>
          <a:xfrm>
            <a:off x="598865" y="3006933"/>
            <a:ext cx="1948090" cy="575423"/>
          </a:xfrm>
          <a:prstGeom prst="roundRect">
            <a:avLst/>
          </a:prstGeom>
          <a:gradFill>
            <a:gsLst>
              <a:gs pos="0">
                <a:srgbClr val="FFC000"/>
              </a:gs>
              <a:gs pos="100000">
                <a:schemeClr val="accent4">
                  <a:lumMod val="75000"/>
                </a:schemeClr>
              </a:gs>
            </a:gsLst>
            <a:path path="circle">
              <a:fillToRect l="100000" b="100000"/>
            </a:path>
          </a:gradFill>
          <a:ln>
            <a:noFill/>
          </a:ln>
        </p:spPr>
        <p:style>
          <a:lnRef idx="0">
            <a:scrgbClr r="0" g="0" b="0"/>
          </a:lnRef>
          <a:fillRef idx="0">
            <a:scrgbClr r="0" g="0" b="0"/>
          </a:fillRef>
          <a:effectRef idx="0">
            <a:scrgbClr r="0" g="0" b="0"/>
          </a:effectRef>
          <a:fontRef idx="minor">
            <a:schemeClr val="lt1"/>
          </a:fontRef>
        </p:style>
        <p:txBody>
          <a:bodyPr wrap="none" lIns="0" tIns="0" rIns="0" anchor="ctr" anchorCtr="1">
            <a:noAutofit/>
          </a:bodyPr>
          <a:lstStyle/>
          <a:p>
            <a:pPr marL="0" marR="0" lvl="0" indent="0" algn="ctr" defTabSz="713105" rtl="0" eaLnBrk="1" fontAlgn="auto" latinLnBrk="0" hangingPunct="1">
              <a:lnSpc>
                <a:spcPct val="15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bg1"/>
                </a:solidFill>
                <a:effectLst/>
                <a:uLnTx/>
                <a:uFillTx/>
                <a:cs typeface="+mn-ea"/>
                <a:sym typeface="+mn-lt"/>
              </a:rPr>
              <a:t>意义</a:t>
            </a:r>
          </a:p>
        </p:txBody>
      </p:sp>
      <p:sp>
        <p:nvSpPr>
          <p:cNvPr id="22" name="下箭头 32"/>
          <p:cNvSpPr/>
          <p:nvPr/>
        </p:nvSpPr>
        <p:spPr>
          <a:xfrm>
            <a:off x="3150033" y="4590836"/>
            <a:ext cx="554154" cy="363193"/>
          </a:xfrm>
          <a:prstGeom prst="down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wrap="none" lIns="0" tIns="0" rIns="0" anchor="ctr" anchorCtr="1">
            <a:noAutofit/>
          </a:bodyPr>
          <a:lstStyle/>
          <a:p>
            <a:pPr marL="0" marR="0" lvl="0" indent="0" algn="ctr" defTabSz="713105" rtl="0" eaLnBrk="1" fontAlgn="auto" latinLnBrk="0" hangingPunct="1">
              <a:lnSpc>
                <a:spcPct val="15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55000">
                    <a:srgbClr val="FFFF00"/>
                  </a:gs>
                  <a:gs pos="57000">
                    <a:prstClr val="white"/>
                  </a:gs>
                </a:gsLst>
                <a:lin ang="16200000" scaled="1"/>
              </a:gradFill>
              <a:effectLst/>
              <a:uLnTx/>
              <a:uFillTx/>
              <a:cs typeface="+mn-ea"/>
              <a:sym typeface="+mn-lt"/>
            </a:endParaRPr>
          </a:p>
        </p:txBody>
      </p:sp>
      <p:pic>
        <p:nvPicPr>
          <p:cNvPr id="23" name="图片 22"/>
          <p:cNvPicPr>
            <a:picLocks noChangeAspect="1"/>
          </p:cNvPicPr>
          <p:nvPr/>
        </p:nvPicPr>
        <p:blipFill>
          <a:blip r:embed="rId5" cstate="email"/>
          <a:stretch>
            <a:fillRect/>
          </a:stretch>
        </p:blipFill>
        <p:spPr>
          <a:xfrm>
            <a:off x="3736811" y="-356242"/>
            <a:ext cx="9739130" cy="73017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75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par>
                          <p:cTn id="18" fill="hold">
                            <p:stCondLst>
                              <p:cond delay="2000"/>
                            </p:stCondLst>
                            <p:childTnLst>
                              <p:par>
                                <p:cTn id="19" presetID="18" presetClass="entr" presetSubtype="6"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strips(downRight)">
                                      <p:cBhvr>
                                        <p:cTn id="21"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4" cstate="email"/>
          <a:stretch>
            <a:fillRect/>
          </a:stretch>
        </p:blipFill>
        <p:spPr>
          <a:xfrm>
            <a:off x="-403381" y="2254564"/>
            <a:ext cx="6499381" cy="4872816"/>
          </a:xfrm>
          <a:prstGeom prst="rect">
            <a:avLst/>
          </a:prstGeom>
        </p:spPr>
      </p:pic>
      <p:sp>
        <p:nvSpPr>
          <p:cNvPr id="23" name="矩形 22"/>
          <p:cNvSpPr/>
          <p:nvPr/>
        </p:nvSpPr>
        <p:spPr>
          <a:xfrm>
            <a:off x="4114800" y="1508125"/>
            <a:ext cx="7821295" cy="33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000" b="1" dirty="0">
                <a:solidFill>
                  <a:srgbClr val="FAD392"/>
                </a:solidFill>
                <a:cs typeface="+mn-ea"/>
                <a:sym typeface="+mn-lt"/>
              </a:rPr>
              <a:t>党的各级组织、全体党员都自觉</a:t>
            </a:r>
          </a:p>
        </p:txBody>
      </p:sp>
      <p:sp>
        <p:nvSpPr>
          <p:cNvPr id="24" name="文本框 23"/>
          <p:cNvSpPr txBox="1"/>
          <p:nvPr/>
        </p:nvSpPr>
        <p:spPr>
          <a:xfrm>
            <a:off x="4907106" y="5090480"/>
            <a:ext cx="6471006" cy="853567"/>
          </a:xfrm>
          <a:prstGeom prst="rect">
            <a:avLst/>
          </a:prstGeom>
          <a:noFill/>
        </p:spPr>
        <p:txBody>
          <a:bodyPr wrap="square" rtlCol="0">
            <a:spAutoFit/>
          </a:bodyPr>
          <a:lstStyle/>
          <a:p>
            <a:pPr algn="ctr">
              <a:lnSpc>
                <a:spcPct val="130000"/>
              </a:lnSpc>
            </a:pPr>
            <a:r>
              <a:rPr lang="zh-CN" altLang="en-US" sz="2000" dirty="0">
                <a:solidFill>
                  <a:schemeClr val="bg1"/>
                </a:solidFill>
                <a:cs typeface="+mn-ea"/>
                <a:sym typeface="+mn-lt"/>
              </a:rPr>
              <a:t>党中央权威和集中统一领导就更加巩固，党的理论和路线方针政策就能得到全面贯彻落实。</a:t>
            </a:r>
          </a:p>
        </p:txBody>
      </p:sp>
      <p:sp>
        <p:nvSpPr>
          <p:cNvPr id="25" name="圆角矩形 1"/>
          <p:cNvSpPr/>
          <p:nvPr/>
        </p:nvSpPr>
        <p:spPr>
          <a:xfrm>
            <a:off x="4329797" y="1409814"/>
            <a:ext cx="7391206" cy="68578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6" name="矩形 25"/>
          <p:cNvSpPr/>
          <p:nvPr/>
        </p:nvSpPr>
        <p:spPr>
          <a:xfrm>
            <a:off x="6050076" y="2347217"/>
            <a:ext cx="5067102" cy="720167"/>
          </a:xfrm>
          <a:prstGeom prst="rect">
            <a:avLst/>
          </a:prstGeom>
          <a:noFill/>
          <a:ln w="19050">
            <a:solidFill>
              <a:srgbClr val="FAD392"/>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2800" b="1" dirty="0">
                <a:solidFill>
                  <a:schemeClr val="bg1"/>
                </a:solidFill>
                <a:cs typeface="+mn-ea"/>
                <a:sym typeface="+mn-lt"/>
              </a:rPr>
              <a:t>党中央看齐</a:t>
            </a:r>
          </a:p>
        </p:txBody>
      </p:sp>
      <p:grpSp>
        <p:nvGrpSpPr>
          <p:cNvPr id="27" name="组合 26"/>
          <p:cNvGrpSpPr/>
          <p:nvPr/>
        </p:nvGrpSpPr>
        <p:grpSpPr>
          <a:xfrm>
            <a:off x="5271899" y="2347217"/>
            <a:ext cx="719907" cy="720167"/>
            <a:chOff x="3635896" y="1427745"/>
            <a:chExt cx="540000" cy="540000"/>
          </a:xfrm>
          <a:gradFill>
            <a:gsLst>
              <a:gs pos="0">
                <a:srgbClr val="FFC000"/>
              </a:gs>
              <a:gs pos="100000">
                <a:schemeClr val="accent4">
                  <a:lumMod val="75000"/>
                </a:schemeClr>
              </a:gs>
            </a:gsLst>
            <a:path path="circle">
              <a:fillToRect l="100000" b="100000"/>
            </a:path>
          </a:gradFill>
        </p:grpSpPr>
        <p:sp>
          <p:nvSpPr>
            <p:cNvPr id="28" name="矩形 27"/>
            <p:cNvSpPr/>
            <p:nvPr/>
          </p:nvSpPr>
          <p:spPr>
            <a:xfrm>
              <a:off x="3635896" y="1427745"/>
              <a:ext cx="540000" cy="540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cs typeface="+mn-ea"/>
                <a:sym typeface="+mn-lt"/>
              </a:endParaRPr>
            </a:p>
          </p:txBody>
        </p:sp>
        <p:sp>
          <p:nvSpPr>
            <p:cNvPr id="29" name="TextBox 45"/>
            <p:cNvSpPr txBox="1"/>
            <p:nvPr/>
          </p:nvSpPr>
          <p:spPr>
            <a:xfrm>
              <a:off x="3635896" y="1513122"/>
              <a:ext cx="540000" cy="369247"/>
            </a:xfrm>
            <a:prstGeom prst="rect">
              <a:avLst/>
            </a:prstGeom>
            <a:grpFill/>
            <a:ln>
              <a:noFill/>
            </a:ln>
          </p:spPr>
          <p:txBody>
            <a:bodyPr wrap="square" rtlCol="0" anchor="ctr" anchorCtr="0">
              <a:spAutoFit/>
            </a:bodyPr>
            <a:lstStyle/>
            <a:p>
              <a:pPr algn="ctr"/>
              <a:r>
                <a:rPr lang="zh-CN" altLang="en-US" sz="2600" b="1" dirty="0">
                  <a:solidFill>
                    <a:schemeClr val="bg1"/>
                  </a:solidFill>
                  <a:cs typeface="+mn-ea"/>
                  <a:sym typeface="+mn-lt"/>
                </a:rPr>
                <a:t>向</a:t>
              </a:r>
            </a:p>
          </p:txBody>
        </p:sp>
      </p:grpSp>
      <p:sp>
        <p:nvSpPr>
          <p:cNvPr id="30" name="矩形 29"/>
          <p:cNvSpPr/>
          <p:nvPr/>
        </p:nvSpPr>
        <p:spPr>
          <a:xfrm>
            <a:off x="6050075" y="3215897"/>
            <a:ext cx="5067103" cy="720167"/>
          </a:xfrm>
          <a:prstGeom prst="rect">
            <a:avLst/>
          </a:prstGeom>
          <a:noFill/>
          <a:ln w="19050">
            <a:solidFill>
              <a:srgbClr val="FAD392"/>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2800" b="1" dirty="0">
                <a:solidFill>
                  <a:schemeClr val="bg1"/>
                </a:solidFill>
                <a:cs typeface="+mn-ea"/>
                <a:sym typeface="+mn-lt"/>
              </a:rPr>
              <a:t>党的理论和路线方针政策看齐</a:t>
            </a:r>
          </a:p>
        </p:txBody>
      </p:sp>
      <p:grpSp>
        <p:nvGrpSpPr>
          <p:cNvPr id="31" name="组合 30"/>
          <p:cNvGrpSpPr/>
          <p:nvPr/>
        </p:nvGrpSpPr>
        <p:grpSpPr>
          <a:xfrm>
            <a:off x="5271899" y="3215897"/>
            <a:ext cx="719907" cy="720167"/>
            <a:chOff x="3635896" y="1427745"/>
            <a:chExt cx="540000" cy="540000"/>
          </a:xfrm>
          <a:gradFill>
            <a:gsLst>
              <a:gs pos="0">
                <a:srgbClr val="FFC000"/>
              </a:gs>
              <a:gs pos="100000">
                <a:schemeClr val="accent4">
                  <a:lumMod val="75000"/>
                </a:schemeClr>
              </a:gs>
            </a:gsLst>
            <a:path path="circle">
              <a:fillToRect l="100000" b="100000"/>
            </a:path>
          </a:gradFill>
        </p:grpSpPr>
        <p:sp>
          <p:nvSpPr>
            <p:cNvPr id="32" name="矩形 31"/>
            <p:cNvSpPr/>
            <p:nvPr/>
          </p:nvSpPr>
          <p:spPr>
            <a:xfrm>
              <a:off x="3635896" y="1427745"/>
              <a:ext cx="540000" cy="540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cs typeface="+mn-ea"/>
                <a:sym typeface="+mn-lt"/>
              </a:endParaRPr>
            </a:p>
          </p:txBody>
        </p:sp>
        <p:sp>
          <p:nvSpPr>
            <p:cNvPr id="33" name="TextBox 45"/>
            <p:cNvSpPr txBox="1"/>
            <p:nvPr/>
          </p:nvSpPr>
          <p:spPr>
            <a:xfrm>
              <a:off x="3635896" y="1513122"/>
              <a:ext cx="540000" cy="369247"/>
            </a:xfrm>
            <a:prstGeom prst="rect">
              <a:avLst/>
            </a:prstGeom>
            <a:grpFill/>
            <a:ln>
              <a:noFill/>
            </a:ln>
          </p:spPr>
          <p:txBody>
            <a:bodyPr wrap="square" rtlCol="0" anchor="ctr" anchorCtr="0">
              <a:spAutoFit/>
            </a:bodyPr>
            <a:lstStyle/>
            <a:p>
              <a:pPr algn="ctr"/>
              <a:r>
                <a:rPr lang="zh-CN" altLang="en-US" sz="2600" b="1" dirty="0">
                  <a:solidFill>
                    <a:schemeClr val="bg1"/>
                  </a:solidFill>
                  <a:cs typeface="+mn-ea"/>
                  <a:sym typeface="+mn-lt"/>
                </a:rPr>
                <a:t>向</a:t>
              </a:r>
            </a:p>
          </p:txBody>
        </p:sp>
      </p:grpSp>
      <p:sp>
        <p:nvSpPr>
          <p:cNvPr id="34" name="矩形 33"/>
          <p:cNvSpPr/>
          <p:nvPr/>
        </p:nvSpPr>
        <p:spPr>
          <a:xfrm>
            <a:off x="6050076" y="4084666"/>
            <a:ext cx="5067102" cy="720167"/>
          </a:xfrm>
          <a:prstGeom prst="rect">
            <a:avLst/>
          </a:prstGeom>
          <a:noFill/>
          <a:ln w="19050">
            <a:solidFill>
              <a:srgbClr val="FAD392"/>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r>
              <a:rPr lang="zh-CN" altLang="en-US" sz="2800" b="1" dirty="0">
                <a:solidFill>
                  <a:schemeClr val="bg1"/>
                </a:solidFill>
                <a:cs typeface="+mn-ea"/>
                <a:sym typeface="+mn-lt"/>
              </a:rPr>
              <a:t>党中央决策部署看齐</a:t>
            </a:r>
          </a:p>
        </p:txBody>
      </p:sp>
      <p:grpSp>
        <p:nvGrpSpPr>
          <p:cNvPr id="35" name="组合 34"/>
          <p:cNvGrpSpPr/>
          <p:nvPr/>
        </p:nvGrpSpPr>
        <p:grpSpPr>
          <a:xfrm>
            <a:off x="5271899" y="4084666"/>
            <a:ext cx="719907" cy="720167"/>
            <a:chOff x="3635896" y="1427745"/>
            <a:chExt cx="540000" cy="540000"/>
          </a:xfrm>
          <a:gradFill>
            <a:gsLst>
              <a:gs pos="0">
                <a:srgbClr val="FFC000"/>
              </a:gs>
              <a:gs pos="100000">
                <a:schemeClr val="accent4">
                  <a:lumMod val="75000"/>
                </a:schemeClr>
              </a:gs>
            </a:gsLst>
            <a:path path="circle">
              <a:fillToRect l="100000" b="100000"/>
            </a:path>
          </a:gradFill>
        </p:grpSpPr>
        <p:sp>
          <p:nvSpPr>
            <p:cNvPr id="36" name="矩形 35"/>
            <p:cNvSpPr/>
            <p:nvPr/>
          </p:nvSpPr>
          <p:spPr>
            <a:xfrm>
              <a:off x="3635896" y="1427745"/>
              <a:ext cx="540000" cy="540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cs typeface="+mn-ea"/>
                <a:sym typeface="+mn-lt"/>
              </a:endParaRPr>
            </a:p>
          </p:txBody>
        </p:sp>
        <p:sp>
          <p:nvSpPr>
            <p:cNvPr id="37" name="TextBox 45"/>
            <p:cNvSpPr txBox="1"/>
            <p:nvPr/>
          </p:nvSpPr>
          <p:spPr>
            <a:xfrm>
              <a:off x="3635896" y="1513122"/>
              <a:ext cx="540000" cy="369247"/>
            </a:xfrm>
            <a:prstGeom prst="rect">
              <a:avLst/>
            </a:prstGeom>
            <a:grpFill/>
            <a:ln>
              <a:noFill/>
            </a:ln>
          </p:spPr>
          <p:txBody>
            <a:bodyPr wrap="square" rtlCol="0" anchor="ctr" anchorCtr="0">
              <a:spAutoFit/>
            </a:bodyPr>
            <a:lstStyle/>
            <a:p>
              <a:pPr algn="ctr"/>
              <a:r>
                <a:rPr lang="zh-CN" altLang="en-US" sz="2600" b="1" dirty="0">
                  <a:solidFill>
                    <a:schemeClr val="bg1"/>
                  </a:solidFill>
                  <a:cs typeface="+mn-ea"/>
                  <a:sym typeface="+mn-lt"/>
                </a:rPr>
                <a:t>向</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2500"/>
                                </p:stCondLst>
                                <p:childTnLst>
                                  <p:par>
                                    <p:cTn id="23" presetID="2" presetClass="entr" presetSubtype="2" fill="hold" grpId="0" nodeType="afterEffect" p14:presetBounceEnd="33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33000">
                                          <p:cBhvr additive="base">
                                            <p:cTn id="25" dur="1500" fill="hold"/>
                                            <p:tgtEl>
                                              <p:spTgt spid="26"/>
                                            </p:tgtEl>
                                            <p:attrNameLst>
                                              <p:attrName>ppt_x</p:attrName>
                                            </p:attrNameLst>
                                          </p:cBhvr>
                                          <p:tavLst>
                                            <p:tav tm="0">
                                              <p:val>
                                                <p:strVal val="1+#ppt_w/2"/>
                                              </p:val>
                                            </p:tav>
                                            <p:tav tm="100000">
                                              <p:val>
                                                <p:strVal val="#ppt_x"/>
                                              </p:val>
                                            </p:tav>
                                          </p:tavLst>
                                        </p:anim>
                                        <p:anim calcmode="lin" valueType="num" p14:bounceEnd="33000">
                                          <p:cBhvr additive="base">
                                            <p:cTn id="26" dur="1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4500"/>
                                </p:stCondLst>
                                <p:childTnLst>
                                  <p:par>
                                    <p:cTn id="32" presetID="2" presetClass="entr" presetSubtype="2" fill="hold" grpId="0" nodeType="afterEffect" p14:presetBounceEnd="33000">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14:bounceEnd="33000">
                                          <p:cBhvr additive="base">
                                            <p:cTn id="34" dur="1500" fill="hold"/>
                                            <p:tgtEl>
                                              <p:spTgt spid="30"/>
                                            </p:tgtEl>
                                            <p:attrNameLst>
                                              <p:attrName>ppt_x</p:attrName>
                                            </p:attrNameLst>
                                          </p:cBhvr>
                                          <p:tavLst>
                                            <p:tav tm="0">
                                              <p:val>
                                                <p:strVal val="1+#ppt_w/2"/>
                                              </p:val>
                                            </p:tav>
                                            <p:tav tm="100000">
                                              <p:val>
                                                <p:strVal val="#ppt_x"/>
                                              </p:val>
                                            </p:tav>
                                          </p:tavLst>
                                        </p:anim>
                                        <p:anim calcmode="lin" valueType="num" p14:bounceEnd="33000">
                                          <p:cBhvr additive="base">
                                            <p:cTn id="35" dur="1500" fill="hold"/>
                                            <p:tgtEl>
                                              <p:spTgt spid="30"/>
                                            </p:tgtEl>
                                            <p:attrNameLst>
                                              <p:attrName>ppt_y</p:attrName>
                                            </p:attrNameLst>
                                          </p:cBhvr>
                                          <p:tavLst>
                                            <p:tav tm="0">
                                              <p:val>
                                                <p:strVal val="#ppt_y"/>
                                              </p:val>
                                            </p:tav>
                                            <p:tav tm="100000">
                                              <p:val>
                                                <p:strVal val="#ppt_y"/>
                                              </p:val>
                                            </p:tav>
                                          </p:tavLst>
                                        </p:anim>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6500"/>
                                </p:stCondLst>
                                <p:childTnLst>
                                  <p:par>
                                    <p:cTn id="41" presetID="2" presetClass="entr" presetSubtype="2" fill="hold" grpId="0" nodeType="afterEffect" p14:presetBounceEnd="33000">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14:bounceEnd="33000">
                                          <p:cBhvr additive="base">
                                            <p:cTn id="43" dur="1500" fill="hold"/>
                                            <p:tgtEl>
                                              <p:spTgt spid="34"/>
                                            </p:tgtEl>
                                            <p:attrNameLst>
                                              <p:attrName>ppt_x</p:attrName>
                                            </p:attrNameLst>
                                          </p:cBhvr>
                                          <p:tavLst>
                                            <p:tav tm="0">
                                              <p:val>
                                                <p:strVal val="1+#ppt_w/2"/>
                                              </p:val>
                                            </p:tav>
                                            <p:tav tm="100000">
                                              <p:val>
                                                <p:strVal val="#ppt_x"/>
                                              </p:val>
                                            </p:tav>
                                          </p:tavLst>
                                        </p:anim>
                                        <p:anim calcmode="lin" valueType="num" p14:bounceEnd="33000">
                                          <p:cBhvr additive="base">
                                            <p:cTn id="44" dur="1500" fill="hold"/>
                                            <p:tgtEl>
                                              <p:spTgt spid="34"/>
                                            </p:tgtEl>
                                            <p:attrNameLst>
                                              <p:attrName>ppt_y</p:attrName>
                                            </p:attrNameLst>
                                          </p:cBhvr>
                                          <p:tavLst>
                                            <p:tav tm="0">
                                              <p:val>
                                                <p:strVal val="#ppt_y"/>
                                              </p:val>
                                            </p:tav>
                                            <p:tav tm="100000">
                                              <p:val>
                                                <p:strVal val="#ppt_y"/>
                                              </p:val>
                                            </p:tav>
                                          </p:tavLst>
                                        </p:anim>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p:bldP spid="24" grpId="0"/>
          <p:bldP spid="25" grpId="0" bldLvl="0" animBg="1"/>
          <p:bldP spid="26" grpId="0" bldLvl="0" animBg="1"/>
          <p:bldP spid="30" grpId="0" bldLvl="0" animBg="1"/>
          <p:bldP spid="34"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500" fill="hold"/>
                                            <p:tgtEl>
                                              <p:spTgt spid="26"/>
                                            </p:tgtEl>
                                            <p:attrNameLst>
                                              <p:attrName>ppt_x</p:attrName>
                                            </p:attrNameLst>
                                          </p:cBhvr>
                                          <p:tavLst>
                                            <p:tav tm="0">
                                              <p:val>
                                                <p:strVal val="1+#ppt_w/2"/>
                                              </p:val>
                                            </p:tav>
                                            <p:tav tm="100000">
                                              <p:val>
                                                <p:strVal val="#ppt_x"/>
                                              </p:val>
                                            </p:tav>
                                          </p:tavLst>
                                        </p:anim>
                                        <p:anim calcmode="lin" valueType="num">
                                          <p:cBhvr additive="base">
                                            <p:cTn id="26" dur="1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4500"/>
                                </p:stCondLst>
                                <p:childTnLst>
                                  <p:par>
                                    <p:cTn id="32" presetID="2" presetClass="entr" presetSubtype="2"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1500" fill="hold"/>
                                            <p:tgtEl>
                                              <p:spTgt spid="30"/>
                                            </p:tgtEl>
                                            <p:attrNameLst>
                                              <p:attrName>ppt_x</p:attrName>
                                            </p:attrNameLst>
                                          </p:cBhvr>
                                          <p:tavLst>
                                            <p:tav tm="0">
                                              <p:val>
                                                <p:strVal val="1+#ppt_w/2"/>
                                              </p:val>
                                            </p:tav>
                                            <p:tav tm="100000">
                                              <p:val>
                                                <p:strVal val="#ppt_x"/>
                                              </p:val>
                                            </p:tav>
                                          </p:tavLst>
                                        </p:anim>
                                        <p:anim calcmode="lin" valueType="num">
                                          <p:cBhvr additive="base">
                                            <p:cTn id="35" dur="1500" fill="hold"/>
                                            <p:tgtEl>
                                              <p:spTgt spid="30"/>
                                            </p:tgtEl>
                                            <p:attrNameLst>
                                              <p:attrName>ppt_y</p:attrName>
                                            </p:attrNameLst>
                                          </p:cBhvr>
                                          <p:tavLst>
                                            <p:tav tm="0">
                                              <p:val>
                                                <p:strVal val="#ppt_y"/>
                                              </p:val>
                                            </p:tav>
                                            <p:tav tm="100000">
                                              <p:val>
                                                <p:strVal val="#ppt_y"/>
                                              </p:val>
                                            </p:tav>
                                          </p:tavLst>
                                        </p:anim>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6500"/>
                                </p:stCondLst>
                                <p:childTnLst>
                                  <p:par>
                                    <p:cTn id="41" presetID="2" presetClass="entr" presetSubtype="2"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500" fill="hold"/>
                                            <p:tgtEl>
                                              <p:spTgt spid="34"/>
                                            </p:tgtEl>
                                            <p:attrNameLst>
                                              <p:attrName>ppt_x</p:attrName>
                                            </p:attrNameLst>
                                          </p:cBhvr>
                                          <p:tavLst>
                                            <p:tav tm="0">
                                              <p:val>
                                                <p:strVal val="1+#ppt_w/2"/>
                                              </p:val>
                                            </p:tav>
                                            <p:tav tm="100000">
                                              <p:val>
                                                <p:strVal val="#ppt_x"/>
                                              </p:val>
                                            </p:tav>
                                          </p:tavLst>
                                        </p:anim>
                                        <p:anim calcmode="lin" valueType="num">
                                          <p:cBhvr additive="base">
                                            <p:cTn id="44" dur="1500" fill="hold"/>
                                            <p:tgtEl>
                                              <p:spTgt spid="34"/>
                                            </p:tgtEl>
                                            <p:attrNameLst>
                                              <p:attrName>ppt_y</p:attrName>
                                            </p:attrNameLst>
                                          </p:cBhvr>
                                          <p:tavLst>
                                            <p:tav tm="0">
                                              <p:val>
                                                <p:strVal val="#ppt_y"/>
                                              </p:val>
                                            </p:tav>
                                            <p:tav tm="100000">
                                              <p:val>
                                                <p:strVal val="#ppt_y"/>
                                              </p:val>
                                            </p:tav>
                                          </p:tavLst>
                                        </p:anim>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p:bldP spid="24" grpId="0"/>
          <p:bldP spid="25" grpId="0" bldLvl="0" animBg="1"/>
          <p:bldP spid="26" grpId="0" bldLvl="0" animBg="1"/>
          <p:bldP spid="30" grpId="0" bldLvl="0" animBg="1"/>
          <p:bldP spid="34" grpId="0" bldLvl="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1153273" y="2524037"/>
            <a:ext cx="4593394" cy="1461860"/>
            <a:chOff x="751303" y="3629543"/>
            <a:chExt cx="4593394" cy="1640081"/>
          </a:xfrm>
        </p:grpSpPr>
        <p:sp>
          <p:nvSpPr>
            <p:cNvPr id="11" name="矩形 10"/>
            <p:cNvSpPr/>
            <p:nvPr/>
          </p:nvSpPr>
          <p:spPr>
            <a:xfrm>
              <a:off x="751303" y="3629543"/>
              <a:ext cx="4593394" cy="1352750"/>
            </a:xfrm>
            <a:prstGeom prst="rect">
              <a:avLst/>
            </a:prstGeom>
            <a:gradFill>
              <a:gsLst>
                <a:gs pos="0">
                  <a:srgbClr val="FFC000"/>
                </a:gs>
                <a:gs pos="100000">
                  <a:schemeClr val="accent4">
                    <a:lumMod val="75000"/>
                  </a:schemeClr>
                </a:gs>
              </a:gsLst>
              <a:path path="circle">
                <a:fillToRect l="100000" b="100000"/>
              </a:path>
            </a:grad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2" name="文本框 11"/>
            <p:cNvSpPr txBox="1"/>
            <p:nvPr/>
          </p:nvSpPr>
          <p:spPr>
            <a:xfrm>
              <a:off x="973544" y="3767574"/>
              <a:ext cx="4148912" cy="1502050"/>
            </a:xfrm>
            <a:prstGeom prst="rect">
              <a:avLst/>
            </a:prstGeom>
            <a:ln>
              <a:noFill/>
            </a:ln>
          </p:spPr>
          <p:txBody>
            <a:bodyPr wrap="square">
              <a:spAutoFit/>
            </a:bodyPr>
            <a:lstStyle>
              <a:defPPr>
                <a:defRPr lang="zh-CN"/>
              </a:defPPr>
              <a:lvl1pPr>
                <a:lnSpc>
                  <a:spcPct val="150000"/>
                </a:lnSpc>
                <a:spcAft>
                  <a:spcPts val="2000"/>
                </a:spcAft>
                <a:defRPr sz="1600">
                  <a:solidFill>
                    <a:srgbClr val="591300"/>
                  </a:solidFill>
                  <a:latin typeface="微软雅黑" panose="020B0503020204020204" pitchFamily="34" charset="-122"/>
                  <a:ea typeface="微软雅黑" panose="020B0503020204020204" pitchFamily="34" charset="-122"/>
                </a:defRPr>
              </a:lvl1pPr>
            </a:lstStyle>
            <a:p>
              <a:r>
                <a:rPr lang="zh-CN" altLang="en-US" sz="1800" dirty="0">
                  <a:solidFill>
                    <a:schemeClr val="bg1"/>
                  </a:solidFill>
                  <a:latin typeface="+mn-lt"/>
                  <a:ea typeface="+mn-ea"/>
                  <a:cs typeface="+mn-ea"/>
                  <a:sym typeface="+mn-lt"/>
                </a:rPr>
                <a:t>习近平总书记以</a:t>
              </a:r>
              <a:r>
                <a:rPr lang="zh-CN" altLang="en-US" sz="1800" b="1" dirty="0">
                  <a:solidFill>
                    <a:schemeClr val="bg1"/>
                  </a:solidFill>
                  <a:latin typeface="+mn-lt"/>
                  <a:ea typeface="+mn-ea"/>
                  <a:cs typeface="+mn-ea"/>
                  <a:sym typeface="+mn-lt"/>
                </a:rPr>
                <a:t>大气魄</a:t>
              </a:r>
              <a:r>
                <a:rPr lang="zh-CN" altLang="en-US" sz="1800" dirty="0">
                  <a:solidFill>
                    <a:schemeClr val="bg1"/>
                  </a:solidFill>
                  <a:latin typeface="+mn-lt"/>
                  <a:ea typeface="+mn-ea"/>
                  <a:cs typeface="+mn-ea"/>
                  <a:sym typeface="+mn-lt"/>
                </a:rPr>
                <a:t>治党治国治军，</a:t>
              </a:r>
              <a:r>
                <a:rPr lang="zh-CN" altLang="en-US" sz="1800" b="1" dirty="0">
                  <a:solidFill>
                    <a:schemeClr val="bg1"/>
                  </a:solidFill>
                  <a:latin typeface="+mn-lt"/>
                  <a:ea typeface="+mn-ea"/>
                  <a:cs typeface="+mn-ea"/>
                  <a:sym typeface="+mn-lt"/>
                </a:rPr>
                <a:t>大视野</a:t>
              </a:r>
              <a:r>
                <a:rPr lang="zh-CN" altLang="en-US" sz="1800" dirty="0">
                  <a:solidFill>
                    <a:schemeClr val="bg1"/>
                  </a:solidFill>
                  <a:latin typeface="+mn-lt"/>
                  <a:ea typeface="+mn-ea"/>
                  <a:cs typeface="+mn-ea"/>
                  <a:sym typeface="+mn-lt"/>
                </a:rPr>
                <a:t>运筹国内国际大局，</a:t>
              </a:r>
              <a:r>
                <a:rPr lang="zh-CN" altLang="en-US" sz="1800" b="1" dirty="0">
                  <a:solidFill>
                    <a:schemeClr val="bg1"/>
                  </a:solidFill>
                  <a:latin typeface="+mn-lt"/>
                  <a:ea typeface="+mn-ea"/>
                  <a:cs typeface="+mn-ea"/>
                  <a:sym typeface="+mn-lt"/>
                </a:rPr>
                <a:t>大手笔</a:t>
              </a:r>
              <a:r>
                <a:rPr lang="zh-CN" altLang="en-US" sz="1800" dirty="0">
                  <a:solidFill>
                    <a:schemeClr val="bg1"/>
                  </a:solidFill>
                  <a:latin typeface="+mn-lt"/>
                  <a:ea typeface="+mn-ea"/>
                  <a:cs typeface="+mn-ea"/>
                  <a:sym typeface="+mn-lt"/>
                </a:rPr>
                <a:t>推动改革发展稳定</a:t>
              </a:r>
            </a:p>
          </p:txBody>
        </p:sp>
      </p:grpSp>
      <p:grpSp>
        <p:nvGrpSpPr>
          <p:cNvPr id="13" name="组合 12"/>
          <p:cNvGrpSpPr/>
          <p:nvPr/>
        </p:nvGrpSpPr>
        <p:grpSpPr>
          <a:xfrm>
            <a:off x="803940" y="4081334"/>
            <a:ext cx="5414326" cy="2243190"/>
            <a:chOff x="6357089" y="2502476"/>
            <a:chExt cx="5414326" cy="2243190"/>
          </a:xfrm>
        </p:grpSpPr>
        <p:sp>
          <p:nvSpPr>
            <p:cNvPr id="14" name="文本框 13"/>
            <p:cNvSpPr txBox="1"/>
            <p:nvPr/>
          </p:nvSpPr>
          <p:spPr>
            <a:xfrm>
              <a:off x="8653786" y="2502476"/>
              <a:ext cx="3117629" cy="707886"/>
            </a:xfrm>
            <a:prstGeom prst="rect">
              <a:avLst/>
            </a:prstGeom>
            <a:noFill/>
            <a:ln>
              <a:noFill/>
            </a:ln>
          </p:spPr>
          <p:txBody>
            <a:bodyPr wrap="square" rtlCol="0">
              <a:spAutoFit/>
            </a:bodyPr>
            <a:lstStyle/>
            <a:p>
              <a:r>
                <a:rPr lang="zh-CN" altLang="en-US" sz="2000" dirty="0">
                  <a:solidFill>
                    <a:srgbClr val="FAD392"/>
                  </a:solidFill>
                  <a:cs typeface="+mn-ea"/>
                  <a:sym typeface="+mn-lt"/>
                </a:rPr>
                <a:t>中华民族伟大复兴展现出前所未有的光明前景</a:t>
              </a:r>
            </a:p>
          </p:txBody>
        </p:sp>
        <p:sp>
          <p:nvSpPr>
            <p:cNvPr id="15" name="矩形 14"/>
            <p:cNvSpPr/>
            <p:nvPr/>
          </p:nvSpPr>
          <p:spPr>
            <a:xfrm>
              <a:off x="6357089" y="3702494"/>
              <a:ext cx="5292060" cy="1043172"/>
            </a:xfrm>
            <a:prstGeom prst="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D392"/>
                </a:solidFill>
                <a:cs typeface="+mn-ea"/>
                <a:sym typeface="+mn-lt"/>
              </a:endParaRPr>
            </a:p>
          </p:txBody>
        </p:sp>
      </p:grpSp>
      <p:sp>
        <p:nvSpPr>
          <p:cNvPr id="16" name="MH_SubTitle_1"/>
          <p:cNvSpPr/>
          <p:nvPr>
            <p:custDataLst>
              <p:tags r:id="rId1"/>
            </p:custDataLst>
          </p:nvPr>
        </p:nvSpPr>
        <p:spPr>
          <a:xfrm>
            <a:off x="1153273" y="4098067"/>
            <a:ext cx="1948090" cy="575423"/>
          </a:xfrm>
          <a:prstGeom prst="roundRect">
            <a:avLst/>
          </a:prstGeom>
          <a:gradFill>
            <a:gsLst>
              <a:gs pos="0">
                <a:srgbClr val="FFC000"/>
              </a:gs>
              <a:gs pos="100000">
                <a:schemeClr val="accent4">
                  <a:lumMod val="75000"/>
                </a:schemeClr>
              </a:gs>
            </a:gsLst>
            <a:path path="circle">
              <a:fillToRect l="100000" b="100000"/>
            </a:path>
          </a:gradFill>
          <a:ln>
            <a:noFill/>
          </a:ln>
        </p:spPr>
        <p:style>
          <a:lnRef idx="0">
            <a:scrgbClr r="0" g="0" b="0"/>
          </a:lnRef>
          <a:fillRef idx="0">
            <a:scrgbClr r="0" g="0" b="0"/>
          </a:fillRef>
          <a:effectRef idx="0">
            <a:scrgbClr r="0" g="0" b="0"/>
          </a:effectRef>
          <a:fontRef idx="minor">
            <a:schemeClr val="lt1"/>
          </a:fontRef>
        </p:style>
        <p:txBody>
          <a:bodyPr wrap="none" lIns="0" tIns="0" rIns="0" anchor="ctr" anchorCtr="1">
            <a:noAutofit/>
          </a:bodyPr>
          <a:lstStyle/>
          <a:p>
            <a:pPr marL="0" marR="0" lvl="0" indent="0" algn="ctr" defTabSz="713105" rtl="0" eaLnBrk="1" fontAlgn="auto" latinLnBrk="0" hangingPunct="1">
              <a:lnSpc>
                <a:spcPct val="15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bg1"/>
                </a:solidFill>
                <a:effectLst/>
                <a:uLnTx/>
                <a:uFillTx/>
                <a:cs typeface="+mn-ea"/>
                <a:sym typeface="+mn-lt"/>
              </a:rPr>
              <a:t>意义</a:t>
            </a:r>
          </a:p>
        </p:txBody>
      </p:sp>
      <p:sp>
        <p:nvSpPr>
          <p:cNvPr id="17" name="下箭头 38"/>
          <p:cNvSpPr/>
          <p:nvPr/>
        </p:nvSpPr>
        <p:spPr>
          <a:xfrm>
            <a:off x="3172893" y="4819429"/>
            <a:ext cx="554154" cy="363193"/>
          </a:xfrm>
          <a:prstGeom prst="down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wrap="none" lIns="0" tIns="0" rIns="0" anchor="ctr" anchorCtr="1">
            <a:noAutofit/>
          </a:bodyPr>
          <a:lstStyle/>
          <a:p>
            <a:pPr marL="0" marR="0" lvl="0" indent="0" algn="ctr" defTabSz="713105" rtl="0" eaLnBrk="1" fontAlgn="auto" latinLnBrk="0" hangingPunct="1">
              <a:lnSpc>
                <a:spcPct val="15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55000">
                    <a:srgbClr val="FFFF00"/>
                  </a:gs>
                  <a:gs pos="57000">
                    <a:prstClr val="white"/>
                  </a:gs>
                </a:gsLst>
                <a:lin ang="16200000" scaled="1"/>
              </a:gradFill>
              <a:effectLst/>
              <a:uLnTx/>
              <a:uFillTx/>
              <a:cs typeface="+mn-ea"/>
              <a:sym typeface="+mn-lt"/>
            </a:endParaRPr>
          </a:p>
        </p:txBody>
      </p:sp>
      <p:sp>
        <p:nvSpPr>
          <p:cNvPr id="19" name="矩形 18"/>
          <p:cNvSpPr/>
          <p:nvPr/>
        </p:nvSpPr>
        <p:spPr>
          <a:xfrm>
            <a:off x="1153273" y="1656426"/>
            <a:ext cx="7109639" cy="646331"/>
          </a:xfrm>
          <a:prstGeom prst="rect">
            <a:avLst/>
          </a:prstGeom>
          <a:gradFill>
            <a:gsLst>
              <a:gs pos="0">
                <a:srgbClr val="FFC000"/>
              </a:gs>
              <a:gs pos="100000">
                <a:schemeClr val="accent4">
                  <a:lumMod val="75000"/>
                </a:schemeClr>
              </a:gs>
            </a:gsLst>
            <a:path path="circle">
              <a:fillToRect l="100000" b="100000"/>
            </a:path>
          </a:gradFill>
        </p:spPr>
        <p:txBody>
          <a:bodyPr wrap="none">
            <a:spAutoFit/>
          </a:bodyPr>
          <a:lstStyle/>
          <a:p>
            <a:r>
              <a:rPr lang="zh-CN" altLang="en-US" sz="3600" b="1" dirty="0">
                <a:solidFill>
                  <a:srgbClr val="FFFDFB"/>
                </a:solidFill>
                <a:cs typeface="+mn-ea"/>
                <a:sym typeface="+mn-lt"/>
              </a:rPr>
              <a:t>全党全军全国各族人民的共同意志</a:t>
            </a:r>
          </a:p>
        </p:txBody>
      </p:sp>
      <p:pic>
        <p:nvPicPr>
          <p:cNvPr id="22" name="图片 21"/>
          <p:cNvPicPr>
            <a:picLocks noChangeAspect="1"/>
          </p:cNvPicPr>
          <p:nvPr/>
        </p:nvPicPr>
        <p:blipFill>
          <a:blip r:embed="rId5"/>
          <a:stretch>
            <a:fillRect/>
          </a:stretch>
        </p:blipFill>
        <p:spPr>
          <a:xfrm>
            <a:off x="6218266" y="2302757"/>
            <a:ext cx="5192473" cy="3546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75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par>
                          <p:cTn id="18" fill="hold">
                            <p:stCondLst>
                              <p:cond delay="2000"/>
                            </p:stCondLst>
                            <p:childTnLst>
                              <p:par>
                                <p:cTn id="19" presetID="18" presetClass="entr" presetSubtype="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Right)">
                                      <p:cBhvr>
                                        <p:cTn id="21"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4" cstate="email"/>
          <a:stretch>
            <a:fillRect/>
          </a:stretch>
        </p:blipFill>
        <p:spPr>
          <a:xfrm>
            <a:off x="0" y="567013"/>
            <a:ext cx="6096000" cy="9144860"/>
          </a:xfrm>
          <a:prstGeom prst="rect">
            <a:avLst/>
          </a:prstGeom>
        </p:spPr>
      </p:pic>
      <p:sp>
        <p:nvSpPr>
          <p:cNvPr id="12" name="圆角矩形 165"/>
          <p:cNvSpPr/>
          <p:nvPr/>
        </p:nvSpPr>
        <p:spPr>
          <a:xfrm>
            <a:off x="7057095" y="1950091"/>
            <a:ext cx="2575561" cy="536423"/>
          </a:xfrm>
          <a:prstGeom prst="roundRect">
            <a:avLst>
              <a:gd name="adj" fmla="val 9938"/>
            </a:avLst>
          </a:prstGeom>
          <a:gradFill>
            <a:gsLst>
              <a:gs pos="0">
                <a:srgbClr val="FFC000"/>
              </a:gs>
              <a:gs pos="100000">
                <a:schemeClr val="accent4">
                  <a:lumMod val="75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3200" b="1" dirty="0">
                <a:solidFill>
                  <a:schemeClr val="bg1"/>
                </a:solidFill>
                <a:cs typeface="+mn-ea"/>
                <a:sym typeface="+mn-lt"/>
              </a:rPr>
              <a:t>事实证明</a:t>
            </a:r>
          </a:p>
        </p:txBody>
      </p:sp>
      <p:sp>
        <p:nvSpPr>
          <p:cNvPr id="13" name="矩形 12"/>
          <p:cNvSpPr>
            <a:spLocks noChangeArrowheads="1"/>
          </p:cNvSpPr>
          <p:nvPr/>
        </p:nvSpPr>
        <p:spPr bwMode="auto">
          <a:xfrm>
            <a:off x="6924675" y="2487930"/>
            <a:ext cx="4248785" cy="291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70000"/>
              </a:lnSpc>
            </a:pPr>
            <a:r>
              <a:rPr lang="zh-CN" altLang="en-US" sz="1800" dirty="0">
                <a:solidFill>
                  <a:schemeClr val="bg1"/>
                </a:solidFill>
                <a:latin typeface="+mn-lt"/>
                <a:ea typeface="+mn-ea"/>
                <a:cs typeface="+mn-ea"/>
                <a:sym typeface="+mn-lt"/>
              </a:rPr>
              <a:t>习近平总书记成为党中央的核心、全党的核心，是在新的伟大斗争实践中形成的，</a:t>
            </a:r>
            <a:r>
              <a:rPr lang="zh-CN" altLang="en-US" sz="1800" b="1" dirty="0">
                <a:solidFill>
                  <a:schemeClr val="bg1"/>
                </a:solidFill>
                <a:latin typeface="+mn-lt"/>
                <a:ea typeface="+mn-ea"/>
                <a:cs typeface="+mn-ea"/>
                <a:sym typeface="+mn-lt"/>
              </a:rPr>
              <a:t>赢得了全党全军全国各族人民衷心拥护</a:t>
            </a:r>
            <a:r>
              <a:rPr lang="zh-CN" altLang="en-US" sz="1800" dirty="0">
                <a:solidFill>
                  <a:schemeClr val="bg1"/>
                </a:solidFill>
                <a:latin typeface="+mn-lt"/>
                <a:ea typeface="+mn-ea"/>
                <a:cs typeface="+mn-ea"/>
                <a:sym typeface="+mn-lt"/>
              </a:rPr>
              <a:t>。坚定维护习近平总书记这个核心，就是维护最广大人民根本利益，就是维护国家和民族的光明未来。</a:t>
            </a:r>
            <a:endParaRPr lang="zh-CN" altLang="en-US" sz="18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8" name="圆角矩形 27"/>
          <p:cNvSpPr/>
          <p:nvPr/>
        </p:nvSpPr>
        <p:spPr>
          <a:xfrm rot="5400000">
            <a:off x="4272892" y="3117862"/>
            <a:ext cx="3984335" cy="921184"/>
          </a:xfrm>
          <a:prstGeom prst="roundRect">
            <a:avLst>
              <a:gd name="adj" fmla="val 50000"/>
            </a:avLst>
          </a:prstGeom>
          <a:solidFill>
            <a:sysClr val="window" lastClr="FFFFFF">
              <a:alpha val="84000"/>
            </a:sysClr>
          </a:solidFill>
          <a:ln w="12700" cap="flat" cmpd="sng" algn="ctr">
            <a:solidFill>
              <a:srgbClr val="C00000"/>
            </a:solidFill>
            <a:prstDash val="solid"/>
            <a:miter lim="800000"/>
          </a:ln>
          <a:effectLst>
            <a:outerShdw blurRad="50800" dist="38100" dir="10800000" algn="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cs typeface="+mn-ea"/>
              <a:sym typeface="+mn-lt"/>
            </a:endParaRPr>
          </a:p>
        </p:txBody>
      </p:sp>
      <p:pic>
        <p:nvPicPr>
          <p:cNvPr id="3" name="图片 2"/>
          <p:cNvPicPr>
            <a:picLocks noChangeAspect="1"/>
          </p:cNvPicPr>
          <p:nvPr/>
        </p:nvPicPr>
        <p:blipFill>
          <a:blip r:embed="rId4" cstate="email"/>
          <a:stretch>
            <a:fillRect/>
          </a:stretch>
        </p:blipFill>
        <p:spPr>
          <a:xfrm>
            <a:off x="6981518" y="3844245"/>
            <a:ext cx="5760732" cy="431902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019" y="625642"/>
            <a:ext cx="6871706" cy="5155687"/>
          </a:xfrm>
          <a:prstGeom prst="rect">
            <a:avLst/>
          </a:prstGeom>
        </p:spPr>
      </p:pic>
      <p:sp>
        <p:nvSpPr>
          <p:cNvPr id="6" name="文本框 6"/>
          <p:cNvSpPr txBox="1"/>
          <p:nvPr/>
        </p:nvSpPr>
        <p:spPr>
          <a:xfrm>
            <a:off x="5343817" y="1685982"/>
            <a:ext cx="442633" cy="1517503"/>
          </a:xfrm>
          <a:prstGeom prst="rect">
            <a:avLst/>
          </a:prstGeom>
          <a:noFill/>
        </p:spPr>
        <p:txBody>
          <a:bodyPr vert="eaVert" wrap="square" lIns="28676" tIns="14338" rIns="28676" bIns="14338" rtlCol="0">
            <a:spAutoFit/>
          </a:bodyPr>
          <a:lstStyle/>
          <a:p>
            <a:pPr algn="ctr"/>
            <a:r>
              <a:rPr lang="zh-CN" altLang="en-US" sz="2500" b="1" dirty="0">
                <a:solidFill>
                  <a:srgbClr val="FFC000"/>
                </a:solidFill>
                <a:effectLst>
                  <a:outerShdw blurRad="38100" dist="38100" dir="2700000" algn="tl">
                    <a:srgbClr val="000000">
                      <a:alpha val="43137"/>
                    </a:srgbClr>
                  </a:outerShdw>
                </a:effectLst>
                <a:cs typeface="+mn-ea"/>
                <a:sym typeface="+mn-lt"/>
              </a:rPr>
              <a:t>第三部分</a:t>
            </a:r>
          </a:p>
        </p:txBody>
      </p:sp>
      <p:sp>
        <p:nvSpPr>
          <p:cNvPr id="7" name="文本框 6"/>
          <p:cNvSpPr txBox="1"/>
          <p:nvPr/>
        </p:nvSpPr>
        <p:spPr>
          <a:xfrm>
            <a:off x="5680283" y="2207103"/>
            <a:ext cx="1169551" cy="2964914"/>
          </a:xfrm>
          <a:prstGeom prst="rect">
            <a:avLst/>
          </a:prstGeom>
          <a:noFill/>
        </p:spPr>
        <p:txBody>
          <a:bodyPr vert="eaVert" wrap="none" rtlCol="0">
            <a:spAutoFit/>
          </a:bodyPr>
          <a:lstStyle>
            <a:defPPr>
              <a:defRPr lang="zh-CN"/>
            </a:defPPr>
            <a:lvl1pPr>
              <a:defRPr sz="4800" b="1">
                <a:gradFill flip="none" rotWithShape="1">
                  <a:gsLst>
                    <a:gs pos="53000">
                      <a:schemeClr val="accent4">
                        <a:lumMod val="45000"/>
                        <a:lumOff val="55000"/>
                      </a:schemeClr>
                    </a:gs>
                    <a:gs pos="654">
                      <a:schemeClr val="accent4">
                        <a:lumMod val="40000"/>
                        <a:lumOff val="60000"/>
                      </a:schemeClr>
                    </a:gs>
                    <a:gs pos="52000">
                      <a:schemeClr val="bg1"/>
                    </a:gs>
                    <a:gs pos="100000">
                      <a:srgbClr val="FFFF00"/>
                    </a:gs>
                  </a:gsLst>
                  <a:lin ang="5100000" scaled="0"/>
                  <a:tileRect/>
                </a:gradFill>
                <a:effectLst>
                  <a:glow rad="127000">
                    <a:srgbClr val="113D85"/>
                  </a:glow>
                </a:effectLst>
                <a:latin typeface="微软雅黑" panose="020B0503020204020204" pitchFamily="34" charset="-122"/>
                <a:ea typeface="微软雅黑" panose="020B0503020204020204" pitchFamily="34" charset="-122"/>
              </a:defRPr>
            </a:lvl1pPr>
          </a:lstStyle>
          <a:p>
            <a:pPr algn="ctr" defTabSz="855345" fontAlgn="auto">
              <a:spcBef>
                <a:spcPts val="0"/>
              </a:spcBef>
              <a:spcAft>
                <a:spcPts val="0"/>
              </a:spcAft>
              <a:defRPr/>
            </a:pPr>
            <a:r>
              <a:rPr lang="zh-CN" altLang="en-US" sz="3200" b="0" dirty="0">
                <a:solidFill>
                  <a:schemeClr val="tx1"/>
                </a:solidFill>
                <a:effectLst/>
                <a:latin typeface="+mn-lt"/>
                <a:ea typeface="+mn-ea"/>
                <a:cs typeface="+mn-ea"/>
                <a:sym typeface="+mn-lt"/>
              </a:rPr>
              <a:t>坚定维护核心是</a:t>
            </a:r>
            <a:endParaRPr lang="en-US" altLang="zh-CN" sz="3200" b="0" dirty="0">
              <a:solidFill>
                <a:schemeClr val="tx1"/>
              </a:solidFill>
              <a:effectLst/>
              <a:latin typeface="+mn-lt"/>
              <a:ea typeface="+mn-ea"/>
              <a:cs typeface="+mn-ea"/>
              <a:sym typeface="+mn-lt"/>
            </a:endParaRPr>
          </a:p>
          <a:p>
            <a:pPr algn="ctr" defTabSz="855345" fontAlgn="auto">
              <a:spcBef>
                <a:spcPts val="0"/>
              </a:spcBef>
              <a:spcAft>
                <a:spcPts val="0"/>
              </a:spcAft>
              <a:defRPr/>
            </a:pPr>
            <a:r>
              <a:rPr lang="zh-CN" altLang="en-US" sz="3200" b="0" dirty="0">
                <a:solidFill>
                  <a:schemeClr val="tx1"/>
                </a:solidFill>
                <a:effectLst/>
                <a:latin typeface="+mn-lt"/>
                <a:ea typeface="+mn-ea"/>
                <a:cs typeface="+mn-ea"/>
                <a:sym typeface="+mn-lt"/>
              </a:rPr>
              <a:t>最根本的要求</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0" name="TextBox 15"/>
          <p:cNvSpPr>
            <a:spLocks noChangeArrowheads="1"/>
          </p:cNvSpPr>
          <p:nvPr/>
        </p:nvSpPr>
        <p:spPr bwMode="auto">
          <a:xfrm>
            <a:off x="5331146" y="1808789"/>
            <a:ext cx="6403506"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just">
              <a:lnSpc>
                <a:spcPct val="130000"/>
              </a:lnSpc>
              <a:spcBef>
                <a:spcPct val="0"/>
              </a:spcBef>
              <a:buNone/>
            </a:pPr>
            <a:r>
              <a:rPr lang="zh-CN" altLang="en-US" sz="2000" dirty="0">
                <a:solidFill>
                  <a:schemeClr val="bg1"/>
                </a:solidFill>
                <a:latin typeface="+mn-lt"/>
                <a:ea typeface="+mn-ea"/>
                <a:cs typeface="+mn-ea"/>
                <a:sym typeface="+mn-lt"/>
              </a:rPr>
              <a:t>“对党忠诚，不是抽象的而是具体的，不是有条件的而是无条件的，</a:t>
            </a:r>
            <a:r>
              <a:rPr lang="zh-CN" altLang="en-US" sz="2000" b="1" dirty="0">
                <a:solidFill>
                  <a:schemeClr val="bg1"/>
                </a:solidFill>
                <a:latin typeface="+mn-lt"/>
                <a:ea typeface="+mn-ea"/>
                <a:cs typeface="+mn-ea"/>
                <a:sym typeface="+mn-lt"/>
              </a:rPr>
              <a:t>必须</a:t>
            </a:r>
            <a:r>
              <a:rPr lang="zh-CN" altLang="en-US" sz="2000" dirty="0">
                <a:solidFill>
                  <a:schemeClr val="bg1"/>
                </a:solidFill>
                <a:latin typeface="+mn-lt"/>
                <a:ea typeface="+mn-ea"/>
                <a:cs typeface="+mn-ea"/>
                <a:sym typeface="+mn-lt"/>
              </a:rPr>
              <a:t>体现到对党的信仰的忠诚上，</a:t>
            </a:r>
            <a:r>
              <a:rPr lang="zh-CN" altLang="en-US" sz="2000" b="1" dirty="0">
                <a:solidFill>
                  <a:schemeClr val="bg1"/>
                </a:solidFill>
                <a:latin typeface="+mn-lt"/>
                <a:ea typeface="+mn-ea"/>
                <a:cs typeface="+mn-ea"/>
                <a:sym typeface="+mn-lt"/>
              </a:rPr>
              <a:t>必须</a:t>
            </a:r>
            <a:r>
              <a:rPr lang="zh-CN" altLang="en-US" sz="2000" dirty="0">
                <a:solidFill>
                  <a:schemeClr val="bg1"/>
                </a:solidFill>
                <a:latin typeface="+mn-lt"/>
                <a:ea typeface="+mn-ea"/>
                <a:cs typeface="+mn-ea"/>
                <a:sym typeface="+mn-lt"/>
              </a:rPr>
              <a:t>体现到对党组织的忠诚上，</a:t>
            </a:r>
            <a:r>
              <a:rPr lang="zh-CN" altLang="en-US" sz="2000" b="1" dirty="0">
                <a:solidFill>
                  <a:schemeClr val="bg1"/>
                </a:solidFill>
                <a:latin typeface="+mn-lt"/>
                <a:ea typeface="+mn-ea"/>
                <a:cs typeface="+mn-ea"/>
                <a:sym typeface="+mn-lt"/>
              </a:rPr>
              <a:t>必须</a:t>
            </a:r>
            <a:r>
              <a:rPr lang="zh-CN" altLang="en-US" sz="2000" dirty="0">
                <a:solidFill>
                  <a:schemeClr val="bg1"/>
                </a:solidFill>
                <a:latin typeface="+mn-lt"/>
                <a:ea typeface="+mn-ea"/>
                <a:cs typeface="+mn-ea"/>
                <a:sym typeface="+mn-lt"/>
              </a:rPr>
              <a:t>体现到对党的理论和路线方针政策的忠诚上。”</a:t>
            </a:r>
          </a:p>
        </p:txBody>
      </p:sp>
      <p:grpSp>
        <p:nvGrpSpPr>
          <p:cNvPr id="11" name="组合 8"/>
          <p:cNvGrpSpPr/>
          <p:nvPr/>
        </p:nvGrpSpPr>
        <p:grpSpPr bwMode="auto">
          <a:xfrm>
            <a:off x="5223749" y="3787713"/>
            <a:ext cx="6510903" cy="2003425"/>
            <a:chOff x="0" y="0"/>
            <a:chExt cx="12192000" cy="630377"/>
          </a:xfrm>
          <a:gradFill>
            <a:gsLst>
              <a:gs pos="0">
                <a:srgbClr val="FFC000"/>
              </a:gs>
              <a:gs pos="100000">
                <a:schemeClr val="accent4">
                  <a:lumMod val="75000"/>
                </a:schemeClr>
              </a:gs>
            </a:gsLst>
            <a:path path="circle">
              <a:fillToRect l="100000" b="100000"/>
            </a:path>
          </a:gradFill>
        </p:grpSpPr>
        <p:sp>
          <p:nvSpPr>
            <p:cNvPr id="12" name="矩形 9"/>
            <p:cNvSpPr>
              <a:spLocks noChangeArrowheads="1"/>
            </p:cNvSpPr>
            <p:nvPr/>
          </p:nvSpPr>
          <p:spPr bwMode="auto">
            <a:xfrm>
              <a:off x="0" y="28562"/>
              <a:ext cx="12192000" cy="601815"/>
            </a:xfrm>
            <a:prstGeom prst="rect">
              <a:avLst/>
            </a:prstGeom>
            <a:grpFill/>
            <a:ln w="12700">
              <a:solidFill>
                <a:srgbClr val="C00000"/>
              </a:solidFill>
              <a:prstDash val="dash"/>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sp>
          <p:nvSpPr>
            <p:cNvPr id="13" name="矩形 10"/>
            <p:cNvSpPr>
              <a:spLocks noChangeArrowheads="1"/>
            </p:cNvSpPr>
            <p:nvPr/>
          </p:nvSpPr>
          <p:spPr bwMode="auto">
            <a:xfrm>
              <a:off x="0" y="0"/>
              <a:ext cx="12192000" cy="28562"/>
            </a:xfrm>
            <a:prstGeom prst="rect">
              <a:avLst/>
            </a:prstGeom>
            <a:grpFill/>
            <a:ln w="12700">
              <a:solidFill>
                <a:srgbClr val="C00000"/>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mn-lt"/>
                <a:ea typeface="+mn-ea"/>
                <a:cs typeface="+mn-ea"/>
                <a:sym typeface="+mn-lt"/>
              </a:endParaRPr>
            </a:p>
          </p:txBody>
        </p:sp>
      </p:grpSp>
      <p:sp>
        <p:nvSpPr>
          <p:cNvPr id="14" name="TextBox 15"/>
          <p:cNvSpPr>
            <a:spLocks noChangeArrowheads="1"/>
          </p:cNvSpPr>
          <p:nvPr/>
        </p:nvSpPr>
        <p:spPr bwMode="auto">
          <a:xfrm>
            <a:off x="6307500" y="4120011"/>
            <a:ext cx="43434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50000"/>
              </a:lnSpc>
              <a:spcBef>
                <a:spcPct val="0"/>
              </a:spcBef>
              <a:buNone/>
            </a:pPr>
            <a:r>
              <a:rPr lang="zh-CN" altLang="en-US" sz="1800" dirty="0">
                <a:solidFill>
                  <a:schemeClr val="bg1"/>
                </a:solidFill>
                <a:latin typeface="+mn-lt"/>
                <a:ea typeface="+mn-ea"/>
                <a:cs typeface="+mn-ea"/>
                <a:sym typeface="+mn-lt"/>
              </a:rPr>
              <a:t>这明确了政治忠诚的根本要求。我军作为党绝对领导下的人民军队，</a:t>
            </a:r>
          </a:p>
          <a:p>
            <a:pPr algn="ctr">
              <a:lnSpc>
                <a:spcPct val="150000"/>
              </a:lnSpc>
              <a:spcBef>
                <a:spcPct val="0"/>
              </a:spcBef>
              <a:buNone/>
            </a:pPr>
            <a:r>
              <a:rPr lang="zh-CN" altLang="en-US" sz="1800" b="1" dirty="0">
                <a:solidFill>
                  <a:schemeClr val="bg1"/>
                </a:solidFill>
                <a:latin typeface="+mn-lt"/>
                <a:ea typeface="+mn-ea"/>
                <a:cs typeface="+mn-ea"/>
                <a:sym typeface="+mn-lt"/>
              </a:rPr>
              <a:t>在维护核心、对党忠诚上必须做到纯粹。</a:t>
            </a:r>
          </a:p>
        </p:txBody>
      </p:sp>
      <p:pic>
        <p:nvPicPr>
          <p:cNvPr id="15" name="图片 14"/>
          <p:cNvPicPr>
            <a:picLocks noChangeAspect="1"/>
          </p:cNvPicPr>
          <p:nvPr/>
        </p:nvPicPr>
        <p:blipFill>
          <a:blip r:embed="rId4" cstate="email"/>
          <a:stretch>
            <a:fillRect/>
          </a:stretch>
        </p:blipFill>
        <p:spPr>
          <a:xfrm>
            <a:off x="0" y="1428794"/>
            <a:ext cx="5223748" cy="78363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9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4872355" y="1548130"/>
            <a:ext cx="6169025" cy="1304290"/>
            <a:chOff x="3753714" y="2253772"/>
            <a:chExt cx="7569550" cy="1304529"/>
          </a:xfrm>
        </p:grpSpPr>
        <p:sp>
          <p:nvSpPr>
            <p:cNvPr id="11" name="矩形 10"/>
            <p:cNvSpPr/>
            <p:nvPr/>
          </p:nvSpPr>
          <p:spPr>
            <a:xfrm>
              <a:off x="3753714" y="2253772"/>
              <a:ext cx="7303857" cy="1304529"/>
            </a:xfrm>
            <a:prstGeom prst="rect">
              <a:avLst/>
            </a:prstGeom>
            <a:gradFill>
              <a:gsLst>
                <a:gs pos="0">
                  <a:srgbClr val="FFC000"/>
                </a:gs>
                <a:gs pos="100000">
                  <a:schemeClr val="accent4">
                    <a:lumMod val="75000"/>
                  </a:schemeClr>
                </a:gs>
              </a:gsLst>
              <a:path path="circle">
                <a:fillToRect l="100000" b="100000"/>
              </a:path>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12" name="矩形 11"/>
            <p:cNvSpPr/>
            <p:nvPr/>
          </p:nvSpPr>
          <p:spPr>
            <a:xfrm>
              <a:off x="3812151" y="2329351"/>
              <a:ext cx="7511113" cy="961465"/>
            </a:xfrm>
            <a:prstGeom prst="rect">
              <a:avLst/>
            </a:prstGeom>
            <a:noFill/>
          </p:spPr>
          <p:txBody>
            <a:bodyPr wrap="square">
              <a:spAutoFit/>
            </a:bodyPr>
            <a:lstStyle/>
            <a:p>
              <a:pPr>
                <a:lnSpc>
                  <a:spcPct val="150000"/>
                </a:lnSpc>
              </a:pPr>
              <a:r>
                <a:rPr lang="zh-CN" altLang="en-US" sz="2000" dirty="0">
                  <a:solidFill>
                    <a:schemeClr val="bg1"/>
                  </a:solidFill>
                  <a:cs typeface="+mn-ea"/>
                  <a:sym typeface="+mn-lt"/>
                </a:rPr>
                <a:t>坚定对习主席系列重要讲话的政治信仰。维护核心、对党忠诚，必须以理论认同增进政治认同。</a:t>
              </a:r>
              <a:endParaRPr lang="en-US" altLang="zh-CN" sz="2000" dirty="0">
                <a:solidFill>
                  <a:schemeClr val="bg1"/>
                </a:solidFill>
                <a:cs typeface="+mn-ea"/>
                <a:sym typeface="+mn-lt"/>
              </a:endParaRPr>
            </a:p>
          </p:txBody>
        </p:sp>
      </p:grpSp>
      <p:sp>
        <p:nvSpPr>
          <p:cNvPr id="13" name="矩形 12"/>
          <p:cNvSpPr>
            <a:spLocks noChangeArrowheads="1"/>
          </p:cNvSpPr>
          <p:nvPr/>
        </p:nvSpPr>
        <p:spPr bwMode="auto">
          <a:xfrm>
            <a:off x="6321429" y="2896247"/>
            <a:ext cx="3200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solidFill>
                  <a:schemeClr val="bg1"/>
                </a:solidFill>
                <a:latin typeface="+mn-lt"/>
                <a:ea typeface="+mn-ea"/>
                <a:cs typeface="+mn-ea"/>
                <a:sym typeface="+mn-lt"/>
              </a:rPr>
              <a:t>习主席系列重要讲话</a:t>
            </a: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49" y="2246556"/>
            <a:ext cx="4780632" cy="3586801"/>
          </a:xfrm>
          <a:prstGeom prst="rect">
            <a:avLst/>
          </a:prstGeom>
        </p:spPr>
      </p:pic>
      <p:grpSp>
        <p:nvGrpSpPr>
          <p:cNvPr id="15" name="组合 14"/>
          <p:cNvGrpSpPr/>
          <p:nvPr/>
        </p:nvGrpSpPr>
        <p:grpSpPr>
          <a:xfrm>
            <a:off x="4872401" y="3424766"/>
            <a:ext cx="5880029" cy="728098"/>
            <a:chOff x="5015086" y="1866878"/>
            <a:chExt cx="5880029" cy="728098"/>
          </a:xfrm>
          <a:gradFill>
            <a:gsLst>
              <a:gs pos="0">
                <a:srgbClr val="FFC000"/>
              </a:gs>
              <a:gs pos="100000">
                <a:schemeClr val="accent4">
                  <a:lumMod val="75000"/>
                </a:schemeClr>
              </a:gs>
            </a:gsLst>
            <a:path path="circle">
              <a:fillToRect l="100000" b="100000"/>
            </a:path>
          </a:gradFill>
        </p:grpSpPr>
        <p:sp>
          <p:nvSpPr>
            <p:cNvPr id="16" name="矩形 15"/>
            <p:cNvSpPr/>
            <p:nvPr/>
          </p:nvSpPr>
          <p:spPr>
            <a:xfrm>
              <a:off x="5924733" y="1866878"/>
              <a:ext cx="4970382" cy="728098"/>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eaLnBrk="1" hangingPunct="1"/>
              <a:r>
                <a:rPr lang="zh-CN" altLang="en-US" sz="2000" b="1" dirty="0">
                  <a:solidFill>
                    <a:schemeClr val="bg1"/>
                  </a:solidFill>
                  <a:cs typeface="+mn-ea"/>
                  <a:sym typeface="+mn-lt"/>
                </a:rPr>
                <a:t>是</a:t>
              </a:r>
              <a:r>
                <a:rPr lang="zh-CN" altLang="en-US" sz="2000" dirty="0">
                  <a:solidFill>
                    <a:schemeClr val="bg1"/>
                  </a:solidFill>
                  <a:cs typeface="+mn-ea"/>
                  <a:sym typeface="+mn-lt"/>
                </a:rPr>
                <a:t>中国特色社会主义理论体系最新成果</a:t>
              </a:r>
            </a:p>
          </p:txBody>
        </p:sp>
        <p:grpSp>
          <p:nvGrpSpPr>
            <p:cNvPr id="17" name="组合 16"/>
            <p:cNvGrpSpPr/>
            <p:nvPr/>
          </p:nvGrpSpPr>
          <p:grpSpPr>
            <a:xfrm>
              <a:off x="5015086" y="1870844"/>
              <a:ext cx="719907" cy="720167"/>
              <a:chOff x="3635896" y="1446660"/>
              <a:chExt cx="540000" cy="540000"/>
            </a:xfrm>
            <a:grpFill/>
          </p:grpSpPr>
          <p:sp>
            <p:nvSpPr>
              <p:cNvPr id="18" name="矩形 17"/>
              <p:cNvSpPr/>
              <p:nvPr/>
            </p:nvSpPr>
            <p:spPr>
              <a:xfrm>
                <a:off x="3635896" y="1446660"/>
                <a:ext cx="540000" cy="540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cs typeface="+mn-ea"/>
                  <a:sym typeface="+mn-lt"/>
                </a:endParaRPr>
              </a:p>
            </p:txBody>
          </p:sp>
          <p:sp>
            <p:nvSpPr>
              <p:cNvPr id="19" name="TextBox 45"/>
              <p:cNvSpPr txBox="1"/>
              <p:nvPr/>
            </p:nvSpPr>
            <p:spPr>
              <a:xfrm>
                <a:off x="3635896" y="1532036"/>
                <a:ext cx="540000" cy="369247"/>
              </a:xfrm>
              <a:prstGeom prst="rect">
                <a:avLst/>
              </a:prstGeom>
              <a:grpFill/>
              <a:ln>
                <a:noFill/>
              </a:ln>
            </p:spPr>
            <p:txBody>
              <a:bodyPr wrap="square" rtlCol="0" anchor="ctr" anchorCtr="0">
                <a:spAutoFit/>
              </a:bodyPr>
              <a:lstStyle/>
              <a:p>
                <a:pPr algn="ctr"/>
                <a:r>
                  <a:rPr lang="en-US" altLang="zh-CN" sz="2600" dirty="0">
                    <a:solidFill>
                      <a:schemeClr val="bg1"/>
                    </a:solidFill>
                    <a:cs typeface="+mn-ea"/>
                    <a:sym typeface="+mn-lt"/>
                  </a:rPr>
                  <a:t>01</a:t>
                </a:r>
              </a:p>
            </p:txBody>
          </p:sp>
        </p:grpSp>
      </p:grpSp>
      <p:grpSp>
        <p:nvGrpSpPr>
          <p:cNvPr id="20" name="组合 19"/>
          <p:cNvGrpSpPr/>
          <p:nvPr/>
        </p:nvGrpSpPr>
        <p:grpSpPr>
          <a:xfrm>
            <a:off x="4872401" y="4323926"/>
            <a:ext cx="5880029" cy="728098"/>
            <a:chOff x="5015086" y="1866878"/>
            <a:chExt cx="5880029" cy="728098"/>
          </a:xfrm>
          <a:gradFill>
            <a:gsLst>
              <a:gs pos="0">
                <a:srgbClr val="FFC000"/>
              </a:gs>
              <a:gs pos="100000">
                <a:schemeClr val="accent4">
                  <a:lumMod val="75000"/>
                </a:schemeClr>
              </a:gs>
            </a:gsLst>
            <a:path path="circle">
              <a:fillToRect l="100000" b="100000"/>
            </a:path>
          </a:gradFill>
        </p:grpSpPr>
        <p:sp>
          <p:nvSpPr>
            <p:cNvPr id="21" name="矩形 20"/>
            <p:cNvSpPr/>
            <p:nvPr/>
          </p:nvSpPr>
          <p:spPr>
            <a:xfrm>
              <a:off x="5924733" y="1866878"/>
              <a:ext cx="4970382" cy="728098"/>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eaLnBrk="1" hangingPunct="1"/>
              <a:r>
                <a:rPr lang="zh-CN" altLang="en-US" sz="2000" b="1" dirty="0">
                  <a:solidFill>
                    <a:schemeClr val="bg1"/>
                  </a:solidFill>
                  <a:cs typeface="+mn-ea"/>
                  <a:sym typeface="+mn-lt"/>
                </a:rPr>
                <a:t>是</a:t>
              </a:r>
              <a:r>
                <a:rPr lang="en-US" altLang="zh-CN" sz="2000" dirty="0">
                  <a:solidFill>
                    <a:schemeClr val="bg1"/>
                  </a:solidFill>
                  <a:cs typeface="+mn-ea"/>
                  <a:sym typeface="+mn-lt"/>
                </a:rPr>
                <a:t>21</a:t>
              </a:r>
              <a:r>
                <a:rPr lang="zh-CN" altLang="en-US" sz="2000" dirty="0">
                  <a:solidFill>
                    <a:schemeClr val="bg1"/>
                  </a:solidFill>
                  <a:cs typeface="+mn-ea"/>
                  <a:sym typeface="+mn-lt"/>
                </a:rPr>
                <a:t>世纪马克思主义、当代中国马克思主义生动的体现</a:t>
              </a:r>
            </a:p>
          </p:txBody>
        </p:sp>
        <p:grpSp>
          <p:nvGrpSpPr>
            <p:cNvPr id="22" name="组合 21"/>
            <p:cNvGrpSpPr/>
            <p:nvPr/>
          </p:nvGrpSpPr>
          <p:grpSpPr>
            <a:xfrm>
              <a:off x="5015086" y="1870844"/>
              <a:ext cx="719907" cy="720167"/>
              <a:chOff x="3635896" y="1446660"/>
              <a:chExt cx="540000" cy="540000"/>
            </a:xfrm>
            <a:grpFill/>
          </p:grpSpPr>
          <p:sp>
            <p:nvSpPr>
              <p:cNvPr id="23" name="矩形 22"/>
              <p:cNvSpPr/>
              <p:nvPr/>
            </p:nvSpPr>
            <p:spPr>
              <a:xfrm>
                <a:off x="3635896" y="1446660"/>
                <a:ext cx="540000" cy="540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cs typeface="+mn-ea"/>
                  <a:sym typeface="+mn-lt"/>
                </a:endParaRPr>
              </a:p>
            </p:txBody>
          </p:sp>
          <p:sp>
            <p:nvSpPr>
              <p:cNvPr id="24" name="TextBox 45"/>
              <p:cNvSpPr txBox="1"/>
              <p:nvPr/>
            </p:nvSpPr>
            <p:spPr>
              <a:xfrm>
                <a:off x="3635896" y="1532036"/>
                <a:ext cx="540000" cy="369247"/>
              </a:xfrm>
              <a:prstGeom prst="rect">
                <a:avLst/>
              </a:prstGeom>
              <a:grpFill/>
              <a:ln>
                <a:noFill/>
              </a:ln>
            </p:spPr>
            <p:txBody>
              <a:bodyPr wrap="square" rtlCol="0" anchor="ctr" anchorCtr="0">
                <a:spAutoFit/>
              </a:bodyPr>
              <a:lstStyle/>
              <a:p>
                <a:pPr algn="ctr"/>
                <a:r>
                  <a:rPr lang="en-US" altLang="zh-CN" sz="2600" dirty="0">
                    <a:solidFill>
                      <a:schemeClr val="bg1"/>
                    </a:solidFill>
                    <a:cs typeface="+mn-ea"/>
                    <a:sym typeface="+mn-lt"/>
                  </a:rPr>
                  <a:t>02</a:t>
                </a:r>
              </a:p>
            </p:txBody>
          </p:sp>
        </p:grpSp>
      </p:grpSp>
      <p:grpSp>
        <p:nvGrpSpPr>
          <p:cNvPr id="25" name="组合 24"/>
          <p:cNvGrpSpPr/>
          <p:nvPr/>
        </p:nvGrpSpPr>
        <p:grpSpPr>
          <a:xfrm>
            <a:off x="4872401" y="5223086"/>
            <a:ext cx="5880029" cy="728098"/>
            <a:chOff x="5015086" y="1866878"/>
            <a:chExt cx="5880029" cy="728098"/>
          </a:xfrm>
          <a:gradFill>
            <a:gsLst>
              <a:gs pos="0">
                <a:srgbClr val="FFC000"/>
              </a:gs>
              <a:gs pos="100000">
                <a:schemeClr val="accent4">
                  <a:lumMod val="75000"/>
                </a:schemeClr>
              </a:gs>
            </a:gsLst>
            <a:path path="circle">
              <a:fillToRect l="100000" b="100000"/>
            </a:path>
          </a:gradFill>
        </p:grpSpPr>
        <p:sp>
          <p:nvSpPr>
            <p:cNvPr id="26" name="矩形 25"/>
            <p:cNvSpPr/>
            <p:nvPr/>
          </p:nvSpPr>
          <p:spPr>
            <a:xfrm>
              <a:off x="5924733" y="1866878"/>
              <a:ext cx="4970382" cy="728098"/>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eaLnBrk="1" hangingPunct="1"/>
              <a:r>
                <a:rPr lang="zh-CN" altLang="en-US" sz="2000" b="1" dirty="0">
                  <a:solidFill>
                    <a:schemeClr val="bg1"/>
                  </a:solidFill>
                  <a:cs typeface="+mn-ea"/>
                  <a:sym typeface="+mn-lt"/>
                </a:rPr>
                <a:t>是</a:t>
              </a:r>
              <a:r>
                <a:rPr lang="zh-CN" altLang="en-US" sz="2000" dirty="0">
                  <a:solidFill>
                    <a:schemeClr val="bg1"/>
                  </a:solidFill>
                  <a:cs typeface="+mn-ea"/>
                  <a:sym typeface="+mn-lt"/>
                </a:rPr>
                <a:t>我们推进党、国家和军队事业发展的强大思想武器</a:t>
              </a:r>
            </a:p>
          </p:txBody>
        </p:sp>
        <p:grpSp>
          <p:nvGrpSpPr>
            <p:cNvPr id="27" name="组合 26"/>
            <p:cNvGrpSpPr/>
            <p:nvPr/>
          </p:nvGrpSpPr>
          <p:grpSpPr>
            <a:xfrm>
              <a:off x="5015086" y="1870844"/>
              <a:ext cx="719907" cy="720167"/>
              <a:chOff x="3635896" y="1446660"/>
              <a:chExt cx="540000" cy="540000"/>
            </a:xfrm>
            <a:grpFill/>
          </p:grpSpPr>
          <p:sp>
            <p:nvSpPr>
              <p:cNvPr id="28" name="矩形 27"/>
              <p:cNvSpPr/>
              <p:nvPr/>
            </p:nvSpPr>
            <p:spPr>
              <a:xfrm>
                <a:off x="3635896" y="1446660"/>
                <a:ext cx="540000" cy="540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solidFill>
                    <a:schemeClr val="bg1"/>
                  </a:solidFill>
                  <a:cs typeface="+mn-ea"/>
                  <a:sym typeface="+mn-lt"/>
                </a:endParaRPr>
              </a:p>
            </p:txBody>
          </p:sp>
          <p:sp>
            <p:nvSpPr>
              <p:cNvPr id="29" name="TextBox 45"/>
              <p:cNvSpPr txBox="1"/>
              <p:nvPr/>
            </p:nvSpPr>
            <p:spPr>
              <a:xfrm>
                <a:off x="3635896" y="1532036"/>
                <a:ext cx="540000" cy="369247"/>
              </a:xfrm>
              <a:prstGeom prst="rect">
                <a:avLst/>
              </a:prstGeom>
              <a:grpFill/>
              <a:ln>
                <a:noFill/>
              </a:ln>
            </p:spPr>
            <p:txBody>
              <a:bodyPr wrap="square" rtlCol="0" anchor="ctr" anchorCtr="0">
                <a:spAutoFit/>
              </a:bodyPr>
              <a:lstStyle/>
              <a:p>
                <a:pPr algn="ctr"/>
                <a:r>
                  <a:rPr lang="en-US" altLang="zh-CN" sz="2600" dirty="0">
                    <a:solidFill>
                      <a:schemeClr val="bg1"/>
                    </a:solidFill>
                    <a:cs typeface="+mn-ea"/>
                    <a:sym typeface="+mn-lt"/>
                  </a:rPr>
                  <a:t>03</a:t>
                </a:r>
              </a:p>
            </p:txBody>
          </p:sp>
        </p:grpSp>
      </p:grpSp>
      <p:sp>
        <p:nvSpPr>
          <p:cNvPr id="31" name="TextBox 30"/>
          <p:cNvSpPr txBox="1"/>
          <p:nvPr/>
        </p:nvSpPr>
        <p:spPr>
          <a:xfrm>
            <a:off x="2034704" y="65854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prstClr val="black"/>
                </a:solidFill>
                <a:effectLst/>
                <a:uLnTx/>
                <a:uFillTx/>
              </a:rPr>
              <a:t>节日</a:t>
            </a:r>
            <a:r>
              <a:rPr kumimoji="0" lang="en-US" altLang="zh-CN" sz="100" b="0" i="0" u="none" strike="noStrike" kern="0" cap="none" spc="0" normalizeH="0" baseline="0" noProof="0" smtClean="0">
                <a:ln>
                  <a:noFill/>
                </a:ln>
                <a:solidFill>
                  <a:prstClr val="black"/>
                </a:solidFill>
                <a:effectLst/>
                <a:uLnTx/>
                <a:uFillTx/>
              </a:rPr>
              <a:t>PPT</a:t>
            </a:r>
            <a:r>
              <a:rPr kumimoji="0" lang="zh-CN" altLang="en-US" sz="100" b="0" i="0" u="none" strike="noStrike" kern="0" cap="none" spc="0" normalizeH="0" baseline="0" noProof="0" smtClean="0">
                <a:ln>
                  <a:noFill/>
                </a:ln>
                <a:solidFill>
                  <a:prstClr val="black"/>
                </a:solidFill>
                <a:effectLst/>
                <a:uLnTx/>
                <a:uFillTx/>
              </a:rPr>
              <a:t>模板 </a:t>
            </a:r>
            <a:r>
              <a:rPr kumimoji="0" lang="en-US" altLang="zh-CN" sz="100" b="0" i="0" u="none" strike="noStrike" kern="0" cap="none" spc="0" normalizeH="0" baseline="0" noProof="0" smtClean="0">
                <a:ln>
                  <a:noFill/>
                </a:ln>
                <a:solidFill>
                  <a:prstClr val="black"/>
                </a:solidFill>
                <a:effectLst/>
                <a:uLnTx/>
                <a:uFillTx/>
              </a:rPr>
              <a:t>http:// www.PPT818.com/jieri/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8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48000">
                                          <p:cBhvr additive="base">
                                            <p:cTn id="7" dur="1000" fill="hold"/>
                                            <p:tgtEl>
                                              <p:spTgt spid="14"/>
                                            </p:tgtEl>
                                            <p:attrNameLst>
                                              <p:attrName>ppt_x</p:attrName>
                                            </p:attrNameLst>
                                          </p:cBhvr>
                                          <p:tavLst>
                                            <p:tav tm="0">
                                              <p:val>
                                                <p:strVal val="0-#ppt_w/2"/>
                                              </p:val>
                                            </p:tav>
                                            <p:tav tm="100000">
                                              <p:val>
                                                <p:strVal val="#ppt_x"/>
                                              </p:val>
                                            </p:tav>
                                          </p:tavLst>
                                        </p:anim>
                                        <p:anim calcmode="lin" valueType="num" p14:bounceEnd="48000">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8" presetClass="entr" presetSubtype="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500"/>
                                            <p:tgtEl>
                                              <p:spTgt spid="10"/>
                                            </p:tgtEl>
                                          </p:cBhvr>
                                        </p:animEffect>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1250"/>
                                            <p:tgtEl>
                                              <p:spTgt spid="13"/>
                                            </p:tgtEl>
                                          </p:cBhvr>
                                        </p:animEffect>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42"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8" presetClass="entr" presetSubtype="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500"/>
                                            <p:tgtEl>
                                              <p:spTgt spid="10"/>
                                            </p:tgtEl>
                                          </p:cBhvr>
                                        </p:animEffect>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1250"/>
                                            <p:tgtEl>
                                              <p:spTgt spid="13"/>
                                            </p:tgtEl>
                                          </p:cBhvr>
                                        </p:animEffect>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42"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文本框 31"/>
          <p:cNvSpPr>
            <a:spLocks noChangeArrowheads="1"/>
          </p:cNvSpPr>
          <p:nvPr/>
        </p:nvSpPr>
        <p:spPr bwMode="auto">
          <a:xfrm>
            <a:off x="8725635" y="5215219"/>
            <a:ext cx="3308705" cy="147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22" tIns="60908" rIns="121822" bIns="60908" numCol="1" anchor="t" anchorCtr="0" compatLnSpc="1">
            <a:spAutoFit/>
          </a:bodyPr>
          <a:lstStyle/>
          <a:p>
            <a:pPr algn="ctr" defTabSz="1218565" fontAlgn="base">
              <a:spcBef>
                <a:spcPct val="0"/>
              </a:spcBef>
              <a:spcAft>
                <a:spcPct val="0"/>
              </a:spcAft>
              <a:defRPr/>
            </a:pPr>
            <a:r>
              <a:rPr lang="zh-CN" altLang="en-US" sz="8800" kern="0" dirty="0">
                <a:solidFill>
                  <a:srgbClr val="FAD392"/>
                </a:solidFill>
                <a:cs typeface="+mn-ea"/>
                <a:sym typeface="+mn-lt"/>
              </a:rPr>
              <a:t>目 录</a:t>
            </a:r>
          </a:p>
        </p:txBody>
      </p:sp>
      <p:grpSp>
        <p:nvGrpSpPr>
          <p:cNvPr id="5" name="组合 4"/>
          <p:cNvGrpSpPr/>
          <p:nvPr/>
        </p:nvGrpSpPr>
        <p:grpSpPr>
          <a:xfrm>
            <a:off x="7575564" y="6110149"/>
            <a:ext cx="1370417" cy="60940"/>
            <a:chOff x="688893" y="2574256"/>
            <a:chExt cx="7739508" cy="81111"/>
          </a:xfrm>
        </p:grpSpPr>
        <p:sp>
          <p:nvSpPr>
            <p:cNvPr id="6" name="Rectangle 4"/>
            <p:cNvSpPr/>
            <p:nvPr/>
          </p:nvSpPr>
          <p:spPr>
            <a:xfrm>
              <a:off x="688893" y="2574256"/>
              <a:ext cx="1539000" cy="81111"/>
            </a:xfrm>
            <a:prstGeom prst="rect">
              <a:avLst/>
            </a:prstGeom>
            <a:solidFill>
              <a:srgbClr val="FAD392"/>
            </a:solidFill>
            <a:ln w="6350" cap="flat" cmpd="sng" algn="ctr">
              <a:noFill/>
              <a:prstDash val="solid"/>
              <a:miter lim="800000"/>
            </a:ln>
            <a:effectLst/>
          </p:spPr>
          <p:txBody>
            <a:bodyPr lIns="68570" tIns="34287" rIns="68570" bIns="34287"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a:ln>
                  <a:noFill/>
                </a:ln>
                <a:solidFill>
                  <a:srgbClr val="FAD392"/>
                </a:solidFill>
                <a:effectLst/>
                <a:uLnTx/>
                <a:uFillTx/>
                <a:cs typeface="+mn-ea"/>
                <a:sym typeface="+mn-lt"/>
              </a:endParaRPr>
            </a:p>
          </p:txBody>
        </p:sp>
        <p:sp>
          <p:nvSpPr>
            <p:cNvPr id="7" name="Rectangle 5"/>
            <p:cNvSpPr/>
            <p:nvPr/>
          </p:nvSpPr>
          <p:spPr>
            <a:xfrm>
              <a:off x="2239021" y="2574256"/>
              <a:ext cx="1539000" cy="81111"/>
            </a:xfrm>
            <a:prstGeom prst="rect">
              <a:avLst/>
            </a:prstGeom>
            <a:solidFill>
              <a:srgbClr val="FFC000"/>
            </a:solidFill>
            <a:ln w="6350" cap="flat" cmpd="sng" algn="ctr">
              <a:noFill/>
              <a:prstDash val="solid"/>
              <a:miter lim="800000"/>
            </a:ln>
            <a:effectLst/>
          </p:spPr>
          <p:txBody>
            <a:bodyPr lIns="68570" tIns="34287" rIns="68570" bIns="34287"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a:ln>
                  <a:noFill/>
                </a:ln>
                <a:solidFill>
                  <a:srgbClr val="FAD392"/>
                </a:solidFill>
                <a:effectLst/>
                <a:uLnTx/>
                <a:uFillTx/>
                <a:cs typeface="+mn-ea"/>
                <a:sym typeface="+mn-lt"/>
              </a:endParaRPr>
            </a:p>
          </p:txBody>
        </p:sp>
        <p:sp>
          <p:nvSpPr>
            <p:cNvPr id="8" name="Rectangle 6"/>
            <p:cNvSpPr/>
            <p:nvPr/>
          </p:nvSpPr>
          <p:spPr>
            <a:xfrm>
              <a:off x="3789153" y="2574256"/>
              <a:ext cx="1539000" cy="81111"/>
            </a:xfrm>
            <a:prstGeom prst="rect">
              <a:avLst/>
            </a:prstGeom>
            <a:solidFill>
              <a:srgbClr val="FAD392"/>
            </a:solidFill>
            <a:ln w="6350" cap="flat" cmpd="sng" algn="ctr">
              <a:noFill/>
              <a:prstDash val="solid"/>
              <a:miter lim="800000"/>
            </a:ln>
            <a:effectLst/>
          </p:spPr>
          <p:txBody>
            <a:bodyPr lIns="68570" tIns="34287" rIns="68570" bIns="34287"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a:ln>
                  <a:noFill/>
                </a:ln>
                <a:solidFill>
                  <a:srgbClr val="FAD392"/>
                </a:solidFill>
                <a:effectLst/>
                <a:uLnTx/>
                <a:uFillTx/>
                <a:cs typeface="+mn-ea"/>
                <a:sym typeface="+mn-lt"/>
              </a:endParaRPr>
            </a:p>
          </p:txBody>
        </p:sp>
        <p:sp>
          <p:nvSpPr>
            <p:cNvPr id="9" name="Rectangle 7"/>
            <p:cNvSpPr/>
            <p:nvPr/>
          </p:nvSpPr>
          <p:spPr>
            <a:xfrm>
              <a:off x="5339276" y="2574256"/>
              <a:ext cx="1539000" cy="81111"/>
            </a:xfrm>
            <a:prstGeom prst="rect">
              <a:avLst/>
            </a:prstGeom>
            <a:solidFill>
              <a:srgbClr val="FFC000"/>
            </a:solidFill>
            <a:ln w="6350" cap="flat" cmpd="sng" algn="ctr">
              <a:noFill/>
              <a:prstDash val="solid"/>
              <a:miter lim="800000"/>
            </a:ln>
            <a:effectLst/>
          </p:spPr>
          <p:txBody>
            <a:bodyPr lIns="68570" tIns="34287" rIns="68570" bIns="34287"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a:ln>
                  <a:noFill/>
                </a:ln>
                <a:solidFill>
                  <a:srgbClr val="FAD392"/>
                </a:solidFill>
                <a:effectLst/>
                <a:uLnTx/>
                <a:uFillTx/>
                <a:cs typeface="+mn-ea"/>
                <a:sym typeface="+mn-lt"/>
              </a:endParaRPr>
            </a:p>
          </p:txBody>
        </p:sp>
        <p:sp>
          <p:nvSpPr>
            <p:cNvPr id="10" name="Rectangle 8"/>
            <p:cNvSpPr/>
            <p:nvPr/>
          </p:nvSpPr>
          <p:spPr>
            <a:xfrm>
              <a:off x="6889401" y="2574256"/>
              <a:ext cx="1539000" cy="81111"/>
            </a:xfrm>
            <a:prstGeom prst="rect">
              <a:avLst/>
            </a:prstGeom>
            <a:solidFill>
              <a:srgbClr val="FAD392"/>
            </a:solidFill>
            <a:ln w="6350" cap="flat" cmpd="sng" algn="ctr">
              <a:noFill/>
              <a:prstDash val="solid"/>
              <a:miter lim="800000"/>
            </a:ln>
            <a:effectLst/>
          </p:spPr>
          <p:txBody>
            <a:bodyPr lIns="68570" tIns="34287" rIns="68570" bIns="34287"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a:ln>
                  <a:noFill/>
                </a:ln>
                <a:solidFill>
                  <a:srgbClr val="FAD392"/>
                </a:solidFill>
                <a:effectLst/>
                <a:uLnTx/>
                <a:uFillTx/>
                <a:cs typeface="+mn-ea"/>
                <a:sym typeface="+mn-lt"/>
              </a:endParaRPr>
            </a:p>
          </p:txBody>
        </p:sp>
      </p:grpSp>
      <p:grpSp>
        <p:nvGrpSpPr>
          <p:cNvPr id="11" name="组合 10"/>
          <p:cNvGrpSpPr/>
          <p:nvPr/>
        </p:nvGrpSpPr>
        <p:grpSpPr>
          <a:xfrm>
            <a:off x="754309" y="1939210"/>
            <a:ext cx="5825167" cy="687233"/>
            <a:chOff x="3282169" y="1966137"/>
            <a:chExt cx="5825167" cy="687233"/>
          </a:xfrm>
        </p:grpSpPr>
        <p:sp>
          <p:nvSpPr>
            <p:cNvPr id="12" name="圆角矩形 27"/>
            <p:cNvSpPr/>
            <p:nvPr/>
          </p:nvSpPr>
          <p:spPr>
            <a:xfrm>
              <a:off x="3282169" y="1966137"/>
              <a:ext cx="5825167" cy="687233"/>
            </a:xfrm>
            <a:prstGeom prst="roundRect">
              <a:avLst>
                <a:gd name="adj" fmla="val 50000"/>
              </a:avLst>
            </a:prstGeom>
            <a:solidFill>
              <a:sysClr val="window" lastClr="FFFFFF"/>
            </a:solidFill>
            <a:ln w="12700" cap="flat" cmpd="sng" algn="ctr">
              <a:solidFill>
                <a:srgbClr val="C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cs typeface="+mn-ea"/>
                <a:sym typeface="+mn-lt"/>
              </a:endParaRPr>
            </a:p>
          </p:txBody>
        </p:sp>
        <p:sp>
          <p:nvSpPr>
            <p:cNvPr id="13" name="TextBox 3"/>
            <p:cNvSpPr txBox="1"/>
            <p:nvPr/>
          </p:nvSpPr>
          <p:spPr>
            <a:xfrm>
              <a:off x="4451020" y="2125087"/>
              <a:ext cx="18004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C00000"/>
                  </a:solidFill>
                  <a:effectLst/>
                  <a:uLnTx/>
                  <a:uFillTx/>
                  <a:cs typeface="+mn-ea"/>
                  <a:sym typeface="+mn-lt"/>
                </a:rPr>
                <a:t>八一建军节简介</a:t>
              </a:r>
            </a:p>
          </p:txBody>
        </p:sp>
        <p:sp>
          <p:nvSpPr>
            <p:cNvPr id="14" name="TextBox 4"/>
            <p:cNvSpPr txBox="1"/>
            <p:nvPr/>
          </p:nvSpPr>
          <p:spPr>
            <a:xfrm>
              <a:off x="3535414" y="2025060"/>
              <a:ext cx="675185" cy="569387"/>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100" b="1" i="0" u="none" strike="noStrike" kern="0" cap="none" spc="0" normalizeH="0" baseline="0" noProof="0" dirty="0">
                  <a:ln>
                    <a:noFill/>
                  </a:ln>
                  <a:solidFill>
                    <a:srgbClr val="C00000"/>
                  </a:solidFill>
                  <a:effectLst/>
                  <a:uLnTx/>
                  <a:uFillTx/>
                  <a:cs typeface="+mn-ea"/>
                  <a:sym typeface="+mn-lt"/>
                </a:rPr>
                <a:t>01</a:t>
              </a:r>
              <a:endParaRPr kumimoji="0" lang="zh-CN" altLang="en-US" sz="3100" b="1" i="0" u="none" strike="noStrike" kern="0" cap="none" spc="0" normalizeH="0" baseline="0" noProof="0" dirty="0">
                <a:ln>
                  <a:noFill/>
                </a:ln>
                <a:solidFill>
                  <a:srgbClr val="C00000"/>
                </a:solidFill>
                <a:effectLst/>
                <a:uLnTx/>
                <a:uFillTx/>
                <a:cs typeface="+mn-ea"/>
                <a:sym typeface="+mn-lt"/>
              </a:endParaRPr>
            </a:p>
          </p:txBody>
        </p:sp>
      </p:grpSp>
      <p:grpSp>
        <p:nvGrpSpPr>
          <p:cNvPr id="15" name="组合 14"/>
          <p:cNvGrpSpPr/>
          <p:nvPr/>
        </p:nvGrpSpPr>
        <p:grpSpPr>
          <a:xfrm>
            <a:off x="754309" y="2985923"/>
            <a:ext cx="5825167" cy="687233"/>
            <a:chOff x="3282169" y="3012850"/>
            <a:chExt cx="5825167" cy="687233"/>
          </a:xfrm>
        </p:grpSpPr>
        <p:sp>
          <p:nvSpPr>
            <p:cNvPr id="16" name="圆角矩形 31"/>
            <p:cNvSpPr/>
            <p:nvPr/>
          </p:nvSpPr>
          <p:spPr>
            <a:xfrm>
              <a:off x="3282169" y="3012850"/>
              <a:ext cx="5825167" cy="687233"/>
            </a:xfrm>
            <a:prstGeom prst="roundRect">
              <a:avLst>
                <a:gd name="adj" fmla="val 50000"/>
              </a:avLst>
            </a:prstGeom>
            <a:solidFill>
              <a:sysClr val="window" lastClr="FFFFFF"/>
            </a:solidFill>
            <a:ln w="12700" cap="flat" cmpd="sng" algn="ctr">
              <a:solidFill>
                <a:srgbClr val="C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C00000"/>
                </a:solidFill>
                <a:effectLst/>
                <a:uLnTx/>
                <a:uFillTx/>
                <a:cs typeface="+mn-ea"/>
                <a:sym typeface="+mn-lt"/>
              </a:endParaRPr>
            </a:p>
          </p:txBody>
        </p:sp>
        <p:sp>
          <p:nvSpPr>
            <p:cNvPr id="17" name="TextBox 6"/>
            <p:cNvSpPr txBox="1"/>
            <p:nvPr/>
          </p:nvSpPr>
          <p:spPr>
            <a:xfrm>
              <a:off x="4451020" y="3171801"/>
              <a:ext cx="3185487" cy="369332"/>
            </a:xfrm>
            <a:prstGeom prst="rect">
              <a:avLst/>
            </a:prstGeom>
            <a:noFill/>
          </p:spPr>
          <p:txBody>
            <a:bodyPr wrap="none" rtlCol="0">
              <a:spAutoFit/>
            </a:bodyPr>
            <a:lstStyle/>
            <a:p>
              <a:pPr lvl="0">
                <a:defRPr/>
              </a:pPr>
              <a:r>
                <a:rPr lang="zh-CN" altLang="en-US" kern="0" dirty="0">
                  <a:solidFill>
                    <a:srgbClr val="C00000"/>
                  </a:solidFill>
                  <a:cs typeface="+mn-ea"/>
                  <a:sym typeface="+mn-lt"/>
                </a:rPr>
                <a:t>坚定维护核心是最紧要的政治</a:t>
              </a:r>
            </a:p>
          </p:txBody>
        </p:sp>
        <p:sp>
          <p:nvSpPr>
            <p:cNvPr id="18" name="TextBox 7"/>
            <p:cNvSpPr txBox="1"/>
            <p:nvPr/>
          </p:nvSpPr>
          <p:spPr>
            <a:xfrm>
              <a:off x="3535414" y="3071773"/>
              <a:ext cx="675185" cy="569387"/>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100" b="1" i="0" u="none" strike="noStrike" kern="0" cap="none" spc="0" normalizeH="0" baseline="0" noProof="0" dirty="0">
                  <a:ln>
                    <a:noFill/>
                  </a:ln>
                  <a:solidFill>
                    <a:srgbClr val="C00000"/>
                  </a:solidFill>
                  <a:effectLst/>
                  <a:uLnTx/>
                  <a:uFillTx/>
                  <a:cs typeface="+mn-ea"/>
                  <a:sym typeface="+mn-lt"/>
                </a:rPr>
                <a:t>02</a:t>
              </a:r>
              <a:endParaRPr kumimoji="0" lang="zh-CN" altLang="en-US" sz="3100" b="1" i="0" u="none" strike="noStrike" kern="0" cap="none" spc="0" normalizeH="0" baseline="0" noProof="0" dirty="0">
                <a:ln>
                  <a:noFill/>
                </a:ln>
                <a:solidFill>
                  <a:srgbClr val="C00000"/>
                </a:solidFill>
                <a:effectLst/>
                <a:uLnTx/>
                <a:uFillTx/>
                <a:cs typeface="+mn-ea"/>
                <a:sym typeface="+mn-lt"/>
              </a:endParaRPr>
            </a:p>
          </p:txBody>
        </p:sp>
      </p:grpSp>
      <p:grpSp>
        <p:nvGrpSpPr>
          <p:cNvPr id="19" name="组合 18"/>
          <p:cNvGrpSpPr/>
          <p:nvPr/>
        </p:nvGrpSpPr>
        <p:grpSpPr>
          <a:xfrm>
            <a:off x="754309" y="4032635"/>
            <a:ext cx="5825167" cy="687233"/>
            <a:chOff x="3282169" y="4059562"/>
            <a:chExt cx="5825167" cy="687233"/>
          </a:xfrm>
        </p:grpSpPr>
        <p:sp>
          <p:nvSpPr>
            <p:cNvPr id="20" name="圆角矩形 35"/>
            <p:cNvSpPr/>
            <p:nvPr/>
          </p:nvSpPr>
          <p:spPr>
            <a:xfrm>
              <a:off x="3282169" y="4059562"/>
              <a:ext cx="5825167" cy="687233"/>
            </a:xfrm>
            <a:prstGeom prst="roundRect">
              <a:avLst>
                <a:gd name="adj" fmla="val 50000"/>
              </a:avLst>
            </a:prstGeom>
            <a:solidFill>
              <a:sysClr val="window" lastClr="FFFFFF"/>
            </a:solidFill>
            <a:ln w="12700" cap="flat" cmpd="sng" algn="ctr">
              <a:solidFill>
                <a:srgbClr val="C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C00000"/>
                </a:solidFill>
                <a:effectLst/>
                <a:uLnTx/>
                <a:uFillTx/>
                <a:cs typeface="+mn-ea"/>
                <a:sym typeface="+mn-lt"/>
              </a:endParaRPr>
            </a:p>
          </p:txBody>
        </p:sp>
        <p:sp>
          <p:nvSpPr>
            <p:cNvPr id="21" name="TextBox 9"/>
            <p:cNvSpPr txBox="1"/>
            <p:nvPr/>
          </p:nvSpPr>
          <p:spPr>
            <a:xfrm>
              <a:off x="4451020" y="4218513"/>
              <a:ext cx="3185487" cy="369332"/>
            </a:xfrm>
            <a:prstGeom prst="rect">
              <a:avLst/>
            </a:prstGeom>
            <a:noFill/>
          </p:spPr>
          <p:txBody>
            <a:bodyPr wrap="none" rtlCol="0">
              <a:spAutoFit/>
            </a:bodyPr>
            <a:lstStyle/>
            <a:p>
              <a:pPr lvl="0">
                <a:defRPr/>
              </a:pPr>
              <a:r>
                <a:rPr lang="zh-CN" altLang="en-US" kern="0" dirty="0">
                  <a:solidFill>
                    <a:srgbClr val="C00000"/>
                  </a:solidFill>
                  <a:cs typeface="+mn-ea"/>
                  <a:sym typeface="+mn-lt"/>
                </a:rPr>
                <a:t>坚定维护核心是最根本的要求</a:t>
              </a:r>
            </a:p>
          </p:txBody>
        </p:sp>
        <p:sp>
          <p:nvSpPr>
            <p:cNvPr id="22" name="TextBox 10"/>
            <p:cNvSpPr txBox="1"/>
            <p:nvPr/>
          </p:nvSpPr>
          <p:spPr>
            <a:xfrm>
              <a:off x="3535414" y="4118485"/>
              <a:ext cx="675185" cy="569387"/>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100" b="1" i="0" u="none" strike="noStrike" kern="0" cap="none" spc="0" normalizeH="0" baseline="0" noProof="0" dirty="0">
                  <a:ln>
                    <a:noFill/>
                  </a:ln>
                  <a:solidFill>
                    <a:srgbClr val="C00000"/>
                  </a:solidFill>
                  <a:effectLst/>
                  <a:uLnTx/>
                  <a:uFillTx/>
                  <a:cs typeface="+mn-ea"/>
                  <a:sym typeface="+mn-lt"/>
                </a:rPr>
                <a:t>03</a:t>
              </a:r>
              <a:endParaRPr kumimoji="0" lang="zh-CN" altLang="en-US" sz="3100" b="1" i="0" u="none" strike="noStrike" kern="0" cap="none" spc="0" normalizeH="0" baseline="0" noProof="0" dirty="0">
                <a:ln>
                  <a:noFill/>
                </a:ln>
                <a:solidFill>
                  <a:srgbClr val="C00000"/>
                </a:solidFill>
                <a:effectLst/>
                <a:uLnTx/>
                <a:uFillTx/>
                <a:cs typeface="+mn-ea"/>
                <a:sym typeface="+mn-lt"/>
              </a:endParaRPr>
            </a:p>
          </p:txBody>
        </p:sp>
      </p:grpSp>
      <p:grpSp>
        <p:nvGrpSpPr>
          <p:cNvPr id="23" name="组合 22"/>
          <p:cNvGrpSpPr/>
          <p:nvPr/>
        </p:nvGrpSpPr>
        <p:grpSpPr>
          <a:xfrm>
            <a:off x="754309" y="5079347"/>
            <a:ext cx="5825167" cy="687233"/>
            <a:chOff x="3282169" y="5106274"/>
            <a:chExt cx="5825167" cy="687233"/>
          </a:xfrm>
        </p:grpSpPr>
        <p:sp>
          <p:nvSpPr>
            <p:cNvPr id="24" name="圆角矩形 39"/>
            <p:cNvSpPr/>
            <p:nvPr/>
          </p:nvSpPr>
          <p:spPr>
            <a:xfrm>
              <a:off x="3282169" y="5106274"/>
              <a:ext cx="5825167" cy="687233"/>
            </a:xfrm>
            <a:prstGeom prst="roundRect">
              <a:avLst>
                <a:gd name="adj" fmla="val 50000"/>
              </a:avLst>
            </a:prstGeom>
            <a:solidFill>
              <a:sysClr val="window" lastClr="FFFFFF"/>
            </a:solidFill>
            <a:ln w="12700" cap="flat" cmpd="sng" algn="ctr">
              <a:solidFill>
                <a:srgbClr val="C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C00000"/>
                </a:solidFill>
                <a:effectLst/>
                <a:uLnTx/>
                <a:uFillTx/>
                <a:cs typeface="+mn-ea"/>
                <a:sym typeface="+mn-lt"/>
              </a:endParaRPr>
            </a:p>
          </p:txBody>
        </p:sp>
        <p:sp>
          <p:nvSpPr>
            <p:cNvPr id="25" name="TextBox 12"/>
            <p:cNvSpPr txBox="1"/>
            <p:nvPr/>
          </p:nvSpPr>
          <p:spPr>
            <a:xfrm>
              <a:off x="4504073" y="5265224"/>
              <a:ext cx="3877985" cy="369332"/>
            </a:xfrm>
            <a:prstGeom prst="rect">
              <a:avLst/>
            </a:prstGeom>
            <a:noFill/>
          </p:spPr>
          <p:txBody>
            <a:bodyPr wrap="none" rtlCol="0">
              <a:spAutoFit/>
            </a:bodyPr>
            <a:lstStyle/>
            <a:p>
              <a:pPr lvl="0">
                <a:defRPr/>
              </a:pPr>
              <a:r>
                <a:rPr lang="zh-CN" altLang="en-US" kern="0" dirty="0">
                  <a:solidFill>
                    <a:srgbClr val="C00000"/>
                  </a:solidFill>
                  <a:cs typeface="+mn-ea"/>
                  <a:sym typeface="+mn-lt"/>
                </a:rPr>
                <a:t>锻造维护核心、对党忠诚的坚定信念</a:t>
              </a:r>
            </a:p>
          </p:txBody>
        </p:sp>
        <p:sp>
          <p:nvSpPr>
            <p:cNvPr id="26" name="TextBox 13"/>
            <p:cNvSpPr txBox="1"/>
            <p:nvPr/>
          </p:nvSpPr>
          <p:spPr>
            <a:xfrm>
              <a:off x="3555528" y="5165197"/>
              <a:ext cx="675185" cy="569387"/>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100" b="1" i="0" u="none" strike="noStrike" kern="0" cap="none" spc="0" normalizeH="0" baseline="0" noProof="0" dirty="0">
                  <a:ln>
                    <a:noFill/>
                  </a:ln>
                  <a:solidFill>
                    <a:srgbClr val="C00000"/>
                  </a:solidFill>
                  <a:effectLst/>
                  <a:uLnTx/>
                  <a:uFillTx/>
                  <a:cs typeface="+mn-ea"/>
                  <a:sym typeface="+mn-lt"/>
                </a:rPr>
                <a:t>04</a:t>
              </a:r>
              <a:endParaRPr kumimoji="0" lang="zh-CN" altLang="en-US" sz="3100" b="1" i="0" u="none" strike="noStrike" kern="0" cap="none" spc="0" normalizeH="0" baseline="0" noProof="0" dirty="0">
                <a:ln>
                  <a:noFill/>
                </a:ln>
                <a:solidFill>
                  <a:srgbClr val="C00000"/>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2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4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6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6" presetClass="emph" presetSubtype="0" fill="hold" nodeType="afterEffect">
                                  <p:stCondLst>
                                    <p:cond delay="0"/>
                                  </p:stCondLst>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par>
                                <p:cTn id="35" presetID="26" presetClass="emph" presetSubtype="0" fill="hold" nodeType="withEffect">
                                  <p:stCondLst>
                                    <p:cond delay="200"/>
                                  </p:stCondLst>
                                  <p:childTnLst>
                                    <p:animEffect transition="out" filter="fade">
                                      <p:cBhvr>
                                        <p:cTn id="36" dur="500" tmFilter="0, 0; .2, .5; .8, .5; 1, 0"/>
                                        <p:tgtEl>
                                          <p:spTgt spid="15"/>
                                        </p:tgtEl>
                                      </p:cBhvr>
                                    </p:animEffect>
                                    <p:animScale>
                                      <p:cBhvr>
                                        <p:cTn id="37" dur="250" autoRev="1" fill="hold"/>
                                        <p:tgtEl>
                                          <p:spTgt spid="15"/>
                                        </p:tgtEl>
                                      </p:cBhvr>
                                      <p:by x="105000" y="105000"/>
                                    </p:animScale>
                                  </p:childTnLst>
                                </p:cTn>
                              </p:par>
                              <p:par>
                                <p:cTn id="38" presetID="26" presetClass="emph" presetSubtype="0" fill="hold" nodeType="withEffect">
                                  <p:stCondLst>
                                    <p:cond delay="400"/>
                                  </p:stCondLst>
                                  <p:childTnLst>
                                    <p:animEffect transition="out" filter="fade">
                                      <p:cBhvr>
                                        <p:cTn id="39" dur="500" tmFilter="0, 0; .2, .5; .8, .5; 1, 0"/>
                                        <p:tgtEl>
                                          <p:spTgt spid="19"/>
                                        </p:tgtEl>
                                      </p:cBhvr>
                                    </p:animEffect>
                                    <p:animScale>
                                      <p:cBhvr>
                                        <p:cTn id="40" dur="250" autoRev="1" fill="hold"/>
                                        <p:tgtEl>
                                          <p:spTgt spid="19"/>
                                        </p:tgtEl>
                                      </p:cBhvr>
                                      <p:by x="105000" y="105000"/>
                                    </p:animScale>
                                  </p:childTnLst>
                                </p:cTn>
                              </p:par>
                              <p:par>
                                <p:cTn id="41" presetID="26" presetClass="emph" presetSubtype="0" fill="hold" nodeType="withEffect">
                                  <p:stCondLst>
                                    <p:cond delay="600"/>
                                  </p:stCondLst>
                                  <p:childTnLst>
                                    <p:animEffect transition="out" filter="fade">
                                      <p:cBhvr>
                                        <p:cTn id="42" dur="500" tmFilter="0, 0; .2, .5; .8, .5; 1, 0"/>
                                        <p:tgtEl>
                                          <p:spTgt spid="23"/>
                                        </p:tgtEl>
                                      </p:cBhvr>
                                    </p:animEffect>
                                    <p:animScale>
                                      <p:cBhvr>
                                        <p:cTn id="43"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1066932" y="4001218"/>
            <a:ext cx="10340305" cy="2010368"/>
          </a:xfrm>
          <a:prstGeom prst="rect">
            <a:avLst/>
          </a:prstGeom>
          <a:gradFill>
            <a:gsLst>
              <a:gs pos="0">
                <a:srgbClr val="FFC000"/>
              </a:gs>
              <a:gs pos="100000">
                <a:schemeClr val="accent4">
                  <a:lumMod val="75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矩形 10"/>
          <p:cNvSpPr>
            <a:spLocks noChangeArrowheads="1"/>
          </p:cNvSpPr>
          <p:nvPr/>
        </p:nvSpPr>
        <p:spPr bwMode="auto">
          <a:xfrm>
            <a:off x="943117" y="3348324"/>
            <a:ext cx="3200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400" b="1" dirty="0">
                <a:solidFill>
                  <a:srgbClr val="FAD392"/>
                </a:solidFill>
                <a:latin typeface="+mn-lt"/>
                <a:ea typeface="+mn-ea"/>
                <a:cs typeface="+mn-ea"/>
                <a:sym typeface="+mn-lt"/>
              </a:rPr>
              <a:t>军委实行主席负责制</a:t>
            </a:r>
          </a:p>
        </p:txBody>
      </p:sp>
      <p:sp>
        <p:nvSpPr>
          <p:cNvPr id="12" name="矩形 11"/>
          <p:cNvSpPr/>
          <p:nvPr/>
        </p:nvSpPr>
        <p:spPr>
          <a:xfrm>
            <a:off x="1703303" y="4198489"/>
            <a:ext cx="9067562" cy="1615827"/>
          </a:xfrm>
          <a:prstGeom prst="rect">
            <a:avLst/>
          </a:prstGeom>
          <a:noFill/>
        </p:spPr>
        <p:txBody>
          <a:bodyPr wrap="square">
            <a:spAutoFit/>
          </a:bodyPr>
          <a:lstStyle/>
          <a:p>
            <a:pPr>
              <a:lnSpc>
                <a:spcPct val="150000"/>
              </a:lnSpc>
            </a:pPr>
            <a:r>
              <a:rPr lang="zh-CN" altLang="en-US" sz="2200" dirty="0">
                <a:solidFill>
                  <a:schemeClr val="bg1"/>
                </a:solidFill>
                <a:cs typeface="+mn-ea"/>
                <a:sym typeface="+mn-lt"/>
              </a:rPr>
              <a:t>对于保证党中央和中央军委牢牢掌握我军最高领导权和指挥权具有根本性、决定性作用。坚定维护核心，对我军来讲，最重要的是坚决维护和贯彻军委主席负责制。</a:t>
            </a:r>
            <a:endParaRPr lang="en-US" altLang="zh-CN" sz="2200" dirty="0">
              <a:solidFill>
                <a:schemeClr val="bg1"/>
              </a:solidFill>
              <a:cs typeface="+mn-ea"/>
              <a:sym typeface="+mn-lt"/>
            </a:endParaRPr>
          </a:p>
        </p:txBody>
      </p:sp>
      <p:sp>
        <p:nvSpPr>
          <p:cNvPr id="13" name="矩形 12"/>
          <p:cNvSpPr/>
          <p:nvPr/>
        </p:nvSpPr>
        <p:spPr>
          <a:xfrm>
            <a:off x="5177724" y="1568757"/>
            <a:ext cx="6229513" cy="369332"/>
          </a:xfrm>
          <a:prstGeom prst="rect">
            <a:avLst/>
          </a:prstGeom>
          <a:solidFill>
            <a:schemeClr val="bg1">
              <a:alpha val="40000"/>
            </a:schemeClr>
          </a:solidFill>
          <a:ln>
            <a:solidFill>
              <a:srgbClr val="C00000"/>
            </a:solidFill>
          </a:ln>
        </p:spPr>
        <p:txBody>
          <a:bodyPr wrap="square">
            <a:spAutoFit/>
          </a:bodyPr>
          <a:lstStyle/>
          <a:p>
            <a:pPr algn="ctr" eaLnBrk="1" hangingPunct="1"/>
            <a:r>
              <a:rPr lang="zh-CN" altLang="en-US" b="1" dirty="0">
                <a:solidFill>
                  <a:schemeClr val="bg1"/>
                </a:solidFill>
                <a:cs typeface="+mn-ea"/>
                <a:sym typeface="+mn-lt"/>
              </a:rPr>
              <a:t>是</a:t>
            </a:r>
            <a:r>
              <a:rPr lang="zh-CN" altLang="en-US" dirty="0">
                <a:solidFill>
                  <a:schemeClr val="bg1"/>
                </a:solidFill>
                <a:cs typeface="+mn-ea"/>
                <a:sym typeface="+mn-lt"/>
              </a:rPr>
              <a:t>宪法明确规定的</a:t>
            </a:r>
          </a:p>
        </p:txBody>
      </p:sp>
      <p:sp>
        <p:nvSpPr>
          <p:cNvPr id="14" name="矩形 13"/>
          <p:cNvSpPr/>
          <p:nvPr/>
        </p:nvSpPr>
        <p:spPr>
          <a:xfrm>
            <a:off x="5177724" y="2142763"/>
            <a:ext cx="6229513" cy="369332"/>
          </a:xfrm>
          <a:prstGeom prst="rect">
            <a:avLst/>
          </a:prstGeom>
          <a:solidFill>
            <a:schemeClr val="bg1">
              <a:alpha val="40000"/>
            </a:schemeClr>
          </a:solidFill>
          <a:ln>
            <a:solidFill>
              <a:srgbClr val="C00000"/>
            </a:solidFill>
          </a:ln>
        </p:spPr>
        <p:txBody>
          <a:bodyPr wrap="square">
            <a:spAutoFit/>
          </a:bodyPr>
          <a:lstStyle/>
          <a:p>
            <a:pPr algn="ctr" eaLnBrk="1" hangingPunct="1"/>
            <a:r>
              <a:rPr lang="zh-CN" altLang="en-US" b="1" dirty="0">
                <a:solidFill>
                  <a:schemeClr val="bg1"/>
                </a:solidFill>
                <a:cs typeface="+mn-ea"/>
                <a:sym typeface="+mn-lt"/>
              </a:rPr>
              <a:t>是</a:t>
            </a:r>
            <a:r>
              <a:rPr lang="zh-CN" altLang="en-US" dirty="0">
                <a:solidFill>
                  <a:schemeClr val="bg1"/>
                </a:solidFill>
                <a:cs typeface="+mn-ea"/>
                <a:sym typeface="+mn-lt"/>
              </a:rPr>
              <a:t>中国特色社会主义政治制度、军事制度的重要制度规定</a:t>
            </a:r>
          </a:p>
        </p:txBody>
      </p:sp>
      <p:sp>
        <p:nvSpPr>
          <p:cNvPr id="15" name="矩形 14"/>
          <p:cNvSpPr/>
          <p:nvPr/>
        </p:nvSpPr>
        <p:spPr>
          <a:xfrm>
            <a:off x="5177724" y="2734264"/>
            <a:ext cx="6229513" cy="923330"/>
          </a:xfrm>
          <a:prstGeom prst="rect">
            <a:avLst/>
          </a:prstGeom>
          <a:solidFill>
            <a:schemeClr val="bg1">
              <a:alpha val="40000"/>
            </a:schemeClr>
          </a:solidFill>
          <a:ln>
            <a:solidFill>
              <a:srgbClr val="C00000"/>
            </a:solidFill>
          </a:ln>
        </p:spPr>
        <p:txBody>
          <a:bodyPr wrap="square">
            <a:spAutoFit/>
          </a:bodyPr>
          <a:lstStyle/>
          <a:p>
            <a:pPr algn="ctr" eaLnBrk="1" hangingPunct="1"/>
            <a:r>
              <a:rPr lang="zh-CN" altLang="en-US" b="1" dirty="0">
                <a:solidFill>
                  <a:schemeClr val="bg1"/>
                </a:solidFill>
                <a:cs typeface="+mn-ea"/>
                <a:sym typeface="+mn-lt"/>
              </a:rPr>
              <a:t>是</a:t>
            </a:r>
            <a:r>
              <a:rPr lang="zh-CN" altLang="en-US" dirty="0">
                <a:solidFill>
                  <a:schemeClr val="bg1"/>
                </a:solidFill>
                <a:cs typeface="+mn-ea"/>
                <a:sym typeface="+mn-lt"/>
              </a:rPr>
              <a:t>坚持党对军队绝对领导的核心要求，对于保证党中央和中央军委牢牢掌握我军最高领导权和指挥权具有根本性、决定性作用</a:t>
            </a:r>
          </a:p>
        </p:txBody>
      </p:sp>
      <p:sp>
        <p:nvSpPr>
          <p:cNvPr id="16" name="矩形 15"/>
          <p:cNvSpPr/>
          <p:nvPr/>
        </p:nvSpPr>
        <p:spPr>
          <a:xfrm>
            <a:off x="4698226" y="1559627"/>
            <a:ext cx="407200" cy="407200"/>
          </a:xfrm>
          <a:prstGeom prst="rect">
            <a:avLst/>
          </a:prstGeom>
          <a:solidFill>
            <a:srgbClr val="C00000"/>
          </a:solidFill>
          <a:ln w="19050">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855345">
              <a:defRPr/>
            </a:pPr>
            <a:r>
              <a:rPr lang="en-US" altLang="zh-CN" sz="1920" b="1" dirty="0">
                <a:solidFill>
                  <a:schemeClr val="bg1"/>
                </a:solidFill>
                <a:cs typeface="+mn-ea"/>
                <a:sym typeface="+mn-lt"/>
              </a:rPr>
              <a:t>1</a:t>
            </a:r>
            <a:endParaRPr lang="zh-CN" altLang="en-US" sz="1920" b="1" dirty="0">
              <a:solidFill>
                <a:schemeClr val="bg1"/>
              </a:solidFill>
              <a:cs typeface="+mn-ea"/>
              <a:sym typeface="+mn-lt"/>
            </a:endParaRPr>
          </a:p>
        </p:txBody>
      </p:sp>
      <p:sp>
        <p:nvSpPr>
          <p:cNvPr id="17" name="矩形 16"/>
          <p:cNvSpPr/>
          <p:nvPr/>
        </p:nvSpPr>
        <p:spPr>
          <a:xfrm>
            <a:off x="4698226" y="2133634"/>
            <a:ext cx="407200" cy="407200"/>
          </a:xfrm>
          <a:prstGeom prst="rect">
            <a:avLst/>
          </a:prstGeom>
          <a:solidFill>
            <a:srgbClr val="C00000"/>
          </a:solidFill>
          <a:ln w="19050">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855345">
              <a:defRPr/>
            </a:pPr>
            <a:r>
              <a:rPr lang="en-US" altLang="zh-CN" sz="1920" b="1" dirty="0">
                <a:solidFill>
                  <a:schemeClr val="bg1"/>
                </a:solidFill>
                <a:cs typeface="+mn-ea"/>
                <a:sym typeface="+mn-lt"/>
              </a:rPr>
              <a:t>2</a:t>
            </a:r>
            <a:endParaRPr lang="zh-CN" altLang="en-US" sz="1920" b="1" dirty="0">
              <a:solidFill>
                <a:schemeClr val="bg1"/>
              </a:solidFill>
              <a:cs typeface="+mn-ea"/>
              <a:sym typeface="+mn-lt"/>
            </a:endParaRPr>
          </a:p>
        </p:txBody>
      </p:sp>
      <p:sp>
        <p:nvSpPr>
          <p:cNvPr id="18" name="矩形 17"/>
          <p:cNvSpPr/>
          <p:nvPr/>
        </p:nvSpPr>
        <p:spPr>
          <a:xfrm>
            <a:off x="4698226" y="2725135"/>
            <a:ext cx="407200" cy="407200"/>
          </a:xfrm>
          <a:prstGeom prst="rect">
            <a:avLst/>
          </a:prstGeom>
          <a:solidFill>
            <a:srgbClr val="C00000"/>
          </a:solidFill>
          <a:ln w="19050">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855345">
              <a:defRPr/>
            </a:pPr>
            <a:r>
              <a:rPr lang="en-US" altLang="zh-CN" sz="1920" b="1" dirty="0">
                <a:solidFill>
                  <a:schemeClr val="bg1"/>
                </a:solidFill>
                <a:cs typeface="+mn-ea"/>
                <a:sym typeface="+mn-lt"/>
              </a:rPr>
              <a:t>3</a:t>
            </a:r>
            <a:endParaRPr lang="zh-CN" altLang="en-US" sz="1920" b="1" dirty="0">
              <a:solidFill>
                <a:schemeClr val="bg1"/>
              </a:solidFill>
              <a:cs typeface="+mn-ea"/>
              <a:sym typeface="+mn-lt"/>
            </a:endParaRPr>
          </a:p>
        </p:txBody>
      </p:sp>
      <p:pic>
        <p:nvPicPr>
          <p:cNvPr id="19" name="图片 18"/>
          <p:cNvPicPr>
            <a:picLocks noChangeAspect="1"/>
          </p:cNvPicPr>
          <p:nvPr/>
        </p:nvPicPr>
        <p:blipFill>
          <a:blip r:embed="rId4" cstate="email">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1066932" y="1058501"/>
            <a:ext cx="2841997" cy="25206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1250"/>
                                        <p:tgtEl>
                                          <p:spTgt spid="11"/>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12" grpId="0"/>
      <p:bldP spid="13" grpId="0" bldLvl="0" animBg="1"/>
      <p:bldP spid="14" grpId="0" bldLvl="0" animBg="1"/>
      <p:bldP spid="15" grpId="0" bldLvl="0" animBg="1"/>
      <p:bldP spid="16" grpId="0" bldLvl="0" animBg="1"/>
      <p:bldP spid="17" grpId="0" bldLvl="0" animBg="1"/>
      <p:bldP spid="1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8" name="圆角矩形 27"/>
          <p:cNvSpPr/>
          <p:nvPr/>
        </p:nvSpPr>
        <p:spPr>
          <a:xfrm rot="5400000">
            <a:off x="4272892" y="3117862"/>
            <a:ext cx="3984335" cy="921184"/>
          </a:xfrm>
          <a:prstGeom prst="roundRect">
            <a:avLst>
              <a:gd name="adj" fmla="val 50000"/>
            </a:avLst>
          </a:prstGeom>
          <a:solidFill>
            <a:sysClr val="window" lastClr="FFFFFF">
              <a:alpha val="84000"/>
            </a:sysClr>
          </a:solidFill>
          <a:ln w="12700" cap="flat" cmpd="sng" algn="ctr">
            <a:solidFill>
              <a:srgbClr val="C00000"/>
            </a:solidFill>
            <a:prstDash val="solid"/>
            <a:miter lim="800000"/>
          </a:ln>
          <a:effectLst>
            <a:outerShdw blurRad="50800" dist="38100" dir="10800000" algn="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cs typeface="+mn-ea"/>
              <a:sym typeface="+mn-lt"/>
            </a:endParaRPr>
          </a:p>
        </p:txBody>
      </p:sp>
      <p:pic>
        <p:nvPicPr>
          <p:cNvPr id="3" name="图片 2"/>
          <p:cNvPicPr>
            <a:picLocks noChangeAspect="1"/>
          </p:cNvPicPr>
          <p:nvPr/>
        </p:nvPicPr>
        <p:blipFill>
          <a:blip r:embed="rId4" cstate="email"/>
          <a:stretch>
            <a:fillRect/>
          </a:stretch>
        </p:blipFill>
        <p:spPr>
          <a:xfrm>
            <a:off x="6981518" y="3844245"/>
            <a:ext cx="5760732" cy="431902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019" y="625642"/>
            <a:ext cx="6871706" cy="5155687"/>
          </a:xfrm>
          <a:prstGeom prst="rect">
            <a:avLst/>
          </a:prstGeom>
        </p:spPr>
      </p:pic>
      <p:sp>
        <p:nvSpPr>
          <p:cNvPr id="6" name="文本框 6"/>
          <p:cNvSpPr txBox="1"/>
          <p:nvPr/>
        </p:nvSpPr>
        <p:spPr>
          <a:xfrm>
            <a:off x="5343817" y="1685982"/>
            <a:ext cx="442633" cy="1517503"/>
          </a:xfrm>
          <a:prstGeom prst="rect">
            <a:avLst/>
          </a:prstGeom>
          <a:noFill/>
        </p:spPr>
        <p:txBody>
          <a:bodyPr vert="eaVert" wrap="square" lIns="28676" tIns="14338" rIns="28676" bIns="14338" rtlCol="0">
            <a:spAutoFit/>
          </a:bodyPr>
          <a:lstStyle/>
          <a:p>
            <a:pPr algn="ctr"/>
            <a:r>
              <a:rPr lang="zh-CN" altLang="en-US" sz="2500" b="1" dirty="0">
                <a:solidFill>
                  <a:srgbClr val="FFC000"/>
                </a:solidFill>
                <a:effectLst>
                  <a:outerShdw blurRad="38100" dist="38100" dir="2700000" algn="tl">
                    <a:srgbClr val="000000">
                      <a:alpha val="43137"/>
                    </a:srgbClr>
                  </a:outerShdw>
                </a:effectLst>
                <a:cs typeface="+mn-ea"/>
                <a:sym typeface="+mn-lt"/>
              </a:rPr>
              <a:t>第四部分</a:t>
            </a:r>
          </a:p>
        </p:txBody>
      </p:sp>
      <p:sp>
        <p:nvSpPr>
          <p:cNvPr id="7" name="文本框 6"/>
          <p:cNvSpPr txBox="1"/>
          <p:nvPr/>
        </p:nvSpPr>
        <p:spPr>
          <a:xfrm>
            <a:off x="5716379" y="1725594"/>
            <a:ext cx="1169551" cy="3785652"/>
          </a:xfrm>
          <a:prstGeom prst="rect">
            <a:avLst/>
          </a:prstGeom>
          <a:noFill/>
        </p:spPr>
        <p:txBody>
          <a:bodyPr vert="eaVert" wrap="none" rtlCol="0">
            <a:spAutoFit/>
          </a:bodyPr>
          <a:lstStyle>
            <a:defPPr>
              <a:defRPr lang="zh-CN"/>
            </a:defPPr>
            <a:lvl1pPr>
              <a:defRPr sz="4800" b="1">
                <a:gradFill flip="none" rotWithShape="1">
                  <a:gsLst>
                    <a:gs pos="53000">
                      <a:schemeClr val="accent4">
                        <a:lumMod val="45000"/>
                        <a:lumOff val="55000"/>
                      </a:schemeClr>
                    </a:gs>
                    <a:gs pos="654">
                      <a:schemeClr val="accent4">
                        <a:lumMod val="40000"/>
                        <a:lumOff val="60000"/>
                      </a:schemeClr>
                    </a:gs>
                    <a:gs pos="52000">
                      <a:schemeClr val="bg1"/>
                    </a:gs>
                    <a:gs pos="100000">
                      <a:srgbClr val="FFFF00"/>
                    </a:gs>
                  </a:gsLst>
                  <a:lin ang="5100000" scaled="0"/>
                  <a:tileRect/>
                </a:gradFill>
                <a:effectLst>
                  <a:glow rad="127000">
                    <a:srgbClr val="113D85"/>
                  </a:glow>
                </a:effectLst>
                <a:latin typeface="微软雅黑" panose="020B0503020204020204" pitchFamily="34" charset="-122"/>
                <a:ea typeface="微软雅黑" panose="020B0503020204020204" pitchFamily="34" charset="-122"/>
              </a:defRPr>
            </a:lvl1pPr>
          </a:lstStyle>
          <a:p>
            <a:pPr algn="ctr" defTabSz="855345" fontAlgn="auto">
              <a:spcBef>
                <a:spcPts val="0"/>
              </a:spcBef>
              <a:spcAft>
                <a:spcPts val="0"/>
              </a:spcAft>
              <a:defRPr/>
            </a:pPr>
            <a:r>
              <a:rPr lang="zh-CN" altLang="en-US" sz="3200" b="0" dirty="0">
                <a:solidFill>
                  <a:schemeClr val="tx1"/>
                </a:solidFill>
                <a:effectLst/>
                <a:latin typeface="+mn-lt"/>
                <a:ea typeface="+mn-ea"/>
                <a:cs typeface="+mn-ea"/>
                <a:sym typeface="+mn-lt"/>
              </a:rPr>
              <a:t>锻造维护核心</a:t>
            </a:r>
            <a:endParaRPr lang="en-US" altLang="zh-CN" sz="3200" b="0" dirty="0">
              <a:solidFill>
                <a:schemeClr val="tx1"/>
              </a:solidFill>
              <a:effectLst/>
              <a:latin typeface="+mn-lt"/>
              <a:ea typeface="+mn-ea"/>
              <a:cs typeface="+mn-ea"/>
              <a:sym typeface="+mn-lt"/>
            </a:endParaRPr>
          </a:p>
          <a:p>
            <a:pPr algn="ctr" defTabSz="855345" fontAlgn="auto">
              <a:spcBef>
                <a:spcPts val="0"/>
              </a:spcBef>
              <a:spcAft>
                <a:spcPts val="0"/>
              </a:spcAft>
              <a:defRPr/>
            </a:pPr>
            <a:r>
              <a:rPr lang="zh-CN" altLang="en-US" sz="3200" b="0" dirty="0">
                <a:solidFill>
                  <a:schemeClr val="tx1"/>
                </a:solidFill>
                <a:effectLst/>
                <a:latin typeface="+mn-lt"/>
                <a:ea typeface="+mn-ea"/>
                <a:cs typeface="+mn-ea"/>
                <a:sym typeface="+mn-lt"/>
              </a:rPr>
              <a:t>对党忠诚的坚定信念</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5" cstate="email"/>
          <a:stretch>
            <a:fillRect/>
          </a:stretch>
        </p:blipFill>
        <p:spPr>
          <a:xfrm>
            <a:off x="0" y="376"/>
            <a:ext cx="12192000" cy="6857247"/>
          </a:xfrm>
          <a:prstGeom prst="rect">
            <a:avLst/>
          </a:prstGeom>
        </p:spPr>
      </p:pic>
      <p:sp>
        <p:nvSpPr>
          <p:cNvPr id="10" name="矩形 9"/>
          <p:cNvSpPr/>
          <p:nvPr/>
        </p:nvSpPr>
        <p:spPr>
          <a:xfrm>
            <a:off x="1529192" y="1271212"/>
            <a:ext cx="8610374" cy="1062939"/>
          </a:xfrm>
          <a:prstGeom prst="rect">
            <a:avLst/>
          </a:prstGeom>
          <a:noFill/>
          <a:ln w="12700" cap="flat" cmpd="sng" algn="ctr">
            <a:noFill/>
            <a:prstDash val="solid"/>
          </a:ln>
          <a:effectLst>
            <a:innerShdw blurRad="63500" dist="25400" dir="15600000">
              <a:prstClr val="black">
                <a:alpha val="50000"/>
              </a:prstClr>
            </a:inn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r>
              <a:rPr lang="zh-CN" altLang="en-US" sz="2000" kern="0" dirty="0">
                <a:solidFill>
                  <a:schemeClr val="bg1"/>
                </a:solidFill>
                <a:cs typeface="+mn-ea"/>
                <a:sym typeface="+mn-lt"/>
              </a:rPr>
              <a:t>坚定维护核心，既要靠内生的思想认同、政治认同、情感认同，也要靠组织凝聚、纪律约束、制度保障。</a:t>
            </a:r>
            <a:endParaRPr kumimoji="0" lang="zh-CN" altLang="en-US" sz="2000" i="0" u="none" strike="noStrike" kern="0" cap="none" spc="0" normalizeH="0" baseline="0" noProof="0" dirty="0">
              <a:ln>
                <a:noFill/>
              </a:ln>
              <a:solidFill>
                <a:schemeClr val="bg1"/>
              </a:solidFill>
              <a:effectLst/>
              <a:uLnTx/>
              <a:uFillTx/>
              <a:cs typeface="+mn-ea"/>
              <a:sym typeface="+mn-lt"/>
            </a:endParaRPr>
          </a:p>
        </p:txBody>
      </p:sp>
      <p:sp>
        <p:nvSpPr>
          <p:cNvPr id="11" name="矩形 10"/>
          <p:cNvSpPr/>
          <p:nvPr/>
        </p:nvSpPr>
        <p:spPr>
          <a:xfrm>
            <a:off x="1572677" y="2446524"/>
            <a:ext cx="8932638" cy="3046988"/>
          </a:xfrm>
          <a:prstGeom prst="rect">
            <a:avLst/>
          </a:prstGeom>
          <a:noFill/>
        </p:spPr>
        <p:txBody>
          <a:bodyPr wrap="square">
            <a:spAutoFit/>
          </a:bodyPr>
          <a:lstStyle/>
          <a:p>
            <a:pPr algn="just">
              <a:lnSpc>
                <a:spcPct val="200000"/>
              </a:lnSpc>
            </a:pPr>
            <a:r>
              <a:rPr lang="zh-CN" altLang="en-US" sz="2400" dirty="0">
                <a:solidFill>
                  <a:schemeClr val="bg1"/>
                </a:solidFill>
                <a:cs typeface="+mn-ea"/>
                <a:sym typeface="+mn-lt"/>
              </a:rPr>
              <a:t>全军官兵要把维护核心融入血脉灵魂，化为忠诚信仰和政治自觉，在任何时候任何情况下都坚决维护党中央和习主席权威，始终同党中央、中央军委和习主席保持高度一致，</a:t>
            </a:r>
            <a:r>
              <a:rPr lang="zh-CN" altLang="en-US" sz="2400" b="1" dirty="0">
                <a:solidFill>
                  <a:schemeClr val="bg1"/>
                </a:solidFill>
                <a:cs typeface="+mn-ea"/>
                <a:sym typeface="+mn-lt"/>
              </a:rPr>
              <a:t>坚决听从党中央、中央军委和习主席指挥。</a:t>
            </a:r>
          </a:p>
        </p:txBody>
      </p:sp>
      <p:sp>
        <p:nvSpPr>
          <p:cNvPr id="12" name="任意多边形 7"/>
          <p:cNvSpPr/>
          <p:nvPr>
            <p:custDataLst>
              <p:tags r:id="rId1"/>
            </p:custDataLst>
          </p:nvPr>
        </p:nvSpPr>
        <p:spPr>
          <a:xfrm>
            <a:off x="904563" y="1053464"/>
            <a:ext cx="2197615" cy="360690"/>
          </a:xfrm>
          <a:custGeom>
            <a:avLst/>
            <a:gdLst>
              <a:gd name="connsiteX0" fmla="*/ 133593 w 2668537"/>
              <a:gd name="connsiteY0" fmla="*/ 0 h 437981"/>
              <a:gd name="connsiteX1" fmla="*/ 2668537 w 2668537"/>
              <a:gd name="connsiteY1" fmla="*/ 0 h 437981"/>
              <a:gd name="connsiteX2" fmla="*/ 2168210 w 2668537"/>
              <a:gd name="connsiteY2" fmla="*/ 437981 h 437981"/>
              <a:gd name="connsiteX3" fmla="*/ 0 w 2668537"/>
              <a:gd name="connsiteY3" fmla="*/ 437981 h 437981"/>
              <a:gd name="connsiteX4" fmla="*/ 407199 w 2668537"/>
              <a:gd name="connsiteY4" fmla="*/ 136089 h 437981"/>
              <a:gd name="connsiteX5" fmla="*/ 177013 w 2668537"/>
              <a:gd name="connsiteY5" fmla="*/ 136089 h 4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8537" h="437981">
                <a:moveTo>
                  <a:pt x="133593" y="0"/>
                </a:moveTo>
                <a:lnTo>
                  <a:pt x="2668537" y="0"/>
                </a:lnTo>
                <a:lnTo>
                  <a:pt x="2168210" y="437981"/>
                </a:lnTo>
                <a:lnTo>
                  <a:pt x="0" y="437981"/>
                </a:lnTo>
                <a:lnTo>
                  <a:pt x="407199" y="136089"/>
                </a:lnTo>
                <a:lnTo>
                  <a:pt x="177013" y="136089"/>
                </a:lnTo>
                <a:close/>
              </a:path>
            </a:pathLst>
          </a:custGeom>
          <a:gradFill>
            <a:gsLst>
              <a:gs pos="0">
                <a:srgbClr val="FFC000"/>
              </a:gs>
              <a:gs pos="100000">
                <a:schemeClr val="accent4">
                  <a:lumMod val="75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5">
              <a:defRPr/>
            </a:pPr>
            <a:r>
              <a:rPr lang="zh-CN" altLang="en-US" sz="2160" kern="0" dirty="0">
                <a:solidFill>
                  <a:schemeClr val="bg1"/>
                </a:solidFill>
                <a:cs typeface="+mn-ea"/>
                <a:sym typeface="+mn-lt"/>
              </a:rPr>
              <a:t>第一</a:t>
            </a:r>
          </a:p>
        </p:txBody>
      </p:sp>
      <p:sp>
        <p:nvSpPr>
          <p:cNvPr id="13" name="Freeform 5"/>
          <p:cNvSpPr/>
          <p:nvPr/>
        </p:nvSpPr>
        <p:spPr bwMode="auto">
          <a:xfrm>
            <a:off x="794196" y="1051482"/>
            <a:ext cx="373096" cy="356350"/>
          </a:xfrm>
          <a:custGeom>
            <a:avLst/>
            <a:gdLst>
              <a:gd name="T0" fmla="*/ 6777 w 13556"/>
              <a:gd name="T1" fmla="*/ 0 h 12943"/>
              <a:gd name="T2" fmla="*/ 8371 w 13556"/>
              <a:gd name="T3" fmla="*/ 4953 h 12943"/>
              <a:gd name="T4" fmla="*/ 13556 w 13556"/>
              <a:gd name="T5" fmla="*/ 4944 h 12943"/>
              <a:gd name="T6" fmla="*/ 12868 w 13556"/>
              <a:gd name="T7" fmla="*/ 5443 h 12943"/>
              <a:gd name="T8" fmla="*/ 12182 w 13556"/>
              <a:gd name="T9" fmla="*/ 5942 h 12943"/>
              <a:gd name="T10" fmla="*/ 11495 w 13556"/>
              <a:gd name="T11" fmla="*/ 6441 h 12943"/>
              <a:gd name="T12" fmla="*/ 10809 w 13556"/>
              <a:gd name="T13" fmla="*/ 6941 h 12943"/>
              <a:gd name="T14" fmla="*/ 10123 w 13556"/>
              <a:gd name="T15" fmla="*/ 7440 h 12943"/>
              <a:gd name="T16" fmla="*/ 9439 w 13556"/>
              <a:gd name="T17" fmla="*/ 7939 h 12943"/>
              <a:gd name="T18" fmla="*/ 8753 w 13556"/>
              <a:gd name="T19" fmla="*/ 8438 h 12943"/>
              <a:gd name="T20" fmla="*/ 8069 w 13556"/>
              <a:gd name="T21" fmla="*/ 8938 h 12943"/>
              <a:gd name="T22" fmla="*/ 7383 w 13556"/>
              <a:gd name="T23" fmla="*/ 9437 h 12943"/>
              <a:gd name="T24" fmla="*/ 6699 w 13556"/>
              <a:gd name="T25" fmla="*/ 9937 h 12943"/>
              <a:gd name="T26" fmla="*/ 6014 w 13556"/>
              <a:gd name="T27" fmla="*/ 10437 h 12943"/>
              <a:gd name="T28" fmla="*/ 5330 w 13556"/>
              <a:gd name="T29" fmla="*/ 10938 h 12943"/>
              <a:gd name="T30" fmla="*/ 4644 w 13556"/>
              <a:gd name="T31" fmla="*/ 11438 h 12943"/>
              <a:gd name="T32" fmla="*/ 3960 w 13556"/>
              <a:gd name="T33" fmla="*/ 11939 h 12943"/>
              <a:gd name="T34" fmla="*/ 3274 w 13556"/>
              <a:gd name="T35" fmla="*/ 12441 h 12943"/>
              <a:gd name="T36" fmla="*/ 2589 w 13556"/>
              <a:gd name="T37" fmla="*/ 12943 h 12943"/>
              <a:gd name="T38" fmla="*/ 4201 w 13556"/>
              <a:gd name="T39" fmla="*/ 7995 h 12943"/>
              <a:gd name="T40" fmla="*/ 0 w 13556"/>
              <a:gd name="T41" fmla="*/ 4944 h 12943"/>
              <a:gd name="T42" fmla="*/ 5185 w 13556"/>
              <a:gd name="T43" fmla="*/ 4953 h 12943"/>
              <a:gd name="T44" fmla="*/ 6777 w 13556"/>
              <a:gd name="T45" fmla="*/ 0 h 1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56" h="12943">
                <a:moveTo>
                  <a:pt x="6777" y="0"/>
                </a:moveTo>
                <a:lnTo>
                  <a:pt x="8371" y="4953"/>
                </a:lnTo>
                <a:lnTo>
                  <a:pt x="13556" y="4944"/>
                </a:lnTo>
                <a:lnTo>
                  <a:pt x="12868" y="5443"/>
                </a:lnTo>
                <a:lnTo>
                  <a:pt x="12182" y="5942"/>
                </a:lnTo>
                <a:lnTo>
                  <a:pt x="11495" y="6441"/>
                </a:lnTo>
                <a:lnTo>
                  <a:pt x="10809" y="6941"/>
                </a:lnTo>
                <a:lnTo>
                  <a:pt x="10123" y="7440"/>
                </a:lnTo>
                <a:lnTo>
                  <a:pt x="9439" y="7939"/>
                </a:lnTo>
                <a:lnTo>
                  <a:pt x="8753" y="8438"/>
                </a:lnTo>
                <a:lnTo>
                  <a:pt x="8069" y="8938"/>
                </a:lnTo>
                <a:lnTo>
                  <a:pt x="7383" y="9437"/>
                </a:lnTo>
                <a:lnTo>
                  <a:pt x="6699" y="9937"/>
                </a:lnTo>
                <a:lnTo>
                  <a:pt x="6014" y="10437"/>
                </a:lnTo>
                <a:lnTo>
                  <a:pt x="5330" y="10938"/>
                </a:lnTo>
                <a:lnTo>
                  <a:pt x="4644" y="11438"/>
                </a:lnTo>
                <a:lnTo>
                  <a:pt x="3960" y="11939"/>
                </a:lnTo>
                <a:lnTo>
                  <a:pt x="3274" y="12441"/>
                </a:lnTo>
                <a:lnTo>
                  <a:pt x="2589" y="12943"/>
                </a:lnTo>
                <a:lnTo>
                  <a:pt x="4201" y="7995"/>
                </a:lnTo>
                <a:lnTo>
                  <a:pt x="0" y="4944"/>
                </a:lnTo>
                <a:lnTo>
                  <a:pt x="5185" y="4953"/>
                </a:lnTo>
                <a:lnTo>
                  <a:pt x="6777" y="0"/>
                </a:lnTo>
                <a:close/>
              </a:path>
            </a:pathLst>
          </a:custGeom>
          <a:gradFill>
            <a:gsLst>
              <a:gs pos="0">
                <a:srgbClr val="FFC000"/>
              </a:gs>
              <a:gs pos="100000">
                <a:schemeClr val="accent4">
                  <a:lumMod val="75000"/>
                </a:schemeClr>
              </a:gs>
            </a:gsLst>
            <a:path path="circle">
              <a:fillToRect l="100000" b="100000"/>
            </a:path>
          </a:gradFill>
          <a:ln>
            <a:noFill/>
          </a:ln>
        </p:spPr>
        <p:txBody>
          <a:bodyPr vert="horz" wrap="square" lIns="131639" tIns="65820" rIns="131639" bIns="65820" numCol="1" anchor="t" anchorCtr="0" compatLnSpc="1"/>
          <a:lstStyle/>
          <a:p>
            <a:pPr defTabSz="1026795">
              <a:defRPr/>
            </a:pPr>
            <a:endParaRPr lang="zh-CN" altLang="en-US" sz="2020">
              <a:solidFill>
                <a:schemeClr val="bg1"/>
              </a:solidFill>
              <a:cs typeface="+mn-ea"/>
              <a:sym typeface="+mn-lt"/>
            </a:endParaRPr>
          </a:p>
        </p:txBody>
      </p:sp>
      <p:cxnSp>
        <p:nvCxnSpPr>
          <p:cNvPr id="14" name="直接连接符 13"/>
          <p:cNvCxnSpPr/>
          <p:nvPr/>
        </p:nvCxnSpPr>
        <p:spPr>
          <a:xfrm>
            <a:off x="3102177" y="1345952"/>
            <a:ext cx="7131240" cy="0"/>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341825" y="2166557"/>
            <a:ext cx="8891592" cy="1"/>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233417" y="1345953"/>
            <a:ext cx="0" cy="820604"/>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341825" y="1609994"/>
            <a:ext cx="0" cy="556564"/>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accel="50000" decel="50000" fill="hold" grpId="1" nodeType="withEffect">
                                  <p:stCondLst>
                                    <p:cond delay="0"/>
                                  </p:stCondLst>
                                  <p:childTnLst>
                                    <p:animMotion origin="layout" path="M -4.375E-6 4.44444E-6 L -0.05104 0.0662 " pathEditMode="relative" rAng="0" ptsTypes="AA">
                                      <p:cBhvr>
                                        <p:cTn id="9" dur="500" spd="-100000" fill="hold"/>
                                        <p:tgtEl>
                                          <p:spTgt spid="13"/>
                                        </p:tgtEl>
                                        <p:attrNameLst>
                                          <p:attrName>ppt_x</p:attrName>
                                          <p:attrName>ppt_y</p:attrName>
                                        </p:attrNameLst>
                                      </p:cBhvr>
                                      <p:rCtr x="-2552" y="331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42" presetClass="path" presetSubtype="0" accel="50000" decel="50000" fill="hold" grpId="1" nodeType="withEffect">
                                  <p:stCondLst>
                                    <p:cond delay="0"/>
                                  </p:stCondLst>
                                  <p:childTnLst>
                                    <p:animMotion origin="layout" path="M 1.25E-6 0.00116 L 0.04896 -0.06296 " pathEditMode="relative" rAng="0" ptsTypes="AA">
                                      <p:cBhvr>
                                        <p:cTn id="15" dur="500" spd="-100000" fill="hold"/>
                                        <p:tgtEl>
                                          <p:spTgt spid="12"/>
                                        </p:tgtEl>
                                        <p:attrNameLst>
                                          <p:attrName>ppt_x</p:attrName>
                                          <p:attrName>ppt_y</p:attrName>
                                        </p:attrNameLst>
                                      </p:cBhvr>
                                      <p:rCtr x="2448" y="-3218"/>
                                    </p:animMotion>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50"/>
                                        <p:tgtEl>
                                          <p:spTgt spid="14"/>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250"/>
                                        <p:tgtEl>
                                          <p:spTgt spid="16"/>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250"/>
                                        <p:tgtEl>
                                          <p:spTgt spid="15"/>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250"/>
                                        <p:tgtEl>
                                          <p:spTgt spid="1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4000"/>
                            </p:stCondLst>
                            <p:childTnLst>
                              <p:par>
                                <p:cTn id="37" presetID="1" presetClass="entr" presetSubtype="0" fill="hold" grpId="0" nodeType="afterEffect">
                                  <p:stCondLst>
                                    <p:cond delay="0"/>
                                  </p:stCondLst>
                                  <p:iterate type="lt">
                                    <p:tmAbs val="40"/>
                                  </p:iterate>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P spid="11" grpId="0"/>
      <p:bldP spid="12" grpId="0" bldLvl="0" animBg="1"/>
      <p:bldP spid="12" grpId="1" bldLvl="0" animBg="1"/>
      <p:bldP spid="13" grpId="0" bldLvl="0" animBg="1"/>
      <p:bldP spid="13" grpId="1"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1790813" y="1333325"/>
            <a:ext cx="8610374" cy="1062939"/>
          </a:xfrm>
          <a:prstGeom prst="rect">
            <a:avLst/>
          </a:prstGeom>
          <a:noFill/>
          <a:ln w="12700" cap="flat" cmpd="sng" algn="ctr">
            <a:noFill/>
            <a:prstDash val="solid"/>
          </a:ln>
          <a:effectLst>
            <a:innerShdw blurRad="63500" dist="25400" dir="15600000">
              <a:prstClr val="black">
                <a:alpha val="50000"/>
              </a:prstClr>
            </a:inn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r>
              <a:rPr lang="zh-CN" altLang="en-US" sz="2000" kern="0" dirty="0">
                <a:solidFill>
                  <a:schemeClr val="bg1"/>
                </a:solidFill>
                <a:cs typeface="+mn-ea"/>
                <a:sym typeface="+mn-lt"/>
              </a:rPr>
              <a:t>坚定的信仰信念源自理论上的高度认同，铸牢维护核心的信念首先必须强化科学理论的武装和引领。</a:t>
            </a:r>
          </a:p>
        </p:txBody>
      </p:sp>
      <p:sp>
        <p:nvSpPr>
          <p:cNvPr id="11" name="矩形 10"/>
          <p:cNvSpPr/>
          <p:nvPr/>
        </p:nvSpPr>
        <p:spPr>
          <a:xfrm>
            <a:off x="1847795" y="2609926"/>
            <a:ext cx="8932638" cy="3637919"/>
          </a:xfrm>
          <a:prstGeom prst="rect">
            <a:avLst/>
          </a:prstGeom>
          <a:noFill/>
        </p:spPr>
        <p:txBody>
          <a:bodyPr wrap="square">
            <a:spAutoFit/>
          </a:bodyPr>
          <a:lstStyle/>
          <a:p>
            <a:pPr algn="just">
              <a:lnSpc>
                <a:spcPct val="120000"/>
              </a:lnSpc>
            </a:pPr>
            <a:r>
              <a:rPr lang="zh-CN" altLang="en-US" sz="2800" b="1" dirty="0">
                <a:solidFill>
                  <a:schemeClr val="bg1"/>
                </a:solidFill>
                <a:cs typeface="+mn-ea"/>
                <a:sym typeface="+mn-lt"/>
              </a:rPr>
              <a:t>要</a:t>
            </a:r>
            <a:r>
              <a:rPr lang="zh-CN" altLang="en-US" dirty="0">
                <a:solidFill>
                  <a:schemeClr val="bg1"/>
                </a:solidFill>
                <a:cs typeface="+mn-ea"/>
                <a:sym typeface="+mn-lt"/>
              </a:rPr>
              <a:t>从坚定维护核心的政治站位，高举习主席系列重要讲话时代精神旗帜，把学习贯彻全面提高到新水平。</a:t>
            </a:r>
            <a:endParaRPr lang="en-US" altLang="zh-CN" dirty="0">
              <a:solidFill>
                <a:schemeClr val="bg1"/>
              </a:solidFill>
              <a:cs typeface="+mn-ea"/>
              <a:sym typeface="+mn-lt"/>
            </a:endParaRPr>
          </a:p>
          <a:p>
            <a:pPr algn="just">
              <a:lnSpc>
                <a:spcPct val="120000"/>
              </a:lnSpc>
            </a:pPr>
            <a:endParaRPr lang="en-US" altLang="zh-CN" dirty="0">
              <a:solidFill>
                <a:schemeClr val="bg1"/>
              </a:solidFill>
              <a:cs typeface="+mn-ea"/>
              <a:sym typeface="+mn-lt"/>
            </a:endParaRPr>
          </a:p>
          <a:p>
            <a:pPr algn="just">
              <a:lnSpc>
                <a:spcPct val="120000"/>
              </a:lnSpc>
            </a:pPr>
            <a:r>
              <a:rPr lang="zh-CN" altLang="en-US" sz="2800" b="1" dirty="0">
                <a:solidFill>
                  <a:schemeClr val="bg1"/>
                </a:solidFill>
                <a:cs typeface="+mn-ea"/>
                <a:sym typeface="+mn-lt"/>
              </a:rPr>
              <a:t>要</a:t>
            </a:r>
            <a:r>
              <a:rPr lang="zh-CN" altLang="en-US" dirty="0">
                <a:solidFill>
                  <a:schemeClr val="bg1"/>
                </a:solidFill>
                <a:cs typeface="+mn-ea"/>
                <a:sym typeface="+mn-lt"/>
              </a:rPr>
              <a:t>围绕掌握科学体系和思想精髓打开学习武装新境界，扭住党中央治国理政新理念新思想新战略提领深化，领会把握习主席系列重要讲话的基本精神、基本内容、基本要求；</a:t>
            </a:r>
            <a:endParaRPr lang="en-US" altLang="zh-CN" dirty="0">
              <a:solidFill>
                <a:schemeClr val="bg1"/>
              </a:solidFill>
              <a:cs typeface="+mn-ea"/>
              <a:sym typeface="+mn-lt"/>
            </a:endParaRPr>
          </a:p>
          <a:p>
            <a:pPr algn="just">
              <a:lnSpc>
                <a:spcPct val="120000"/>
              </a:lnSpc>
            </a:pPr>
            <a:endParaRPr lang="zh-CN" altLang="en-US" b="1" dirty="0">
              <a:solidFill>
                <a:schemeClr val="bg1"/>
              </a:solidFill>
              <a:cs typeface="+mn-ea"/>
              <a:sym typeface="+mn-lt"/>
            </a:endParaRPr>
          </a:p>
          <a:p>
            <a:pPr algn="just">
              <a:lnSpc>
                <a:spcPct val="120000"/>
              </a:lnSpc>
            </a:pPr>
            <a:r>
              <a:rPr lang="zh-CN" altLang="en-US" sz="2800" b="1" dirty="0">
                <a:solidFill>
                  <a:schemeClr val="bg1"/>
                </a:solidFill>
                <a:cs typeface="+mn-ea"/>
                <a:sym typeface="+mn-lt"/>
              </a:rPr>
              <a:t>要</a:t>
            </a:r>
            <a:r>
              <a:rPr lang="zh-CN" altLang="en-US" dirty="0">
                <a:solidFill>
                  <a:schemeClr val="bg1"/>
                </a:solidFill>
                <a:cs typeface="+mn-ea"/>
                <a:sym typeface="+mn-lt"/>
              </a:rPr>
              <a:t>坚持学而信、学而思、学而行，眼睛向内、净化灵魂，把学习贯彻习主席系列重要讲话与德的塑造、党性锤炼统一起来，强化宗旨意识，坚定理想信念和精神追求，端正思想品行，提升道德境界。</a:t>
            </a:r>
            <a:endParaRPr lang="zh-CN" altLang="en-US" b="1" dirty="0">
              <a:solidFill>
                <a:schemeClr val="bg1"/>
              </a:solidFill>
              <a:cs typeface="+mn-ea"/>
              <a:sym typeface="+mn-lt"/>
            </a:endParaRPr>
          </a:p>
        </p:txBody>
      </p:sp>
      <p:sp>
        <p:nvSpPr>
          <p:cNvPr id="12" name="任意多边形 11"/>
          <p:cNvSpPr/>
          <p:nvPr>
            <p:custDataLst>
              <p:tags r:id="rId1"/>
            </p:custDataLst>
          </p:nvPr>
        </p:nvSpPr>
        <p:spPr>
          <a:xfrm>
            <a:off x="1166184" y="1115577"/>
            <a:ext cx="2197615" cy="360690"/>
          </a:xfrm>
          <a:custGeom>
            <a:avLst/>
            <a:gdLst>
              <a:gd name="connsiteX0" fmla="*/ 133593 w 2668537"/>
              <a:gd name="connsiteY0" fmla="*/ 0 h 437981"/>
              <a:gd name="connsiteX1" fmla="*/ 2668537 w 2668537"/>
              <a:gd name="connsiteY1" fmla="*/ 0 h 437981"/>
              <a:gd name="connsiteX2" fmla="*/ 2168210 w 2668537"/>
              <a:gd name="connsiteY2" fmla="*/ 437981 h 437981"/>
              <a:gd name="connsiteX3" fmla="*/ 0 w 2668537"/>
              <a:gd name="connsiteY3" fmla="*/ 437981 h 437981"/>
              <a:gd name="connsiteX4" fmla="*/ 407199 w 2668537"/>
              <a:gd name="connsiteY4" fmla="*/ 136089 h 437981"/>
              <a:gd name="connsiteX5" fmla="*/ 177013 w 2668537"/>
              <a:gd name="connsiteY5" fmla="*/ 136089 h 4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8537" h="437981">
                <a:moveTo>
                  <a:pt x="133593" y="0"/>
                </a:moveTo>
                <a:lnTo>
                  <a:pt x="2668537" y="0"/>
                </a:lnTo>
                <a:lnTo>
                  <a:pt x="2168210" y="437981"/>
                </a:lnTo>
                <a:lnTo>
                  <a:pt x="0" y="437981"/>
                </a:lnTo>
                <a:lnTo>
                  <a:pt x="407199" y="136089"/>
                </a:lnTo>
                <a:lnTo>
                  <a:pt x="177013" y="136089"/>
                </a:lnTo>
                <a:close/>
              </a:path>
            </a:pathLst>
          </a:custGeom>
          <a:gradFill>
            <a:gsLst>
              <a:gs pos="0">
                <a:srgbClr val="FFC000"/>
              </a:gs>
              <a:gs pos="100000">
                <a:schemeClr val="accent4">
                  <a:lumMod val="75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5">
              <a:defRPr/>
            </a:pPr>
            <a:r>
              <a:rPr lang="zh-CN" altLang="en-US" sz="2400" kern="0" dirty="0">
                <a:solidFill>
                  <a:schemeClr val="bg1"/>
                </a:solidFill>
                <a:cs typeface="+mn-ea"/>
                <a:sym typeface="+mn-lt"/>
              </a:rPr>
              <a:t>第二</a:t>
            </a:r>
          </a:p>
        </p:txBody>
      </p:sp>
      <p:sp>
        <p:nvSpPr>
          <p:cNvPr id="13" name="Freeform 5"/>
          <p:cNvSpPr/>
          <p:nvPr/>
        </p:nvSpPr>
        <p:spPr bwMode="auto">
          <a:xfrm>
            <a:off x="1055817" y="1113595"/>
            <a:ext cx="373096" cy="356350"/>
          </a:xfrm>
          <a:custGeom>
            <a:avLst/>
            <a:gdLst>
              <a:gd name="T0" fmla="*/ 6777 w 13556"/>
              <a:gd name="T1" fmla="*/ 0 h 12943"/>
              <a:gd name="T2" fmla="*/ 8371 w 13556"/>
              <a:gd name="T3" fmla="*/ 4953 h 12943"/>
              <a:gd name="T4" fmla="*/ 13556 w 13556"/>
              <a:gd name="T5" fmla="*/ 4944 h 12943"/>
              <a:gd name="T6" fmla="*/ 12868 w 13556"/>
              <a:gd name="T7" fmla="*/ 5443 h 12943"/>
              <a:gd name="T8" fmla="*/ 12182 w 13556"/>
              <a:gd name="T9" fmla="*/ 5942 h 12943"/>
              <a:gd name="T10" fmla="*/ 11495 w 13556"/>
              <a:gd name="T11" fmla="*/ 6441 h 12943"/>
              <a:gd name="T12" fmla="*/ 10809 w 13556"/>
              <a:gd name="T13" fmla="*/ 6941 h 12943"/>
              <a:gd name="T14" fmla="*/ 10123 w 13556"/>
              <a:gd name="T15" fmla="*/ 7440 h 12943"/>
              <a:gd name="T16" fmla="*/ 9439 w 13556"/>
              <a:gd name="T17" fmla="*/ 7939 h 12943"/>
              <a:gd name="T18" fmla="*/ 8753 w 13556"/>
              <a:gd name="T19" fmla="*/ 8438 h 12943"/>
              <a:gd name="T20" fmla="*/ 8069 w 13556"/>
              <a:gd name="T21" fmla="*/ 8938 h 12943"/>
              <a:gd name="T22" fmla="*/ 7383 w 13556"/>
              <a:gd name="T23" fmla="*/ 9437 h 12943"/>
              <a:gd name="T24" fmla="*/ 6699 w 13556"/>
              <a:gd name="T25" fmla="*/ 9937 h 12943"/>
              <a:gd name="T26" fmla="*/ 6014 w 13556"/>
              <a:gd name="T27" fmla="*/ 10437 h 12943"/>
              <a:gd name="T28" fmla="*/ 5330 w 13556"/>
              <a:gd name="T29" fmla="*/ 10938 h 12943"/>
              <a:gd name="T30" fmla="*/ 4644 w 13556"/>
              <a:gd name="T31" fmla="*/ 11438 h 12943"/>
              <a:gd name="T32" fmla="*/ 3960 w 13556"/>
              <a:gd name="T33" fmla="*/ 11939 h 12943"/>
              <a:gd name="T34" fmla="*/ 3274 w 13556"/>
              <a:gd name="T35" fmla="*/ 12441 h 12943"/>
              <a:gd name="T36" fmla="*/ 2589 w 13556"/>
              <a:gd name="T37" fmla="*/ 12943 h 12943"/>
              <a:gd name="T38" fmla="*/ 4201 w 13556"/>
              <a:gd name="T39" fmla="*/ 7995 h 12943"/>
              <a:gd name="T40" fmla="*/ 0 w 13556"/>
              <a:gd name="T41" fmla="*/ 4944 h 12943"/>
              <a:gd name="T42" fmla="*/ 5185 w 13556"/>
              <a:gd name="T43" fmla="*/ 4953 h 12943"/>
              <a:gd name="T44" fmla="*/ 6777 w 13556"/>
              <a:gd name="T45" fmla="*/ 0 h 1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56" h="12943">
                <a:moveTo>
                  <a:pt x="6777" y="0"/>
                </a:moveTo>
                <a:lnTo>
                  <a:pt x="8371" y="4953"/>
                </a:lnTo>
                <a:lnTo>
                  <a:pt x="13556" y="4944"/>
                </a:lnTo>
                <a:lnTo>
                  <a:pt x="12868" y="5443"/>
                </a:lnTo>
                <a:lnTo>
                  <a:pt x="12182" y="5942"/>
                </a:lnTo>
                <a:lnTo>
                  <a:pt x="11495" y="6441"/>
                </a:lnTo>
                <a:lnTo>
                  <a:pt x="10809" y="6941"/>
                </a:lnTo>
                <a:lnTo>
                  <a:pt x="10123" y="7440"/>
                </a:lnTo>
                <a:lnTo>
                  <a:pt x="9439" y="7939"/>
                </a:lnTo>
                <a:lnTo>
                  <a:pt x="8753" y="8438"/>
                </a:lnTo>
                <a:lnTo>
                  <a:pt x="8069" y="8938"/>
                </a:lnTo>
                <a:lnTo>
                  <a:pt x="7383" y="9437"/>
                </a:lnTo>
                <a:lnTo>
                  <a:pt x="6699" y="9937"/>
                </a:lnTo>
                <a:lnTo>
                  <a:pt x="6014" y="10437"/>
                </a:lnTo>
                <a:lnTo>
                  <a:pt x="5330" y="10938"/>
                </a:lnTo>
                <a:lnTo>
                  <a:pt x="4644" y="11438"/>
                </a:lnTo>
                <a:lnTo>
                  <a:pt x="3960" y="11939"/>
                </a:lnTo>
                <a:lnTo>
                  <a:pt x="3274" y="12441"/>
                </a:lnTo>
                <a:lnTo>
                  <a:pt x="2589" y="12943"/>
                </a:lnTo>
                <a:lnTo>
                  <a:pt x="4201" y="7995"/>
                </a:lnTo>
                <a:lnTo>
                  <a:pt x="0" y="4944"/>
                </a:lnTo>
                <a:lnTo>
                  <a:pt x="5185" y="4953"/>
                </a:lnTo>
                <a:lnTo>
                  <a:pt x="6777" y="0"/>
                </a:lnTo>
                <a:close/>
              </a:path>
            </a:pathLst>
          </a:custGeom>
          <a:gradFill>
            <a:gsLst>
              <a:gs pos="0">
                <a:srgbClr val="FFC000"/>
              </a:gs>
              <a:gs pos="100000">
                <a:schemeClr val="accent4">
                  <a:lumMod val="75000"/>
                </a:schemeClr>
              </a:gs>
            </a:gsLst>
            <a:path path="circle">
              <a:fillToRect l="100000" b="100000"/>
            </a:path>
          </a:gradFill>
          <a:ln>
            <a:noFill/>
          </a:ln>
        </p:spPr>
        <p:txBody>
          <a:bodyPr vert="horz" wrap="square" lIns="131639" tIns="65820" rIns="131639" bIns="65820" numCol="1" anchor="t" anchorCtr="0" compatLnSpc="1"/>
          <a:lstStyle/>
          <a:p>
            <a:pPr defTabSz="1026795">
              <a:defRPr/>
            </a:pPr>
            <a:endParaRPr lang="zh-CN" altLang="en-US" sz="2020">
              <a:cs typeface="+mn-ea"/>
              <a:sym typeface="+mn-lt"/>
            </a:endParaRPr>
          </a:p>
        </p:txBody>
      </p:sp>
      <p:cxnSp>
        <p:nvCxnSpPr>
          <p:cNvPr id="14" name="直接连接符 13"/>
          <p:cNvCxnSpPr/>
          <p:nvPr/>
        </p:nvCxnSpPr>
        <p:spPr>
          <a:xfrm>
            <a:off x="3363798" y="1408065"/>
            <a:ext cx="7131240" cy="0"/>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603446" y="2228670"/>
            <a:ext cx="8891592" cy="1"/>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495038" y="1408066"/>
            <a:ext cx="0" cy="820604"/>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603446" y="1672107"/>
            <a:ext cx="0" cy="556564"/>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5" cstate="email"/>
          <a:stretch>
            <a:fillRect/>
          </a:stretch>
        </p:blipFill>
        <p:spPr>
          <a:xfrm rot="775041" flipH="1">
            <a:off x="231683" y="4617147"/>
            <a:ext cx="2446718" cy="2382430"/>
          </a:xfrm>
          <a:prstGeom prst="rect">
            <a:avLst/>
          </a:prstGeom>
        </p:spPr>
      </p:pic>
      <p:pic>
        <p:nvPicPr>
          <p:cNvPr id="20" name="图片 19"/>
          <p:cNvPicPr>
            <a:picLocks noChangeAspect="1"/>
          </p:cNvPicPr>
          <p:nvPr/>
        </p:nvPicPr>
        <p:blipFill>
          <a:blip r:embed="rId6" cstate="email"/>
          <a:stretch>
            <a:fillRect/>
          </a:stretch>
        </p:blipFill>
        <p:spPr>
          <a:xfrm>
            <a:off x="8649228" y="3661206"/>
            <a:ext cx="3820353" cy="37199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accel="50000" decel="50000" fill="hold" grpId="1" nodeType="withEffect">
                                  <p:stCondLst>
                                    <p:cond delay="0"/>
                                  </p:stCondLst>
                                  <p:childTnLst>
                                    <p:animMotion origin="layout" path="M -2.29167E-6 -7.40741E-7 L -0.05104 0.0662 " pathEditMode="relative" rAng="0" ptsTypes="AA">
                                      <p:cBhvr>
                                        <p:cTn id="9" dur="500" spd="-100000" fill="hold"/>
                                        <p:tgtEl>
                                          <p:spTgt spid="13"/>
                                        </p:tgtEl>
                                        <p:attrNameLst>
                                          <p:attrName>ppt_x</p:attrName>
                                          <p:attrName>ppt_y</p:attrName>
                                        </p:attrNameLst>
                                      </p:cBhvr>
                                      <p:rCtr x="-2552" y="331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42" presetClass="path" presetSubtype="0" accel="50000" decel="50000" fill="hold" grpId="1" nodeType="withEffect">
                                  <p:stCondLst>
                                    <p:cond delay="0"/>
                                  </p:stCondLst>
                                  <p:childTnLst>
                                    <p:animMotion origin="layout" path="M 3.54167E-6 0.00116 L 0.04895 -0.06296 " pathEditMode="relative" rAng="0" ptsTypes="AA">
                                      <p:cBhvr>
                                        <p:cTn id="15" dur="500" spd="-100000" fill="hold"/>
                                        <p:tgtEl>
                                          <p:spTgt spid="12"/>
                                        </p:tgtEl>
                                        <p:attrNameLst>
                                          <p:attrName>ppt_x</p:attrName>
                                          <p:attrName>ppt_y</p:attrName>
                                        </p:attrNameLst>
                                      </p:cBhvr>
                                      <p:rCtr x="2448" y="-3218"/>
                                    </p:animMotion>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50"/>
                                        <p:tgtEl>
                                          <p:spTgt spid="14"/>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250"/>
                                        <p:tgtEl>
                                          <p:spTgt spid="16"/>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250"/>
                                        <p:tgtEl>
                                          <p:spTgt spid="15"/>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250"/>
                                        <p:tgtEl>
                                          <p:spTgt spid="1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4000"/>
                            </p:stCondLst>
                            <p:childTnLst>
                              <p:par>
                                <p:cTn id="37" presetID="1" presetClass="entr" presetSubtype="0" fill="hold" grpId="0" nodeType="afterEffect">
                                  <p:stCondLst>
                                    <p:cond delay="0"/>
                                  </p:stCondLst>
                                  <p:iterate type="lt">
                                    <p:tmAbs val="40"/>
                                  </p:iterate>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P spid="11" grpId="0"/>
      <p:bldP spid="12" grpId="0" bldLvl="0" animBg="1"/>
      <p:bldP spid="12" grpId="1" bldLvl="0" animBg="1"/>
      <p:bldP spid="13" grpId="0" bldLvl="0" animBg="1"/>
      <p:bldP spid="13" grpId="1"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a:blip r:embed="rId5" cstate="email">
            <a:duotone>
              <a:schemeClr val="accent4">
                <a:shade val="45000"/>
                <a:satMod val="135000"/>
              </a:schemeClr>
              <a:prstClr val="white"/>
            </a:duotone>
          </a:blip>
          <a:stretch>
            <a:fillRect/>
          </a:stretch>
        </p:blipFill>
        <p:spPr>
          <a:xfrm>
            <a:off x="7628142" y="3567822"/>
            <a:ext cx="3599695" cy="3599695"/>
          </a:xfrm>
          <a:prstGeom prst="rect">
            <a:avLst/>
          </a:prstGeom>
        </p:spPr>
      </p:pic>
      <p:sp>
        <p:nvSpPr>
          <p:cNvPr id="10" name="矩形 9"/>
          <p:cNvSpPr/>
          <p:nvPr/>
        </p:nvSpPr>
        <p:spPr>
          <a:xfrm>
            <a:off x="1649963" y="1567985"/>
            <a:ext cx="8610374" cy="1062939"/>
          </a:xfrm>
          <a:prstGeom prst="rect">
            <a:avLst/>
          </a:prstGeom>
          <a:noFill/>
          <a:ln w="12700" cap="flat" cmpd="sng" algn="ctr">
            <a:noFill/>
            <a:prstDash val="solid"/>
          </a:ln>
          <a:effectLst>
            <a:innerShdw blurRad="63500" dist="25400" dir="15600000">
              <a:prstClr val="black">
                <a:alpha val="50000"/>
              </a:prstClr>
            </a:innerShdw>
          </a:effectLst>
        </p:spPr>
        <p:txBody>
          <a:bodyPr anchor="ctr"/>
          <a:lstStyle/>
          <a:p>
            <a:pPr marL="0" marR="0" lvl="0" indent="0" defTabSz="914400" eaLnBrk="1" fontAlgn="auto" latinLnBrk="0" hangingPunct="1">
              <a:spcBef>
                <a:spcPts val="0"/>
              </a:spcBef>
              <a:spcAft>
                <a:spcPts val="0"/>
              </a:spcAft>
              <a:buClrTx/>
              <a:buSzTx/>
              <a:buFontTx/>
              <a:buNone/>
              <a:defRPr/>
            </a:pPr>
            <a:r>
              <a:rPr lang="zh-CN" altLang="en-US" kern="0" dirty="0">
                <a:solidFill>
                  <a:schemeClr val="bg1"/>
                </a:solidFill>
                <a:cs typeface="+mn-ea"/>
                <a:sym typeface="+mn-lt"/>
              </a:rPr>
              <a:t>要认真贯彻落实军委关于全面彻底</a:t>
            </a:r>
            <a:r>
              <a:rPr lang="zh-CN" altLang="en-US" b="1" kern="0" dirty="0">
                <a:solidFill>
                  <a:schemeClr val="bg1"/>
                </a:solidFill>
                <a:cs typeface="+mn-ea"/>
                <a:sym typeface="+mn-lt"/>
              </a:rPr>
              <a:t>肃清郭伯雄、徐才厚流毒影响</a:t>
            </a:r>
            <a:r>
              <a:rPr lang="zh-CN" altLang="en-US" kern="0" dirty="0">
                <a:solidFill>
                  <a:schemeClr val="bg1"/>
                </a:solidFill>
                <a:cs typeface="+mn-ea"/>
                <a:sym typeface="+mn-lt"/>
              </a:rPr>
              <a:t>、深入推进军队党风廉政建设和反腐败斗争的部署要求，扎实开展团以上党委机关专题教育和基层学习教育，全面做好思想清理和组织清理工作，切实纯洁思想、纯洁队伍。</a:t>
            </a:r>
          </a:p>
        </p:txBody>
      </p:sp>
      <p:sp>
        <p:nvSpPr>
          <p:cNvPr id="11" name="矩形 10"/>
          <p:cNvSpPr/>
          <p:nvPr/>
        </p:nvSpPr>
        <p:spPr>
          <a:xfrm>
            <a:off x="1706310" y="2996982"/>
            <a:ext cx="8554027" cy="2862322"/>
          </a:xfrm>
          <a:prstGeom prst="rect">
            <a:avLst/>
          </a:prstGeom>
          <a:noFill/>
        </p:spPr>
        <p:txBody>
          <a:bodyPr wrap="square">
            <a:spAutoFit/>
          </a:bodyPr>
          <a:lstStyle/>
          <a:p>
            <a:pPr algn="just">
              <a:lnSpc>
                <a:spcPct val="150000"/>
              </a:lnSpc>
            </a:pPr>
            <a:r>
              <a:rPr lang="zh-CN" altLang="en-US" sz="2000" dirty="0">
                <a:solidFill>
                  <a:schemeClr val="bg1"/>
                </a:solidFill>
                <a:cs typeface="+mn-ea"/>
                <a:sym typeface="+mn-lt"/>
              </a:rPr>
              <a:t>领导干部要把自己摆进去、刀刃向己，对照军委明确需要查纠的重点问题、需要明辨的重大是非，深刻反思、深入整改，以实际行动接受考验、带动部属，推动部队政治生态实现根本好转。同时要重视做好意识形态工作，密切关注意识形态领域动态动向，</a:t>
            </a:r>
            <a:endParaRPr lang="en-US" altLang="zh-CN" sz="2000" dirty="0">
              <a:solidFill>
                <a:schemeClr val="bg1"/>
              </a:solidFill>
              <a:cs typeface="+mn-ea"/>
              <a:sym typeface="+mn-lt"/>
            </a:endParaRPr>
          </a:p>
          <a:p>
            <a:pPr algn="just">
              <a:lnSpc>
                <a:spcPct val="150000"/>
              </a:lnSpc>
            </a:pPr>
            <a:r>
              <a:rPr lang="zh-CN" altLang="en-US" sz="2000" b="1" dirty="0">
                <a:solidFill>
                  <a:schemeClr val="bg1"/>
                </a:solidFill>
                <a:cs typeface="+mn-ea"/>
                <a:sym typeface="+mn-lt"/>
              </a:rPr>
              <a:t>旗帜鲜明批驳各种诋毁领袖英模、攻击我政治制度和</a:t>
            </a:r>
            <a:endParaRPr lang="en-US" altLang="zh-CN" sz="2000" b="1" dirty="0">
              <a:solidFill>
                <a:schemeClr val="bg1"/>
              </a:solidFill>
              <a:cs typeface="+mn-ea"/>
              <a:sym typeface="+mn-lt"/>
            </a:endParaRPr>
          </a:p>
          <a:p>
            <a:pPr algn="just">
              <a:lnSpc>
                <a:spcPct val="150000"/>
              </a:lnSpc>
            </a:pPr>
            <a:r>
              <a:rPr lang="zh-CN" altLang="en-US" sz="2000" b="1" dirty="0">
                <a:solidFill>
                  <a:schemeClr val="bg1"/>
                </a:solidFill>
                <a:cs typeface="+mn-ea"/>
                <a:sym typeface="+mn-lt"/>
              </a:rPr>
              <a:t>军事制度等错误政治观点，增强官兵免疫力。</a:t>
            </a:r>
          </a:p>
        </p:txBody>
      </p:sp>
      <p:sp>
        <p:nvSpPr>
          <p:cNvPr id="12" name="任意多边形 10"/>
          <p:cNvSpPr/>
          <p:nvPr>
            <p:custDataLst>
              <p:tags r:id="rId1"/>
            </p:custDataLst>
          </p:nvPr>
        </p:nvSpPr>
        <p:spPr>
          <a:xfrm>
            <a:off x="1025334" y="1197841"/>
            <a:ext cx="2197615" cy="360690"/>
          </a:xfrm>
          <a:custGeom>
            <a:avLst/>
            <a:gdLst>
              <a:gd name="connsiteX0" fmla="*/ 133593 w 2668537"/>
              <a:gd name="connsiteY0" fmla="*/ 0 h 437981"/>
              <a:gd name="connsiteX1" fmla="*/ 2668537 w 2668537"/>
              <a:gd name="connsiteY1" fmla="*/ 0 h 437981"/>
              <a:gd name="connsiteX2" fmla="*/ 2168210 w 2668537"/>
              <a:gd name="connsiteY2" fmla="*/ 437981 h 437981"/>
              <a:gd name="connsiteX3" fmla="*/ 0 w 2668537"/>
              <a:gd name="connsiteY3" fmla="*/ 437981 h 437981"/>
              <a:gd name="connsiteX4" fmla="*/ 407199 w 2668537"/>
              <a:gd name="connsiteY4" fmla="*/ 136089 h 437981"/>
              <a:gd name="connsiteX5" fmla="*/ 177013 w 2668537"/>
              <a:gd name="connsiteY5" fmla="*/ 136089 h 4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8537" h="437981">
                <a:moveTo>
                  <a:pt x="133593" y="0"/>
                </a:moveTo>
                <a:lnTo>
                  <a:pt x="2668537" y="0"/>
                </a:lnTo>
                <a:lnTo>
                  <a:pt x="2168210" y="437981"/>
                </a:lnTo>
                <a:lnTo>
                  <a:pt x="0" y="437981"/>
                </a:lnTo>
                <a:lnTo>
                  <a:pt x="407199" y="136089"/>
                </a:lnTo>
                <a:lnTo>
                  <a:pt x="177013" y="136089"/>
                </a:lnTo>
                <a:close/>
              </a:path>
            </a:pathLst>
          </a:custGeom>
          <a:gradFill>
            <a:gsLst>
              <a:gs pos="0">
                <a:srgbClr val="FFC000"/>
              </a:gs>
              <a:gs pos="100000">
                <a:schemeClr val="accent4">
                  <a:lumMod val="75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5">
              <a:defRPr/>
            </a:pPr>
            <a:r>
              <a:rPr lang="zh-CN" altLang="en-US" sz="2400" kern="0" dirty="0">
                <a:solidFill>
                  <a:schemeClr val="bg1"/>
                </a:solidFill>
                <a:cs typeface="+mn-ea"/>
                <a:sym typeface="+mn-lt"/>
              </a:rPr>
              <a:t>第三</a:t>
            </a:r>
          </a:p>
        </p:txBody>
      </p:sp>
      <p:sp>
        <p:nvSpPr>
          <p:cNvPr id="13" name="Freeform 5"/>
          <p:cNvSpPr/>
          <p:nvPr/>
        </p:nvSpPr>
        <p:spPr bwMode="auto">
          <a:xfrm>
            <a:off x="914967" y="1195859"/>
            <a:ext cx="373096" cy="356350"/>
          </a:xfrm>
          <a:custGeom>
            <a:avLst/>
            <a:gdLst>
              <a:gd name="T0" fmla="*/ 6777 w 13556"/>
              <a:gd name="T1" fmla="*/ 0 h 12943"/>
              <a:gd name="T2" fmla="*/ 8371 w 13556"/>
              <a:gd name="T3" fmla="*/ 4953 h 12943"/>
              <a:gd name="T4" fmla="*/ 13556 w 13556"/>
              <a:gd name="T5" fmla="*/ 4944 h 12943"/>
              <a:gd name="T6" fmla="*/ 12868 w 13556"/>
              <a:gd name="T7" fmla="*/ 5443 h 12943"/>
              <a:gd name="T8" fmla="*/ 12182 w 13556"/>
              <a:gd name="T9" fmla="*/ 5942 h 12943"/>
              <a:gd name="T10" fmla="*/ 11495 w 13556"/>
              <a:gd name="T11" fmla="*/ 6441 h 12943"/>
              <a:gd name="T12" fmla="*/ 10809 w 13556"/>
              <a:gd name="T13" fmla="*/ 6941 h 12943"/>
              <a:gd name="T14" fmla="*/ 10123 w 13556"/>
              <a:gd name="T15" fmla="*/ 7440 h 12943"/>
              <a:gd name="T16" fmla="*/ 9439 w 13556"/>
              <a:gd name="T17" fmla="*/ 7939 h 12943"/>
              <a:gd name="T18" fmla="*/ 8753 w 13556"/>
              <a:gd name="T19" fmla="*/ 8438 h 12943"/>
              <a:gd name="T20" fmla="*/ 8069 w 13556"/>
              <a:gd name="T21" fmla="*/ 8938 h 12943"/>
              <a:gd name="T22" fmla="*/ 7383 w 13556"/>
              <a:gd name="T23" fmla="*/ 9437 h 12943"/>
              <a:gd name="T24" fmla="*/ 6699 w 13556"/>
              <a:gd name="T25" fmla="*/ 9937 h 12943"/>
              <a:gd name="T26" fmla="*/ 6014 w 13556"/>
              <a:gd name="T27" fmla="*/ 10437 h 12943"/>
              <a:gd name="T28" fmla="*/ 5330 w 13556"/>
              <a:gd name="T29" fmla="*/ 10938 h 12943"/>
              <a:gd name="T30" fmla="*/ 4644 w 13556"/>
              <a:gd name="T31" fmla="*/ 11438 h 12943"/>
              <a:gd name="T32" fmla="*/ 3960 w 13556"/>
              <a:gd name="T33" fmla="*/ 11939 h 12943"/>
              <a:gd name="T34" fmla="*/ 3274 w 13556"/>
              <a:gd name="T35" fmla="*/ 12441 h 12943"/>
              <a:gd name="T36" fmla="*/ 2589 w 13556"/>
              <a:gd name="T37" fmla="*/ 12943 h 12943"/>
              <a:gd name="T38" fmla="*/ 4201 w 13556"/>
              <a:gd name="T39" fmla="*/ 7995 h 12943"/>
              <a:gd name="T40" fmla="*/ 0 w 13556"/>
              <a:gd name="T41" fmla="*/ 4944 h 12943"/>
              <a:gd name="T42" fmla="*/ 5185 w 13556"/>
              <a:gd name="T43" fmla="*/ 4953 h 12943"/>
              <a:gd name="T44" fmla="*/ 6777 w 13556"/>
              <a:gd name="T45" fmla="*/ 0 h 1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56" h="12943">
                <a:moveTo>
                  <a:pt x="6777" y="0"/>
                </a:moveTo>
                <a:lnTo>
                  <a:pt x="8371" y="4953"/>
                </a:lnTo>
                <a:lnTo>
                  <a:pt x="13556" y="4944"/>
                </a:lnTo>
                <a:lnTo>
                  <a:pt x="12868" y="5443"/>
                </a:lnTo>
                <a:lnTo>
                  <a:pt x="12182" y="5942"/>
                </a:lnTo>
                <a:lnTo>
                  <a:pt x="11495" y="6441"/>
                </a:lnTo>
                <a:lnTo>
                  <a:pt x="10809" y="6941"/>
                </a:lnTo>
                <a:lnTo>
                  <a:pt x="10123" y="7440"/>
                </a:lnTo>
                <a:lnTo>
                  <a:pt x="9439" y="7939"/>
                </a:lnTo>
                <a:lnTo>
                  <a:pt x="8753" y="8438"/>
                </a:lnTo>
                <a:lnTo>
                  <a:pt x="8069" y="8938"/>
                </a:lnTo>
                <a:lnTo>
                  <a:pt x="7383" y="9437"/>
                </a:lnTo>
                <a:lnTo>
                  <a:pt x="6699" y="9937"/>
                </a:lnTo>
                <a:lnTo>
                  <a:pt x="6014" y="10437"/>
                </a:lnTo>
                <a:lnTo>
                  <a:pt x="5330" y="10938"/>
                </a:lnTo>
                <a:lnTo>
                  <a:pt x="4644" y="11438"/>
                </a:lnTo>
                <a:lnTo>
                  <a:pt x="3960" y="11939"/>
                </a:lnTo>
                <a:lnTo>
                  <a:pt x="3274" y="12441"/>
                </a:lnTo>
                <a:lnTo>
                  <a:pt x="2589" y="12943"/>
                </a:lnTo>
                <a:lnTo>
                  <a:pt x="4201" y="7995"/>
                </a:lnTo>
                <a:lnTo>
                  <a:pt x="0" y="4944"/>
                </a:lnTo>
                <a:lnTo>
                  <a:pt x="5185" y="4953"/>
                </a:lnTo>
                <a:lnTo>
                  <a:pt x="6777" y="0"/>
                </a:lnTo>
                <a:close/>
              </a:path>
            </a:pathLst>
          </a:custGeom>
          <a:gradFill>
            <a:gsLst>
              <a:gs pos="0">
                <a:srgbClr val="FFC000"/>
              </a:gs>
              <a:gs pos="100000">
                <a:schemeClr val="accent4">
                  <a:lumMod val="75000"/>
                </a:schemeClr>
              </a:gs>
            </a:gsLst>
            <a:path path="circle">
              <a:fillToRect l="100000" b="100000"/>
            </a:path>
          </a:gradFill>
          <a:ln>
            <a:noFill/>
          </a:ln>
        </p:spPr>
        <p:txBody>
          <a:bodyPr vert="horz" wrap="square" lIns="131639" tIns="65820" rIns="131639" bIns="65820" numCol="1" anchor="t" anchorCtr="0" compatLnSpc="1"/>
          <a:lstStyle/>
          <a:p>
            <a:pPr defTabSz="1026795">
              <a:defRPr/>
            </a:pPr>
            <a:endParaRPr lang="zh-CN" altLang="en-US" sz="2020">
              <a:solidFill>
                <a:schemeClr val="bg1"/>
              </a:solidFill>
              <a:cs typeface="+mn-ea"/>
              <a:sym typeface="+mn-lt"/>
            </a:endParaRPr>
          </a:p>
        </p:txBody>
      </p:sp>
      <p:cxnSp>
        <p:nvCxnSpPr>
          <p:cNvPr id="14" name="直接连接符 13"/>
          <p:cNvCxnSpPr/>
          <p:nvPr/>
        </p:nvCxnSpPr>
        <p:spPr>
          <a:xfrm>
            <a:off x="3222948" y="1490329"/>
            <a:ext cx="7131240" cy="0"/>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462596" y="2630923"/>
            <a:ext cx="8891592" cy="1"/>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354188" y="1490330"/>
            <a:ext cx="0" cy="1140593"/>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462596" y="1754371"/>
            <a:ext cx="0" cy="876552"/>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accel="50000" decel="50000" fill="hold" grpId="1" nodeType="withEffect">
                                  <p:stCondLst>
                                    <p:cond delay="0"/>
                                  </p:stCondLst>
                                  <p:childTnLst>
                                    <p:animMotion origin="layout" path="M -4.58333E-6 4.07407E-6 L -0.05104 0.0662 " pathEditMode="relative" rAng="0" ptsTypes="AA">
                                      <p:cBhvr>
                                        <p:cTn id="9" dur="500" spd="-100000" fill="hold"/>
                                        <p:tgtEl>
                                          <p:spTgt spid="13"/>
                                        </p:tgtEl>
                                        <p:attrNameLst>
                                          <p:attrName>ppt_x</p:attrName>
                                          <p:attrName>ppt_y</p:attrName>
                                        </p:attrNameLst>
                                      </p:cBhvr>
                                      <p:rCtr x="-2552" y="331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42" presetClass="path" presetSubtype="0" accel="50000" decel="50000" fill="hold" grpId="1" nodeType="withEffect">
                                  <p:stCondLst>
                                    <p:cond delay="0"/>
                                  </p:stCondLst>
                                  <p:childTnLst>
                                    <p:animMotion origin="layout" path="M 1.04167E-6 0.00116 L 0.04896 -0.06296 " pathEditMode="relative" rAng="0" ptsTypes="AA">
                                      <p:cBhvr>
                                        <p:cTn id="15" dur="500" spd="-100000" fill="hold"/>
                                        <p:tgtEl>
                                          <p:spTgt spid="12"/>
                                        </p:tgtEl>
                                        <p:attrNameLst>
                                          <p:attrName>ppt_x</p:attrName>
                                          <p:attrName>ppt_y</p:attrName>
                                        </p:attrNameLst>
                                      </p:cBhvr>
                                      <p:rCtr x="2448" y="-3218"/>
                                    </p:animMotion>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50"/>
                                        <p:tgtEl>
                                          <p:spTgt spid="14"/>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250"/>
                                        <p:tgtEl>
                                          <p:spTgt spid="16"/>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250"/>
                                        <p:tgtEl>
                                          <p:spTgt spid="15"/>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250"/>
                                        <p:tgtEl>
                                          <p:spTgt spid="1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4000"/>
                            </p:stCondLst>
                            <p:childTnLst>
                              <p:par>
                                <p:cTn id="37" presetID="1" presetClass="entr" presetSubtype="0" fill="hold" grpId="0" nodeType="afterEffect">
                                  <p:stCondLst>
                                    <p:cond delay="0"/>
                                  </p:stCondLst>
                                  <p:iterate type="lt">
                                    <p:tmAbs val="40"/>
                                  </p:iterate>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P spid="11" grpId="0"/>
      <p:bldP spid="12" grpId="0" bldLvl="0" animBg="1"/>
      <p:bldP spid="12" grpId="1" bldLvl="0" animBg="1"/>
      <p:bldP spid="13" grpId="0" bldLvl="0" animBg="1"/>
      <p:bldP spid="13" grpId="1"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2069096" y="1775795"/>
            <a:ext cx="8610374" cy="1062939"/>
          </a:xfrm>
          <a:prstGeom prst="rect">
            <a:avLst/>
          </a:prstGeom>
          <a:noFill/>
          <a:ln w="12700" cap="flat" cmpd="sng" algn="ctr">
            <a:noFill/>
            <a:prstDash val="solid"/>
          </a:ln>
          <a:effectLst>
            <a:innerShdw blurRad="63500" dist="25400" dir="15600000">
              <a:prstClr val="black">
                <a:alpha val="50000"/>
              </a:prstClr>
            </a:inn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r>
              <a:rPr lang="zh-CN" altLang="en-US" kern="0" dirty="0">
                <a:solidFill>
                  <a:schemeClr val="bg1"/>
                </a:solidFill>
                <a:cs typeface="+mn-ea"/>
                <a:sym typeface="+mn-lt"/>
              </a:rPr>
              <a:t>纪律严明是维护党的团结和集中统一的重要保证。政治纪律和政治规矩是党最根本、最重要的纪律，严守政治纪律和政治规矩是坚定维护核心信念的内在要求。</a:t>
            </a:r>
          </a:p>
        </p:txBody>
      </p:sp>
      <p:sp>
        <p:nvSpPr>
          <p:cNvPr id="11" name="矩形 10"/>
          <p:cNvSpPr/>
          <p:nvPr/>
        </p:nvSpPr>
        <p:spPr>
          <a:xfrm>
            <a:off x="1881729" y="3204792"/>
            <a:ext cx="9176352" cy="2585323"/>
          </a:xfrm>
          <a:prstGeom prst="rect">
            <a:avLst/>
          </a:prstGeom>
          <a:noFill/>
        </p:spPr>
        <p:txBody>
          <a:bodyPr wrap="square">
            <a:spAutoFit/>
          </a:bodyPr>
          <a:lstStyle/>
          <a:p>
            <a:pPr algn="just">
              <a:lnSpc>
                <a:spcPct val="150000"/>
              </a:lnSpc>
            </a:pPr>
            <a:r>
              <a:rPr lang="zh-CN" altLang="en-US" dirty="0">
                <a:solidFill>
                  <a:schemeClr val="bg1"/>
                </a:solidFill>
                <a:cs typeface="+mn-ea"/>
                <a:sym typeface="+mn-lt"/>
              </a:rPr>
              <a:t>要强化“四个意识”，任何时候任何情况下都保持一致、维护权威、听从指挥。对党的政治纪律和政治规矩要心存敬畏，严格遵守党章这个总规矩，严格落实各项党规党纪，坚持“四个服从”组织原则，坚持把纪律规矩挺在前面，用铁的纪律从严惩治破坏政治纪律和政治规矩的行为，坚决防止“七个有之”，切实做到“五个必须”。</a:t>
            </a:r>
            <a:r>
              <a:rPr lang="zh-CN" altLang="en-US" b="1" dirty="0">
                <a:solidFill>
                  <a:schemeClr val="bg1"/>
                </a:solidFill>
                <a:cs typeface="+mn-ea"/>
                <a:sym typeface="+mn-lt"/>
              </a:rPr>
              <a:t>多用、常用、用够用好批评和自我批评的武器，增强党内政治生活的政治性、时代性、原则性、战斗性，推动党内监督常态化制度化规范化，不断提高党组织的创造力凝聚力战斗力。</a:t>
            </a:r>
          </a:p>
        </p:txBody>
      </p:sp>
      <p:sp>
        <p:nvSpPr>
          <p:cNvPr id="12" name="任意多边形 10"/>
          <p:cNvSpPr/>
          <p:nvPr>
            <p:custDataLst>
              <p:tags r:id="rId1"/>
            </p:custDataLst>
          </p:nvPr>
        </p:nvSpPr>
        <p:spPr>
          <a:xfrm>
            <a:off x="1444467" y="1405651"/>
            <a:ext cx="2197615" cy="360690"/>
          </a:xfrm>
          <a:custGeom>
            <a:avLst/>
            <a:gdLst>
              <a:gd name="connsiteX0" fmla="*/ 133593 w 2668537"/>
              <a:gd name="connsiteY0" fmla="*/ 0 h 437981"/>
              <a:gd name="connsiteX1" fmla="*/ 2668537 w 2668537"/>
              <a:gd name="connsiteY1" fmla="*/ 0 h 437981"/>
              <a:gd name="connsiteX2" fmla="*/ 2168210 w 2668537"/>
              <a:gd name="connsiteY2" fmla="*/ 437981 h 437981"/>
              <a:gd name="connsiteX3" fmla="*/ 0 w 2668537"/>
              <a:gd name="connsiteY3" fmla="*/ 437981 h 437981"/>
              <a:gd name="connsiteX4" fmla="*/ 407199 w 2668537"/>
              <a:gd name="connsiteY4" fmla="*/ 136089 h 437981"/>
              <a:gd name="connsiteX5" fmla="*/ 177013 w 2668537"/>
              <a:gd name="connsiteY5" fmla="*/ 136089 h 4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8537" h="437981">
                <a:moveTo>
                  <a:pt x="133593" y="0"/>
                </a:moveTo>
                <a:lnTo>
                  <a:pt x="2668537" y="0"/>
                </a:lnTo>
                <a:lnTo>
                  <a:pt x="2168210" y="437981"/>
                </a:lnTo>
                <a:lnTo>
                  <a:pt x="0" y="437981"/>
                </a:lnTo>
                <a:lnTo>
                  <a:pt x="407199" y="136089"/>
                </a:lnTo>
                <a:lnTo>
                  <a:pt x="177013" y="136089"/>
                </a:lnTo>
                <a:close/>
              </a:path>
            </a:pathLst>
          </a:custGeom>
          <a:gradFill>
            <a:gsLst>
              <a:gs pos="0">
                <a:srgbClr val="FFC000"/>
              </a:gs>
              <a:gs pos="100000">
                <a:schemeClr val="accent4">
                  <a:lumMod val="75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645">
              <a:defRPr/>
            </a:pPr>
            <a:r>
              <a:rPr lang="zh-CN" altLang="en-US" sz="2400" kern="0" dirty="0">
                <a:solidFill>
                  <a:schemeClr val="bg1"/>
                </a:solidFill>
                <a:cs typeface="+mn-ea"/>
                <a:sym typeface="+mn-lt"/>
              </a:rPr>
              <a:t>第四</a:t>
            </a:r>
          </a:p>
        </p:txBody>
      </p:sp>
      <p:sp>
        <p:nvSpPr>
          <p:cNvPr id="13" name="Freeform 5"/>
          <p:cNvSpPr/>
          <p:nvPr/>
        </p:nvSpPr>
        <p:spPr bwMode="auto">
          <a:xfrm>
            <a:off x="1334100" y="1403669"/>
            <a:ext cx="373096" cy="356350"/>
          </a:xfrm>
          <a:custGeom>
            <a:avLst/>
            <a:gdLst>
              <a:gd name="T0" fmla="*/ 6777 w 13556"/>
              <a:gd name="T1" fmla="*/ 0 h 12943"/>
              <a:gd name="T2" fmla="*/ 8371 w 13556"/>
              <a:gd name="T3" fmla="*/ 4953 h 12943"/>
              <a:gd name="T4" fmla="*/ 13556 w 13556"/>
              <a:gd name="T5" fmla="*/ 4944 h 12943"/>
              <a:gd name="T6" fmla="*/ 12868 w 13556"/>
              <a:gd name="T7" fmla="*/ 5443 h 12943"/>
              <a:gd name="T8" fmla="*/ 12182 w 13556"/>
              <a:gd name="T9" fmla="*/ 5942 h 12943"/>
              <a:gd name="T10" fmla="*/ 11495 w 13556"/>
              <a:gd name="T11" fmla="*/ 6441 h 12943"/>
              <a:gd name="T12" fmla="*/ 10809 w 13556"/>
              <a:gd name="T13" fmla="*/ 6941 h 12943"/>
              <a:gd name="T14" fmla="*/ 10123 w 13556"/>
              <a:gd name="T15" fmla="*/ 7440 h 12943"/>
              <a:gd name="T16" fmla="*/ 9439 w 13556"/>
              <a:gd name="T17" fmla="*/ 7939 h 12943"/>
              <a:gd name="T18" fmla="*/ 8753 w 13556"/>
              <a:gd name="T19" fmla="*/ 8438 h 12943"/>
              <a:gd name="T20" fmla="*/ 8069 w 13556"/>
              <a:gd name="T21" fmla="*/ 8938 h 12943"/>
              <a:gd name="T22" fmla="*/ 7383 w 13556"/>
              <a:gd name="T23" fmla="*/ 9437 h 12943"/>
              <a:gd name="T24" fmla="*/ 6699 w 13556"/>
              <a:gd name="T25" fmla="*/ 9937 h 12943"/>
              <a:gd name="T26" fmla="*/ 6014 w 13556"/>
              <a:gd name="T27" fmla="*/ 10437 h 12943"/>
              <a:gd name="T28" fmla="*/ 5330 w 13556"/>
              <a:gd name="T29" fmla="*/ 10938 h 12943"/>
              <a:gd name="T30" fmla="*/ 4644 w 13556"/>
              <a:gd name="T31" fmla="*/ 11438 h 12943"/>
              <a:gd name="T32" fmla="*/ 3960 w 13556"/>
              <a:gd name="T33" fmla="*/ 11939 h 12943"/>
              <a:gd name="T34" fmla="*/ 3274 w 13556"/>
              <a:gd name="T35" fmla="*/ 12441 h 12943"/>
              <a:gd name="T36" fmla="*/ 2589 w 13556"/>
              <a:gd name="T37" fmla="*/ 12943 h 12943"/>
              <a:gd name="T38" fmla="*/ 4201 w 13556"/>
              <a:gd name="T39" fmla="*/ 7995 h 12943"/>
              <a:gd name="T40" fmla="*/ 0 w 13556"/>
              <a:gd name="T41" fmla="*/ 4944 h 12943"/>
              <a:gd name="T42" fmla="*/ 5185 w 13556"/>
              <a:gd name="T43" fmla="*/ 4953 h 12943"/>
              <a:gd name="T44" fmla="*/ 6777 w 13556"/>
              <a:gd name="T45" fmla="*/ 0 h 1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56" h="12943">
                <a:moveTo>
                  <a:pt x="6777" y="0"/>
                </a:moveTo>
                <a:lnTo>
                  <a:pt x="8371" y="4953"/>
                </a:lnTo>
                <a:lnTo>
                  <a:pt x="13556" y="4944"/>
                </a:lnTo>
                <a:lnTo>
                  <a:pt x="12868" y="5443"/>
                </a:lnTo>
                <a:lnTo>
                  <a:pt x="12182" y="5942"/>
                </a:lnTo>
                <a:lnTo>
                  <a:pt x="11495" y="6441"/>
                </a:lnTo>
                <a:lnTo>
                  <a:pt x="10809" y="6941"/>
                </a:lnTo>
                <a:lnTo>
                  <a:pt x="10123" y="7440"/>
                </a:lnTo>
                <a:lnTo>
                  <a:pt x="9439" y="7939"/>
                </a:lnTo>
                <a:lnTo>
                  <a:pt x="8753" y="8438"/>
                </a:lnTo>
                <a:lnTo>
                  <a:pt x="8069" y="8938"/>
                </a:lnTo>
                <a:lnTo>
                  <a:pt x="7383" y="9437"/>
                </a:lnTo>
                <a:lnTo>
                  <a:pt x="6699" y="9937"/>
                </a:lnTo>
                <a:lnTo>
                  <a:pt x="6014" y="10437"/>
                </a:lnTo>
                <a:lnTo>
                  <a:pt x="5330" y="10938"/>
                </a:lnTo>
                <a:lnTo>
                  <a:pt x="4644" y="11438"/>
                </a:lnTo>
                <a:lnTo>
                  <a:pt x="3960" y="11939"/>
                </a:lnTo>
                <a:lnTo>
                  <a:pt x="3274" y="12441"/>
                </a:lnTo>
                <a:lnTo>
                  <a:pt x="2589" y="12943"/>
                </a:lnTo>
                <a:lnTo>
                  <a:pt x="4201" y="7995"/>
                </a:lnTo>
                <a:lnTo>
                  <a:pt x="0" y="4944"/>
                </a:lnTo>
                <a:lnTo>
                  <a:pt x="5185" y="4953"/>
                </a:lnTo>
                <a:lnTo>
                  <a:pt x="6777" y="0"/>
                </a:lnTo>
                <a:close/>
              </a:path>
            </a:pathLst>
          </a:custGeom>
          <a:gradFill>
            <a:gsLst>
              <a:gs pos="0">
                <a:srgbClr val="FFC000"/>
              </a:gs>
              <a:gs pos="100000">
                <a:schemeClr val="accent4">
                  <a:lumMod val="75000"/>
                </a:schemeClr>
              </a:gs>
            </a:gsLst>
            <a:path path="circle">
              <a:fillToRect l="100000" b="100000"/>
            </a:path>
          </a:gradFill>
          <a:ln>
            <a:noFill/>
          </a:ln>
        </p:spPr>
        <p:txBody>
          <a:bodyPr vert="horz" wrap="square" lIns="131639" tIns="65820" rIns="131639" bIns="65820" numCol="1" anchor="t" anchorCtr="0" compatLnSpc="1"/>
          <a:lstStyle/>
          <a:p>
            <a:pPr defTabSz="1026795">
              <a:defRPr/>
            </a:pPr>
            <a:endParaRPr lang="zh-CN" altLang="en-US" sz="2400">
              <a:solidFill>
                <a:schemeClr val="bg1"/>
              </a:solidFill>
              <a:cs typeface="+mn-ea"/>
              <a:sym typeface="+mn-lt"/>
            </a:endParaRPr>
          </a:p>
        </p:txBody>
      </p:sp>
      <p:cxnSp>
        <p:nvCxnSpPr>
          <p:cNvPr id="14" name="直接连接符 13"/>
          <p:cNvCxnSpPr/>
          <p:nvPr/>
        </p:nvCxnSpPr>
        <p:spPr>
          <a:xfrm>
            <a:off x="3642081" y="1698139"/>
            <a:ext cx="7131240" cy="0"/>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81729" y="1962181"/>
            <a:ext cx="0" cy="4301542"/>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5" cstate="email"/>
          <a:stretch>
            <a:fillRect/>
          </a:stretch>
        </p:blipFill>
        <p:spPr>
          <a:xfrm>
            <a:off x="5935627" y="3475567"/>
            <a:ext cx="4829467" cy="4055444"/>
          </a:xfrm>
          <a:prstGeom prst="rect">
            <a:avLst/>
          </a:prstGeom>
        </p:spPr>
      </p:pic>
      <p:cxnSp>
        <p:nvCxnSpPr>
          <p:cNvPr id="19" name="直接连接符 18"/>
          <p:cNvCxnSpPr/>
          <p:nvPr/>
        </p:nvCxnSpPr>
        <p:spPr>
          <a:xfrm flipV="1">
            <a:off x="1873502" y="6263723"/>
            <a:ext cx="8891592" cy="1"/>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0765094" y="1698139"/>
            <a:ext cx="0" cy="4565584"/>
          </a:xfrm>
          <a:prstGeom prst="line">
            <a:avLst/>
          </a:prstGeom>
          <a:ln w="12700">
            <a:solidFill>
              <a:srgbClr val="FAD39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accel="50000" decel="50000" fill="hold" grpId="1" nodeType="withEffect">
                                  <p:stCondLst>
                                    <p:cond delay="0"/>
                                  </p:stCondLst>
                                  <p:childTnLst>
                                    <p:animMotion origin="layout" path="M 6.25E-7 4.44444E-6 L -0.05104 0.0662 " pathEditMode="relative" rAng="0" ptsTypes="AA">
                                      <p:cBhvr>
                                        <p:cTn id="9" dur="500" spd="-100000" fill="hold"/>
                                        <p:tgtEl>
                                          <p:spTgt spid="13"/>
                                        </p:tgtEl>
                                        <p:attrNameLst>
                                          <p:attrName>ppt_x</p:attrName>
                                          <p:attrName>ppt_y</p:attrName>
                                        </p:attrNameLst>
                                      </p:cBhvr>
                                      <p:rCtr x="-2552" y="3310"/>
                                    </p:animMotion>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42" presetClass="path" presetSubtype="0" accel="50000" decel="50000" fill="hold" grpId="1" nodeType="withEffect">
                                  <p:stCondLst>
                                    <p:cond delay="0"/>
                                  </p:stCondLst>
                                  <p:childTnLst>
                                    <p:animMotion origin="layout" path="M -3.75E-6 0.00116 L 0.04896 -0.06296 " pathEditMode="relative" rAng="0" ptsTypes="AA">
                                      <p:cBhvr>
                                        <p:cTn id="15" dur="500" spd="-100000" fill="hold"/>
                                        <p:tgtEl>
                                          <p:spTgt spid="12"/>
                                        </p:tgtEl>
                                        <p:attrNameLst>
                                          <p:attrName>ppt_x</p:attrName>
                                          <p:attrName>ppt_y</p:attrName>
                                        </p:attrNameLst>
                                      </p:cBhvr>
                                      <p:rCtr x="2448" y="-3218"/>
                                    </p:animMotion>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50"/>
                                        <p:tgtEl>
                                          <p:spTgt spid="14"/>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250"/>
                                        <p:tgtEl>
                                          <p:spTgt spid="17"/>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3000"/>
                            </p:stCondLst>
                            <p:childTnLst>
                              <p:par>
                                <p:cTn id="29" presetID="1" presetClass="entr" presetSubtype="0" fill="hold" grpId="0" nodeType="afterEffect">
                                  <p:stCondLst>
                                    <p:cond delay="0"/>
                                  </p:stCondLst>
                                  <p:iterate type="lt">
                                    <p:tmAbs val="40"/>
                                  </p:iterate>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11579"/>
                            </p:stCondLst>
                            <p:childTnLst>
                              <p:par>
                                <p:cTn id="32" presetID="22" presetClass="entr" presetSubtype="1"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250"/>
                                        <p:tgtEl>
                                          <p:spTgt spid="20"/>
                                        </p:tgtEl>
                                      </p:cBhvr>
                                    </p:animEffect>
                                  </p:childTnLst>
                                </p:cTn>
                              </p:par>
                            </p:childTnLst>
                          </p:cTn>
                        </p:par>
                        <p:par>
                          <p:cTn id="35" fill="hold">
                            <p:stCondLst>
                              <p:cond delay="12079"/>
                            </p:stCondLst>
                            <p:childTnLst>
                              <p:par>
                                <p:cTn id="36" presetID="22" presetClass="entr" presetSubtype="2"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right)">
                                      <p:cBhvr>
                                        <p:cTn id="38"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p:bldP spid="11" grpId="0"/>
      <p:bldP spid="12" grpId="0" bldLvl="0" animBg="1"/>
      <p:bldP spid="12" grpId="1" bldLvl="0" animBg="1"/>
      <p:bldP spid="13" grpId="0" bldLvl="0" animBg="1"/>
      <p:bldP spid="13" grpId="1"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2649453" y="951423"/>
            <a:ext cx="492443" cy="5336521"/>
          </a:xfrm>
          <a:prstGeom prst="rect">
            <a:avLst/>
          </a:prstGeom>
          <a:noFill/>
        </p:spPr>
        <p:txBody>
          <a:bodyPr vert="eaVert" wrap="square" rtlCol="0">
            <a:spAutoFit/>
          </a:bodyPr>
          <a:lstStyle/>
          <a:p>
            <a:r>
              <a:rPr lang="zh-CN" altLang="en-US" sz="2000" dirty="0">
                <a:solidFill>
                  <a:srgbClr val="FFC000"/>
                </a:solidFill>
                <a:cs typeface="+mn-ea"/>
                <a:sym typeface="+mn-lt"/>
              </a:rPr>
              <a:t>八一建军</a:t>
            </a:r>
            <a:r>
              <a:rPr lang="zh-CN" altLang="en-US" sz="2000" dirty="0" smtClean="0">
                <a:solidFill>
                  <a:srgbClr val="FFC000"/>
                </a:solidFill>
                <a:cs typeface="+mn-ea"/>
                <a:sym typeface="+mn-lt"/>
              </a:rPr>
              <a:t>节</a:t>
            </a:r>
            <a:r>
              <a:rPr lang="en-US" altLang="zh-CN" sz="2000" dirty="0" smtClean="0">
                <a:solidFill>
                  <a:srgbClr val="FFC000"/>
                </a:solidFill>
                <a:cs typeface="+mn-ea"/>
                <a:sym typeface="+mn-lt"/>
              </a:rPr>
              <a:t>94</a:t>
            </a:r>
            <a:r>
              <a:rPr lang="zh-CN" altLang="en-US" sz="2000" dirty="0" smtClean="0">
                <a:solidFill>
                  <a:srgbClr val="FFC000"/>
                </a:solidFill>
                <a:cs typeface="+mn-ea"/>
                <a:sym typeface="+mn-lt"/>
              </a:rPr>
              <a:t>周年解</a:t>
            </a:r>
            <a:r>
              <a:rPr lang="zh-CN" altLang="en-US" sz="2000" dirty="0">
                <a:solidFill>
                  <a:srgbClr val="FFC000"/>
                </a:solidFill>
                <a:cs typeface="+mn-ea"/>
                <a:sym typeface="+mn-lt"/>
              </a:rPr>
              <a:t>放军军史</a:t>
            </a:r>
          </a:p>
        </p:txBody>
      </p:sp>
      <p:sp>
        <p:nvSpPr>
          <p:cNvPr id="9" name="文本框 8"/>
          <p:cNvSpPr txBox="1"/>
          <p:nvPr/>
        </p:nvSpPr>
        <p:spPr>
          <a:xfrm>
            <a:off x="1120696" y="550622"/>
            <a:ext cx="1661993" cy="5016758"/>
          </a:xfrm>
          <a:prstGeom prst="rect">
            <a:avLst/>
          </a:prstGeom>
          <a:noFill/>
        </p:spPr>
        <p:txBody>
          <a:bodyPr vert="eaVert" wrap="none" rtlCol="0">
            <a:spAutoFit/>
          </a:bodyPr>
          <a:lstStyle>
            <a:defPPr>
              <a:defRPr lang="zh-CN"/>
            </a:defPPr>
            <a:lvl1pPr>
              <a:defRPr sz="4800" b="1">
                <a:gradFill flip="none" rotWithShape="1">
                  <a:gsLst>
                    <a:gs pos="53000">
                      <a:schemeClr val="accent4">
                        <a:lumMod val="45000"/>
                        <a:lumOff val="55000"/>
                      </a:schemeClr>
                    </a:gs>
                    <a:gs pos="654">
                      <a:schemeClr val="accent4">
                        <a:lumMod val="40000"/>
                        <a:lumOff val="60000"/>
                      </a:schemeClr>
                    </a:gs>
                    <a:gs pos="52000">
                      <a:schemeClr val="bg1"/>
                    </a:gs>
                    <a:gs pos="100000">
                      <a:srgbClr val="FFFF00"/>
                    </a:gs>
                  </a:gsLst>
                  <a:lin ang="5100000" scaled="0"/>
                  <a:tileRect/>
                </a:gradFill>
                <a:effectLst>
                  <a:glow rad="127000">
                    <a:srgbClr val="113D85"/>
                  </a:glow>
                </a:effectLst>
                <a:latin typeface="微软雅黑" panose="020B0503020204020204" pitchFamily="34" charset="-122"/>
                <a:ea typeface="微软雅黑" panose="020B0503020204020204" pitchFamily="34" charset="-122"/>
              </a:defRPr>
            </a:lvl1pPr>
          </a:lstStyle>
          <a:p>
            <a:pPr algn="ctr" defTabSz="855345" fontAlgn="auto">
              <a:spcBef>
                <a:spcPts val="0"/>
              </a:spcBef>
              <a:spcAft>
                <a:spcPts val="0"/>
              </a:spcAft>
              <a:defRPr/>
            </a:pPr>
            <a:r>
              <a:rPr lang="zh-CN" altLang="en-US" sz="9600" dirty="0">
                <a:gradFill>
                  <a:gsLst>
                    <a:gs pos="0">
                      <a:srgbClr val="FFC000"/>
                    </a:gs>
                    <a:gs pos="100000">
                      <a:schemeClr val="accent4">
                        <a:lumMod val="75000"/>
                      </a:schemeClr>
                    </a:gs>
                  </a:gsLst>
                  <a:path path="circle">
                    <a:fillToRect l="100000" b="100000"/>
                  </a:path>
                </a:gradFill>
                <a:effectLst/>
                <a:latin typeface="+mn-lt"/>
                <a:ea typeface="+mn-ea"/>
                <a:cs typeface="+mn-ea"/>
                <a:sym typeface="+mn-lt"/>
              </a:rPr>
              <a:t>谢</a:t>
            </a:r>
            <a:r>
              <a:rPr lang="zh-CN" altLang="en-US" sz="9600" dirty="0" smtClean="0">
                <a:gradFill>
                  <a:gsLst>
                    <a:gs pos="0">
                      <a:srgbClr val="FFC000"/>
                    </a:gs>
                    <a:gs pos="100000">
                      <a:schemeClr val="accent4">
                        <a:lumMod val="75000"/>
                      </a:schemeClr>
                    </a:gs>
                  </a:gsLst>
                  <a:path path="circle">
                    <a:fillToRect l="100000" b="100000"/>
                  </a:path>
                </a:gradFill>
                <a:effectLst/>
                <a:latin typeface="+mn-lt"/>
                <a:ea typeface="+mn-ea"/>
                <a:cs typeface="+mn-ea"/>
                <a:sym typeface="+mn-lt"/>
              </a:rPr>
              <a:t>谢观看</a:t>
            </a:r>
            <a:endParaRPr lang="zh-CN" altLang="en-US" sz="9600" dirty="0">
              <a:gradFill>
                <a:gsLst>
                  <a:gs pos="0">
                    <a:srgbClr val="FFC000"/>
                  </a:gs>
                  <a:gs pos="100000">
                    <a:schemeClr val="accent4">
                      <a:lumMod val="75000"/>
                    </a:schemeClr>
                  </a:gs>
                </a:gsLst>
                <a:path path="circle">
                  <a:fillToRect l="100000" b="100000"/>
                </a:path>
              </a:gradFill>
              <a:effectLst/>
              <a:latin typeface="+mn-lt"/>
              <a:ea typeface="+mn-ea"/>
              <a:cs typeface="+mn-ea"/>
              <a:sym typeface="+mn-lt"/>
            </a:endParaRPr>
          </a:p>
        </p:txBody>
      </p:sp>
      <p:sp>
        <p:nvSpPr>
          <p:cNvPr id="10" name="PA_文本框 2"/>
          <p:cNvSpPr txBox="1"/>
          <p:nvPr>
            <p:custDataLst>
              <p:tags r:id="rId1"/>
            </p:custDataLst>
          </p:nvPr>
        </p:nvSpPr>
        <p:spPr>
          <a:xfrm>
            <a:off x="2964919" y="595506"/>
            <a:ext cx="353943" cy="4212256"/>
          </a:xfrm>
          <a:prstGeom prst="rect">
            <a:avLst/>
          </a:prstGeom>
          <a:noFill/>
        </p:spPr>
        <p:txBody>
          <a:bodyPr vert="eaVert" wrap="square" rtlCol="0">
            <a:spAutoFit/>
          </a:bodyPr>
          <a:lstStyle/>
          <a:p>
            <a:pPr algn="ctr"/>
            <a:r>
              <a:rPr lang="zh-CN" altLang="en-US" sz="1100" dirty="0">
                <a:solidFill>
                  <a:srgbClr val="FAD392"/>
                </a:solidFill>
                <a:cs typeface="+mn-ea"/>
                <a:sym typeface="+mn-lt"/>
              </a:rPr>
              <a:t>【热爱人民 英勇善战 能打胜战仗 争做新一代革命军人】</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5" presetClass="entr" presetSubtype="0" fill="hold" grpId="1"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8" name="圆角矩形 27"/>
          <p:cNvSpPr/>
          <p:nvPr/>
        </p:nvSpPr>
        <p:spPr>
          <a:xfrm rot="5400000">
            <a:off x="4155918" y="3234837"/>
            <a:ext cx="3984335" cy="687233"/>
          </a:xfrm>
          <a:prstGeom prst="roundRect">
            <a:avLst>
              <a:gd name="adj" fmla="val 50000"/>
            </a:avLst>
          </a:prstGeom>
          <a:solidFill>
            <a:sysClr val="window" lastClr="FFFFFF">
              <a:alpha val="84000"/>
            </a:sysClr>
          </a:solidFill>
          <a:ln w="12700" cap="flat" cmpd="sng" algn="ctr">
            <a:solidFill>
              <a:srgbClr val="C00000"/>
            </a:solidFill>
            <a:prstDash val="solid"/>
            <a:miter lim="800000"/>
          </a:ln>
          <a:effectLst>
            <a:outerShdw blurRad="50800" dist="38100" dir="10800000" algn="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cs typeface="+mn-ea"/>
              <a:sym typeface="+mn-lt"/>
            </a:endParaRPr>
          </a:p>
        </p:txBody>
      </p:sp>
      <p:pic>
        <p:nvPicPr>
          <p:cNvPr id="3" name="图片 2"/>
          <p:cNvPicPr>
            <a:picLocks noChangeAspect="1"/>
          </p:cNvPicPr>
          <p:nvPr/>
        </p:nvPicPr>
        <p:blipFill>
          <a:blip r:embed="rId4" cstate="email"/>
          <a:stretch>
            <a:fillRect/>
          </a:stretch>
        </p:blipFill>
        <p:spPr>
          <a:xfrm>
            <a:off x="6981518" y="3844245"/>
            <a:ext cx="5760732" cy="431902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019" y="625642"/>
            <a:ext cx="6871706" cy="5155687"/>
          </a:xfrm>
          <a:prstGeom prst="rect">
            <a:avLst/>
          </a:prstGeom>
        </p:spPr>
      </p:pic>
      <p:sp>
        <p:nvSpPr>
          <p:cNvPr id="6" name="文本框 6"/>
          <p:cNvSpPr txBox="1"/>
          <p:nvPr/>
        </p:nvSpPr>
        <p:spPr>
          <a:xfrm>
            <a:off x="5343817" y="1685982"/>
            <a:ext cx="442633" cy="1517503"/>
          </a:xfrm>
          <a:prstGeom prst="rect">
            <a:avLst/>
          </a:prstGeom>
          <a:noFill/>
        </p:spPr>
        <p:txBody>
          <a:bodyPr vert="eaVert" wrap="square" lIns="28676" tIns="14338" rIns="28676" bIns="14338" rtlCol="0">
            <a:spAutoFit/>
          </a:bodyPr>
          <a:lstStyle/>
          <a:p>
            <a:pPr algn="ctr"/>
            <a:r>
              <a:rPr lang="zh-CN" altLang="en-US" sz="2500" b="1" dirty="0">
                <a:solidFill>
                  <a:srgbClr val="FFC000"/>
                </a:solidFill>
                <a:effectLst>
                  <a:outerShdw blurRad="38100" dist="38100" dir="2700000" algn="tl">
                    <a:srgbClr val="000000">
                      <a:alpha val="43137"/>
                    </a:srgbClr>
                  </a:outerShdw>
                </a:effectLst>
                <a:cs typeface="+mn-ea"/>
                <a:sym typeface="+mn-lt"/>
              </a:rPr>
              <a:t>第一部分</a:t>
            </a:r>
          </a:p>
        </p:txBody>
      </p:sp>
      <p:sp>
        <p:nvSpPr>
          <p:cNvPr id="7" name="文本框 6"/>
          <p:cNvSpPr txBox="1"/>
          <p:nvPr/>
        </p:nvSpPr>
        <p:spPr>
          <a:xfrm>
            <a:off x="5823184" y="2065548"/>
            <a:ext cx="723275" cy="3234219"/>
          </a:xfrm>
          <a:prstGeom prst="rect">
            <a:avLst/>
          </a:prstGeom>
          <a:noFill/>
        </p:spPr>
        <p:txBody>
          <a:bodyPr vert="eaVert" wrap="none" rtlCol="0">
            <a:spAutoFit/>
          </a:bodyPr>
          <a:lstStyle>
            <a:defPPr>
              <a:defRPr lang="zh-CN"/>
            </a:defPPr>
            <a:lvl1pPr>
              <a:defRPr sz="4800" b="1">
                <a:gradFill flip="none" rotWithShape="1">
                  <a:gsLst>
                    <a:gs pos="53000">
                      <a:schemeClr val="accent4">
                        <a:lumMod val="45000"/>
                        <a:lumOff val="55000"/>
                      </a:schemeClr>
                    </a:gs>
                    <a:gs pos="654">
                      <a:schemeClr val="accent4">
                        <a:lumMod val="40000"/>
                        <a:lumOff val="60000"/>
                      </a:schemeClr>
                    </a:gs>
                    <a:gs pos="52000">
                      <a:schemeClr val="bg1"/>
                    </a:gs>
                    <a:gs pos="100000">
                      <a:srgbClr val="FFFF00"/>
                    </a:gs>
                  </a:gsLst>
                  <a:lin ang="5100000" scaled="0"/>
                  <a:tileRect/>
                </a:gradFill>
                <a:effectLst>
                  <a:glow rad="127000">
                    <a:srgbClr val="113D85"/>
                  </a:glow>
                </a:effectLst>
                <a:latin typeface="微软雅黑" panose="020B0503020204020204" pitchFamily="34" charset="-122"/>
                <a:ea typeface="微软雅黑" panose="020B0503020204020204" pitchFamily="34" charset="-122"/>
              </a:defRPr>
            </a:lvl1pPr>
          </a:lstStyle>
          <a:p>
            <a:pPr algn="ctr" defTabSz="855345" fontAlgn="auto">
              <a:spcBef>
                <a:spcPts val="0"/>
              </a:spcBef>
              <a:spcAft>
                <a:spcPts val="0"/>
              </a:spcAft>
              <a:defRPr/>
            </a:pPr>
            <a:r>
              <a:rPr lang="zh-CN" altLang="en-US" sz="3500" dirty="0">
                <a:solidFill>
                  <a:schemeClr val="tx1"/>
                </a:solidFill>
                <a:effectLst/>
                <a:latin typeface="+mn-lt"/>
                <a:ea typeface="+mn-ea"/>
                <a:cs typeface="+mn-ea"/>
                <a:sym typeface="+mn-lt"/>
              </a:rPr>
              <a:t>八一建军节简介</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email"/>
          <a:srcRect/>
          <a:stretch>
            <a:fillRect/>
          </a:stretch>
        </p:blipFill>
        <p:spPr>
          <a:xfrm>
            <a:off x="7288464" y="864671"/>
            <a:ext cx="4127400" cy="5066897"/>
          </a:xfrm>
          <a:prstGeom prst="rect">
            <a:avLst/>
          </a:prstGeom>
          <a:ln>
            <a:solidFill>
              <a:srgbClr val="FAD392"/>
            </a:solidFill>
          </a:ln>
        </p:spPr>
      </p:pic>
      <p:sp>
        <p:nvSpPr>
          <p:cNvPr id="3" name="文本框 2"/>
          <p:cNvSpPr txBox="1"/>
          <p:nvPr/>
        </p:nvSpPr>
        <p:spPr>
          <a:xfrm>
            <a:off x="1028700" y="1602358"/>
            <a:ext cx="5589646" cy="584775"/>
          </a:xfrm>
          <a:prstGeom prst="rect">
            <a:avLst/>
          </a:prstGeom>
          <a:noFill/>
        </p:spPr>
        <p:txBody>
          <a:bodyPr wrap="square" rtlCol="0">
            <a:spAutoFit/>
          </a:bodyPr>
          <a:lstStyle/>
          <a:p>
            <a:pPr algn="ctr"/>
            <a:r>
              <a:rPr lang="zh-CN" altLang="en-US" sz="3200" b="1" dirty="0">
                <a:solidFill>
                  <a:srgbClr val="FAD392"/>
                </a:solidFill>
                <a:cs typeface="+mn-ea"/>
                <a:sym typeface="+mn-lt"/>
              </a:rPr>
              <a:t>八一建军</a:t>
            </a:r>
            <a:r>
              <a:rPr lang="zh-CN" altLang="en-US" sz="3200" b="1" dirty="0" smtClean="0">
                <a:solidFill>
                  <a:srgbClr val="FAD392"/>
                </a:solidFill>
                <a:cs typeface="+mn-ea"/>
                <a:sym typeface="+mn-lt"/>
              </a:rPr>
              <a:t>节</a:t>
            </a:r>
            <a:r>
              <a:rPr lang="en-US" altLang="zh-CN" sz="3200" b="1" dirty="0" smtClean="0">
                <a:solidFill>
                  <a:srgbClr val="FAD392"/>
                </a:solidFill>
                <a:cs typeface="+mn-ea"/>
                <a:sym typeface="+mn-lt"/>
              </a:rPr>
              <a:t>94</a:t>
            </a:r>
            <a:r>
              <a:rPr lang="zh-CN" altLang="en-US" sz="3200" b="1" dirty="0" smtClean="0">
                <a:solidFill>
                  <a:srgbClr val="FAD392"/>
                </a:solidFill>
                <a:cs typeface="+mn-ea"/>
                <a:sym typeface="+mn-lt"/>
              </a:rPr>
              <a:t>周年解</a:t>
            </a:r>
            <a:r>
              <a:rPr lang="zh-CN" altLang="en-US" sz="3200" b="1" dirty="0">
                <a:solidFill>
                  <a:srgbClr val="FAD392"/>
                </a:solidFill>
                <a:cs typeface="+mn-ea"/>
                <a:sym typeface="+mn-lt"/>
              </a:rPr>
              <a:t>放军军史</a:t>
            </a:r>
          </a:p>
        </p:txBody>
      </p:sp>
      <p:sp>
        <p:nvSpPr>
          <p:cNvPr id="4" name="文本框 3"/>
          <p:cNvSpPr txBox="1"/>
          <p:nvPr/>
        </p:nvSpPr>
        <p:spPr>
          <a:xfrm>
            <a:off x="1028700" y="2647623"/>
            <a:ext cx="5778500" cy="2800767"/>
          </a:xfrm>
          <a:prstGeom prst="rect">
            <a:avLst/>
          </a:prstGeom>
          <a:noFill/>
        </p:spPr>
        <p:txBody>
          <a:bodyPr wrap="square" rtlCol="0">
            <a:spAutoFit/>
          </a:bodyPr>
          <a:lstStyle/>
          <a:p>
            <a:pPr>
              <a:lnSpc>
                <a:spcPct val="200000"/>
              </a:lnSpc>
            </a:pPr>
            <a:r>
              <a:rPr lang="zh-CN" altLang="en-US" sz="1100" dirty="0">
                <a:solidFill>
                  <a:srgbClr val="FAD392"/>
                </a:solidFill>
                <a:cs typeface="+mn-ea"/>
                <a:sym typeface="+mn-lt"/>
              </a:rPr>
              <a:t>​</a:t>
            </a:r>
            <a:r>
              <a:rPr lang="en-US" altLang="zh-CN" sz="1100" dirty="0">
                <a:solidFill>
                  <a:srgbClr val="FAD392"/>
                </a:solidFill>
                <a:cs typeface="+mn-ea"/>
                <a:sym typeface="+mn-lt"/>
              </a:rPr>
              <a:t>2011</a:t>
            </a:r>
            <a:r>
              <a:rPr lang="zh-CN" altLang="en-US" sz="1100" dirty="0">
                <a:solidFill>
                  <a:srgbClr val="FAD392"/>
                </a:solidFill>
                <a:cs typeface="+mn-ea"/>
                <a:sym typeface="+mn-lt"/>
              </a:rPr>
              <a:t>年</a:t>
            </a:r>
            <a:r>
              <a:rPr lang="en-US" altLang="zh-CN" sz="1100" dirty="0">
                <a:solidFill>
                  <a:srgbClr val="FAD392"/>
                </a:solidFill>
                <a:cs typeface="+mn-ea"/>
                <a:sym typeface="+mn-lt"/>
              </a:rPr>
              <a:t>7</a:t>
            </a:r>
            <a:r>
              <a:rPr lang="zh-CN" altLang="en-US" sz="1100" dirty="0">
                <a:solidFill>
                  <a:srgbClr val="FAD392"/>
                </a:solidFill>
                <a:cs typeface="+mn-ea"/>
                <a:sym typeface="+mn-lt"/>
              </a:rPr>
              <a:t>月</a:t>
            </a:r>
            <a:r>
              <a:rPr lang="en-US" altLang="zh-CN" sz="1100" dirty="0">
                <a:solidFill>
                  <a:srgbClr val="FAD392"/>
                </a:solidFill>
                <a:cs typeface="+mn-ea"/>
                <a:sym typeface="+mn-lt"/>
              </a:rPr>
              <a:t>19</a:t>
            </a:r>
            <a:r>
              <a:rPr lang="zh-CN" altLang="en-US" sz="1100" dirty="0">
                <a:solidFill>
                  <a:srgbClr val="FAD392"/>
                </a:solidFill>
                <a:cs typeface="+mn-ea"/>
                <a:sym typeface="+mn-lt"/>
              </a:rPr>
              <a:t>日，</a:t>
            </a:r>
            <a:r>
              <a:rPr lang="en-US" altLang="zh-CN" sz="1100" dirty="0">
                <a:solidFill>
                  <a:srgbClr val="FAD392"/>
                </a:solidFill>
                <a:cs typeface="+mn-ea"/>
                <a:sym typeface="+mn-lt"/>
              </a:rPr>
              <a:t>《</a:t>
            </a:r>
            <a:r>
              <a:rPr lang="zh-CN" altLang="en-US" sz="1100" dirty="0">
                <a:solidFill>
                  <a:srgbClr val="FAD392"/>
                </a:solidFill>
                <a:cs typeface="+mn-ea"/>
                <a:sym typeface="+mn-lt"/>
              </a:rPr>
              <a:t>中国人民解放军军史</a:t>
            </a:r>
            <a:r>
              <a:rPr lang="en-US" altLang="zh-CN" sz="1100" dirty="0">
                <a:solidFill>
                  <a:srgbClr val="FAD392"/>
                </a:solidFill>
                <a:cs typeface="+mn-ea"/>
                <a:sym typeface="+mn-lt"/>
              </a:rPr>
              <a:t>》</a:t>
            </a:r>
            <a:r>
              <a:rPr lang="zh-CN" altLang="en-US" sz="1100" dirty="0">
                <a:solidFill>
                  <a:srgbClr val="FAD392"/>
                </a:solidFill>
                <a:cs typeface="+mn-ea"/>
                <a:sym typeface="+mn-lt"/>
              </a:rPr>
              <a:t>出版座谈会上午在北京人民大会堂举行。中共中央政治局委员、中央军委副主席郭伯雄出席座谈会，代表中央军委对</a:t>
            </a:r>
            <a:r>
              <a:rPr lang="en-US" altLang="zh-CN" sz="1100" dirty="0">
                <a:solidFill>
                  <a:srgbClr val="FAD392"/>
                </a:solidFill>
                <a:cs typeface="+mn-ea"/>
                <a:sym typeface="+mn-lt"/>
              </a:rPr>
              <a:t>《</a:t>
            </a:r>
            <a:r>
              <a:rPr lang="zh-CN" altLang="en-US" sz="1100" dirty="0">
                <a:solidFill>
                  <a:srgbClr val="FAD392"/>
                </a:solidFill>
                <a:cs typeface="+mn-ea"/>
                <a:sym typeface="+mn-lt"/>
              </a:rPr>
              <a:t>军史</a:t>
            </a:r>
            <a:r>
              <a:rPr lang="en-US" altLang="zh-CN" sz="1100" dirty="0">
                <a:solidFill>
                  <a:srgbClr val="FAD392"/>
                </a:solidFill>
                <a:cs typeface="+mn-ea"/>
                <a:sym typeface="+mn-lt"/>
              </a:rPr>
              <a:t>》</a:t>
            </a:r>
            <a:r>
              <a:rPr lang="zh-CN" altLang="en-US" sz="1100" dirty="0">
                <a:solidFill>
                  <a:srgbClr val="FAD392"/>
                </a:solidFill>
                <a:cs typeface="+mn-ea"/>
                <a:sym typeface="+mn-lt"/>
              </a:rPr>
              <a:t>第一至六卷的出版表示热烈祝贺，向为</a:t>
            </a:r>
            <a:r>
              <a:rPr lang="en-US" altLang="zh-CN" sz="1100" dirty="0">
                <a:solidFill>
                  <a:srgbClr val="FAD392"/>
                </a:solidFill>
                <a:cs typeface="+mn-ea"/>
                <a:sym typeface="+mn-lt"/>
              </a:rPr>
              <a:t>《</a:t>
            </a:r>
            <a:r>
              <a:rPr lang="zh-CN" altLang="en-US" sz="1100" dirty="0">
                <a:solidFill>
                  <a:srgbClr val="FAD392"/>
                </a:solidFill>
                <a:cs typeface="+mn-ea"/>
                <a:sym typeface="+mn-lt"/>
              </a:rPr>
              <a:t>军史</a:t>
            </a:r>
            <a:r>
              <a:rPr lang="en-US" altLang="zh-CN" sz="1100" dirty="0">
                <a:solidFill>
                  <a:srgbClr val="FAD392"/>
                </a:solidFill>
                <a:cs typeface="+mn-ea"/>
                <a:sym typeface="+mn-lt"/>
              </a:rPr>
              <a:t>》</a:t>
            </a:r>
            <a:r>
              <a:rPr lang="zh-CN" altLang="en-US" sz="1100" dirty="0">
                <a:solidFill>
                  <a:srgbClr val="FAD392"/>
                </a:solidFill>
                <a:cs typeface="+mn-ea"/>
                <a:sym typeface="+mn-lt"/>
              </a:rPr>
              <a:t>编写和出版付出辛勤劳动的同志表示诚挚问候和衷心感谢。他指出，胡主席“七一”重要讲话全面回顾了我们党</a:t>
            </a:r>
            <a:r>
              <a:rPr lang="en-US" altLang="zh-CN" sz="1100" dirty="0">
                <a:solidFill>
                  <a:srgbClr val="FAD392"/>
                </a:solidFill>
                <a:cs typeface="+mn-ea"/>
                <a:sym typeface="+mn-lt"/>
              </a:rPr>
              <a:t>90</a:t>
            </a:r>
            <a:r>
              <a:rPr lang="zh-CN" altLang="en-US" sz="1100" dirty="0">
                <a:solidFill>
                  <a:srgbClr val="FAD392"/>
                </a:solidFill>
                <a:cs typeface="+mn-ea"/>
                <a:sym typeface="+mn-lt"/>
              </a:rPr>
              <a:t>年的光辉历程和取得的伟大成就，深入总结了党和人民创造的宝贵经验，为我们学好党史军史提供了基本遵循。各级要以</a:t>
            </a:r>
            <a:r>
              <a:rPr lang="en-US" altLang="zh-CN" sz="1100" dirty="0">
                <a:solidFill>
                  <a:srgbClr val="FAD392"/>
                </a:solidFill>
                <a:cs typeface="+mn-ea"/>
                <a:sym typeface="+mn-lt"/>
              </a:rPr>
              <a:t>《</a:t>
            </a:r>
            <a:r>
              <a:rPr lang="zh-CN" altLang="en-US" sz="1100" dirty="0">
                <a:solidFill>
                  <a:srgbClr val="FAD392"/>
                </a:solidFill>
                <a:cs typeface="+mn-ea"/>
                <a:sym typeface="+mn-lt"/>
              </a:rPr>
              <a:t>军史</a:t>
            </a:r>
            <a:r>
              <a:rPr lang="en-US" altLang="zh-CN" sz="1100" dirty="0">
                <a:solidFill>
                  <a:srgbClr val="FAD392"/>
                </a:solidFill>
                <a:cs typeface="+mn-ea"/>
                <a:sym typeface="+mn-lt"/>
              </a:rPr>
              <a:t>》</a:t>
            </a:r>
            <a:r>
              <a:rPr lang="zh-CN" altLang="en-US" sz="1100" dirty="0">
                <a:solidFill>
                  <a:srgbClr val="FAD392"/>
                </a:solidFill>
                <a:cs typeface="+mn-ea"/>
                <a:sym typeface="+mn-lt"/>
              </a:rPr>
              <a:t>第一至六卷出版为契机，认真做好军史的学习、宣传和教育工作，引导广大官兵了解熟悉我军光辉历史，继承发扬我军优良传统，学习运用我军历史经验，进一步增强自豪感、荣誉感、使命感，在新的起点上开创军队建设科学发展的新局面。</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83176" y="415598"/>
            <a:ext cx="3927875" cy="369332"/>
          </a:xfrm>
          <a:prstGeom prst="rect">
            <a:avLst/>
          </a:prstGeom>
          <a:noFill/>
        </p:spPr>
        <p:txBody>
          <a:bodyPr wrap="square" rtlCol="0">
            <a:spAutoFit/>
          </a:bodyPr>
          <a:lstStyle/>
          <a:p>
            <a:r>
              <a:rPr lang="zh-CN" altLang="en-US" b="1" dirty="0">
                <a:solidFill>
                  <a:srgbClr val="FAD392"/>
                </a:solidFill>
                <a:cs typeface="+mn-ea"/>
                <a:sym typeface="+mn-lt"/>
              </a:rPr>
              <a:t>第一篇：人民军队发展沿革</a:t>
            </a:r>
          </a:p>
        </p:txBody>
      </p:sp>
      <p:sp>
        <p:nvSpPr>
          <p:cNvPr id="3" name="PA_库_文本框 2"/>
          <p:cNvSpPr txBox="1"/>
          <p:nvPr>
            <p:custDataLst>
              <p:tags r:id="rId1"/>
            </p:custDataLst>
          </p:nvPr>
        </p:nvSpPr>
        <p:spPr>
          <a:xfrm>
            <a:off x="699816" y="1105491"/>
            <a:ext cx="9483365" cy="5036122"/>
          </a:xfrm>
          <a:prstGeom prst="rect">
            <a:avLst/>
          </a:prstGeom>
          <a:noFill/>
        </p:spPr>
        <p:txBody>
          <a:bodyPr wrap="square" rtlCol="0">
            <a:spAutoFit/>
          </a:bodyPr>
          <a:lstStyle/>
          <a:p>
            <a:pPr>
              <a:lnSpc>
                <a:spcPct val="150000"/>
              </a:lnSpc>
            </a:pPr>
            <a:r>
              <a:rPr lang="en-US" altLang="zh-CN" dirty="0">
                <a:solidFill>
                  <a:srgbClr val="FAD392"/>
                </a:solidFill>
                <a:cs typeface="+mn-ea"/>
                <a:sym typeface="+mn-lt"/>
              </a:rPr>
              <a:t>(</a:t>
            </a:r>
            <a:r>
              <a:rPr lang="zh-CN" altLang="en-US" dirty="0">
                <a:solidFill>
                  <a:srgbClr val="FAD392"/>
                </a:solidFill>
                <a:cs typeface="+mn-ea"/>
                <a:sym typeface="+mn-lt"/>
              </a:rPr>
              <a:t>一</a:t>
            </a:r>
            <a:r>
              <a:rPr lang="en-US" altLang="zh-CN" dirty="0">
                <a:solidFill>
                  <a:srgbClr val="FAD392"/>
                </a:solidFill>
                <a:cs typeface="+mn-ea"/>
                <a:sym typeface="+mn-lt"/>
              </a:rPr>
              <a:t>)</a:t>
            </a:r>
            <a:r>
              <a:rPr lang="zh-CN" altLang="en-US" dirty="0">
                <a:solidFill>
                  <a:srgbClr val="FAD392"/>
                </a:solidFill>
                <a:cs typeface="+mn-ea"/>
                <a:sym typeface="+mn-lt"/>
              </a:rPr>
              <a:t>创建时期</a:t>
            </a:r>
            <a:r>
              <a:rPr lang="en-US" altLang="zh-CN" dirty="0">
                <a:solidFill>
                  <a:srgbClr val="FAD392"/>
                </a:solidFill>
                <a:cs typeface="+mn-ea"/>
                <a:sym typeface="+mn-lt"/>
              </a:rPr>
              <a:t>:1927</a:t>
            </a:r>
            <a:r>
              <a:rPr lang="zh-CN" altLang="en-US" dirty="0">
                <a:solidFill>
                  <a:srgbClr val="FAD392"/>
                </a:solidFill>
                <a:cs typeface="+mn-ea"/>
                <a:sym typeface="+mn-lt"/>
              </a:rPr>
              <a:t>年</a:t>
            </a:r>
            <a:r>
              <a:rPr lang="en-US" altLang="zh-CN" dirty="0">
                <a:solidFill>
                  <a:srgbClr val="FAD392"/>
                </a:solidFill>
                <a:cs typeface="+mn-ea"/>
                <a:sym typeface="+mn-lt"/>
              </a:rPr>
              <a:t>8</a:t>
            </a:r>
            <a:r>
              <a:rPr lang="zh-CN" altLang="en-US" dirty="0">
                <a:solidFill>
                  <a:srgbClr val="FAD392"/>
                </a:solidFill>
                <a:cs typeface="+mn-ea"/>
                <a:sym typeface="+mn-lt"/>
              </a:rPr>
              <a:t>月</a:t>
            </a:r>
            <a:r>
              <a:rPr lang="en-US" altLang="zh-CN" dirty="0">
                <a:solidFill>
                  <a:srgbClr val="FAD392"/>
                </a:solidFill>
                <a:cs typeface="+mn-ea"/>
                <a:sym typeface="+mn-lt"/>
              </a:rPr>
              <a:t>1</a:t>
            </a:r>
            <a:r>
              <a:rPr lang="zh-CN" altLang="en-US" dirty="0">
                <a:solidFill>
                  <a:srgbClr val="FAD392"/>
                </a:solidFill>
                <a:cs typeface="+mn-ea"/>
                <a:sym typeface="+mn-lt"/>
              </a:rPr>
              <a:t>日</a:t>
            </a:r>
            <a:r>
              <a:rPr lang="en-US" altLang="zh-CN" dirty="0">
                <a:solidFill>
                  <a:srgbClr val="FAD392"/>
                </a:solidFill>
                <a:cs typeface="+mn-ea"/>
                <a:sym typeface="+mn-lt"/>
              </a:rPr>
              <a:t>---1937</a:t>
            </a:r>
            <a:r>
              <a:rPr lang="zh-CN" altLang="en-US" dirty="0">
                <a:solidFill>
                  <a:srgbClr val="FAD392"/>
                </a:solidFill>
                <a:cs typeface="+mn-ea"/>
                <a:sym typeface="+mn-lt"/>
              </a:rPr>
              <a:t>年</a:t>
            </a:r>
            <a:r>
              <a:rPr lang="en-US" altLang="zh-CN" dirty="0">
                <a:solidFill>
                  <a:srgbClr val="FAD392"/>
                </a:solidFill>
                <a:cs typeface="+mn-ea"/>
                <a:sym typeface="+mn-lt"/>
              </a:rPr>
              <a:t>8</a:t>
            </a:r>
            <a:r>
              <a:rPr lang="zh-CN" altLang="en-US" dirty="0">
                <a:solidFill>
                  <a:srgbClr val="FAD392"/>
                </a:solidFill>
                <a:cs typeface="+mn-ea"/>
                <a:sym typeface="+mn-lt"/>
              </a:rPr>
              <a:t>月</a:t>
            </a:r>
            <a:r>
              <a:rPr lang="en-US" altLang="zh-CN" dirty="0">
                <a:solidFill>
                  <a:srgbClr val="FAD392"/>
                </a:solidFill>
                <a:cs typeface="+mn-ea"/>
                <a:sym typeface="+mn-lt"/>
              </a:rPr>
              <a:t>24</a:t>
            </a:r>
            <a:r>
              <a:rPr lang="zh-CN" altLang="en-US" dirty="0">
                <a:solidFill>
                  <a:srgbClr val="FAD392"/>
                </a:solidFill>
                <a:cs typeface="+mn-ea"/>
                <a:sym typeface="+mn-lt"/>
              </a:rPr>
              <a:t>日  第一、二次土地革命</a:t>
            </a:r>
            <a:r>
              <a:rPr lang="en-US" altLang="zh-CN" dirty="0">
                <a:solidFill>
                  <a:srgbClr val="FAD392"/>
                </a:solidFill>
                <a:cs typeface="+mn-ea"/>
                <a:sym typeface="+mn-lt"/>
              </a:rPr>
              <a:t>(</a:t>
            </a:r>
            <a:r>
              <a:rPr lang="zh-CN" altLang="en-US" dirty="0">
                <a:solidFill>
                  <a:srgbClr val="FAD392"/>
                </a:solidFill>
                <a:cs typeface="+mn-ea"/>
                <a:sym typeface="+mn-lt"/>
              </a:rPr>
              <a:t>红军时期</a:t>
            </a:r>
            <a:r>
              <a:rPr lang="en-US" altLang="zh-CN" dirty="0">
                <a:solidFill>
                  <a:srgbClr val="FAD392"/>
                </a:solidFill>
                <a:cs typeface="+mn-ea"/>
                <a:sym typeface="+mn-lt"/>
              </a:rPr>
              <a:t>)</a:t>
            </a:r>
            <a:r>
              <a:rPr lang="zh-CN" altLang="en-US" dirty="0">
                <a:solidFill>
                  <a:srgbClr val="FAD392"/>
                </a:solidFill>
                <a:cs typeface="+mn-ea"/>
                <a:sym typeface="+mn-lt"/>
              </a:rPr>
              <a:t/>
            </a:r>
            <a:br>
              <a:rPr lang="zh-CN" altLang="en-US" dirty="0">
                <a:solidFill>
                  <a:srgbClr val="FAD392"/>
                </a:solidFill>
                <a:cs typeface="+mn-ea"/>
                <a:sym typeface="+mn-lt"/>
              </a:rPr>
            </a:br>
            <a:r>
              <a:rPr lang="zh-CN" altLang="en-US" dirty="0">
                <a:solidFill>
                  <a:srgbClr val="FAD392"/>
                </a:solidFill>
                <a:cs typeface="+mn-ea"/>
                <a:sym typeface="+mn-lt"/>
              </a:rPr>
              <a:t>    人数：</a:t>
            </a:r>
            <a:r>
              <a:rPr lang="en-US" altLang="zh-CN" dirty="0">
                <a:solidFill>
                  <a:srgbClr val="FAD392"/>
                </a:solidFill>
                <a:cs typeface="+mn-ea"/>
                <a:sym typeface="+mn-lt"/>
              </a:rPr>
              <a:t>1</a:t>
            </a:r>
            <a:r>
              <a:rPr lang="zh-CN" altLang="en-US" dirty="0">
                <a:solidFill>
                  <a:srgbClr val="FAD392"/>
                </a:solidFill>
                <a:cs typeface="+mn-ea"/>
                <a:sym typeface="+mn-lt"/>
              </a:rPr>
              <a:t>、红一、二、四方面军和陕北红军</a:t>
            </a:r>
            <a:r>
              <a:rPr lang="en-US" altLang="zh-CN" b="1" dirty="0">
                <a:solidFill>
                  <a:srgbClr val="FAD392"/>
                </a:solidFill>
                <a:cs typeface="+mn-ea"/>
                <a:sym typeface="+mn-lt"/>
              </a:rPr>
              <a:t>4.6</a:t>
            </a:r>
            <a:r>
              <a:rPr lang="zh-CN" altLang="en-US" b="1" dirty="0">
                <a:solidFill>
                  <a:srgbClr val="FAD392"/>
                </a:solidFill>
                <a:cs typeface="+mn-ea"/>
                <a:sym typeface="+mn-lt"/>
              </a:rPr>
              <a:t>万人</a:t>
            </a:r>
            <a:r>
              <a:rPr lang="zh-CN" altLang="en-US" dirty="0">
                <a:solidFill>
                  <a:srgbClr val="FAD392"/>
                </a:solidFill>
                <a:cs typeface="+mn-ea"/>
                <a:sym typeface="+mn-lt"/>
              </a:rPr>
              <a:t>。</a:t>
            </a:r>
            <a:br>
              <a:rPr lang="zh-CN" altLang="en-US" dirty="0">
                <a:solidFill>
                  <a:srgbClr val="FAD392"/>
                </a:solidFill>
                <a:cs typeface="+mn-ea"/>
                <a:sym typeface="+mn-lt"/>
              </a:rPr>
            </a:br>
            <a:r>
              <a:rPr lang="zh-CN" altLang="en-US" dirty="0">
                <a:solidFill>
                  <a:srgbClr val="FAD392"/>
                </a:solidFill>
                <a:cs typeface="+mn-ea"/>
                <a:sym typeface="+mn-lt"/>
              </a:rPr>
              <a:t>               </a:t>
            </a:r>
            <a:r>
              <a:rPr lang="en-US" altLang="zh-CN" dirty="0">
                <a:solidFill>
                  <a:srgbClr val="FAD392"/>
                </a:solidFill>
                <a:cs typeface="+mn-ea"/>
                <a:sym typeface="+mn-lt"/>
              </a:rPr>
              <a:t>2</a:t>
            </a:r>
            <a:r>
              <a:rPr lang="zh-CN" altLang="en-US" dirty="0">
                <a:solidFill>
                  <a:srgbClr val="FAD392"/>
                </a:solidFill>
                <a:cs typeface="+mn-ea"/>
                <a:sym typeface="+mn-lt"/>
              </a:rPr>
              <a:t>、南方八省边界地红军和游击队</a:t>
            </a:r>
            <a:r>
              <a:rPr lang="en-US" altLang="zh-CN" b="1" dirty="0">
                <a:solidFill>
                  <a:srgbClr val="FAD392"/>
                </a:solidFill>
                <a:cs typeface="+mn-ea"/>
                <a:sym typeface="+mn-lt"/>
              </a:rPr>
              <a:t>1.03</a:t>
            </a:r>
            <a:r>
              <a:rPr lang="zh-CN" altLang="en-US" b="1" dirty="0">
                <a:solidFill>
                  <a:srgbClr val="FAD392"/>
                </a:solidFill>
                <a:cs typeface="+mn-ea"/>
                <a:sym typeface="+mn-lt"/>
              </a:rPr>
              <a:t>万人</a:t>
            </a:r>
            <a:r>
              <a:rPr lang="zh-CN" altLang="en-US" dirty="0">
                <a:solidFill>
                  <a:srgbClr val="FAD392"/>
                </a:solidFill>
                <a:cs typeface="+mn-ea"/>
                <a:sym typeface="+mn-lt"/>
              </a:rPr>
              <a:t>。</a:t>
            </a:r>
            <a:br>
              <a:rPr lang="zh-CN" altLang="en-US" dirty="0">
                <a:solidFill>
                  <a:srgbClr val="FAD392"/>
                </a:solidFill>
                <a:cs typeface="+mn-ea"/>
                <a:sym typeface="+mn-lt"/>
              </a:rPr>
            </a:br>
            <a:r>
              <a:rPr lang="zh-CN" altLang="en-US" dirty="0">
                <a:solidFill>
                  <a:srgbClr val="FAD392"/>
                </a:solidFill>
                <a:cs typeface="+mn-ea"/>
                <a:sym typeface="+mn-lt"/>
              </a:rPr>
              <a:t>    总兵力：</a:t>
            </a:r>
            <a:r>
              <a:rPr lang="en-US" altLang="zh-CN" b="1" dirty="0">
                <a:solidFill>
                  <a:srgbClr val="FAD392"/>
                </a:solidFill>
                <a:cs typeface="+mn-ea"/>
                <a:sym typeface="+mn-lt"/>
              </a:rPr>
              <a:t>5.9</a:t>
            </a:r>
            <a:r>
              <a:rPr lang="zh-CN" altLang="en-US" b="1" dirty="0">
                <a:solidFill>
                  <a:srgbClr val="FAD392"/>
                </a:solidFill>
                <a:cs typeface="+mn-ea"/>
                <a:sym typeface="+mn-lt"/>
              </a:rPr>
              <a:t>万人   </a:t>
            </a:r>
            <a:r>
              <a:rPr lang="zh-CN" altLang="en-US" dirty="0">
                <a:solidFill>
                  <a:srgbClr val="FAD392"/>
                </a:solidFill>
                <a:cs typeface="+mn-ea"/>
                <a:sym typeface="+mn-lt"/>
              </a:rPr>
              <a:t>         </a:t>
            </a:r>
            <a:br>
              <a:rPr lang="zh-CN" altLang="en-US" dirty="0">
                <a:solidFill>
                  <a:srgbClr val="FAD392"/>
                </a:solidFill>
                <a:cs typeface="+mn-ea"/>
                <a:sym typeface="+mn-lt"/>
              </a:rPr>
            </a:br>
            <a:r>
              <a:rPr lang="zh-CN" altLang="en-US" dirty="0">
                <a:solidFill>
                  <a:srgbClr val="FAD392"/>
                </a:solidFill>
                <a:cs typeface="+mn-ea"/>
                <a:sym typeface="+mn-lt"/>
              </a:rPr>
              <a:t>    武器：步枪为主</a:t>
            </a:r>
            <a:br>
              <a:rPr lang="zh-CN" altLang="en-US" dirty="0">
                <a:solidFill>
                  <a:srgbClr val="FAD392"/>
                </a:solidFill>
                <a:cs typeface="+mn-ea"/>
                <a:sym typeface="+mn-lt"/>
              </a:rPr>
            </a:br>
            <a:r>
              <a:rPr lang="zh-CN" altLang="en-US" dirty="0">
                <a:solidFill>
                  <a:srgbClr val="FAD392"/>
                </a:solidFill>
                <a:cs typeface="+mn-ea"/>
                <a:sym typeface="+mn-lt"/>
              </a:rPr>
              <a:t>    发展特点：以曲线状发展，南昌起义时人数</a:t>
            </a:r>
            <a:r>
              <a:rPr lang="en-US" altLang="zh-CN" dirty="0">
                <a:solidFill>
                  <a:srgbClr val="FAD392"/>
                </a:solidFill>
                <a:cs typeface="+mn-ea"/>
                <a:sym typeface="+mn-lt"/>
              </a:rPr>
              <a:t>2</a:t>
            </a:r>
            <a:r>
              <a:rPr lang="zh-CN" altLang="en-US" dirty="0">
                <a:solidFill>
                  <a:srgbClr val="FAD392"/>
                </a:solidFill>
                <a:cs typeface="+mn-ea"/>
                <a:sym typeface="+mn-lt"/>
              </a:rPr>
              <a:t>万余人，</a:t>
            </a:r>
            <a:r>
              <a:rPr lang="en-US" altLang="zh-CN" dirty="0">
                <a:solidFill>
                  <a:srgbClr val="FAD392"/>
                </a:solidFill>
                <a:cs typeface="+mn-ea"/>
                <a:sym typeface="+mn-lt"/>
              </a:rPr>
              <a:t>1933</a:t>
            </a:r>
            <a:r>
              <a:rPr lang="zh-CN" altLang="en-US" dirty="0">
                <a:solidFill>
                  <a:srgbClr val="FAD392"/>
                </a:solidFill>
                <a:cs typeface="+mn-ea"/>
                <a:sym typeface="+mn-lt"/>
              </a:rPr>
              <a:t>年达</a:t>
            </a:r>
            <a:r>
              <a:rPr lang="en-US" altLang="zh-CN" dirty="0">
                <a:solidFill>
                  <a:srgbClr val="FAD392"/>
                </a:solidFill>
                <a:cs typeface="+mn-ea"/>
                <a:sym typeface="+mn-lt"/>
              </a:rPr>
              <a:t>30</a:t>
            </a:r>
            <a:r>
              <a:rPr lang="zh-CN" altLang="en-US" dirty="0">
                <a:solidFill>
                  <a:srgbClr val="FAD392"/>
                </a:solidFill>
                <a:cs typeface="+mn-ea"/>
                <a:sym typeface="+mn-lt"/>
              </a:rPr>
              <a:t>万，长征结束</a:t>
            </a:r>
            <a:r>
              <a:rPr lang="en-US" altLang="zh-CN" dirty="0">
                <a:solidFill>
                  <a:srgbClr val="FAD392"/>
                </a:solidFill>
                <a:cs typeface="+mn-ea"/>
                <a:sym typeface="+mn-lt"/>
              </a:rPr>
              <a:t>5.9</a:t>
            </a:r>
            <a:r>
              <a:rPr lang="zh-CN" altLang="en-US" dirty="0">
                <a:solidFill>
                  <a:srgbClr val="FAD392"/>
                </a:solidFill>
                <a:cs typeface="+mn-ea"/>
                <a:sym typeface="+mn-lt"/>
              </a:rPr>
              <a:t>万。</a:t>
            </a:r>
            <a:br>
              <a:rPr lang="zh-CN" altLang="en-US" dirty="0">
                <a:solidFill>
                  <a:srgbClr val="FAD392"/>
                </a:solidFill>
                <a:cs typeface="+mn-ea"/>
                <a:sym typeface="+mn-lt"/>
              </a:rPr>
            </a:br>
            <a:r>
              <a:rPr lang="zh-CN" altLang="en-US" dirty="0">
                <a:solidFill>
                  <a:srgbClr val="FAD392"/>
                </a:solidFill>
                <a:cs typeface="+mn-ea"/>
                <a:sym typeface="+mn-lt"/>
              </a:rPr>
              <a:t>    主要战争：</a:t>
            </a:r>
            <a:endParaRPr lang="en-US" altLang="zh-CN" dirty="0">
              <a:solidFill>
                <a:srgbClr val="FAD392"/>
              </a:solidFill>
              <a:cs typeface="+mn-ea"/>
              <a:sym typeface="+mn-lt"/>
            </a:endParaRPr>
          </a:p>
          <a:p>
            <a:pPr>
              <a:lnSpc>
                <a:spcPct val="150000"/>
              </a:lnSpc>
            </a:pPr>
            <a:r>
              <a:rPr lang="en-US" altLang="zh-CN" dirty="0">
                <a:solidFill>
                  <a:srgbClr val="FAD392"/>
                </a:solidFill>
                <a:cs typeface="+mn-ea"/>
                <a:sym typeface="+mn-lt"/>
              </a:rPr>
              <a:t>              </a:t>
            </a:r>
            <a:r>
              <a:rPr lang="en-US" altLang="zh-CN" b="1" dirty="0">
                <a:solidFill>
                  <a:srgbClr val="FAD392"/>
                </a:solidFill>
                <a:cs typeface="+mn-ea"/>
                <a:sym typeface="+mn-lt"/>
              </a:rPr>
              <a:t>1</a:t>
            </a:r>
            <a:r>
              <a:rPr lang="zh-CN" altLang="en-US" b="1" dirty="0">
                <a:solidFill>
                  <a:srgbClr val="FAD392"/>
                </a:solidFill>
                <a:cs typeface="+mn-ea"/>
                <a:sym typeface="+mn-lt"/>
              </a:rPr>
              <a:t>、三大起义：南昌起义、秋收起义、广州起义</a:t>
            </a:r>
            <a:br>
              <a:rPr lang="zh-CN" altLang="en-US" b="1" dirty="0">
                <a:solidFill>
                  <a:srgbClr val="FAD392"/>
                </a:solidFill>
                <a:cs typeface="+mn-ea"/>
                <a:sym typeface="+mn-lt"/>
              </a:rPr>
            </a:br>
            <a:r>
              <a:rPr lang="zh-CN" altLang="en-US" b="1" dirty="0">
                <a:solidFill>
                  <a:srgbClr val="FAD392"/>
                </a:solidFill>
                <a:cs typeface="+mn-ea"/>
                <a:sym typeface="+mn-lt"/>
              </a:rPr>
              <a:t>              </a:t>
            </a:r>
            <a:r>
              <a:rPr lang="en-US" altLang="zh-CN" b="1" dirty="0">
                <a:solidFill>
                  <a:srgbClr val="FAD392"/>
                </a:solidFill>
                <a:cs typeface="+mn-ea"/>
                <a:sym typeface="+mn-lt"/>
              </a:rPr>
              <a:t>2</a:t>
            </a:r>
            <a:r>
              <a:rPr lang="zh-CN" altLang="en-US" b="1" dirty="0">
                <a:solidFill>
                  <a:srgbClr val="FAD392"/>
                </a:solidFill>
                <a:cs typeface="+mn-ea"/>
                <a:sym typeface="+mn-lt"/>
              </a:rPr>
              <a:t>、井冈山斗争</a:t>
            </a:r>
            <a:br>
              <a:rPr lang="zh-CN" altLang="en-US" b="1" dirty="0">
                <a:solidFill>
                  <a:srgbClr val="FAD392"/>
                </a:solidFill>
                <a:cs typeface="+mn-ea"/>
                <a:sym typeface="+mn-lt"/>
              </a:rPr>
            </a:br>
            <a:r>
              <a:rPr lang="zh-CN" altLang="en-US" b="1" dirty="0">
                <a:solidFill>
                  <a:srgbClr val="FAD392"/>
                </a:solidFill>
                <a:cs typeface="+mn-ea"/>
                <a:sym typeface="+mn-lt"/>
              </a:rPr>
              <a:t>              </a:t>
            </a:r>
            <a:r>
              <a:rPr lang="en-US" altLang="zh-CN" b="1" dirty="0">
                <a:solidFill>
                  <a:srgbClr val="FAD392"/>
                </a:solidFill>
                <a:cs typeface="+mn-ea"/>
                <a:sym typeface="+mn-lt"/>
              </a:rPr>
              <a:t>3</a:t>
            </a:r>
            <a:r>
              <a:rPr lang="zh-CN" altLang="en-US" b="1" dirty="0">
                <a:solidFill>
                  <a:srgbClr val="FAD392"/>
                </a:solidFill>
                <a:cs typeface="+mn-ea"/>
                <a:sym typeface="+mn-lt"/>
              </a:rPr>
              <a:t>、五次反围剿</a:t>
            </a:r>
            <a:br>
              <a:rPr lang="zh-CN" altLang="en-US" b="1" dirty="0">
                <a:solidFill>
                  <a:srgbClr val="FAD392"/>
                </a:solidFill>
                <a:cs typeface="+mn-ea"/>
                <a:sym typeface="+mn-lt"/>
              </a:rPr>
            </a:br>
            <a:r>
              <a:rPr lang="zh-CN" altLang="en-US" b="1" dirty="0">
                <a:solidFill>
                  <a:srgbClr val="FAD392"/>
                </a:solidFill>
                <a:cs typeface="+mn-ea"/>
                <a:sym typeface="+mn-lt"/>
              </a:rPr>
              <a:t>              </a:t>
            </a:r>
            <a:r>
              <a:rPr lang="en-US" altLang="zh-CN" b="1" dirty="0">
                <a:solidFill>
                  <a:srgbClr val="FAD392"/>
                </a:solidFill>
                <a:cs typeface="+mn-ea"/>
                <a:sym typeface="+mn-lt"/>
              </a:rPr>
              <a:t>4</a:t>
            </a:r>
            <a:r>
              <a:rPr lang="zh-CN" altLang="en-US" b="1" dirty="0">
                <a:solidFill>
                  <a:srgbClr val="FAD392"/>
                </a:solidFill>
                <a:cs typeface="+mn-ea"/>
                <a:sym typeface="+mn-lt"/>
              </a:rPr>
              <a:t>、长征</a:t>
            </a:r>
            <a:br>
              <a:rPr lang="zh-CN" altLang="en-US" b="1" dirty="0">
                <a:solidFill>
                  <a:srgbClr val="FAD392"/>
                </a:solidFill>
                <a:cs typeface="+mn-ea"/>
                <a:sym typeface="+mn-lt"/>
              </a:rPr>
            </a:br>
            <a:r>
              <a:rPr lang="zh-CN" altLang="en-US" b="1" dirty="0">
                <a:solidFill>
                  <a:srgbClr val="FAD392"/>
                </a:solidFill>
                <a:cs typeface="+mn-ea"/>
                <a:sym typeface="+mn-lt"/>
              </a:rPr>
              <a:t>              </a:t>
            </a:r>
            <a:r>
              <a:rPr lang="en-US" altLang="zh-CN" b="1" dirty="0">
                <a:solidFill>
                  <a:srgbClr val="FAD392"/>
                </a:solidFill>
                <a:cs typeface="+mn-ea"/>
                <a:sym typeface="+mn-lt"/>
              </a:rPr>
              <a:t>5</a:t>
            </a:r>
            <a:r>
              <a:rPr lang="zh-CN" altLang="en-US" b="1" dirty="0">
                <a:solidFill>
                  <a:srgbClr val="FAD392"/>
                </a:solidFill>
                <a:cs typeface="+mn-ea"/>
                <a:sym typeface="+mn-lt"/>
              </a:rPr>
              <a:t>、陕甘宁边区斗争</a:t>
            </a:r>
          </a:p>
        </p:txBody>
      </p:sp>
      <p:pic>
        <p:nvPicPr>
          <p:cNvPr id="9" name="图片 8"/>
          <p:cNvPicPr>
            <a:picLocks noChangeAspect="1"/>
          </p:cNvPicPr>
          <p:nvPr/>
        </p:nvPicPr>
        <p:blipFill>
          <a:blip r:embed="rId5" cstate="email"/>
          <a:stretch>
            <a:fillRect/>
          </a:stretch>
        </p:blipFill>
        <p:spPr>
          <a:xfrm flipH="1">
            <a:off x="5474803" y="1821879"/>
            <a:ext cx="6717197" cy="50361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2" name="PA_库_文本框 1"/>
          <p:cNvSpPr txBox="1"/>
          <p:nvPr>
            <p:custDataLst>
              <p:tags r:id="rId1"/>
            </p:custDataLst>
          </p:nvPr>
        </p:nvSpPr>
        <p:spPr>
          <a:xfrm>
            <a:off x="6560188" y="1911532"/>
            <a:ext cx="4826524" cy="4583819"/>
          </a:xfrm>
          <a:prstGeom prst="rect">
            <a:avLst/>
          </a:prstGeom>
          <a:noFill/>
        </p:spPr>
        <p:txBody>
          <a:bodyPr wrap="square" rtlCol="0">
            <a:spAutoFit/>
          </a:bodyPr>
          <a:lstStyle/>
          <a:p>
            <a:pPr>
              <a:lnSpc>
                <a:spcPct val="150000"/>
              </a:lnSpc>
            </a:pPr>
            <a:r>
              <a:rPr lang="zh-CN" altLang="en-US" sz="1400" dirty="0">
                <a:solidFill>
                  <a:srgbClr val="FAD392"/>
                </a:solidFill>
                <a:cs typeface="+mn-ea"/>
                <a:sym typeface="+mn-lt"/>
              </a:rPr>
              <a:t>八一南昌起义常简称南昌起义或者八一起义，国民党称南昌暴动、南昌兵变。它指的是</a:t>
            </a:r>
            <a:r>
              <a:rPr lang="en-US" altLang="zh-CN" sz="1400" dirty="0">
                <a:solidFill>
                  <a:srgbClr val="FAD392"/>
                </a:solidFill>
                <a:cs typeface="+mn-ea"/>
                <a:sym typeface="+mn-lt"/>
              </a:rPr>
              <a:t>1927</a:t>
            </a:r>
            <a:r>
              <a:rPr lang="zh-CN" altLang="en-US" sz="1400" dirty="0">
                <a:solidFill>
                  <a:srgbClr val="FAD392"/>
                </a:solidFill>
                <a:cs typeface="+mn-ea"/>
                <a:sym typeface="+mn-lt"/>
              </a:rPr>
              <a:t>年</a:t>
            </a:r>
            <a:r>
              <a:rPr lang="en-US" altLang="zh-CN" sz="1400" dirty="0">
                <a:solidFill>
                  <a:srgbClr val="FAD392"/>
                </a:solidFill>
                <a:cs typeface="+mn-ea"/>
                <a:sym typeface="+mn-lt"/>
              </a:rPr>
              <a:t>8</a:t>
            </a:r>
            <a:r>
              <a:rPr lang="zh-CN" altLang="en-US" sz="1400" dirty="0">
                <a:solidFill>
                  <a:srgbClr val="FAD392"/>
                </a:solidFill>
                <a:cs typeface="+mn-ea"/>
                <a:sym typeface="+mn-lt"/>
              </a:rPr>
              <a:t>月</a:t>
            </a:r>
            <a:r>
              <a:rPr lang="en-US" altLang="zh-CN" sz="1400" dirty="0">
                <a:solidFill>
                  <a:srgbClr val="FAD392"/>
                </a:solidFill>
                <a:cs typeface="+mn-ea"/>
                <a:sym typeface="+mn-lt"/>
              </a:rPr>
              <a:t>1</a:t>
            </a:r>
            <a:r>
              <a:rPr lang="zh-CN" altLang="en-US" sz="1400" dirty="0">
                <a:solidFill>
                  <a:srgbClr val="FAD392"/>
                </a:solidFill>
                <a:cs typeface="+mn-ea"/>
                <a:sym typeface="+mn-lt"/>
              </a:rPr>
              <a:t>日由中国共产党在江西南昌发起的针对中国国民党反共政策的武装起义。</a:t>
            </a:r>
          </a:p>
          <a:p>
            <a:pPr>
              <a:lnSpc>
                <a:spcPct val="150000"/>
              </a:lnSpc>
            </a:pPr>
            <a:r>
              <a:rPr lang="zh-CN" altLang="en-US" sz="1400" dirty="0">
                <a:solidFill>
                  <a:srgbClr val="FAD392"/>
                </a:solidFill>
                <a:cs typeface="+mn-ea"/>
                <a:sym typeface="+mn-lt"/>
              </a:rPr>
              <a:t>南昌起义是土地革命战争时期，中共联合国民党左派，打响了武装反抗国民党反动派的第一枪，揭开了中国共产党独立领导武装斗争和创建革命军队的序幕。</a:t>
            </a:r>
          </a:p>
          <a:p>
            <a:pPr>
              <a:lnSpc>
                <a:spcPct val="150000"/>
              </a:lnSpc>
            </a:pPr>
            <a:r>
              <a:rPr lang="zh-CN" altLang="en-US" sz="1400" dirty="0">
                <a:solidFill>
                  <a:srgbClr val="FAD392"/>
                </a:solidFill>
                <a:cs typeface="+mn-ea"/>
                <a:sym typeface="+mn-lt"/>
              </a:rPr>
              <a:t>由周恩来、贺龙、叶挺、朱德、刘伯承、谭平山领导。贺龙在事件后加入中国共产党，领导人当中还有第</a:t>
            </a:r>
            <a:r>
              <a:rPr lang="en-US" altLang="zh-CN" sz="1400" dirty="0">
                <a:solidFill>
                  <a:srgbClr val="FAD392"/>
                </a:solidFill>
                <a:cs typeface="+mn-ea"/>
                <a:sym typeface="+mn-lt"/>
              </a:rPr>
              <a:t>20</a:t>
            </a:r>
            <a:r>
              <a:rPr lang="zh-CN" altLang="en-US" sz="1400" dirty="0">
                <a:solidFill>
                  <a:srgbClr val="FAD392"/>
                </a:solidFill>
                <a:cs typeface="+mn-ea"/>
                <a:sym typeface="+mn-lt"/>
              </a:rPr>
              <a:t>军的苏联军事顾问库马宁。</a:t>
            </a:r>
          </a:p>
          <a:p>
            <a:pPr>
              <a:lnSpc>
                <a:spcPct val="150000"/>
              </a:lnSpc>
            </a:pPr>
            <a:r>
              <a:rPr lang="en-US" altLang="zh-CN" sz="1400" dirty="0">
                <a:solidFill>
                  <a:srgbClr val="FAD392"/>
                </a:solidFill>
                <a:cs typeface="+mn-ea"/>
                <a:sym typeface="+mn-lt"/>
              </a:rPr>
              <a:t>1933</a:t>
            </a:r>
            <a:r>
              <a:rPr lang="zh-CN" altLang="en-US" sz="1400" dirty="0">
                <a:solidFill>
                  <a:srgbClr val="FAD392"/>
                </a:solidFill>
                <a:cs typeface="+mn-ea"/>
                <a:sym typeface="+mn-lt"/>
              </a:rPr>
              <a:t>年</a:t>
            </a:r>
            <a:r>
              <a:rPr lang="en-US" altLang="zh-CN" sz="1400" dirty="0">
                <a:solidFill>
                  <a:srgbClr val="FAD392"/>
                </a:solidFill>
                <a:cs typeface="+mn-ea"/>
                <a:sym typeface="+mn-lt"/>
              </a:rPr>
              <a:t>7</a:t>
            </a:r>
            <a:r>
              <a:rPr lang="zh-CN" altLang="en-US" sz="1400" dirty="0">
                <a:solidFill>
                  <a:srgbClr val="FAD392"/>
                </a:solidFill>
                <a:cs typeface="+mn-ea"/>
                <a:sym typeface="+mn-lt"/>
              </a:rPr>
              <a:t>月</a:t>
            </a:r>
            <a:r>
              <a:rPr lang="en-US" altLang="zh-CN" sz="1400" dirty="0">
                <a:solidFill>
                  <a:srgbClr val="FAD392"/>
                </a:solidFill>
                <a:cs typeface="+mn-ea"/>
                <a:sym typeface="+mn-lt"/>
              </a:rPr>
              <a:t>11</a:t>
            </a:r>
            <a:r>
              <a:rPr lang="zh-CN" altLang="en-US" sz="1400" dirty="0">
                <a:solidFill>
                  <a:srgbClr val="FAD392"/>
                </a:solidFill>
                <a:cs typeface="+mn-ea"/>
                <a:sym typeface="+mn-lt"/>
              </a:rPr>
              <a:t>日，中华苏维埃共和国临时中央政府根据中央革命军事委员会</a:t>
            </a:r>
            <a:r>
              <a:rPr lang="en-US" altLang="zh-CN" sz="1400" dirty="0">
                <a:solidFill>
                  <a:srgbClr val="FAD392"/>
                </a:solidFill>
                <a:cs typeface="+mn-ea"/>
                <a:sym typeface="+mn-lt"/>
              </a:rPr>
              <a:t>6</a:t>
            </a:r>
            <a:r>
              <a:rPr lang="zh-CN" altLang="en-US" sz="1400" dirty="0">
                <a:solidFill>
                  <a:srgbClr val="FAD392"/>
                </a:solidFill>
                <a:cs typeface="+mn-ea"/>
                <a:sym typeface="+mn-lt"/>
              </a:rPr>
              <a:t>月</a:t>
            </a:r>
            <a:r>
              <a:rPr lang="en-US" altLang="zh-CN" sz="1400" dirty="0">
                <a:solidFill>
                  <a:srgbClr val="FAD392"/>
                </a:solidFill>
                <a:cs typeface="+mn-ea"/>
                <a:sym typeface="+mn-lt"/>
              </a:rPr>
              <a:t>30</a:t>
            </a:r>
            <a:r>
              <a:rPr lang="zh-CN" altLang="en-US" sz="1400" dirty="0">
                <a:solidFill>
                  <a:srgbClr val="FAD392"/>
                </a:solidFill>
                <a:cs typeface="+mn-ea"/>
                <a:sym typeface="+mn-lt"/>
              </a:rPr>
              <a:t>日的建议，决定</a:t>
            </a:r>
            <a:r>
              <a:rPr lang="en-US" altLang="zh-CN" sz="1400" dirty="0">
                <a:solidFill>
                  <a:srgbClr val="FAD392"/>
                </a:solidFill>
                <a:cs typeface="+mn-ea"/>
                <a:sym typeface="+mn-lt"/>
              </a:rPr>
              <a:t>8</a:t>
            </a:r>
            <a:r>
              <a:rPr lang="zh-CN" altLang="en-US" sz="1400" dirty="0">
                <a:solidFill>
                  <a:srgbClr val="FAD392"/>
                </a:solidFill>
                <a:cs typeface="+mn-ea"/>
                <a:sym typeface="+mn-lt"/>
              </a:rPr>
              <a:t>月</a:t>
            </a:r>
            <a:r>
              <a:rPr lang="en-US" altLang="zh-CN" sz="1400" dirty="0">
                <a:solidFill>
                  <a:srgbClr val="FAD392"/>
                </a:solidFill>
                <a:cs typeface="+mn-ea"/>
                <a:sym typeface="+mn-lt"/>
              </a:rPr>
              <a:t>1</a:t>
            </a:r>
            <a:r>
              <a:rPr lang="zh-CN" altLang="en-US" sz="1400" dirty="0">
                <a:solidFill>
                  <a:srgbClr val="FAD392"/>
                </a:solidFill>
                <a:cs typeface="+mn-ea"/>
                <a:sym typeface="+mn-lt"/>
              </a:rPr>
              <a:t>日为中国工农红军成立纪念日。从此，</a:t>
            </a:r>
            <a:r>
              <a:rPr lang="en-US" altLang="zh-CN" sz="1400" dirty="0">
                <a:solidFill>
                  <a:srgbClr val="FAD392"/>
                </a:solidFill>
                <a:cs typeface="+mn-ea"/>
                <a:sym typeface="+mn-lt"/>
              </a:rPr>
              <a:t>8</a:t>
            </a:r>
            <a:r>
              <a:rPr lang="zh-CN" altLang="en-US" sz="1400" dirty="0">
                <a:solidFill>
                  <a:srgbClr val="FAD392"/>
                </a:solidFill>
                <a:cs typeface="+mn-ea"/>
                <a:sym typeface="+mn-lt"/>
              </a:rPr>
              <a:t>月</a:t>
            </a:r>
            <a:r>
              <a:rPr lang="en-US" altLang="zh-CN" sz="1400" dirty="0">
                <a:solidFill>
                  <a:srgbClr val="FAD392"/>
                </a:solidFill>
                <a:cs typeface="+mn-ea"/>
                <a:sym typeface="+mn-lt"/>
              </a:rPr>
              <a:t>1</a:t>
            </a:r>
            <a:r>
              <a:rPr lang="zh-CN" altLang="en-US" sz="1400" dirty="0">
                <a:solidFill>
                  <a:srgbClr val="FAD392"/>
                </a:solidFill>
                <a:cs typeface="+mn-ea"/>
                <a:sym typeface="+mn-lt"/>
              </a:rPr>
              <a:t>日成为中国工农红军和后来的中国人民解放军的建军节。</a:t>
            </a:r>
          </a:p>
          <a:p>
            <a:pPr>
              <a:lnSpc>
                <a:spcPct val="150000"/>
              </a:lnSpc>
            </a:pPr>
            <a:endParaRPr lang="zh-CN" altLang="en-US" sz="1400" dirty="0">
              <a:solidFill>
                <a:srgbClr val="FAD392"/>
              </a:solidFill>
              <a:cs typeface="+mn-ea"/>
              <a:sym typeface="+mn-lt"/>
            </a:endParaRPr>
          </a:p>
        </p:txBody>
      </p:sp>
      <p:sp>
        <p:nvSpPr>
          <p:cNvPr id="3" name="文本框 2"/>
          <p:cNvSpPr txBox="1"/>
          <p:nvPr/>
        </p:nvSpPr>
        <p:spPr>
          <a:xfrm>
            <a:off x="7389747" y="1124394"/>
            <a:ext cx="2941162" cy="707886"/>
          </a:xfrm>
          <a:prstGeom prst="rect">
            <a:avLst/>
          </a:prstGeom>
          <a:noFill/>
        </p:spPr>
        <p:txBody>
          <a:bodyPr wrap="square" rtlCol="0">
            <a:spAutoFit/>
          </a:bodyPr>
          <a:lstStyle/>
          <a:p>
            <a:pPr algn="ctr"/>
            <a:r>
              <a:rPr lang="zh-CN" altLang="en-US" sz="4000" b="1" dirty="0">
                <a:solidFill>
                  <a:srgbClr val="FAD392"/>
                </a:solidFill>
                <a:cs typeface="+mn-ea"/>
                <a:sym typeface="+mn-lt"/>
              </a:rPr>
              <a:t>南昌起义</a:t>
            </a: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279" y="836351"/>
            <a:ext cx="7542542" cy="565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2" name="PA_库_文本框 1"/>
          <p:cNvSpPr txBox="1"/>
          <p:nvPr>
            <p:custDataLst>
              <p:tags r:id="rId1"/>
            </p:custDataLst>
          </p:nvPr>
        </p:nvSpPr>
        <p:spPr>
          <a:xfrm>
            <a:off x="735291" y="2664743"/>
            <a:ext cx="5373278" cy="3108543"/>
          </a:xfrm>
          <a:prstGeom prst="rect">
            <a:avLst/>
          </a:prstGeom>
          <a:noFill/>
        </p:spPr>
        <p:txBody>
          <a:bodyPr wrap="square" rtlCol="0">
            <a:spAutoFit/>
          </a:bodyPr>
          <a:lstStyle/>
          <a:p>
            <a:pPr>
              <a:lnSpc>
                <a:spcPct val="200000"/>
              </a:lnSpc>
            </a:pPr>
            <a:r>
              <a:rPr lang="zh-CN" altLang="en-US" sz="1400" dirty="0">
                <a:solidFill>
                  <a:srgbClr val="FAD392"/>
                </a:solidFill>
                <a:cs typeface="+mn-ea"/>
                <a:sym typeface="+mn-lt"/>
              </a:rPr>
              <a:t>井冈山，是土地革命战争时期，中国共产党在湖南、江西两省边界罗霄山脉中段创建的第一个农村革命根据地。</a:t>
            </a:r>
            <a:r>
              <a:rPr lang="en-US" altLang="zh-CN" sz="1400" dirty="0">
                <a:solidFill>
                  <a:srgbClr val="FAD392"/>
                </a:solidFill>
                <a:cs typeface="+mn-ea"/>
                <a:sym typeface="+mn-lt"/>
              </a:rPr>
              <a:t>1927</a:t>
            </a:r>
            <a:r>
              <a:rPr lang="zh-CN" altLang="en-US" sz="1400" dirty="0">
                <a:solidFill>
                  <a:srgbClr val="FAD392"/>
                </a:solidFill>
                <a:cs typeface="+mn-ea"/>
                <a:sym typeface="+mn-lt"/>
              </a:rPr>
              <a:t>年</a:t>
            </a:r>
            <a:r>
              <a:rPr lang="en-US" altLang="zh-CN" sz="1400" dirty="0">
                <a:solidFill>
                  <a:srgbClr val="FAD392"/>
                </a:solidFill>
                <a:cs typeface="+mn-ea"/>
                <a:sym typeface="+mn-lt"/>
              </a:rPr>
              <a:t>10</a:t>
            </a:r>
            <a:r>
              <a:rPr lang="zh-CN" altLang="en-US" sz="1400" dirty="0">
                <a:solidFill>
                  <a:srgbClr val="FAD392"/>
                </a:solidFill>
                <a:cs typeface="+mn-ea"/>
                <a:sym typeface="+mn-lt"/>
              </a:rPr>
              <a:t>月，毛泽东率领经</a:t>
            </a:r>
            <a:r>
              <a:rPr lang="en-US" altLang="zh-CN" sz="1400" dirty="0">
                <a:solidFill>
                  <a:srgbClr val="FAD392"/>
                </a:solidFill>
                <a:cs typeface="+mn-ea"/>
                <a:sym typeface="+mn-lt"/>
              </a:rPr>
              <a:t>"</a:t>
            </a:r>
            <a:r>
              <a:rPr lang="zh-CN" altLang="en-US" sz="1400" dirty="0">
                <a:solidFill>
                  <a:srgbClr val="FAD392"/>
                </a:solidFill>
                <a:cs typeface="+mn-ea"/>
                <a:sym typeface="+mn-lt"/>
              </a:rPr>
              <a:t>三湾改编</a:t>
            </a:r>
            <a:r>
              <a:rPr lang="en-US" altLang="zh-CN" sz="1400" dirty="0">
                <a:solidFill>
                  <a:srgbClr val="FAD392"/>
                </a:solidFill>
                <a:cs typeface="+mn-ea"/>
                <a:sym typeface="+mn-lt"/>
              </a:rPr>
              <a:t>"</a:t>
            </a:r>
            <a:r>
              <a:rPr lang="zh-CN" altLang="en-US" sz="1400" dirty="0">
                <a:solidFill>
                  <a:srgbClr val="FAD392"/>
                </a:solidFill>
                <a:cs typeface="+mn-ea"/>
                <a:sym typeface="+mn-lt"/>
              </a:rPr>
              <a:t>后的秋收起义部队到达井冈山，先后在宁冈、永新、茶陵、遂川等县恢复和建立了党组织，发展武装力量，开展游击战争，领导农民打土豪分田地，建立红色政权，实行工农武装割据，创立了党领导下的第一个农村革命根据地。</a:t>
            </a:r>
            <a:r>
              <a:rPr lang="en-US" altLang="zh-CN" sz="1400" dirty="0">
                <a:solidFill>
                  <a:srgbClr val="FAD392"/>
                </a:solidFill>
                <a:cs typeface="+mn-ea"/>
                <a:sym typeface="+mn-lt"/>
              </a:rPr>
              <a:t>《</a:t>
            </a:r>
            <a:r>
              <a:rPr lang="zh-CN" altLang="en-US" sz="1400" dirty="0">
                <a:solidFill>
                  <a:srgbClr val="FAD392"/>
                </a:solidFill>
                <a:cs typeface="+mn-ea"/>
                <a:sym typeface="+mn-lt"/>
              </a:rPr>
              <a:t>井冈山的斗争</a:t>
            </a:r>
            <a:r>
              <a:rPr lang="en-US" altLang="zh-CN" sz="1400" dirty="0">
                <a:solidFill>
                  <a:srgbClr val="FAD392"/>
                </a:solidFill>
                <a:cs typeface="+mn-ea"/>
                <a:sym typeface="+mn-lt"/>
              </a:rPr>
              <a:t>》</a:t>
            </a:r>
            <a:r>
              <a:rPr lang="zh-CN" altLang="en-US" sz="1400" dirty="0">
                <a:solidFill>
                  <a:srgbClr val="FAD392"/>
                </a:solidFill>
                <a:cs typeface="+mn-ea"/>
                <a:sym typeface="+mn-lt"/>
              </a:rPr>
              <a:t>一文是毛泽东</a:t>
            </a:r>
            <a:r>
              <a:rPr lang="en-US" altLang="zh-CN" sz="1400" dirty="0">
                <a:solidFill>
                  <a:srgbClr val="FAD392"/>
                </a:solidFill>
                <a:cs typeface="+mn-ea"/>
                <a:sym typeface="+mn-lt"/>
              </a:rPr>
              <a:t>1928</a:t>
            </a:r>
            <a:r>
              <a:rPr lang="zh-CN" altLang="en-US" sz="1400" dirty="0">
                <a:solidFill>
                  <a:srgbClr val="FAD392"/>
                </a:solidFill>
                <a:cs typeface="+mn-ea"/>
                <a:sym typeface="+mn-lt"/>
              </a:rPr>
              <a:t>年</a:t>
            </a:r>
            <a:r>
              <a:rPr lang="en-US" altLang="zh-CN" sz="1400" dirty="0">
                <a:solidFill>
                  <a:srgbClr val="FAD392"/>
                </a:solidFill>
                <a:cs typeface="+mn-ea"/>
                <a:sym typeface="+mn-lt"/>
              </a:rPr>
              <a:t>11</a:t>
            </a:r>
            <a:r>
              <a:rPr lang="zh-CN" altLang="en-US" sz="1400" dirty="0">
                <a:solidFill>
                  <a:srgbClr val="FAD392"/>
                </a:solidFill>
                <a:cs typeface="+mn-ea"/>
                <a:sym typeface="+mn-lt"/>
              </a:rPr>
              <a:t>月给中共中央的报告。</a:t>
            </a:r>
          </a:p>
        </p:txBody>
      </p:sp>
      <p:sp>
        <p:nvSpPr>
          <p:cNvPr id="3" name="文本框 2"/>
          <p:cNvSpPr txBox="1"/>
          <p:nvPr/>
        </p:nvSpPr>
        <p:spPr>
          <a:xfrm>
            <a:off x="1838227" y="1504370"/>
            <a:ext cx="2941162" cy="707886"/>
          </a:xfrm>
          <a:prstGeom prst="rect">
            <a:avLst/>
          </a:prstGeom>
          <a:noFill/>
        </p:spPr>
        <p:txBody>
          <a:bodyPr wrap="square" rtlCol="0">
            <a:spAutoFit/>
          </a:bodyPr>
          <a:lstStyle/>
          <a:p>
            <a:pPr algn="ctr"/>
            <a:r>
              <a:rPr lang="zh-CN" altLang="en-US" sz="4000" b="1" dirty="0">
                <a:solidFill>
                  <a:srgbClr val="FAD392"/>
                </a:solidFill>
                <a:cs typeface="+mn-ea"/>
                <a:sym typeface="+mn-lt"/>
              </a:rPr>
              <a:t>井冈山斗争</a:t>
            </a:r>
          </a:p>
        </p:txBody>
      </p:sp>
      <p:pic>
        <p:nvPicPr>
          <p:cNvPr id="5" name="图片 4"/>
          <p:cNvPicPr>
            <a:picLocks noChangeAspect="1"/>
          </p:cNvPicPr>
          <p:nvPr/>
        </p:nvPicPr>
        <p:blipFill>
          <a:blip r:embed="rId5" cstate="email"/>
          <a:stretch>
            <a:fillRect/>
          </a:stretch>
        </p:blipFill>
        <p:spPr>
          <a:xfrm flipH="1">
            <a:off x="6108568" y="561554"/>
            <a:ext cx="6083431" cy="60834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2" name="PA_库_文本框 1"/>
          <p:cNvSpPr txBox="1"/>
          <p:nvPr>
            <p:custDataLst>
              <p:tags r:id="rId1"/>
            </p:custDataLst>
          </p:nvPr>
        </p:nvSpPr>
        <p:spPr>
          <a:xfrm>
            <a:off x="5872899" y="2777865"/>
            <a:ext cx="5373278" cy="2862322"/>
          </a:xfrm>
          <a:prstGeom prst="rect">
            <a:avLst/>
          </a:prstGeom>
          <a:noFill/>
        </p:spPr>
        <p:txBody>
          <a:bodyPr wrap="square" rtlCol="0">
            <a:spAutoFit/>
          </a:bodyPr>
          <a:lstStyle/>
          <a:p>
            <a:pPr>
              <a:lnSpc>
                <a:spcPct val="200000"/>
              </a:lnSpc>
            </a:pPr>
            <a:r>
              <a:rPr lang="en-US" altLang="zh-CN" dirty="0">
                <a:solidFill>
                  <a:srgbClr val="FAD392"/>
                </a:solidFill>
                <a:cs typeface="+mn-ea"/>
                <a:sym typeface="+mn-lt"/>
              </a:rPr>
              <a:t>1930</a:t>
            </a:r>
            <a:r>
              <a:rPr lang="zh-CN" altLang="en-US" dirty="0">
                <a:solidFill>
                  <a:srgbClr val="FAD392"/>
                </a:solidFill>
                <a:cs typeface="+mn-ea"/>
                <a:sym typeface="+mn-lt"/>
              </a:rPr>
              <a:t>年冬，中国共产党六届三中全会后，皖西地区党组织积极纠正李立三</a:t>
            </a:r>
            <a:r>
              <a:rPr lang="en-US" altLang="zh-CN" dirty="0">
                <a:solidFill>
                  <a:srgbClr val="FAD392"/>
                </a:solidFill>
                <a:cs typeface="+mn-ea"/>
                <a:sym typeface="+mn-lt"/>
              </a:rPr>
              <a:t>"</a:t>
            </a:r>
            <a:r>
              <a:rPr lang="zh-CN" altLang="en-US" dirty="0">
                <a:solidFill>
                  <a:srgbClr val="FAD392"/>
                </a:solidFill>
                <a:cs typeface="+mn-ea"/>
                <a:sym typeface="+mn-lt"/>
              </a:rPr>
              <a:t>左</a:t>
            </a:r>
            <a:r>
              <a:rPr lang="en-US" altLang="zh-CN" dirty="0">
                <a:solidFill>
                  <a:srgbClr val="FAD392"/>
                </a:solidFill>
                <a:cs typeface="+mn-ea"/>
                <a:sym typeface="+mn-lt"/>
              </a:rPr>
              <a:t>"</a:t>
            </a:r>
            <a:r>
              <a:rPr lang="zh-CN" altLang="en-US" dirty="0">
                <a:solidFill>
                  <a:srgbClr val="FAD392"/>
                </a:solidFill>
                <a:cs typeface="+mn-ea"/>
                <a:sym typeface="+mn-lt"/>
              </a:rPr>
              <a:t>倾冒险主义错误，而蒋、阎、冯军阀混战蒋介石获胜，使蒋介石有了</a:t>
            </a:r>
            <a:r>
              <a:rPr lang="en-US" altLang="zh-CN" dirty="0">
                <a:solidFill>
                  <a:srgbClr val="FAD392"/>
                </a:solidFill>
                <a:cs typeface="+mn-ea"/>
                <a:sym typeface="+mn-lt"/>
              </a:rPr>
              <a:t>"</a:t>
            </a:r>
            <a:r>
              <a:rPr lang="zh-CN" altLang="en-US" dirty="0">
                <a:solidFill>
                  <a:srgbClr val="FAD392"/>
                </a:solidFill>
                <a:cs typeface="+mn-ea"/>
                <a:sym typeface="+mn-lt"/>
              </a:rPr>
              <a:t>围剿</a:t>
            </a:r>
            <a:r>
              <a:rPr lang="en-US" altLang="zh-CN" dirty="0">
                <a:solidFill>
                  <a:srgbClr val="FAD392"/>
                </a:solidFill>
                <a:cs typeface="+mn-ea"/>
                <a:sym typeface="+mn-lt"/>
              </a:rPr>
              <a:t>"</a:t>
            </a:r>
            <a:r>
              <a:rPr lang="zh-CN" altLang="en-US" dirty="0">
                <a:solidFill>
                  <a:srgbClr val="FAD392"/>
                </a:solidFill>
                <a:cs typeface="+mn-ea"/>
                <a:sym typeface="+mn-lt"/>
              </a:rPr>
              <a:t>红军的力量和时机。于是，蒋即着手部署对革命根据地进行</a:t>
            </a:r>
            <a:r>
              <a:rPr lang="en-US" altLang="zh-CN" dirty="0">
                <a:solidFill>
                  <a:srgbClr val="FAD392"/>
                </a:solidFill>
                <a:cs typeface="+mn-ea"/>
                <a:sym typeface="+mn-lt"/>
              </a:rPr>
              <a:t>"</a:t>
            </a:r>
            <a:r>
              <a:rPr lang="zh-CN" altLang="en-US" dirty="0">
                <a:solidFill>
                  <a:srgbClr val="FAD392"/>
                </a:solidFill>
                <a:cs typeface="+mn-ea"/>
                <a:sym typeface="+mn-lt"/>
              </a:rPr>
              <a:t>围剿</a:t>
            </a:r>
            <a:r>
              <a:rPr lang="en-US" altLang="zh-CN" dirty="0">
                <a:solidFill>
                  <a:srgbClr val="FAD392"/>
                </a:solidFill>
                <a:cs typeface="+mn-ea"/>
                <a:sym typeface="+mn-lt"/>
              </a:rPr>
              <a:t>"</a:t>
            </a:r>
            <a:r>
              <a:rPr lang="zh-CN" altLang="en-US" dirty="0">
                <a:solidFill>
                  <a:srgbClr val="FAD392"/>
                </a:solidFill>
                <a:cs typeface="+mn-ea"/>
                <a:sym typeface="+mn-lt"/>
              </a:rPr>
              <a:t>。</a:t>
            </a:r>
            <a:endParaRPr lang="zh-CN" altLang="en-US" sz="1400" dirty="0">
              <a:solidFill>
                <a:srgbClr val="FAD392"/>
              </a:solidFill>
              <a:cs typeface="+mn-ea"/>
              <a:sym typeface="+mn-lt"/>
            </a:endParaRPr>
          </a:p>
        </p:txBody>
      </p:sp>
      <p:sp>
        <p:nvSpPr>
          <p:cNvPr id="3" name="文本框 2"/>
          <p:cNvSpPr txBox="1"/>
          <p:nvPr/>
        </p:nvSpPr>
        <p:spPr>
          <a:xfrm>
            <a:off x="6975835" y="1617492"/>
            <a:ext cx="2941162" cy="707886"/>
          </a:xfrm>
          <a:prstGeom prst="rect">
            <a:avLst/>
          </a:prstGeom>
          <a:noFill/>
        </p:spPr>
        <p:txBody>
          <a:bodyPr wrap="square" rtlCol="0">
            <a:spAutoFit/>
          </a:bodyPr>
          <a:lstStyle/>
          <a:p>
            <a:pPr algn="ctr"/>
            <a:r>
              <a:rPr lang="zh-CN" altLang="en-US" sz="4000" b="1" dirty="0">
                <a:solidFill>
                  <a:srgbClr val="FAD392"/>
                </a:solidFill>
                <a:cs typeface="+mn-ea"/>
                <a:sym typeface="+mn-lt"/>
              </a:rPr>
              <a:t>反五次围剿</a:t>
            </a:r>
          </a:p>
        </p:txBody>
      </p:sp>
      <p:pic>
        <p:nvPicPr>
          <p:cNvPr id="7" name="图片 6"/>
          <p:cNvPicPr>
            <a:picLocks noChangeAspect="1"/>
          </p:cNvPicPr>
          <p:nvPr/>
        </p:nvPicPr>
        <p:blipFill>
          <a:blip r:embed="rId5" cstate="email"/>
          <a:stretch>
            <a:fillRect/>
          </a:stretch>
        </p:blipFill>
        <p:spPr>
          <a:xfrm>
            <a:off x="0" y="938462"/>
            <a:ext cx="6364705" cy="63647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sp>
        <p:nvSpPr>
          <p:cNvPr id="2" name="PA_库_文本框 1"/>
          <p:cNvSpPr txBox="1"/>
          <p:nvPr>
            <p:custDataLst>
              <p:tags r:id="rId1"/>
            </p:custDataLst>
          </p:nvPr>
        </p:nvSpPr>
        <p:spPr>
          <a:xfrm>
            <a:off x="556181" y="3809217"/>
            <a:ext cx="11010508" cy="3108543"/>
          </a:xfrm>
          <a:prstGeom prst="rect">
            <a:avLst/>
          </a:prstGeom>
          <a:noFill/>
        </p:spPr>
        <p:txBody>
          <a:bodyPr wrap="square" rtlCol="0">
            <a:spAutoFit/>
          </a:bodyPr>
          <a:lstStyle/>
          <a:p>
            <a:pPr>
              <a:lnSpc>
                <a:spcPct val="200000"/>
              </a:lnSpc>
            </a:pPr>
            <a:r>
              <a:rPr lang="en-US" altLang="zh-CN" sz="1400" dirty="0">
                <a:solidFill>
                  <a:srgbClr val="FAD392"/>
                </a:solidFill>
                <a:cs typeface="+mn-ea"/>
                <a:sym typeface="+mn-lt"/>
              </a:rPr>
              <a:t>1934</a:t>
            </a:r>
            <a:r>
              <a:rPr lang="zh-CN" altLang="en-US" sz="1400" dirty="0">
                <a:solidFill>
                  <a:srgbClr val="FAD392"/>
                </a:solidFill>
                <a:cs typeface="+mn-ea"/>
                <a:sym typeface="+mn-lt"/>
              </a:rPr>
              <a:t>年</a:t>
            </a:r>
            <a:r>
              <a:rPr lang="en-US" altLang="zh-CN" sz="1400" dirty="0">
                <a:solidFill>
                  <a:srgbClr val="FAD392"/>
                </a:solidFill>
                <a:cs typeface="+mn-ea"/>
                <a:sym typeface="+mn-lt"/>
              </a:rPr>
              <a:t>10</a:t>
            </a:r>
            <a:r>
              <a:rPr lang="zh-CN" altLang="en-US" sz="1400" dirty="0">
                <a:solidFill>
                  <a:srgbClr val="FAD392"/>
                </a:solidFill>
                <a:cs typeface="+mn-ea"/>
                <a:sym typeface="+mn-lt"/>
              </a:rPr>
              <a:t>月，第五次反围剿失败后，中央主力红军</a:t>
            </a:r>
            <a:r>
              <a:rPr lang="en-US" altLang="zh-CN" sz="1400" dirty="0">
                <a:solidFill>
                  <a:srgbClr val="FAD392"/>
                </a:solidFill>
                <a:cs typeface="+mn-ea"/>
                <a:sym typeface="+mn-lt"/>
              </a:rPr>
              <a:t>(</a:t>
            </a:r>
            <a:r>
              <a:rPr lang="zh-CN" altLang="en-US" sz="1400" dirty="0">
                <a:solidFill>
                  <a:srgbClr val="FAD392"/>
                </a:solidFill>
                <a:cs typeface="+mn-ea"/>
                <a:sym typeface="+mn-lt"/>
              </a:rPr>
              <a:t>红一方面军</a:t>
            </a:r>
            <a:r>
              <a:rPr lang="en-US" altLang="zh-CN" sz="1400" dirty="0">
                <a:solidFill>
                  <a:srgbClr val="FAD392"/>
                </a:solidFill>
                <a:cs typeface="+mn-ea"/>
                <a:sym typeface="+mn-lt"/>
              </a:rPr>
              <a:t>)</a:t>
            </a:r>
            <a:r>
              <a:rPr lang="zh-CN" altLang="en-US" sz="1400" dirty="0">
                <a:solidFill>
                  <a:srgbClr val="FAD392"/>
                </a:solidFill>
                <a:cs typeface="+mn-ea"/>
                <a:sym typeface="+mn-lt"/>
              </a:rPr>
              <a:t>为了摆脱国民党军队的包围追击，被迫实行战略大转移，退出中央根据地进行长征。</a:t>
            </a:r>
          </a:p>
          <a:p>
            <a:pPr>
              <a:lnSpc>
                <a:spcPct val="200000"/>
              </a:lnSpc>
            </a:pPr>
            <a:r>
              <a:rPr lang="zh-CN" altLang="en-US" sz="1400" dirty="0">
                <a:solidFill>
                  <a:srgbClr val="FAD392"/>
                </a:solidFill>
                <a:cs typeface="+mn-ea"/>
                <a:sym typeface="+mn-lt"/>
              </a:rPr>
              <a:t>长征是人类历史上的伟大奇迹，中央红军共进行了</a:t>
            </a:r>
            <a:r>
              <a:rPr lang="en-US" altLang="zh-CN" sz="1400" dirty="0">
                <a:solidFill>
                  <a:srgbClr val="FAD392"/>
                </a:solidFill>
                <a:cs typeface="+mn-ea"/>
                <a:sym typeface="+mn-lt"/>
              </a:rPr>
              <a:t>380</a:t>
            </a:r>
            <a:r>
              <a:rPr lang="zh-CN" altLang="en-US" sz="1400" dirty="0">
                <a:solidFill>
                  <a:srgbClr val="FAD392"/>
                </a:solidFill>
                <a:cs typeface="+mn-ea"/>
                <a:sym typeface="+mn-lt"/>
              </a:rPr>
              <a:t>余次战斗，攻占七百多座县城，红军牺牲营以上干部多达</a:t>
            </a:r>
            <a:r>
              <a:rPr lang="en-US" altLang="zh-CN" sz="1400" dirty="0">
                <a:solidFill>
                  <a:srgbClr val="FAD392"/>
                </a:solidFill>
                <a:cs typeface="+mn-ea"/>
                <a:sym typeface="+mn-lt"/>
              </a:rPr>
              <a:t>430</a:t>
            </a:r>
            <a:r>
              <a:rPr lang="zh-CN" altLang="en-US" sz="1400" dirty="0">
                <a:solidFill>
                  <a:srgbClr val="FAD392"/>
                </a:solidFill>
                <a:cs typeface="+mn-ea"/>
                <a:sym typeface="+mn-lt"/>
              </a:rPr>
              <a:t>人，平均年龄不到</a:t>
            </a:r>
            <a:r>
              <a:rPr lang="en-US" altLang="zh-CN" sz="1400" dirty="0">
                <a:solidFill>
                  <a:srgbClr val="FAD392"/>
                </a:solidFill>
                <a:cs typeface="+mn-ea"/>
                <a:sym typeface="+mn-lt"/>
              </a:rPr>
              <a:t>30</a:t>
            </a:r>
            <a:r>
              <a:rPr lang="zh-CN" altLang="en-US" sz="1400" dirty="0">
                <a:solidFill>
                  <a:srgbClr val="FAD392"/>
                </a:solidFill>
                <a:cs typeface="+mn-ea"/>
                <a:sym typeface="+mn-lt"/>
              </a:rPr>
              <a:t>岁，共击溃国民党军数百个团，其间共经过</a:t>
            </a:r>
            <a:r>
              <a:rPr lang="en-US" altLang="zh-CN" sz="1400" dirty="0">
                <a:solidFill>
                  <a:srgbClr val="FAD392"/>
                </a:solidFill>
                <a:cs typeface="+mn-ea"/>
                <a:sym typeface="+mn-lt"/>
              </a:rPr>
              <a:t>11</a:t>
            </a:r>
            <a:r>
              <a:rPr lang="zh-CN" altLang="en-US" sz="1400" dirty="0">
                <a:solidFill>
                  <a:srgbClr val="FAD392"/>
                </a:solidFill>
                <a:cs typeface="+mn-ea"/>
                <a:sym typeface="+mn-lt"/>
              </a:rPr>
              <a:t>个省，翻越</a:t>
            </a:r>
            <a:r>
              <a:rPr lang="en-US" altLang="zh-CN" sz="1400" dirty="0">
                <a:solidFill>
                  <a:srgbClr val="FAD392"/>
                </a:solidFill>
                <a:cs typeface="+mn-ea"/>
                <a:sym typeface="+mn-lt"/>
              </a:rPr>
              <a:t>18</a:t>
            </a:r>
            <a:r>
              <a:rPr lang="zh-CN" altLang="en-US" sz="1400" dirty="0">
                <a:solidFill>
                  <a:srgbClr val="FAD392"/>
                </a:solidFill>
                <a:cs typeface="+mn-ea"/>
                <a:sym typeface="+mn-lt"/>
              </a:rPr>
              <a:t>座大山，跨过</a:t>
            </a:r>
            <a:r>
              <a:rPr lang="en-US" altLang="zh-CN" sz="1400" dirty="0">
                <a:solidFill>
                  <a:srgbClr val="FAD392"/>
                </a:solidFill>
                <a:cs typeface="+mn-ea"/>
                <a:sym typeface="+mn-lt"/>
              </a:rPr>
              <a:t>24</a:t>
            </a:r>
            <a:r>
              <a:rPr lang="zh-CN" altLang="en-US" sz="1400" dirty="0">
                <a:solidFill>
                  <a:srgbClr val="FAD392"/>
                </a:solidFill>
                <a:cs typeface="+mn-ea"/>
                <a:sym typeface="+mn-lt"/>
              </a:rPr>
              <a:t>条大河，走过荒无人烟的草地，翻过连绵起伏的雪山，行程约二万五千里，于</a:t>
            </a:r>
            <a:r>
              <a:rPr lang="en-US" altLang="zh-CN" sz="1400" dirty="0">
                <a:solidFill>
                  <a:srgbClr val="FAD392"/>
                </a:solidFill>
                <a:cs typeface="+mn-ea"/>
                <a:sym typeface="+mn-lt"/>
              </a:rPr>
              <a:t>1935</a:t>
            </a:r>
            <a:r>
              <a:rPr lang="zh-CN" altLang="en-US" sz="1400" dirty="0">
                <a:solidFill>
                  <a:srgbClr val="FAD392"/>
                </a:solidFill>
                <a:cs typeface="+mn-ea"/>
                <a:sym typeface="+mn-lt"/>
              </a:rPr>
              <a:t>年</a:t>
            </a:r>
            <a:r>
              <a:rPr lang="en-US" altLang="zh-CN" sz="1400" dirty="0">
                <a:solidFill>
                  <a:srgbClr val="FAD392"/>
                </a:solidFill>
                <a:cs typeface="+mn-ea"/>
                <a:sym typeface="+mn-lt"/>
              </a:rPr>
              <a:t>10</a:t>
            </a:r>
            <a:r>
              <a:rPr lang="zh-CN" altLang="en-US" sz="1400" dirty="0">
                <a:solidFill>
                  <a:srgbClr val="FAD392"/>
                </a:solidFill>
                <a:cs typeface="+mn-ea"/>
                <a:sym typeface="+mn-lt"/>
              </a:rPr>
              <a:t>月到达陕北，与陕北红军胜利会师。</a:t>
            </a:r>
            <a:r>
              <a:rPr lang="en-US" altLang="zh-CN" sz="1400" dirty="0">
                <a:solidFill>
                  <a:srgbClr val="FAD392"/>
                </a:solidFill>
                <a:cs typeface="+mn-ea"/>
                <a:sym typeface="+mn-lt"/>
              </a:rPr>
              <a:t>1936</a:t>
            </a:r>
            <a:r>
              <a:rPr lang="zh-CN" altLang="en-US" sz="1400" dirty="0">
                <a:solidFill>
                  <a:srgbClr val="FAD392"/>
                </a:solidFill>
                <a:cs typeface="+mn-ea"/>
                <a:sym typeface="+mn-lt"/>
              </a:rPr>
              <a:t>年</a:t>
            </a:r>
            <a:r>
              <a:rPr lang="en-US" altLang="zh-CN" sz="1400" dirty="0">
                <a:solidFill>
                  <a:srgbClr val="FAD392"/>
                </a:solidFill>
                <a:cs typeface="+mn-ea"/>
                <a:sym typeface="+mn-lt"/>
              </a:rPr>
              <a:t>10</a:t>
            </a:r>
            <a:r>
              <a:rPr lang="zh-CN" altLang="en-US" sz="1400" dirty="0">
                <a:solidFill>
                  <a:srgbClr val="FAD392"/>
                </a:solidFill>
                <a:cs typeface="+mn-ea"/>
                <a:sym typeface="+mn-lt"/>
              </a:rPr>
              <a:t>月红二方面军和红四方面军到达甘肃会宁与红一方面军会师。红军三大主力会师，宣告着红军长征胜利结束。</a:t>
            </a:r>
          </a:p>
          <a:p>
            <a:pPr>
              <a:lnSpc>
                <a:spcPct val="200000"/>
              </a:lnSpc>
            </a:pPr>
            <a:endParaRPr lang="zh-CN" altLang="en-US" sz="1400" dirty="0">
              <a:solidFill>
                <a:srgbClr val="FAD392"/>
              </a:solidFill>
              <a:cs typeface="+mn-ea"/>
              <a:sym typeface="+mn-lt"/>
            </a:endParaRPr>
          </a:p>
        </p:txBody>
      </p:sp>
      <p:sp>
        <p:nvSpPr>
          <p:cNvPr id="3" name="文本框 2"/>
          <p:cNvSpPr txBox="1"/>
          <p:nvPr/>
        </p:nvSpPr>
        <p:spPr>
          <a:xfrm>
            <a:off x="3473357" y="25400"/>
            <a:ext cx="2941162" cy="3631763"/>
          </a:xfrm>
          <a:prstGeom prst="rect">
            <a:avLst/>
          </a:prstGeom>
          <a:noFill/>
        </p:spPr>
        <p:txBody>
          <a:bodyPr wrap="square" rtlCol="0">
            <a:spAutoFit/>
          </a:bodyPr>
          <a:lstStyle/>
          <a:p>
            <a:pPr algn="ctr"/>
            <a:r>
              <a:rPr lang="zh-CN" altLang="en-US" sz="11500" b="1" dirty="0">
                <a:solidFill>
                  <a:srgbClr val="FAD392"/>
                </a:solidFill>
                <a:cs typeface="+mn-ea"/>
                <a:sym typeface="+mn-lt"/>
              </a:rPr>
              <a:t>长征</a:t>
            </a:r>
          </a:p>
        </p:txBody>
      </p:sp>
      <p:pic>
        <p:nvPicPr>
          <p:cNvPr id="5" name="图片 4"/>
          <p:cNvPicPr>
            <a:picLocks noChangeAspect="1"/>
          </p:cNvPicPr>
          <p:nvPr/>
        </p:nvPicPr>
        <p:blipFill>
          <a:blip r:embed="rId5"/>
          <a:stretch>
            <a:fillRect/>
          </a:stretch>
        </p:blipFill>
        <p:spPr>
          <a:xfrm>
            <a:off x="5975183" y="-212130"/>
            <a:ext cx="5887954" cy="4021347"/>
          </a:xfrm>
          <a:prstGeom prst="rect">
            <a:avLst/>
          </a:prstGeom>
        </p:spPr>
      </p:pic>
      <p:pic>
        <p:nvPicPr>
          <p:cNvPr id="7" name="图片 6"/>
          <p:cNvPicPr>
            <a:picLocks noChangeAspect="1"/>
          </p:cNvPicPr>
          <p:nvPr/>
        </p:nvPicPr>
        <p:blipFill>
          <a:blip r:embed="rId6" cstate="email"/>
          <a:stretch>
            <a:fillRect/>
          </a:stretch>
        </p:blipFill>
        <p:spPr>
          <a:xfrm>
            <a:off x="662189" y="1798543"/>
            <a:ext cx="3250504" cy="2028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建军节"/>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MH" val="20160621100005"/>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621100005"/>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502170048"/>
  <p:tag name="MH_LIBRARY" val="GRAPHIC"/>
  <p:tag name="MH_ORDER" val="Freeform 23"/>
</p:tagLst>
</file>

<file path=ppt/tags/tag15.xml><?xml version="1.0" encoding="utf-8"?>
<p:tagLst xmlns:a="http://schemas.openxmlformats.org/drawingml/2006/main" xmlns:r="http://schemas.openxmlformats.org/officeDocument/2006/relationships" xmlns:p="http://schemas.openxmlformats.org/presentationml/2006/main">
  <p:tag name="MH" val="20160502170048"/>
  <p:tag name="MH_LIBRARY" val="GRAPHIC"/>
  <p:tag name="MH_ORDER" val="Freeform 23"/>
</p:tagLst>
</file>

<file path=ppt/tags/tag16.xml><?xml version="1.0" encoding="utf-8"?>
<p:tagLst xmlns:a="http://schemas.openxmlformats.org/drawingml/2006/main" xmlns:r="http://schemas.openxmlformats.org/officeDocument/2006/relationships" xmlns:p="http://schemas.openxmlformats.org/presentationml/2006/main">
  <p:tag name="MH" val="20160502170048"/>
  <p:tag name="MH_LIBRARY" val="GRAPHIC"/>
  <p:tag name="MH_ORDER" val="Freeform 23"/>
</p:tagLst>
</file>

<file path=ppt/tags/tag17.xml><?xml version="1.0" encoding="utf-8"?>
<p:tagLst xmlns:a="http://schemas.openxmlformats.org/drawingml/2006/main" xmlns:r="http://schemas.openxmlformats.org/officeDocument/2006/relationships" xmlns:p="http://schemas.openxmlformats.org/presentationml/2006/main">
  <p:tag name="MH" val="20160502170048"/>
  <p:tag name="MH_LIBRARY" val="GRAPHIC"/>
  <p:tag name="MH_ORDER" val="Freeform 23"/>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cuao4ew">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2054</Words>
  <Application>Microsoft Office PowerPoint</Application>
  <PresentationFormat>宽屏</PresentationFormat>
  <Paragraphs>139</Paragraphs>
  <Slides>26</Slides>
  <Notes>26</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26</vt:i4>
      </vt:variant>
    </vt:vector>
  </HeadingPairs>
  <TitlesOfParts>
    <vt:vector size="33" baseType="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2022-03-11T03:02:10Z</dcterms:created>
  <dcterms:modified xsi:type="dcterms:W3CDTF">2023-01-11T01:42:06Z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1CCB510E8F6647588DF5B7A0E0254F48</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