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7" r:id="rId31"/>
    <p:sldId id="288" r:id="rId32"/>
    <p:sldId id="289" r:id="rId33"/>
    <p:sldId id="290" r:id="rId34"/>
    <p:sldId id="291" r:id="rId35"/>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B827F1-DF65-4E9B-9BB6-15C1E51788AF}"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0A17F-F241-4E4C-AB45-38CFDC9E0B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CE0A17F-F241-4E4C-AB45-38CFDC9E0BBD}"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48AA833-8A01-48F5-A90E-097C6AFE28A6}"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DACBD27-8A56-4B4F-8904-041D203CB53D}"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5AF263B-D9AF-421C-95E8-F47B27580691}"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8A1E366-33D0-4D6D-8347-FF3B3B745C9D}"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521921A-D1A4-49E0-9019-1D9C4C6C8352}"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6B1EB86B-9613-4FEC-A37A-4F5FA64AD985}"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1F54413B-A6D0-45C5-BE0D-F5DD66C01F68}"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4E548F3D-CFF1-4FD5-840C-3155AA3429AA}"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08C86C3-1A68-40B5-811F-F5A1CC316660}"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D492743-9444-41F4-91F2-B1635181AA2A}"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0DE59900-C8C0-4366-8525-8E35EDE5B698}"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0" y="685800"/>
            <a:ext cx="914400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a:spcBef>
                <a:spcPts val="1200"/>
              </a:spcBef>
            </a:pPr>
            <a:r>
              <a:rPr lang="en-US" altLang="zh-CN" sz="6000" b="1" dirty="0">
                <a:solidFill>
                  <a:srgbClr val="0000CC"/>
                </a:solidFill>
              </a:rPr>
              <a:t>Unit 6</a:t>
            </a:r>
          </a:p>
          <a:p>
            <a:pPr>
              <a:spcBef>
                <a:spcPts val="1200"/>
              </a:spcBef>
            </a:pPr>
            <a:r>
              <a:rPr lang="en-US" altLang="zh-CN" sz="6000" b="1" i="1" spc="-150" dirty="0">
                <a:solidFill>
                  <a:srgbClr val="0000CC"/>
                </a:solidFill>
              </a:rPr>
              <a:t>When was it invented?</a:t>
            </a:r>
          </a:p>
        </p:txBody>
      </p:sp>
      <p:sp>
        <p:nvSpPr>
          <p:cNvPr id="10244" name="WordArt 6"/>
          <p:cNvSpPr>
            <a:spLocks noChangeArrowheads="1" noChangeShapeType="1" noTextEdit="1"/>
          </p:cNvSpPr>
          <p:nvPr/>
        </p:nvSpPr>
        <p:spPr bwMode="auto">
          <a:xfrm>
            <a:off x="2692400" y="3581400"/>
            <a:ext cx="3733800" cy="457200"/>
          </a:xfrm>
          <a:prstGeom prst="rect">
            <a:avLst/>
          </a:prstGeom>
        </p:spPr>
        <p:txBody>
          <a:bodyPr wrap="none" fromWordArt="1">
            <a:prstTxWarp prst="textPlain">
              <a:avLst>
                <a:gd name="adj" fmla="val 50000"/>
              </a:avLst>
            </a:prstTxWarp>
          </a:bodyPr>
          <a:lstStyle/>
          <a:p>
            <a:r>
              <a:rPr lang="en-US" altLang="zh-CN" sz="3600" b="1" kern="10" dirty="0">
                <a:ln w="9525">
                  <a:solidFill>
                    <a:srgbClr val="000000"/>
                  </a:solidFill>
                  <a:round/>
                </a:ln>
                <a:solidFill>
                  <a:srgbClr val="FF0000"/>
                </a:solidFill>
                <a:latin typeface="+mn-lt"/>
                <a:ea typeface="+mn-lt"/>
                <a:cs typeface="+mn-lt"/>
              </a:rPr>
              <a:t>Section A 3a-3c</a:t>
            </a:r>
            <a:endParaRPr lang="zh-CN" altLang="en-US" sz="3600" b="1" kern="10" dirty="0">
              <a:ln w="9525">
                <a:solidFill>
                  <a:srgbClr val="000000"/>
                </a:solidFill>
                <a:round/>
              </a:ln>
              <a:solidFill>
                <a:srgbClr val="FF0000"/>
              </a:solidFill>
              <a:latin typeface="+mn-lt"/>
              <a:ea typeface="+mn-lt"/>
              <a:cs typeface="+mn-lt"/>
            </a:endParaRPr>
          </a:p>
        </p:txBody>
      </p:sp>
      <p:sp>
        <p:nvSpPr>
          <p:cNvPr id="5" name="矩形 4"/>
          <p:cNvSpPr/>
          <p:nvPr/>
        </p:nvSpPr>
        <p:spPr>
          <a:xfrm>
            <a:off x="2455685" y="48006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randombar(horizontal)">
                                      <p:cBhvr>
                                        <p:cTn id="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8"/>
          <p:cNvSpPr>
            <a:spLocks noChangeArrowheads="1"/>
          </p:cNvSpPr>
          <p:nvPr/>
        </p:nvSpPr>
        <p:spPr bwMode="auto">
          <a:xfrm>
            <a:off x="533400" y="609600"/>
            <a:ext cx="8305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dirty="0">
                <a:solidFill>
                  <a:srgbClr val="000099"/>
                </a:solidFill>
                <a:cs typeface="Times New Roman" panose="02020603050405020304" pitchFamily="18" charset="0"/>
              </a:rPr>
              <a:t>3b Read the passage again and answer </a:t>
            </a:r>
          </a:p>
          <a:p>
            <a:pPr algn="l"/>
            <a:r>
              <a:rPr lang="en-US" altLang="zh-CN" sz="3200" b="1" dirty="0">
                <a:solidFill>
                  <a:srgbClr val="000099"/>
                </a:solidFill>
                <a:cs typeface="Times New Roman" panose="02020603050405020304" pitchFamily="18" charset="0"/>
              </a:rPr>
              <a:t>      the  questions.</a:t>
            </a:r>
          </a:p>
        </p:txBody>
      </p:sp>
      <p:sp>
        <p:nvSpPr>
          <p:cNvPr id="81923" name="Rectangle 3"/>
          <p:cNvSpPr>
            <a:spLocks noChangeArrowheads="1"/>
          </p:cNvSpPr>
          <p:nvPr/>
        </p:nvSpPr>
        <p:spPr bwMode="auto">
          <a:xfrm>
            <a:off x="685800" y="1752600"/>
            <a:ext cx="7696200" cy="403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lnSpc>
                <a:spcPct val="135000"/>
              </a:lnSpc>
              <a:buFontTx/>
              <a:buAutoNum type="arabicPeriod"/>
            </a:pPr>
            <a:r>
              <a:rPr lang="en-US" altLang="zh-CN" sz="3200" b="1" dirty="0">
                <a:latin typeface="Times New Roman" panose="02020603050405020304" pitchFamily="18" charset="0"/>
              </a:rPr>
              <a:t>When was tea first drunk?</a:t>
            </a:r>
          </a:p>
          <a:p>
            <a:pPr marL="342900" indent="-342900" algn="l">
              <a:lnSpc>
                <a:spcPct val="135000"/>
              </a:lnSpc>
            </a:pPr>
            <a:r>
              <a:rPr lang="en-US" altLang="zh-CN" sz="3200" b="1" dirty="0">
                <a:latin typeface="Times New Roman" panose="02020603050405020304" pitchFamily="18" charset="0"/>
              </a:rPr>
              <a:t>   </a:t>
            </a:r>
            <a:r>
              <a:rPr lang="en-US" altLang="zh-CN" sz="3200" b="1" dirty="0">
                <a:solidFill>
                  <a:srgbClr val="FF0000"/>
                </a:solidFill>
                <a:latin typeface="Times New Roman" panose="02020603050405020304" pitchFamily="18" charset="0"/>
              </a:rPr>
              <a:t>It was first drunk nearly 5,000 years ago.</a:t>
            </a:r>
          </a:p>
          <a:p>
            <a:pPr marL="342900" indent="-342900" algn="l">
              <a:lnSpc>
                <a:spcPct val="135000"/>
              </a:lnSpc>
              <a:buFontTx/>
              <a:buAutoNum type="arabicPeriod" startAt="2"/>
            </a:pPr>
            <a:r>
              <a:rPr lang="en-US" altLang="zh-CN" sz="3200" b="1" dirty="0">
                <a:latin typeface="Times New Roman" panose="02020603050405020304" pitchFamily="18" charset="0"/>
              </a:rPr>
              <a:t>How was tea invented?</a:t>
            </a:r>
          </a:p>
          <a:p>
            <a:pPr marL="342900" indent="-342900" algn="l">
              <a:lnSpc>
                <a:spcPct val="135000"/>
              </a:lnSpc>
            </a:pPr>
            <a:r>
              <a:rPr lang="en-US" altLang="zh-CN" sz="3200" b="1" dirty="0">
                <a:latin typeface="Times New Roman" panose="02020603050405020304" pitchFamily="18" charset="0"/>
              </a:rPr>
              <a:t>   </a:t>
            </a:r>
            <a:r>
              <a:rPr lang="en-US" altLang="zh-CN" sz="3200" b="1" dirty="0">
                <a:solidFill>
                  <a:srgbClr val="FF0000"/>
                </a:solidFill>
                <a:latin typeface="Times New Roman" panose="02020603050405020304" pitchFamily="18" charset="0"/>
              </a:rPr>
              <a:t>While </a:t>
            </a:r>
            <a:r>
              <a:rPr lang="en-US" altLang="zh-CN" sz="3200" b="1" dirty="0" err="1">
                <a:solidFill>
                  <a:srgbClr val="FF0000"/>
                </a:solidFill>
                <a:latin typeface="Times New Roman" panose="02020603050405020304" pitchFamily="18" charset="0"/>
              </a:rPr>
              <a:t>Shen</a:t>
            </a:r>
            <a:r>
              <a:rPr lang="en-US" altLang="zh-CN" sz="3200" b="1" dirty="0">
                <a:solidFill>
                  <a:srgbClr val="FF0000"/>
                </a:solidFill>
                <a:latin typeface="Times New Roman" panose="02020603050405020304" pitchFamily="18" charset="0"/>
              </a:rPr>
              <a:t> </a:t>
            </a:r>
            <a:r>
              <a:rPr lang="en-US" altLang="zh-CN" sz="3200" b="1" dirty="0" err="1">
                <a:solidFill>
                  <a:srgbClr val="FF0000"/>
                </a:solidFill>
                <a:latin typeface="Times New Roman" panose="02020603050405020304" pitchFamily="18" charset="0"/>
              </a:rPr>
              <a:t>Nong</a:t>
            </a:r>
            <a:r>
              <a:rPr lang="en-US" altLang="zh-CN" sz="3200" b="1" dirty="0">
                <a:solidFill>
                  <a:srgbClr val="FF0000"/>
                </a:solidFill>
                <a:latin typeface="Times New Roman" panose="02020603050405020304" pitchFamily="18" charset="0"/>
              </a:rPr>
              <a:t> was boiling drinking water over an open fire, some leaves fell into the water. So tea was invented.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anim calcmode="lin" valueType="num">
                                      <p:cBhvr>
                                        <p:cTn id="7" dur="1000" fill="hold"/>
                                        <p:tgtEl>
                                          <p:spTgt spid="8192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8192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8192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1923">
                                            <p:txEl>
                                              <p:pRg st="3" end="3"/>
                                            </p:txEl>
                                          </p:spTgt>
                                        </p:tgtEl>
                                        <p:attrNameLst>
                                          <p:attrName>style.visibility</p:attrName>
                                        </p:attrNameLst>
                                      </p:cBhvr>
                                      <p:to>
                                        <p:strVal val="visible"/>
                                      </p:to>
                                    </p:set>
                                    <p:anim calcmode="lin" valueType="num">
                                      <p:cBhvr>
                                        <p:cTn id="14" dur="1000" fill="hold"/>
                                        <p:tgtEl>
                                          <p:spTgt spid="81923">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81923">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81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533400" y="1143000"/>
            <a:ext cx="8001000" cy="448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lnSpc>
                <a:spcPct val="150000"/>
              </a:lnSpc>
              <a:buFontTx/>
              <a:buAutoNum type="arabicPeriod" startAt="3"/>
            </a:pPr>
            <a:r>
              <a:rPr lang="en-US" altLang="zh-CN" sz="3200" b="1" dirty="0">
                <a:latin typeface="Times New Roman" panose="02020603050405020304" pitchFamily="18" charset="0"/>
              </a:rPr>
              <a:t>Who is called “the saint of tea”?</a:t>
            </a:r>
          </a:p>
          <a:p>
            <a:pPr marL="342900" indent="-342900" algn="l">
              <a:lnSpc>
                <a:spcPct val="150000"/>
              </a:lnSpc>
            </a:pPr>
            <a:r>
              <a:rPr lang="en-US" altLang="zh-CN" sz="3200" b="1" dirty="0">
                <a:latin typeface="Times New Roman" panose="02020603050405020304" pitchFamily="18" charset="0"/>
              </a:rPr>
              <a:t>    </a:t>
            </a:r>
            <a:r>
              <a:rPr lang="en-US" altLang="zh-CN" sz="3200" b="1" dirty="0">
                <a:solidFill>
                  <a:srgbClr val="FF0000"/>
                </a:solidFill>
                <a:latin typeface="Times New Roman" panose="02020603050405020304" pitchFamily="18" charset="0"/>
              </a:rPr>
              <a:t>Lu Yu.</a:t>
            </a:r>
          </a:p>
          <a:p>
            <a:pPr marL="342900" indent="-342900" algn="l">
              <a:lnSpc>
                <a:spcPct val="150000"/>
              </a:lnSpc>
              <a:buFontTx/>
              <a:buAutoNum type="arabicPeriod" startAt="4"/>
            </a:pPr>
            <a:r>
              <a:rPr lang="en-US" altLang="zh-CN" sz="3200" b="1" dirty="0">
                <a:latin typeface="Times New Roman" panose="02020603050405020304" pitchFamily="18" charset="0"/>
              </a:rPr>
              <a:t>What is </a:t>
            </a:r>
            <a:r>
              <a:rPr lang="en-US" altLang="zh-CN" sz="3200" b="1" i="1" dirty="0">
                <a:latin typeface="Times New Roman" panose="02020603050405020304" pitchFamily="18" charset="0"/>
              </a:rPr>
              <a:t>Cha Jing</a:t>
            </a:r>
            <a:r>
              <a:rPr lang="en-US" altLang="zh-CN" sz="3200" b="1" dirty="0">
                <a:latin typeface="Times New Roman" panose="02020603050405020304" pitchFamily="18" charset="0"/>
              </a:rPr>
              <a:t> about?</a:t>
            </a:r>
          </a:p>
          <a:p>
            <a:pPr marL="342900" indent="-342900" algn="l">
              <a:lnSpc>
                <a:spcPct val="150000"/>
              </a:lnSpc>
            </a:pPr>
            <a:r>
              <a:rPr lang="en-US" altLang="zh-CN" sz="3200" b="1" dirty="0">
                <a:latin typeface="Times New Roman" panose="02020603050405020304" pitchFamily="18" charset="0"/>
              </a:rPr>
              <a:t>    </a:t>
            </a:r>
            <a:r>
              <a:rPr lang="en-US" altLang="zh-CN" sz="3200" b="1" dirty="0">
                <a:solidFill>
                  <a:srgbClr val="FF0000"/>
                </a:solidFill>
                <a:latin typeface="Times New Roman" panose="02020603050405020304" pitchFamily="18" charset="0"/>
              </a:rPr>
              <a:t>It’s a book about tea.</a:t>
            </a:r>
          </a:p>
          <a:p>
            <a:pPr marL="342900" indent="-342900" algn="l">
              <a:lnSpc>
                <a:spcPct val="150000"/>
              </a:lnSpc>
              <a:buFontTx/>
              <a:buAutoNum type="arabicPeriod" startAt="5"/>
            </a:pPr>
            <a:r>
              <a:rPr lang="en-US" altLang="zh-CN" sz="3200" b="1" dirty="0">
                <a:latin typeface="Times New Roman" panose="02020603050405020304" pitchFamily="18" charset="0"/>
              </a:rPr>
              <a:t>When was tea brought to other countries?</a:t>
            </a:r>
          </a:p>
          <a:p>
            <a:pPr marL="342900" indent="-342900" algn="l">
              <a:lnSpc>
                <a:spcPct val="150000"/>
              </a:lnSpc>
            </a:pPr>
            <a:r>
              <a:rPr lang="en-US" altLang="zh-CN" sz="3200" b="1" dirty="0">
                <a:latin typeface="Times New Roman" panose="02020603050405020304" pitchFamily="18" charset="0"/>
              </a:rPr>
              <a:t>    </a:t>
            </a:r>
            <a:r>
              <a:rPr lang="en-US" altLang="zh-CN" sz="3200" b="1" dirty="0">
                <a:solidFill>
                  <a:srgbClr val="FF0000"/>
                </a:solidFill>
                <a:latin typeface="Times New Roman" panose="02020603050405020304" pitchFamily="18" charset="0"/>
              </a:rPr>
              <a:t>During the 6th and 7th centuries.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2946">
                                            <p:txEl>
                                              <p:pRg st="1" end="1"/>
                                            </p:txEl>
                                          </p:spTgt>
                                        </p:tgtEl>
                                        <p:attrNameLst>
                                          <p:attrName>style.visibility</p:attrName>
                                        </p:attrNameLst>
                                      </p:cBhvr>
                                      <p:to>
                                        <p:strVal val="visible"/>
                                      </p:to>
                                    </p:set>
                                    <p:anim calcmode="lin" valueType="num">
                                      <p:cBhvr>
                                        <p:cTn id="7" dur="1000" fill="hold"/>
                                        <p:tgtEl>
                                          <p:spTgt spid="82946">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82946">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82946">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2946">
                                            <p:txEl>
                                              <p:pRg st="3" end="3"/>
                                            </p:txEl>
                                          </p:spTgt>
                                        </p:tgtEl>
                                        <p:attrNameLst>
                                          <p:attrName>style.visibility</p:attrName>
                                        </p:attrNameLst>
                                      </p:cBhvr>
                                      <p:to>
                                        <p:strVal val="visible"/>
                                      </p:to>
                                    </p:set>
                                    <p:anim calcmode="lin" valueType="num">
                                      <p:cBhvr>
                                        <p:cTn id="14" dur="1000" fill="hold"/>
                                        <p:tgtEl>
                                          <p:spTgt spid="82946">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82946">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8294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2946">
                                            <p:txEl>
                                              <p:pRg st="5" end="5"/>
                                            </p:txEl>
                                          </p:spTgt>
                                        </p:tgtEl>
                                        <p:attrNameLst>
                                          <p:attrName>style.visibility</p:attrName>
                                        </p:attrNameLst>
                                      </p:cBhvr>
                                      <p:to>
                                        <p:strVal val="visible"/>
                                      </p:to>
                                    </p:set>
                                    <p:anim calcmode="lin" valueType="num">
                                      <p:cBhvr>
                                        <p:cTn id="21" dur="1000" fill="hold"/>
                                        <p:tgtEl>
                                          <p:spTgt spid="82946">
                                            <p:txEl>
                                              <p:pRg st="5" end="5"/>
                                            </p:txEl>
                                          </p:spTgt>
                                        </p:tgtEl>
                                        <p:attrNameLst>
                                          <p:attrName>ppt_w</p:attrName>
                                        </p:attrNameLst>
                                      </p:cBhvr>
                                      <p:tavLst>
                                        <p:tav tm="0">
                                          <p:val>
                                            <p:strVal val="#ppt_w*0.70"/>
                                          </p:val>
                                        </p:tav>
                                        <p:tav tm="100000">
                                          <p:val>
                                            <p:strVal val="#ppt_w"/>
                                          </p:val>
                                        </p:tav>
                                      </p:tavLst>
                                    </p:anim>
                                    <p:anim calcmode="lin" valueType="num">
                                      <p:cBhvr>
                                        <p:cTn id="22" dur="1000" fill="hold"/>
                                        <p:tgtEl>
                                          <p:spTgt spid="82946">
                                            <p:txEl>
                                              <p:pRg st="5" end="5"/>
                                            </p:txEl>
                                          </p:spTgt>
                                        </p:tgtEl>
                                        <p:attrNameLst>
                                          <p:attrName>ppt_h</p:attrName>
                                        </p:attrNameLst>
                                      </p:cBhvr>
                                      <p:tavLst>
                                        <p:tav tm="0">
                                          <p:val>
                                            <p:strVal val="#ppt_h"/>
                                          </p:val>
                                        </p:tav>
                                        <p:tav tm="100000">
                                          <p:val>
                                            <p:strVal val="#ppt_h"/>
                                          </p:val>
                                        </p:tav>
                                      </p:tavLst>
                                    </p:anim>
                                    <p:animEffect transition="in" filter="fade">
                                      <p:cBhvr>
                                        <p:cTn id="23" dur="1000"/>
                                        <p:tgtEl>
                                          <p:spTgt spid="829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8"/>
          <p:cNvSpPr>
            <a:spLocks noChangeArrowheads="1"/>
          </p:cNvSpPr>
          <p:nvPr/>
        </p:nvSpPr>
        <p:spPr bwMode="auto">
          <a:xfrm>
            <a:off x="533400" y="609600"/>
            <a:ext cx="8458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a:solidFill>
                  <a:srgbClr val="000099"/>
                </a:solidFill>
                <a:cs typeface="Times New Roman" panose="02020603050405020304" pitchFamily="18" charset="0"/>
              </a:rPr>
              <a:t>3c Complete the sentences with the correct forms of the verbs in the box.</a:t>
            </a:r>
          </a:p>
        </p:txBody>
      </p:sp>
      <p:sp>
        <p:nvSpPr>
          <p:cNvPr id="83971" name="Rectangle 3"/>
          <p:cNvSpPr>
            <a:spLocks noChangeArrowheads="1"/>
          </p:cNvSpPr>
          <p:nvPr/>
        </p:nvSpPr>
        <p:spPr bwMode="auto">
          <a:xfrm>
            <a:off x="762000" y="2209800"/>
            <a:ext cx="7467600" cy="579438"/>
          </a:xfrm>
          <a:prstGeom prst="rect">
            <a:avLst/>
          </a:prstGeom>
          <a:noFill/>
          <a:ln>
            <a:noFill/>
          </a:ln>
          <a:effectLst/>
          <a:extLst>
            <a:ext uri="{909E8E84-426E-40DD-AFC4-6F175D3DCCD1}">
              <a14:hiddenFill xmlns:a14="http://schemas.microsoft.com/office/drawing/2010/main">
                <a:solidFill>
                  <a:srgbClr val="F7ECD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3200" b="1">
                <a:latin typeface="Times New Roman" panose="02020603050405020304" pitchFamily="18" charset="0"/>
              </a:rPr>
              <a:t>invent    drink     bring     produce    trade</a:t>
            </a:r>
          </a:p>
        </p:txBody>
      </p:sp>
      <p:sp>
        <p:nvSpPr>
          <p:cNvPr id="83972" name="Rectangle 4"/>
          <p:cNvSpPr>
            <a:spLocks noChangeArrowheads="1"/>
          </p:cNvSpPr>
          <p:nvPr/>
        </p:nvSpPr>
        <p:spPr bwMode="auto">
          <a:xfrm>
            <a:off x="381000" y="3124200"/>
            <a:ext cx="8229600" cy="262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lnSpc>
                <a:spcPct val="130000"/>
              </a:lnSpc>
            </a:pPr>
            <a:r>
              <a:rPr lang="en-US" altLang="zh-CN" sz="3200" b="1" dirty="0">
                <a:latin typeface="Times New Roman" panose="02020603050405020304" pitchFamily="18" charset="0"/>
              </a:rPr>
              <a:t>1.  One of the world’s favorite drinks was  </a:t>
            </a:r>
          </a:p>
          <a:p>
            <a:pPr marL="342900" indent="-342900" algn="l">
              <a:lnSpc>
                <a:spcPct val="130000"/>
              </a:lnSpc>
            </a:pPr>
            <a:r>
              <a:rPr lang="en-US" altLang="zh-CN" sz="3200" b="1" dirty="0">
                <a:latin typeface="Times New Roman" panose="02020603050405020304" pitchFamily="18" charset="0"/>
              </a:rPr>
              <a:t>     _________  by accident.</a:t>
            </a:r>
          </a:p>
          <a:p>
            <a:pPr marL="342900" indent="-342900" algn="l">
              <a:lnSpc>
                <a:spcPct val="130000"/>
              </a:lnSpc>
              <a:buFontTx/>
              <a:buAutoNum type="arabicPeriod" startAt="2"/>
            </a:pPr>
            <a:r>
              <a:rPr lang="en-US" altLang="zh-CN" sz="3200" b="1" dirty="0">
                <a:latin typeface="Times New Roman" panose="02020603050405020304" pitchFamily="18" charset="0"/>
              </a:rPr>
              <a:t>Tea was first ________ by </a:t>
            </a:r>
            <a:r>
              <a:rPr lang="en-US" altLang="zh-CN" sz="3200" b="1" dirty="0" err="1">
                <a:latin typeface="Times New Roman" panose="02020603050405020304" pitchFamily="18" charset="0"/>
              </a:rPr>
              <a:t>Shen</a:t>
            </a:r>
            <a:r>
              <a:rPr lang="en-US" altLang="zh-CN" sz="3200" b="1" dirty="0">
                <a:latin typeface="Times New Roman" panose="02020603050405020304" pitchFamily="18" charset="0"/>
              </a:rPr>
              <a:t> </a:t>
            </a:r>
            <a:r>
              <a:rPr lang="en-US" altLang="zh-CN" sz="3200" b="1" dirty="0" err="1">
                <a:latin typeface="Times New Roman" panose="02020603050405020304" pitchFamily="18" charset="0"/>
              </a:rPr>
              <a:t>Nong</a:t>
            </a:r>
            <a:r>
              <a:rPr lang="en-US" altLang="zh-CN" sz="3200" b="1" dirty="0">
                <a:latin typeface="Times New Roman" panose="02020603050405020304" pitchFamily="18" charset="0"/>
              </a:rPr>
              <a:t> </a:t>
            </a:r>
          </a:p>
          <a:p>
            <a:pPr marL="342900" indent="-342900" algn="l">
              <a:lnSpc>
                <a:spcPct val="130000"/>
              </a:lnSpc>
            </a:pPr>
            <a:r>
              <a:rPr lang="en-US" altLang="zh-CN" sz="3200" b="1" dirty="0">
                <a:latin typeface="Times New Roman" panose="02020603050405020304" pitchFamily="18" charset="0"/>
              </a:rPr>
              <a:t>    about 5,000  years ago.</a:t>
            </a:r>
          </a:p>
        </p:txBody>
      </p:sp>
      <p:sp>
        <p:nvSpPr>
          <p:cNvPr id="83973" name="Rectangle 5"/>
          <p:cNvSpPr>
            <a:spLocks noChangeArrowheads="1"/>
          </p:cNvSpPr>
          <p:nvPr/>
        </p:nvSpPr>
        <p:spPr bwMode="auto">
          <a:xfrm>
            <a:off x="1143000" y="3886200"/>
            <a:ext cx="16732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rPr>
              <a:t>invented</a:t>
            </a:r>
          </a:p>
        </p:txBody>
      </p:sp>
      <p:sp>
        <p:nvSpPr>
          <p:cNvPr id="83974" name="Rectangle 6"/>
          <p:cNvSpPr>
            <a:spLocks noChangeArrowheads="1"/>
          </p:cNvSpPr>
          <p:nvPr/>
        </p:nvSpPr>
        <p:spPr bwMode="auto">
          <a:xfrm>
            <a:off x="3352800" y="4495800"/>
            <a:ext cx="12668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rPr>
              <a:t>drunk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anim calcmode="lin" valueType="num">
                                      <p:cBhvr>
                                        <p:cTn id="7" dur="1000" fill="hold"/>
                                        <p:tgtEl>
                                          <p:spTgt spid="8397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397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397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3974">
                                            <p:txEl>
                                              <p:pRg st="0" end="0"/>
                                            </p:txEl>
                                          </p:spTgt>
                                        </p:tgtEl>
                                        <p:attrNameLst>
                                          <p:attrName>style.visibility</p:attrName>
                                        </p:attrNameLst>
                                      </p:cBhvr>
                                      <p:to>
                                        <p:strVal val="visible"/>
                                      </p:to>
                                    </p:set>
                                    <p:anim calcmode="lin" valueType="num">
                                      <p:cBhvr>
                                        <p:cTn id="14" dur="1000" fill="hold"/>
                                        <p:tgtEl>
                                          <p:spTgt spid="8397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8397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839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457200" y="1677988"/>
            <a:ext cx="8229600" cy="418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lnSpc>
                <a:spcPct val="140000"/>
              </a:lnSpc>
            </a:pPr>
            <a:r>
              <a:rPr lang="en-US" altLang="zh-CN" sz="3200" b="1">
                <a:latin typeface="Times New Roman" panose="02020603050405020304" pitchFamily="18" charset="0"/>
              </a:rPr>
              <a:t>3.  A nice smell was _________  when the tea  </a:t>
            </a:r>
          </a:p>
          <a:p>
            <a:pPr marL="342900" indent="-342900" algn="l">
              <a:lnSpc>
                <a:spcPct val="140000"/>
              </a:lnSpc>
            </a:pPr>
            <a:r>
              <a:rPr lang="en-US" altLang="zh-CN" sz="3200" b="1">
                <a:latin typeface="Times New Roman" panose="02020603050405020304" pitchFamily="18" charset="0"/>
              </a:rPr>
              <a:t>     leaves dropped into the hot water.</a:t>
            </a:r>
          </a:p>
          <a:p>
            <a:pPr marL="342900" indent="-342900" algn="l">
              <a:lnSpc>
                <a:spcPct val="140000"/>
              </a:lnSpc>
            </a:pPr>
            <a:r>
              <a:rPr lang="en-US" altLang="zh-CN" sz="3200" b="1">
                <a:latin typeface="Times New Roman" panose="02020603050405020304" pitchFamily="18" charset="0"/>
              </a:rPr>
              <a:t>4.  Tea was _________ to Korea and Japan  </a:t>
            </a:r>
          </a:p>
          <a:p>
            <a:pPr marL="342900" indent="-342900" algn="l">
              <a:lnSpc>
                <a:spcPct val="140000"/>
              </a:lnSpc>
            </a:pPr>
            <a:r>
              <a:rPr lang="en-US" altLang="zh-CN" sz="3200" b="1">
                <a:latin typeface="Times New Roman" panose="02020603050405020304" pitchFamily="18" charset="0"/>
              </a:rPr>
              <a:t>    during the 6th and 7th centuries.</a:t>
            </a:r>
          </a:p>
          <a:p>
            <a:pPr marL="342900" indent="-342900" algn="l">
              <a:lnSpc>
                <a:spcPct val="140000"/>
              </a:lnSpc>
              <a:buFontTx/>
              <a:buAutoNum type="arabicPeriod" startAt="5"/>
            </a:pPr>
            <a:r>
              <a:rPr lang="en-US" altLang="zh-CN" sz="3200" b="1">
                <a:latin typeface="Times New Roman" panose="02020603050405020304" pitchFamily="18" charset="0"/>
              </a:rPr>
              <a:t> Tea is now _________ between many  </a:t>
            </a:r>
          </a:p>
          <a:p>
            <a:pPr marL="342900" indent="-342900" algn="l">
              <a:lnSpc>
                <a:spcPct val="140000"/>
              </a:lnSpc>
            </a:pPr>
            <a:r>
              <a:rPr lang="en-US" altLang="zh-CN" sz="3200" b="1">
                <a:latin typeface="Times New Roman" panose="02020603050405020304" pitchFamily="18" charset="0"/>
              </a:rPr>
              <a:t>    different countries.</a:t>
            </a:r>
          </a:p>
        </p:txBody>
      </p:sp>
      <p:sp>
        <p:nvSpPr>
          <p:cNvPr id="84995" name="Rectangle 3"/>
          <p:cNvSpPr>
            <a:spLocks noChangeArrowheads="1"/>
          </p:cNvSpPr>
          <p:nvPr/>
        </p:nvSpPr>
        <p:spPr bwMode="auto">
          <a:xfrm>
            <a:off x="685800" y="1066800"/>
            <a:ext cx="7467600" cy="579438"/>
          </a:xfrm>
          <a:prstGeom prst="rect">
            <a:avLst/>
          </a:prstGeom>
          <a:noFill/>
          <a:ln>
            <a:noFill/>
          </a:ln>
          <a:effectLst/>
          <a:extLst>
            <a:ext uri="{909E8E84-426E-40DD-AFC4-6F175D3DCCD1}">
              <a14:hiddenFill xmlns:a14="http://schemas.microsoft.com/office/drawing/2010/main">
                <a:solidFill>
                  <a:srgbClr val="F7ECD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3200" b="1">
                <a:latin typeface="Times New Roman" panose="02020603050405020304" pitchFamily="18" charset="0"/>
              </a:rPr>
              <a:t>invent    drink     bring     produce    trade</a:t>
            </a:r>
          </a:p>
        </p:txBody>
      </p:sp>
      <p:sp>
        <p:nvSpPr>
          <p:cNvPr id="84996" name="Rectangle 4"/>
          <p:cNvSpPr>
            <a:spLocks noChangeArrowheads="1"/>
          </p:cNvSpPr>
          <p:nvPr/>
        </p:nvSpPr>
        <p:spPr bwMode="auto">
          <a:xfrm>
            <a:off x="4038600" y="1828800"/>
            <a:ext cx="1831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rPr>
              <a:t>produced</a:t>
            </a:r>
          </a:p>
        </p:txBody>
      </p:sp>
      <p:sp>
        <p:nvSpPr>
          <p:cNvPr id="84997" name="Rectangle 5"/>
          <p:cNvSpPr>
            <a:spLocks noChangeArrowheads="1"/>
          </p:cNvSpPr>
          <p:nvPr/>
        </p:nvSpPr>
        <p:spPr bwMode="auto">
          <a:xfrm>
            <a:off x="2667000" y="3200400"/>
            <a:ext cx="15827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rPr>
              <a:t>brought</a:t>
            </a:r>
          </a:p>
        </p:txBody>
      </p:sp>
      <p:sp>
        <p:nvSpPr>
          <p:cNvPr id="84998" name="Rectangle 6"/>
          <p:cNvSpPr>
            <a:spLocks noChangeArrowheads="1"/>
          </p:cNvSpPr>
          <p:nvPr/>
        </p:nvSpPr>
        <p:spPr bwMode="auto">
          <a:xfrm>
            <a:off x="3048000" y="4572000"/>
            <a:ext cx="13350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rPr>
              <a:t>traded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4996">
                                            <p:txEl>
                                              <p:pRg st="0" end="0"/>
                                            </p:txEl>
                                          </p:spTgt>
                                        </p:tgtEl>
                                        <p:attrNameLst>
                                          <p:attrName>style.visibility</p:attrName>
                                        </p:attrNameLst>
                                      </p:cBhvr>
                                      <p:to>
                                        <p:strVal val="visible"/>
                                      </p:to>
                                    </p:set>
                                    <p:anim calcmode="lin" valueType="num">
                                      <p:cBhvr>
                                        <p:cTn id="7" dur="1000" fill="hold"/>
                                        <p:tgtEl>
                                          <p:spTgt spid="8499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499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499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4997">
                                            <p:txEl>
                                              <p:pRg st="0" end="0"/>
                                            </p:txEl>
                                          </p:spTgt>
                                        </p:tgtEl>
                                        <p:attrNameLst>
                                          <p:attrName>style.visibility</p:attrName>
                                        </p:attrNameLst>
                                      </p:cBhvr>
                                      <p:to>
                                        <p:strVal val="visible"/>
                                      </p:to>
                                    </p:set>
                                    <p:anim calcmode="lin" valueType="num">
                                      <p:cBhvr>
                                        <p:cTn id="14" dur="1000" fill="hold"/>
                                        <p:tgtEl>
                                          <p:spTgt spid="84997">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8499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8499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4998">
                                            <p:txEl>
                                              <p:pRg st="0" end="0"/>
                                            </p:txEl>
                                          </p:spTgt>
                                        </p:tgtEl>
                                        <p:attrNameLst>
                                          <p:attrName>style.visibility</p:attrName>
                                        </p:attrNameLst>
                                      </p:cBhvr>
                                      <p:to>
                                        <p:strVal val="visible"/>
                                      </p:to>
                                    </p:set>
                                    <p:anim calcmode="lin" valueType="num">
                                      <p:cBhvr>
                                        <p:cTn id="21" dur="1000" fill="hold"/>
                                        <p:tgtEl>
                                          <p:spTgt spid="84998">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84998">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849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381000" y="1219200"/>
            <a:ext cx="8534400" cy="492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lnSpc>
                <a:spcPct val="110000"/>
              </a:lnSpc>
              <a:buFontTx/>
              <a:buAutoNum type="arabicPeriod"/>
            </a:pPr>
            <a:r>
              <a:rPr lang="en-US" altLang="zh-CN" sz="3200" b="1" dirty="0">
                <a:latin typeface="Times New Roman" panose="02020603050405020304" pitchFamily="18" charset="0"/>
                <a:ea typeface="黑体" panose="02010609060101010101" pitchFamily="49" charset="-122"/>
              </a:rPr>
              <a:t>Did you know </a:t>
            </a:r>
            <a:r>
              <a:rPr lang="en-US" altLang="zh-CN" sz="3200" b="1" dirty="0">
                <a:solidFill>
                  <a:srgbClr val="FF0000"/>
                </a:solidFill>
                <a:latin typeface="Times New Roman" panose="02020603050405020304" pitchFamily="18" charset="0"/>
                <a:ea typeface="黑体" panose="02010609060101010101" pitchFamily="49" charset="-122"/>
              </a:rPr>
              <a:t>that</a:t>
            </a:r>
            <a:r>
              <a:rPr lang="en-US" altLang="zh-CN" sz="3200" b="1" dirty="0">
                <a:latin typeface="Times New Roman" panose="02020603050405020304" pitchFamily="18" charset="0"/>
                <a:ea typeface="黑体" panose="02010609060101010101" pitchFamily="49" charset="-122"/>
              </a:rPr>
              <a:t> tea, the most popular   drink in the world (after water), was invented </a:t>
            </a:r>
            <a:r>
              <a:rPr lang="en-US" altLang="zh-CN" sz="3200" b="1" dirty="0">
                <a:solidFill>
                  <a:srgbClr val="FF0000"/>
                </a:solidFill>
                <a:latin typeface="Times New Roman" panose="02020603050405020304" pitchFamily="18" charset="0"/>
                <a:ea typeface="黑体" panose="02010609060101010101" pitchFamily="49" charset="-122"/>
              </a:rPr>
              <a:t>by accident</a:t>
            </a:r>
            <a:r>
              <a:rPr lang="en-US" altLang="zh-CN" sz="3200" b="1" dirty="0">
                <a:latin typeface="Times New Roman" panose="02020603050405020304" pitchFamily="18" charset="0"/>
                <a:ea typeface="黑体" panose="02010609060101010101" pitchFamily="49" charset="-122"/>
              </a:rPr>
              <a:t>? </a:t>
            </a:r>
          </a:p>
          <a:p>
            <a:pPr marL="342900" indent="-342900" algn="l">
              <a:lnSpc>
                <a:spcPct val="110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你知道茶这种世界上最受欢迎的饮料</a:t>
            </a:r>
            <a:r>
              <a:rPr lang="en-US" altLang="zh-CN" sz="3200" b="1" dirty="0">
                <a:latin typeface="Times New Roman" panose="02020603050405020304" pitchFamily="18" charset="0"/>
                <a:ea typeface="黑体" panose="02010609060101010101" pitchFamily="49" charset="-122"/>
              </a:rPr>
              <a:t>(</a:t>
            </a:r>
            <a:r>
              <a:rPr lang="zh-CN" altLang="en-US" sz="3200" b="1" dirty="0">
                <a:latin typeface="Times New Roman" panose="02020603050405020304" pitchFamily="18" charset="0"/>
                <a:ea typeface="黑体" panose="02010609060101010101" pitchFamily="49" charset="-122"/>
              </a:rPr>
              <a:t>仅次于水</a:t>
            </a:r>
            <a:r>
              <a:rPr lang="en-US" altLang="zh-CN" sz="3200" b="1" dirty="0">
                <a:latin typeface="Times New Roman" panose="02020603050405020304" pitchFamily="18" charset="0"/>
                <a:ea typeface="黑体" panose="02010609060101010101" pitchFamily="49" charset="-122"/>
              </a:rPr>
              <a:t>)</a:t>
            </a:r>
            <a:r>
              <a:rPr lang="zh-CN" altLang="en-US" sz="3200" b="1" dirty="0">
                <a:latin typeface="Times New Roman" panose="02020603050405020304" pitchFamily="18" charset="0"/>
                <a:ea typeface="黑体" panose="02010609060101010101" pitchFamily="49" charset="-122"/>
              </a:rPr>
              <a:t>是偶然被发明的吗？</a:t>
            </a:r>
          </a:p>
          <a:p>
            <a:pPr marL="342900" indent="-342900" algn="l">
              <a:lnSpc>
                <a:spcPct val="110000"/>
              </a:lnSpc>
            </a:pPr>
            <a:r>
              <a:rPr lang="zh-CN" altLang="en-US" sz="3200" b="1" dirty="0">
                <a:latin typeface="Times New Roman" panose="02020603050405020304" pitchFamily="18" charset="0"/>
                <a:ea typeface="黑体" panose="02010609060101010101" pitchFamily="49" charset="-122"/>
              </a:rPr>
              <a:t>  </a:t>
            </a:r>
            <a:r>
              <a:rPr lang="en-US" altLang="zh-CN" sz="3200" b="1" dirty="0">
                <a:solidFill>
                  <a:srgbClr val="0000FF"/>
                </a:solidFill>
                <a:latin typeface="Times New Roman" panose="02020603050405020304" pitchFamily="18" charset="0"/>
                <a:ea typeface="黑体" panose="02010609060101010101" pitchFamily="49" charset="-122"/>
              </a:rPr>
              <a:t>(1)</a:t>
            </a:r>
            <a:r>
              <a:rPr lang="zh-CN" altLang="en-US" sz="3200" b="1" dirty="0">
                <a:solidFill>
                  <a:srgbClr val="0000FF"/>
                </a:solidFill>
                <a:latin typeface="Times New Roman" panose="02020603050405020304" pitchFamily="18" charset="0"/>
                <a:ea typeface="黑体" panose="02010609060101010101" pitchFamily="49" charset="-122"/>
              </a:rPr>
              <a:t>本句是一个复合句。</a:t>
            </a:r>
            <a:r>
              <a:rPr lang="zh-CN" altLang="en-US" sz="3200" b="1" dirty="0">
                <a:latin typeface="Times New Roman" panose="02020603050405020304" pitchFamily="18" charset="0"/>
                <a:ea typeface="黑体" panose="02010609060101010101" pitchFamily="49" charset="-122"/>
              </a:rPr>
              <a:t>主句是</a:t>
            </a:r>
            <a:r>
              <a:rPr lang="en-US" altLang="zh-CN" sz="3200" b="1" dirty="0">
                <a:latin typeface="Times New Roman" panose="02020603050405020304" pitchFamily="18" charset="0"/>
                <a:ea typeface="黑体" panose="02010609060101010101" pitchFamily="49" charset="-122"/>
              </a:rPr>
              <a:t>Did you know, that</a:t>
            </a:r>
            <a:r>
              <a:rPr lang="zh-CN" altLang="en-US" sz="3200" b="1" dirty="0">
                <a:latin typeface="Times New Roman" panose="02020603050405020304" pitchFamily="18" charset="0"/>
                <a:ea typeface="黑体" panose="02010609060101010101" pitchFamily="49" charset="-122"/>
              </a:rPr>
              <a:t>引导的是一个宾语从句，其中从句的主语是</a:t>
            </a:r>
            <a:r>
              <a:rPr lang="en-US" altLang="zh-CN" sz="3200" b="1" dirty="0">
                <a:latin typeface="Times New Roman" panose="02020603050405020304" pitchFamily="18" charset="0"/>
                <a:ea typeface="黑体" panose="02010609060101010101" pitchFamily="49" charset="-122"/>
              </a:rPr>
              <a:t>tea, </a:t>
            </a:r>
            <a:r>
              <a:rPr lang="zh-CN" altLang="en-US" sz="3200" b="1" dirty="0">
                <a:latin typeface="Times New Roman" panose="02020603050405020304" pitchFamily="18" charset="0"/>
                <a:ea typeface="黑体" panose="02010609060101010101" pitchFamily="49" charset="-122"/>
              </a:rPr>
              <a:t>而</a:t>
            </a:r>
            <a:r>
              <a:rPr lang="en-US" altLang="zh-CN" sz="3200" b="1" dirty="0">
                <a:latin typeface="Times New Roman" panose="02020603050405020304" pitchFamily="18" charset="0"/>
                <a:ea typeface="黑体" panose="02010609060101010101" pitchFamily="49" charset="-122"/>
              </a:rPr>
              <a:t>the most popular drink in the world (after water), </a:t>
            </a:r>
            <a:r>
              <a:rPr lang="zh-CN" altLang="en-US" sz="3200" b="1" dirty="0">
                <a:latin typeface="Times New Roman" panose="02020603050405020304" pitchFamily="18" charset="0"/>
                <a:ea typeface="黑体" panose="02010609060101010101" pitchFamily="49" charset="-122"/>
              </a:rPr>
              <a:t>是</a:t>
            </a:r>
            <a:r>
              <a:rPr lang="en-US" altLang="zh-CN" sz="3200" b="1" dirty="0">
                <a:latin typeface="Times New Roman" panose="02020603050405020304" pitchFamily="18" charset="0"/>
                <a:ea typeface="黑体" panose="02010609060101010101" pitchFamily="49" charset="-122"/>
              </a:rPr>
              <a:t>tea</a:t>
            </a:r>
            <a:r>
              <a:rPr lang="zh-CN" altLang="en-US" sz="3200" b="1" dirty="0">
                <a:latin typeface="Times New Roman" panose="02020603050405020304" pitchFamily="18" charset="0"/>
                <a:ea typeface="黑体" panose="02010609060101010101" pitchFamily="49" charset="-122"/>
              </a:rPr>
              <a:t>的同位语。</a:t>
            </a:r>
          </a:p>
        </p:txBody>
      </p:sp>
      <p:sp>
        <p:nvSpPr>
          <p:cNvPr id="86019" name="Text Box 3"/>
          <p:cNvSpPr txBox="1">
            <a:spLocks noChangeArrowheads="1"/>
          </p:cNvSpPr>
          <p:nvPr/>
        </p:nvSpPr>
        <p:spPr bwMode="auto">
          <a:xfrm>
            <a:off x="1600200" y="381000"/>
            <a:ext cx="54721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nSpc>
                <a:spcPct val="110000"/>
              </a:lnSpc>
              <a:spcBef>
                <a:spcPct val="50000"/>
              </a:spcBef>
            </a:pPr>
            <a:r>
              <a:rPr kumimoji="1" lang="en-US" altLang="zh-CN" sz="4000" b="1" dirty="0">
                <a:solidFill>
                  <a:srgbClr val="000099"/>
                </a:solidFill>
                <a:latin typeface="Times New Roman" panose="02020603050405020304" pitchFamily="18" charset="0"/>
                <a:ea typeface="黑体" panose="02010609060101010101" pitchFamily="49" charset="-122"/>
              </a:rPr>
              <a:t>Language Points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86018">
                                            <p:txEl>
                                              <p:pRg st="2" end="2"/>
                                            </p:txEl>
                                          </p:spTgt>
                                        </p:tgtEl>
                                        <p:attrNameLst>
                                          <p:attrName>style.visibility</p:attrName>
                                        </p:attrNameLst>
                                      </p:cBhvr>
                                      <p:to>
                                        <p:strVal val="visible"/>
                                      </p:to>
                                    </p:set>
                                    <p:anim calcmode="lin" valueType="num">
                                      <p:cBhvr>
                                        <p:cTn id="7" dur="500" fill="hold"/>
                                        <p:tgtEl>
                                          <p:spTgt spid="86018">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6018">
                                            <p:txEl>
                                              <p:pRg st="2" end="2"/>
                                            </p:txEl>
                                          </p:spTgt>
                                        </p:tgtEl>
                                        <p:attrNameLst>
                                          <p:attrName>ppt_y</p:attrName>
                                        </p:attrNameLst>
                                      </p:cBhvr>
                                      <p:tavLst>
                                        <p:tav tm="0">
                                          <p:val>
                                            <p:strVal val="#ppt_y"/>
                                          </p:val>
                                        </p:tav>
                                        <p:tav tm="100000">
                                          <p:val>
                                            <p:strVal val="#ppt_y"/>
                                          </p:val>
                                        </p:tav>
                                      </p:tavLst>
                                    </p:anim>
                                    <p:anim calcmode="lin" valueType="num">
                                      <p:cBhvr>
                                        <p:cTn id="9" dur="500" fill="hold"/>
                                        <p:tgtEl>
                                          <p:spTgt spid="86018">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6018">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60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914400" y="838200"/>
            <a:ext cx="6781800" cy="411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65000"/>
              </a:lnSpc>
            </a:pPr>
            <a:r>
              <a:rPr lang="en-US" altLang="zh-CN" sz="3200" b="1" dirty="0">
                <a:solidFill>
                  <a:srgbClr val="0000FF"/>
                </a:solidFill>
                <a:latin typeface="Times New Roman" panose="02020603050405020304" pitchFamily="18" charset="0"/>
                <a:ea typeface="黑体" panose="02010609060101010101" pitchFamily="49" charset="-122"/>
              </a:rPr>
              <a:t>(2) by accident</a:t>
            </a:r>
            <a:r>
              <a:rPr lang="zh-CN" altLang="en-US" sz="3200" b="1" dirty="0">
                <a:solidFill>
                  <a:srgbClr val="0000FF"/>
                </a:solidFill>
                <a:latin typeface="Times New Roman" panose="02020603050405020304" pitchFamily="18" charset="0"/>
                <a:ea typeface="黑体" panose="02010609060101010101" pitchFamily="49" charset="-122"/>
              </a:rPr>
              <a:t>意为“偶然</a:t>
            </a:r>
            <a:r>
              <a:rPr lang="en-US" altLang="zh-CN" sz="3200" b="1" dirty="0">
                <a:solidFill>
                  <a:srgbClr val="0000FF"/>
                </a:solidFill>
                <a:latin typeface="Times New Roman" panose="02020603050405020304" pitchFamily="18" charset="0"/>
                <a:ea typeface="黑体" panose="02010609060101010101" pitchFamily="49" charset="-122"/>
              </a:rPr>
              <a:t>;</a:t>
            </a:r>
            <a:r>
              <a:rPr lang="zh-CN" altLang="en-US" sz="3200" b="1" dirty="0">
                <a:solidFill>
                  <a:srgbClr val="0000FF"/>
                </a:solidFill>
                <a:latin typeface="Times New Roman" panose="02020603050405020304" pitchFamily="18" charset="0"/>
                <a:ea typeface="黑体" panose="02010609060101010101" pitchFamily="49" charset="-122"/>
              </a:rPr>
              <a:t>意外地”。</a:t>
            </a:r>
          </a:p>
          <a:p>
            <a:pPr algn="l">
              <a:lnSpc>
                <a:spcPct val="165000"/>
              </a:lnSpc>
            </a:pPr>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I knew his name by accident.</a:t>
            </a:r>
          </a:p>
          <a:p>
            <a:pPr algn="l">
              <a:lnSpc>
                <a:spcPct val="165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我偶然知道了他的名字。</a:t>
            </a:r>
          </a:p>
          <a:p>
            <a:pPr algn="l">
              <a:lnSpc>
                <a:spcPct val="165000"/>
              </a:lnSpc>
            </a:pPr>
            <a:r>
              <a:rPr lang="zh-CN" altLang="en-US" sz="3200" b="1" dirty="0">
                <a:latin typeface="Times New Roman" panose="02020603050405020304" pitchFamily="18" charset="0"/>
                <a:ea typeface="黑体" panose="02010609060101010101" pitchFamily="49" charset="-122"/>
              </a:rPr>
              <a:t>►</a:t>
            </a:r>
            <a:r>
              <a:rPr lang="en-US" altLang="zh-CN" sz="3200" b="1" dirty="0">
                <a:latin typeface="Times New Roman" panose="02020603050405020304" pitchFamily="18" charset="0"/>
                <a:ea typeface="黑体" panose="02010609060101010101" pitchFamily="49" charset="-122"/>
              </a:rPr>
              <a:t>He met Tom by accident.</a:t>
            </a:r>
          </a:p>
          <a:p>
            <a:pPr algn="l">
              <a:lnSpc>
                <a:spcPct val="165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他偶然遇到了汤姆。</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0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70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704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704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457200" y="457200"/>
            <a:ext cx="8077200" cy="569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15000"/>
              </a:lnSpc>
            </a:pPr>
            <a:r>
              <a:rPr lang="en-US" altLang="zh-CN" sz="3200" b="1" dirty="0">
                <a:solidFill>
                  <a:srgbClr val="FF0000"/>
                </a:solidFill>
                <a:latin typeface="Times New Roman" panose="02020603050405020304" pitchFamily="18" charset="0"/>
                <a:ea typeface="黑体" panose="02010609060101010101" pitchFamily="49" charset="-122"/>
              </a:rPr>
              <a:t>2. It is said that</a:t>
            </a:r>
            <a:r>
              <a:rPr lang="en-US" altLang="zh-CN" sz="3200" b="1" dirty="0">
                <a:latin typeface="Times New Roman" panose="02020603050405020304" pitchFamily="18" charset="0"/>
                <a:ea typeface="黑体" panose="02010609060101010101" pitchFamily="49" charset="-122"/>
              </a:rPr>
              <a:t> a Chinese </a:t>
            </a:r>
            <a:r>
              <a:rPr lang="en-US" altLang="zh-CN" sz="3200" b="1" dirty="0">
                <a:solidFill>
                  <a:srgbClr val="FF0000"/>
                </a:solidFill>
                <a:latin typeface="Times New Roman" panose="02020603050405020304" pitchFamily="18" charset="0"/>
                <a:ea typeface="黑体" panose="02010609060101010101" pitchFamily="49" charset="-122"/>
              </a:rPr>
              <a:t>ruler</a:t>
            </a:r>
            <a:r>
              <a:rPr lang="en-US" altLang="zh-CN" sz="3200" b="1" dirty="0">
                <a:latin typeface="Times New Roman" panose="02020603050405020304" pitchFamily="18" charset="0"/>
                <a:ea typeface="黑体" panose="02010609060101010101" pitchFamily="49" charset="-122"/>
              </a:rPr>
              <a:t> called </a:t>
            </a:r>
            <a:r>
              <a:rPr lang="en-US" altLang="zh-CN" sz="3200" b="1" dirty="0" err="1">
                <a:latin typeface="Times New Roman" panose="02020603050405020304" pitchFamily="18" charset="0"/>
                <a:ea typeface="黑体" panose="02010609060101010101" pitchFamily="49" charset="-122"/>
              </a:rPr>
              <a:t>Shen</a:t>
            </a:r>
            <a:r>
              <a:rPr lang="en-US" altLang="zh-CN" sz="3200" b="1" dirty="0">
                <a:latin typeface="Times New Roman" panose="02020603050405020304" pitchFamily="18" charset="0"/>
                <a:ea typeface="黑体" panose="02010609060101010101" pitchFamily="49" charset="-122"/>
              </a:rPr>
              <a:t> </a:t>
            </a:r>
          </a:p>
          <a:p>
            <a:pPr algn="l">
              <a:lnSpc>
                <a:spcPct val="115000"/>
              </a:lnSpc>
            </a:pPr>
            <a:r>
              <a:rPr lang="en-US" altLang="zh-CN" sz="3200" b="1" dirty="0">
                <a:latin typeface="Times New Roman" panose="02020603050405020304" pitchFamily="18" charset="0"/>
                <a:ea typeface="黑体" panose="02010609060101010101" pitchFamily="49" charset="-122"/>
              </a:rPr>
              <a:t>    </a:t>
            </a:r>
            <a:r>
              <a:rPr lang="en-US" altLang="zh-CN" sz="3200" b="1" dirty="0" err="1">
                <a:latin typeface="Times New Roman" panose="02020603050405020304" pitchFamily="18" charset="0"/>
                <a:ea typeface="黑体" panose="02010609060101010101" pitchFamily="49" charset="-122"/>
              </a:rPr>
              <a:t>Nong</a:t>
            </a:r>
            <a:r>
              <a:rPr lang="en-US" altLang="zh-CN" sz="3200" b="1" dirty="0">
                <a:latin typeface="Times New Roman" panose="02020603050405020304" pitchFamily="18" charset="0"/>
                <a:ea typeface="黑体" panose="02010609060101010101" pitchFamily="49" charset="-122"/>
              </a:rPr>
              <a:t> was the first to discover tea as a </a:t>
            </a:r>
          </a:p>
          <a:p>
            <a:pPr algn="l">
              <a:lnSpc>
                <a:spcPct val="115000"/>
              </a:lnSpc>
            </a:pPr>
            <a:r>
              <a:rPr lang="en-US" altLang="zh-CN" sz="3200" b="1" dirty="0">
                <a:latin typeface="Times New Roman" panose="02020603050405020304" pitchFamily="18" charset="0"/>
                <a:ea typeface="黑体" panose="02010609060101010101" pitchFamily="49" charset="-122"/>
              </a:rPr>
              <a:t>    drink. </a:t>
            </a:r>
            <a:r>
              <a:rPr lang="zh-CN" altLang="en-US" sz="3200" b="1" dirty="0">
                <a:latin typeface="Times New Roman" panose="02020603050405020304" pitchFamily="18" charset="0"/>
                <a:ea typeface="黑体" panose="02010609060101010101" pitchFamily="49" charset="-122"/>
              </a:rPr>
              <a:t>据说有一位叫神农的中国统治者最</a:t>
            </a:r>
          </a:p>
          <a:p>
            <a:pPr algn="l">
              <a:lnSpc>
                <a:spcPct val="115000"/>
              </a:lnSpc>
            </a:pPr>
            <a:r>
              <a:rPr lang="zh-CN" altLang="en-US" sz="3200" b="1" dirty="0">
                <a:latin typeface="Times New Roman" panose="02020603050405020304" pitchFamily="18" charset="0"/>
                <a:ea typeface="黑体" panose="02010609060101010101" pitchFamily="49" charset="-122"/>
              </a:rPr>
              <a:t>    早发现了茶可以饮用。</a:t>
            </a:r>
          </a:p>
          <a:p>
            <a:pPr algn="l">
              <a:lnSpc>
                <a:spcPct val="115000"/>
              </a:lnSpc>
            </a:pPr>
            <a:r>
              <a:rPr lang="zh-CN" altLang="en-US" sz="3200" b="1" dirty="0">
                <a:latin typeface="Times New Roman" panose="02020603050405020304" pitchFamily="18" charset="0"/>
                <a:ea typeface="黑体" panose="02010609060101010101" pitchFamily="49" charset="-122"/>
              </a:rPr>
              <a:t> </a:t>
            </a:r>
            <a:r>
              <a:rPr lang="en-US" altLang="zh-CN" sz="3200" b="1" dirty="0">
                <a:solidFill>
                  <a:srgbClr val="0000FF"/>
                </a:solidFill>
                <a:latin typeface="Times New Roman" panose="02020603050405020304" pitchFamily="18" charset="0"/>
                <a:ea typeface="黑体" panose="02010609060101010101" pitchFamily="49" charset="-122"/>
              </a:rPr>
              <a:t>(1) It is said that…</a:t>
            </a:r>
            <a:r>
              <a:rPr lang="zh-CN" altLang="en-US" sz="3200" b="1" dirty="0">
                <a:solidFill>
                  <a:srgbClr val="0000FF"/>
                </a:solidFill>
                <a:latin typeface="Times New Roman" panose="02020603050405020304" pitchFamily="18" charset="0"/>
                <a:ea typeface="黑体" panose="02010609060101010101" pitchFamily="49" charset="-122"/>
              </a:rPr>
              <a:t>表示“据说</a:t>
            </a:r>
            <a:r>
              <a:rPr lang="en-US" altLang="zh-CN" sz="3200" b="1" dirty="0">
                <a:solidFill>
                  <a:srgbClr val="0000FF"/>
                </a:solidFill>
                <a:latin typeface="Times New Roman" panose="02020603050405020304" pitchFamily="18" charset="0"/>
                <a:ea typeface="黑体" panose="02010609060101010101" pitchFamily="49" charset="-122"/>
              </a:rPr>
              <a:t>……”</a:t>
            </a:r>
            <a:r>
              <a:rPr lang="zh-CN" altLang="en-US" sz="3200" b="1" dirty="0">
                <a:solidFill>
                  <a:srgbClr val="0000FF"/>
                </a:solidFill>
                <a:latin typeface="Times New Roman" panose="02020603050405020304" pitchFamily="18" charset="0"/>
                <a:ea typeface="黑体" panose="02010609060101010101" pitchFamily="49" charset="-122"/>
              </a:rPr>
              <a:t>，其中</a:t>
            </a:r>
            <a:r>
              <a:rPr lang="en-US" altLang="zh-CN" sz="3200" b="1" dirty="0">
                <a:solidFill>
                  <a:srgbClr val="0000FF"/>
                </a:solidFill>
                <a:latin typeface="Times New Roman" panose="02020603050405020304" pitchFamily="18" charset="0"/>
                <a:ea typeface="黑体" panose="02010609060101010101" pitchFamily="49" charset="-122"/>
              </a:rPr>
              <a:t>it </a:t>
            </a:r>
            <a:r>
              <a:rPr lang="zh-CN" altLang="en-US" sz="3200" b="1" dirty="0">
                <a:solidFill>
                  <a:srgbClr val="0000FF"/>
                </a:solidFill>
                <a:latin typeface="Times New Roman" panose="02020603050405020304" pitchFamily="18" charset="0"/>
                <a:ea typeface="黑体" panose="02010609060101010101" pitchFamily="49" charset="-122"/>
              </a:rPr>
              <a:t>是形式主语，</a:t>
            </a:r>
            <a:r>
              <a:rPr lang="en-US" altLang="zh-CN" sz="3200" b="1" dirty="0">
                <a:solidFill>
                  <a:srgbClr val="0000FF"/>
                </a:solidFill>
                <a:latin typeface="Times New Roman" panose="02020603050405020304" pitchFamily="18" charset="0"/>
                <a:ea typeface="黑体" panose="02010609060101010101" pitchFamily="49" charset="-122"/>
              </a:rPr>
              <a:t>that</a:t>
            </a:r>
            <a:r>
              <a:rPr lang="zh-CN" altLang="en-US" sz="3200" b="1" dirty="0">
                <a:solidFill>
                  <a:srgbClr val="0000FF"/>
                </a:solidFill>
                <a:latin typeface="Times New Roman" panose="02020603050405020304" pitchFamily="18" charset="0"/>
                <a:ea typeface="黑体" panose="02010609060101010101" pitchFamily="49" charset="-122"/>
              </a:rPr>
              <a:t>引导的从句为真正的主语。</a:t>
            </a:r>
          </a:p>
          <a:p>
            <a:pPr algn="l">
              <a:lnSpc>
                <a:spcPct val="115000"/>
              </a:lnSpc>
            </a:pPr>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It is said that he is a rich second generation.</a:t>
            </a:r>
          </a:p>
          <a:p>
            <a:pPr algn="l">
              <a:lnSpc>
                <a:spcPct val="115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据说他是一个富二代。</a:t>
            </a:r>
          </a:p>
          <a:p>
            <a:pPr algn="l">
              <a:lnSpc>
                <a:spcPct val="115000"/>
              </a:lnSpc>
            </a:pPr>
            <a:r>
              <a:rPr lang="en-US" altLang="zh-CN" sz="3200" b="1" dirty="0">
                <a:solidFill>
                  <a:srgbClr val="0000FF"/>
                </a:solidFill>
                <a:latin typeface="Times New Roman" panose="02020603050405020304" pitchFamily="18" charset="0"/>
                <a:ea typeface="黑体" panose="02010609060101010101" pitchFamily="49" charset="-122"/>
              </a:rPr>
              <a:t>(2)ruler</a:t>
            </a:r>
            <a:r>
              <a:rPr lang="zh-CN" altLang="en-US" sz="3200" b="1" dirty="0">
                <a:solidFill>
                  <a:srgbClr val="0000FF"/>
                </a:solidFill>
                <a:latin typeface="Times New Roman" panose="02020603050405020304" pitchFamily="18" charset="0"/>
                <a:ea typeface="黑体" panose="02010609060101010101" pitchFamily="49" charset="-122"/>
              </a:rPr>
              <a:t>名词，意为“统治者</a:t>
            </a:r>
            <a:r>
              <a:rPr lang="en-US" altLang="zh-CN" sz="3200" b="1" dirty="0">
                <a:solidFill>
                  <a:srgbClr val="0000FF"/>
                </a:solidFill>
                <a:latin typeface="Times New Roman" panose="02020603050405020304" pitchFamily="18" charset="0"/>
                <a:ea typeface="黑体" panose="02010609060101010101" pitchFamily="49" charset="-122"/>
              </a:rPr>
              <a:t>;</a:t>
            </a:r>
            <a:r>
              <a:rPr lang="zh-CN" altLang="en-US" sz="3200" b="1" dirty="0">
                <a:solidFill>
                  <a:srgbClr val="0000FF"/>
                </a:solidFill>
                <a:latin typeface="Times New Roman" panose="02020603050405020304" pitchFamily="18" charset="0"/>
                <a:ea typeface="黑体" panose="02010609060101010101" pitchFamily="49" charset="-122"/>
              </a:rPr>
              <a:t>支配者” </a:t>
            </a:r>
          </a:p>
          <a:p>
            <a:pPr algn="l">
              <a:lnSpc>
                <a:spcPct val="115000"/>
              </a:lnSpc>
            </a:pPr>
            <a:r>
              <a:rPr lang="zh-CN" altLang="en-US" sz="3200" b="1" dirty="0">
                <a:latin typeface="Times New Roman" panose="02020603050405020304" pitchFamily="18" charset="0"/>
                <a:ea typeface="黑体" panose="02010609060101010101" pitchFamily="49" charset="-122"/>
              </a:rPr>
              <a:t> ► </a:t>
            </a:r>
            <a:r>
              <a:rPr lang="en-US" altLang="zh-CN" sz="3200" b="1" dirty="0">
                <a:latin typeface="Times New Roman" panose="02020603050405020304" pitchFamily="18" charset="0"/>
                <a:ea typeface="黑体" panose="02010609060101010101" pitchFamily="49" charset="-122"/>
              </a:rPr>
              <a:t>A king is a ruler. </a:t>
            </a:r>
            <a:r>
              <a:rPr lang="zh-CN" altLang="en-US" sz="3200" b="1" dirty="0">
                <a:latin typeface="Times New Roman" panose="02020603050405020304" pitchFamily="18" charset="0"/>
                <a:ea typeface="黑体" panose="02010609060101010101" pitchFamily="49" charset="-122"/>
              </a:rPr>
              <a:t>国王是统治者。</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88066">
                                            <p:txEl>
                                              <p:pRg st="4" end="4"/>
                                            </p:txEl>
                                          </p:spTgt>
                                        </p:tgtEl>
                                        <p:attrNameLst>
                                          <p:attrName>style.visibility</p:attrName>
                                        </p:attrNameLst>
                                      </p:cBhvr>
                                      <p:to>
                                        <p:strVal val="visible"/>
                                      </p:to>
                                    </p:set>
                                    <p:anim calcmode="lin" valueType="num">
                                      <p:cBhvr>
                                        <p:cTn id="7" dur="500" fill="hold"/>
                                        <p:tgtEl>
                                          <p:spTgt spid="88066">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8066">
                                            <p:txEl>
                                              <p:pRg st="4" end="4"/>
                                            </p:txEl>
                                          </p:spTgt>
                                        </p:tgtEl>
                                        <p:attrNameLst>
                                          <p:attrName>ppt_y</p:attrName>
                                        </p:attrNameLst>
                                      </p:cBhvr>
                                      <p:tavLst>
                                        <p:tav tm="0">
                                          <p:val>
                                            <p:strVal val="#ppt_y"/>
                                          </p:val>
                                        </p:tav>
                                        <p:tav tm="100000">
                                          <p:val>
                                            <p:strVal val="#ppt_y"/>
                                          </p:val>
                                        </p:tav>
                                      </p:tavLst>
                                    </p:anim>
                                    <p:anim calcmode="lin" valueType="num">
                                      <p:cBhvr>
                                        <p:cTn id="9" dur="500" fill="hold"/>
                                        <p:tgtEl>
                                          <p:spTgt spid="88066">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8066">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8066">
                                            <p:txEl>
                                              <p:pRg st="4" end="4"/>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88066">
                                            <p:txEl>
                                              <p:pRg st="5" end="5"/>
                                            </p:txEl>
                                          </p:spTgt>
                                        </p:tgtEl>
                                        <p:attrNameLst>
                                          <p:attrName>style.visibility</p:attrName>
                                        </p:attrNameLst>
                                      </p:cBhvr>
                                      <p:to>
                                        <p:strVal val="visible"/>
                                      </p:to>
                                    </p:set>
                                    <p:anim calcmode="lin" valueType="num">
                                      <p:cBhvr>
                                        <p:cTn id="14" dur="500" fill="hold"/>
                                        <p:tgtEl>
                                          <p:spTgt spid="88066">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88066">
                                            <p:txEl>
                                              <p:pRg st="5" end="5"/>
                                            </p:txEl>
                                          </p:spTgt>
                                        </p:tgtEl>
                                        <p:attrNameLst>
                                          <p:attrName>ppt_y</p:attrName>
                                        </p:attrNameLst>
                                      </p:cBhvr>
                                      <p:tavLst>
                                        <p:tav tm="0">
                                          <p:val>
                                            <p:strVal val="#ppt_y"/>
                                          </p:val>
                                        </p:tav>
                                        <p:tav tm="100000">
                                          <p:val>
                                            <p:strVal val="#ppt_y"/>
                                          </p:val>
                                        </p:tav>
                                      </p:tavLst>
                                    </p:anim>
                                    <p:anim calcmode="lin" valueType="num">
                                      <p:cBhvr>
                                        <p:cTn id="16" dur="500" fill="hold"/>
                                        <p:tgtEl>
                                          <p:spTgt spid="88066">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88066">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88066">
                                            <p:txEl>
                                              <p:pRg st="5" end="5"/>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88066">
                                            <p:txEl>
                                              <p:pRg st="6" end="6"/>
                                            </p:txEl>
                                          </p:spTgt>
                                        </p:tgtEl>
                                        <p:attrNameLst>
                                          <p:attrName>style.visibility</p:attrName>
                                        </p:attrNameLst>
                                      </p:cBhvr>
                                      <p:to>
                                        <p:strVal val="visible"/>
                                      </p:to>
                                    </p:set>
                                    <p:anim calcmode="lin" valueType="num">
                                      <p:cBhvr>
                                        <p:cTn id="21" dur="500" fill="hold"/>
                                        <p:tgtEl>
                                          <p:spTgt spid="88066">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88066">
                                            <p:txEl>
                                              <p:pRg st="6" end="6"/>
                                            </p:txEl>
                                          </p:spTgt>
                                        </p:tgtEl>
                                        <p:attrNameLst>
                                          <p:attrName>ppt_y</p:attrName>
                                        </p:attrNameLst>
                                      </p:cBhvr>
                                      <p:tavLst>
                                        <p:tav tm="0">
                                          <p:val>
                                            <p:strVal val="#ppt_y"/>
                                          </p:val>
                                        </p:tav>
                                        <p:tav tm="100000">
                                          <p:val>
                                            <p:strVal val="#ppt_y"/>
                                          </p:val>
                                        </p:tav>
                                      </p:tavLst>
                                    </p:anim>
                                    <p:anim calcmode="lin" valueType="num">
                                      <p:cBhvr>
                                        <p:cTn id="23" dur="500" fill="hold"/>
                                        <p:tgtEl>
                                          <p:spTgt spid="88066">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88066">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88066">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8066">
                                            <p:txEl>
                                              <p:pRg st="7" end="7"/>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8806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WordArt 2"/>
          <p:cNvSpPr>
            <a:spLocks noChangeArrowheads="1" noChangeShapeType="1" noTextEdit="1"/>
          </p:cNvSpPr>
          <p:nvPr/>
        </p:nvSpPr>
        <p:spPr bwMode="auto">
          <a:xfrm>
            <a:off x="2286000" y="914400"/>
            <a:ext cx="4419600" cy="685800"/>
          </a:xfrm>
          <a:prstGeom prst="rect">
            <a:avLst/>
          </a:prstGeom>
        </p:spPr>
        <p:txBody>
          <a:bodyPr wrap="none" fromWordArt="1">
            <a:prstTxWarp prst="textPlain">
              <a:avLst>
                <a:gd name="adj" fmla="val 50000"/>
              </a:avLst>
            </a:prstTxWarp>
          </a:bodyPr>
          <a:lstStyle/>
          <a:p>
            <a:pPr eaLnBrk="0" hangingPunct="0">
              <a:spcBef>
                <a:spcPct val="20000"/>
              </a:spcBef>
              <a:defRPr/>
            </a:pPr>
            <a:r>
              <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其他常见“</a:t>
            </a:r>
            <a:r>
              <a:rPr lang="en-US" altLang="zh-CN"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It is ...that”</a:t>
            </a:r>
            <a:r>
              <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句式</a:t>
            </a:r>
          </a:p>
        </p:txBody>
      </p:sp>
      <p:sp>
        <p:nvSpPr>
          <p:cNvPr id="89091" name="WordArt 3" descr="白色大理石"/>
          <p:cNvSpPr>
            <a:spLocks noChangeArrowheads="1" noChangeShapeType="1" noTextEdit="1"/>
          </p:cNvSpPr>
          <p:nvPr/>
        </p:nvSpPr>
        <p:spPr bwMode="auto">
          <a:xfrm>
            <a:off x="609600" y="990600"/>
            <a:ext cx="1514475" cy="50482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zh-CN" altLang="en-US" sz="4000" b="1" kern="10">
                <a:ln w="9525">
                  <a:round/>
                </a:ln>
                <a:blipFill dpi="0" rotWithShape="0">
                  <a:blip r:embed="rId2"/>
                  <a:srcRect/>
                  <a:tile tx="0" ty="0" sx="100000" sy="100000" flip="none" algn="tl"/>
                </a:blipFill>
                <a:latin typeface="宋体" panose="02010600030101010101" pitchFamily="2" charset="-122"/>
                <a:ea typeface="宋体" panose="02010600030101010101" pitchFamily="2" charset="-122"/>
              </a:rPr>
              <a:t>拓展：</a:t>
            </a:r>
          </a:p>
        </p:txBody>
      </p:sp>
      <p:sp>
        <p:nvSpPr>
          <p:cNvPr id="89092" name="Text Box 4"/>
          <p:cNvSpPr txBox="1">
            <a:spLocks noChangeArrowheads="1"/>
          </p:cNvSpPr>
          <p:nvPr/>
        </p:nvSpPr>
        <p:spPr bwMode="auto">
          <a:xfrm>
            <a:off x="762000" y="3429000"/>
            <a:ext cx="850900" cy="579438"/>
          </a:xfrm>
          <a:prstGeom prst="rect">
            <a:avLst/>
          </a:prstGeom>
          <a:noFill/>
          <a:ln>
            <a:noFill/>
          </a:ln>
          <a:effectLst/>
          <a:extLst>
            <a:ext uri="{909E8E84-426E-40DD-AFC4-6F175D3DCCD1}">
              <a14:hiddenFill xmlns:a14="http://schemas.microsoft.com/office/drawing/2010/main">
                <a:solidFill>
                  <a:srgbClr val="FF99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latin typeface="Times New Roman" panose="02020603050405020304" pitchFamily="18" charset="0"/>
                <a:ea typeface="黑体" panose="02010609060101010101" pitchFamily="49" charset="-122"/>
              </a:rPr>
              <a:t>It is</a:t>
            </a:r>
          </a:p>
        </p:txBody>
      </p:sp>
      <p:sp>
        <p:nvSpPr>
          <p:cNvPr id="89093" name="Rectangle 5"/>
          <p:cNvSpPr>
            <a:spLocks noChangeArrowheads="1"/>
          </p:cNvSpPr>
          <p:nvPr/>
        </p:nvSpPr>
        <p:spPr bwMode="auto">
          <a:xfrm>
            <a:off x="2057400" y="1981200"/>
            <a:ext cx="65532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3200" b="1">
                <a:latin typeface="Times New Roman" panose="02020603050405020304" pitchFamily="18" charset="0"/>
                <a:ea typeface="黑体" panose="02010609060101010101" pitchFamily="49" charset="-122"/>
              </a:rPr>
              <a:t>believed that…  </a:t>
            </a:r>
            <a:r>
              <a:rPr lang="en-US" altLang="zh-CN" sz="3200" b="1">
                <a:solidFill>
                  <a:srgbClr val="0000FF"/>
                </a:solidFill>
                <a:latin typeface="Times New Roman" panose="02020603050405020304" pitchFamily="18" charset="0"/>
                <a:ea typeface="黑体" panose="02010609060101010101" pitchFamily="49" charset="-122"/>
              </a:rPr>
              <a:t>“</a:t>
            </a:r>
            <a:r>
              <a:rPr lang="zh-CN" altLang="en-US" sz="3200" b="1">
                <a:solidFill>
                  <a:srgbClr val="0000FF"/>
                </a:solidFill>
                <a:latin typeface="Times New Roman" panose="02020603050405020304" pitchFamily="18" charset="0"/>
                <a:ea typeface="黑体" panose="02010609060101010101" pitchFamily="49" charset="-122"/>
              </a:rPr>
              <a:t>据认为</a:t>
            </a:r>
            <a:r>
              <a:rPr lang="en-US" altLang="zh-CN" sz="3200" b="1">
                <a:solidFill>
                  <a:srgbClr val="0000FF"/>
                </a:solidFill>
                <a:latin typeface="Times New Roman" panose="02020603050405020304" pitchFamily="18" charset="0"/>
                <a:ea typeface="黑体" panose="02010609060101010101" pitchFamily="49" charset="-122"/>
              </a:rPr>
              <a:t>……”</a:t>
            </a:r>
          </a:p>
          <a:p>
            <a:pPr algn="l"/>
            <a:endParaRPr lang="en-US" altLang="zh-CN" sz="3200" b="1">
              <a:solidFill>
                <a:srgbClr val="0000FF"/>
              </a:solidFill>
              <a:latin typeface="Times New Roman" panose="02020603050405020304" pitchFamily="18" charset="0"/>
              <a:ea typeface="黑体" panose="02010609060101010101" pitchFamily="49" charset="-122"/>
            </a:endParaRPr>
          </a:p>
          <a:p>
            <a:pPr algn="l"/>
            <a:r>
              <a:rPr lang="en-US" altLang="zh-CN" sz="3200" b="1">
                <a:latin typeface="Times New Roman" panose="02020603050405020304" pitchFamily="18" charset="0"/>
                <a:ea typeface="黑体" panose="02010609060101010101" pitchFamily="49" charset="-122"/>
              </a:rPr>
              <a:t>reported that … </a:t>
            </a:r>
            <a:r>
              <a:rPr lang="en-US" altLang="zh-CN" sz="3200" b="1">
                <a:solidFill>
                  <a:srgbClr val="0000FF"/>
                </a:solidFill>
                <a:latin typeface="Times New Roman" panose="02020603050405020304" pitchFamily="18" charset="0"/>
                <a:ea typeface="黑体" panose="02010609060101010101" pitchFamily="49" charset="-122"/>
              </a:rPr>
              <a:t>“</a:t>
            </a:r>
            <a:r>
              <a:rPr lang="zh-CN" altLang="en-US" sz="3200" b="1">
                <a:solidFill>
                  <a:srgbClr val="0000FF"/>
                </a:solidFill>
                <a:latin typeface="Times New Roman" panose="02020603050405020304" pitchFamily="18" charset="0"/>
                <a:ea typeface="黑体" panose="02010609060101010101" pitchFamily="49" charset="-122"/>
              </a:rPr>
              <a:t>据报道</a:t>
            </a:r>
            <a:r>
              <a:rPr lang="en-US" altLang="zh-CN" sz="3200" b="1">
                <a:solidFill>
                  <a:srgbClr val="0000FF"/>
                </a:solidFill>
                <a:latin typeface="Times New Roman" panose="02020603050405020304" pitchFamily="18" charset="0"/>
                <a:ea typeface="黑体" panose="02010609060101010101" pitchFamily="49" charset="-122"/>
              </a:rPr>
              <a:t>……”</a:t>
            </a:r>
          </a:p>
          <a:p>
            <a:pPr algn="l"/>
            <a:endParaRPr lang="en-US" altLang="zh-CN" sz="3200" b="1">
              <a:solidFill>
                <a:srgbClr val="0000FF"/>
              </a:solidFill>
              <a:latin typeface="Times New Roman" panose="02020603050405020304" pitchFamily="18" charset="0"/>
              <a:ea typeface="黑体" panose="02010609060101010101" pitchFamily="49" charset="-122"/>
            </a:endParaRPr>
          </a:p>
          <a:p>
            <a:pPr algn="l"/>
            <a:r>
              <a:rPr lang="en-US" altLang="zh-CN" sz="3200" b="1">
                <a:latin typeface="Times New Roman" panose="02020603050405020304" pitchFamily="18" charset="0"/>
                <a:ea typeface="黑体" panose="02010609060101010101" pitchFamily="49" charset="-122"/>
              </a:rPr>
              <a:t>known that…     </a:t>
            </a:r>
            <a:r>
              <a:rPr lang="en-US" altLang="zh-CN" sz="3200" b="1">
                <a:solidFill>
                  <a:srgbClr val="0000FF"/>
                </a:solidFill>
                <a:latin typeface="Times New Roman" panose="02020603050405020304" pitchFamily="18" charset="0"/>
                <a:ea typeface="黑体" panose="02010609060101010101" pitchFamily="49" charset="-122"/>
              </a:rPr>
              <a:t>“</a:t>
            </a:r>
            <a:r>
              <a:rPr lang="zh-CN" altLang="en-US" sz="3200" b="1">
                <a:solidFill>
                  <a:srgbClr val="0000FF"/>
                </a:solidFill>
                <a:latin typeface="Times New Roman" panose="02020603050405020304" pitchFamily="18" charset="0"/>
                <a:ea typeface="黑体" panose="02010609060101010101" pitchFamily="49" charset="-122"/>
              </a:rPr>
              <a:t>众所周知</a:t>
            </a:r>
            <a:r>
              <a:rPr lang="en-US" altLang="zh-CN" sz="3200" b="1">
                <a:solidFill>
                  <a:srgbClr val="0000FF"/>
                </a:solidFill>
                <a:latin typeface="Times New Roman" panose="02020603050405020304" pitchFamily="18" charset="0"/>
                <a:ea typeface="黑体" panose="02010609060101010101" pitchFamily="49" charset="-122"/>
              </a:rPr>
              <a:t>……”</a:t>
            </a:r>
          </a:p>
          <a:p>
            <a:pPr algn="l"/>
            <a:endParaRPr lang="en-US" altLang="zh-CN" sz="3200" b="1">
              <a:latin typeface="Times New Roman" panose="02020603050405020304" pitchFamily="18" charset="0"/>
              <a:ea typeface="黑体" panose="02010609060101010101" pitchFamily="49" charset="-122"/>
            </a:endParaRPr>
          </a:p>
          <a:p>
            <a:pPr algn="l"/>
            <a:r>
              <a:rPr lang="en-US" altLang="zh-CN" sz="3200" b="1">
                <a:latin typeface="Times New Roman" panose="02020603050405020304" pitchFamily="18" charset="0"/>
                <a:ea typeface="黑体" panose="02010609060101010101" pitchFamily="49" charset="-122"/>
              </a:rPr>
              <a:t>supposed that… </a:t>
            </a:r>
            <a:r>
              <a:rPr lang="en-US" altLang="zh-CN" sz="3200" b="1">
                <a:solidFill>
                  <a:srgbClr val="0000FF"/>
                </a:solidFill>
                <a:latin typeface="Times New Roman" panose="02020603050405020304" pitchFamily="18" charset="0"/>
                <a:ea typeface="黑体" panose="02010609060101010101" pitchFamily="49" charset="-122"/>
              </a:rPr>
              <a:t>“</a:t>
            </a:r>
            <a:r>
              <a:rPr lang="zh-CN" altLang="en-US" sz="3200" b="1">
                <a:solidFill>
                  <a:srgbClr val="0000FF"/>
                </a:solidFill>
                <a:latin typeface="Times New Roman" panose="02020603050405020304" pitchFamily="18" charset="0"/>
                <a:ea typeface="黑体" panose="02010609060101010101" pitchFamily="49" charset="-122"/>
              </a:rPr>
              <a:t>据推测</a:t>
            </a:r>
            <a:r>
              <a:rPr lang="en-US" altLang="zh-CN" sz="3200" b="1">
                <a:solidFill>
                  <a:srgbClr val="0000FF"/>
                </a:solidFill>
                <a:latin typeface="Times New Roman" panose="02020603050405020304" pitchFamily="18" charset="0"/>
                <a:ea typeface="黑体" panose="02010609060101010101" pitchFamily="49" charset="-122"/>
              </a:rPr>
              <a:t>……”</a:t>
            </a:r>
          </a:p>
        </p:txBody>
      </p:sp>
      <p:sp>
        <p:nvSpPr>
          <p:cNvPr id="89094" name="AutoShape 6"/>
          <p:cNvSpPr/>
          <p:nvPr/>
        </p:nvSpPr>
        <p:spPr bwMode="auto">
          <a:xfrm>
            <a:off x="1600200" y="2209800"/>
            <a:ext cx="457200" cy="3048000"/>
          </a:xfrm>
          <a:prstGeom prst="leftBrace">
            <a:avLst>
              <a:gd name="adj1" fmla="val 55556"/>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solidFill>
                  <a:srgbClr val="FF999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0" hangingPunct="0">
              <a:spcBef>
                <a:spcPct val="20000"/>
              </a:spcBef>
            </a:pPr>
            <a:endParaRPr lang="zh-CN" altLang="zh-CN" sz="3200" b="1">
              <a:solidFill>
                <a:srgbClr val="0000FF"/>
              </a:solidFill>
              <a:latin typeface="Times New Roman" panose="02020603050405020304" pitchFamily="18"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2"/>
                                        </p:tgtEl>
                                        <p:attrNameLst>
                                          <p:attrName>style.visibility</p:attrName>
                                        </p:attrNameLst>
                                      </p:cBhvr>
                                      <p:to>
                                        <p:strVal val="visible"/>
                                      </p:to>
                                    </p:set>
                                  </p:childTnLst>
                                </p:cTn>
                              </p:par>
                              <p:par>
                                <p:cTn id="7" presetID="1" presetClass="entr" presetSubtype="0" fill="hold" grpId="0" nodeType="withEffect" nodePh="1">
                                  <p:stCondLst>
                                    <p:cond delay="0"/>
                                  </p:stCondLst>
                                  <p:endCondLst>
                                    <p:cond evt="begin" delay="0">
                                      <p:tn val="7"/>
                                    </p:cond>
                                  </p:endCondLst>
                                  <p:childTnLst>
                                    <p:set>
                                      <p:cBhvr>
                                        <p:cTn id="8" dur="1" fill="hold">
                                          <p:stCondLst>
                                            <p:cond delay="0"/>
                                          </p:stCondLst>
                                        </p:cTn>
                                        <p:tgtEl>
                                          <p:spTgt spid="8909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909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909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909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909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p:bldP spid="8909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381000" y="457200"/>
            <a:ext cx="8382000" cy="594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latin typeface="Times New Roman" panose="02020603050405020304" pitchFamily="18" charset="0"/>
                <a:ea typeface="黑体" panose="02010609060101010101" pitchFamily="49" charset="-122"/>
              </a:rPr>
              <a:t>3. Some leaves from a tea plant </a:t>
            </a:r>
            <a:r>
              <a:rPr lang="en-US" altLang="zh-CN" sz="3200" b="1" dirty="0">
                <a:solidFill>
                  <a:srgbClr val="FF0000"/>
                </a:solidFill>
                <a:latin typeface="Times New Roman" panose="02020603050405020304" pitchFamily="18" charset="0"/>
                <a:ea typeface="黑体" panose="02010609060101010101" pitchFamily="49" charset="-122"/>
              </a:rPr>
              <a:t>fell into</a:t>
            </a:r>
            <a:r>
              <a:rPr lang="en-US" altLang="zh-CN" sz="3200" b="1" dirty="0">
                <a:latin typeface="Times New Roman" panose="02020603050405020304" pitchFamily="18" charset="0"/>
                <a:ea typeface="黑体" panose="02010609060101010101" pitchFamily="49" charset="-122"/>
              </a:rPr>
              <a:t> the water  and </a:t>
            </a:r>
            <a:r>
              <a:rPr lang="en-US" altLang="zh-CN" sz="3200" b="1" dirty="0">
                <a:solidFill>
                  <a:srgbClr val="FF0000"/>
                </a:solidFill>
                <a:latin typeface="Times New Roman" panose="02020603050405020304" pitchFamily="18" charset="0"/>
                <a:ea typeface="黑体" panose="02010609060101010101" pitchFamily="49" charset="-122"/>
              </a:rPr>
              <a:t>remained</a:t>
            </a:r>
            <a:r>
              <a:rPr lang="en-US" altLang="zh-CN" sz="3200" b="1" dirty="0">
                <a:latin typeface="Times New Roman" panose="02020603050405020304" pitchFamily="18" charset="0"/>
                <a:ea typeface="黑体" panose="02010609060101010101" pitchFamily="49" charset="-122"/>
              </a:rPr>
              <a:t> there for some time.</a:t>
            </a:r>
          </a:p>
          <a:p>
            <a:r>
              <a:rPr lang="zh-CN" altLang="en-US" sz="3200" b="1" dirty="0">
                <a:latin typeface="Times New Roman" panose="02020603050405020304" pitchFamily="18" charset="0"/>
                <a:ea typeface="黑体" panose="02010609060101010101" pitchFamily="49" charset="-122"/>
              </a:rPr>
              <a:t>一株茶树上的几片叶子落到水里并停留了</a:t>
            </a:r>
          </a:p>
          <a:p>
            <a:r>
              <a:rPr lang="zh-CN" altLang="en-US" sz="3200" b="1" dirty="0">
                <a:latin typeface="Times New Roman" panose="02020603050405020304" pitchFamily="18" charset="0"/>
                <a:ea typeface="黑体" panose="02010609060101010101" pitchFamily="49" charset="-122"/>
              </a:rPr>
              <a:t>一段时间。</a:t>
            </a:r>
          </a:p>
          <a:p>
            <a:r>
              <a:rPr lang="zh-CN" altLang="en-US" sz="3200" b="1" dirty="0">
                <a:solidFill>
                  <a:srgbClr val="0000FF"/>
                </a:solidFill>
                <a:latin typeface="Times New Roman" panose="02020603050405020304" pitchFamily="18" charset="0"/>
                <a:ea typeface="黑体" panose="02010609060101010101" pitchFamily="49" charset="-122"/>
              </a:rPr>
              <a:t>   </a:t>
            </a:r>
            <a:r>
              <a:rPr lang="en-US" altLang="zh-CN" sz="3200" b="1" dirty="0">
                <a:solidFill>
                  <a:srgbClr val="0000FF"/>
                </a:solidFill>
                <a:latin typeface="Times New Roman" panose="02020603050405020304" pitchFamily="18" charset="0"/>
                <a:ea typeface="黑体" panose="02010609060101010101" pitchFamily="49" charset="-122"/>
              </a:rPr>
              <a:t>(l) fall into</a:t>
            </a:r>
            <a:r>
              <a:rPr lang="zh-CN" altLang="en-US" sz="3200" b="1" dirty="0">
                <a:solidFill>
                  <a:srgbClr val="0000FF"/>
                </a:solidFill>
                <a:latin typeface="Times New Roman" panose="02020603050405020304" pitchFamily="18" charset="0"/>
                <a:ea typeface="黑体" panose="02010609060101010101" pitchFamily="49" charset="-122"/>
              </a:rPr>
              <a:t>意为“落人</a:t>
            </a:r>
            <a:r>
              <a:rPr lang="en-US" altLang="zh-CN" sz="3200" b="1" dirty="0">
                <a:solidFill>
                  <a:srgbClr val="0000FF"/>
                </a:solidFill>
                <a:latin typeface="Times New Roman" panose="02020603050405020304" pitchFamily="18" charset="0"/>
                <a:ea typeface="黑体" panose="02010609060101010101" pitchFamily="49" charset="-122"/>
              </a:rPr>
              <a:t>;</a:t>
            </a:r>
            <a:r>
              <a:rPr lang="zh-CN" altLang="en-US" sz="3200" b="1" dirty="0">
                <a:solidFill>
                  <a:srgbClr val="0000FF"/>
                </a:solidFill>
                <a:latin typeface="Times New Roman" panose="02020603050405020304" pitchFamily="18" charset="0"/>
                <a:ea typeface="黑体" panose="02010609060101010101" pitchFamily="49" charset="-122"/>
              </a:rPr>
              <a:t>掉入”。</a:t>
            </a:r>
          </a:p>
          <a:p>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He was drunk and fell into the water. </a:t>
            </a:r>
          </a:p>
          <a:p>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他喝醉了，跌落到水中。</a:t>
            </a:r>
          </a:p>
          <a:p>
            <a:endParaRPr lang="zh-CN" altLang="en-US" sz="3200" b="1" dirty="0">
              <a:latin typeface="Times New Roman" panose="02020603050405020304" pitchFamily="18" charset="0"/>
              <a:ea typeface="黑体" panose="02010609060101010101" pitchFamily="49" charset="-122"/>
            </a:endParaRPr>
          </a:p>
          <a:p>
            <a:endParaRPr lang="zh-CN" altLang="en-US" sz="3200" b="1" dirty="0">
              <a:latin typeface="Times New Roman" panose="02020603050405020304" pitchFamily="18" charset="0"/>
              <a:ea typeface="黑体" panose="02010609060101010101" pitchFamily="49" charset="-122"/>
            </a:endParaRPr>
          </a:p>
          <a:p>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fall asleep </a:t>
            </a:r>
            <a:r>
              <a:rPr lang="zh-CN" altLang="en-US" sz="3200" b="1" dirty="0">
                <a:latin typeface="Times New Roman" panose="02020603050405020304" pitchFamily="18" charset="0"/>
                <a:ea typeface="黑体" panose="02010609060101010101" pitchFamily="49" charset="-122"/>
              </a:rPr>
              <a:t>入睡              </a:t>
            </a:r>
            <a:r>
              <a:rPr lang="en-US" altLang="zh-CN" sz="3200" b="1" dirty="0">
                <a:latin typeface="Times New Roman" panose="02020603050405020304" pitchFamily="18" charset="0"/>
                <a:ea typeface="黑体" panose="02010609060101010101" pitchFamily="49" charset="-122"/>
              </a:rPr>
              <a:t>fall down</a:t>
            </a:r>
            <a:r>
              <a:rPr lang="zh-CN" altLang="en-US" sz="3200" b="1" dirty="0">
                <a:latin typeface="Times New Roman" panose="02020603050405020304" pitchFamily="18" charset="0"/>
                <a:ea typeface="黑体" panose="02010609060101010101" pitchFamily="49" charset="-122"/>
              </a:rPr>
              <a:t>倒下；落下</a:t>
            </a:r>
          </a:p>
          <a:p>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fall in love with </a:t>
            </a:r>
            <a:r>
              <a:rPr lang="zh-CN" altLang="en-US" sz="3200" b="1" dirty="0">
                <a:latin typeface="Times New Roman" panose="02020603050405020304" pitchFamily="18" charset="0"/>
                <a:ea typeface="黑体" panose="02010609060101010101" pitchFamily="49" charset="-122"/>
              </a:rPr>
              <a:t>与</a:t>
            </a:r>
            <a:r>
              <a:rPr lang="en-US" altLang="zh-CN" sz="3200" b="1" dirty="0">
                <a:latin typeface="Times New Roman" panose="02020603050405020304" pitchFamily="18" charset="0"/>
                <a:ea typeface="黑体" panose="02010609060101010101" pitchFamily="49" charset="-122"/>
              </a:rPr>
              <a:t>......</a:t>
            </a:r>
            <a:r>
              <a:rPr lang="zh-CN" altLang="en-US" sz="3200" b="1" dirty="0">
                <a:latin typeface="Times New Roman" panose="02020603050405020304" pitchFamily="18" charset="0"/>
                <a:ea typeface="黑体" panose="02010609060101010101" pitchFamily="49" charset="-122"/>
              </a:rPr>
              <a:t>相爱    </a:t>
            </a:r>
          </a:p>
          <a:p>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fall over</a:t>
            </a:r>
            <a:r>
              <a:rPr lang="zh-CN" altLang="en-US" sz="3200" b="1" dirty="0">
                <a:latin typeface="Times New Roman" panose="02020603050405020304" pitchFamily="18" charset="0"/>
                <a:ea typeface="黑体" panose="02010609060101010101" pitchFamily="49" charset="-122"/>
              </a:rPr>
              <a:t>被</a:t>
            </a:r>
            <a:r>
              <a:rPr lang="en-US" altLang="zh-CN" sz="3200" b="1" dirty="0">
                <a:latin typeface="Times New Roman" panose="02020603050405020304" pitchFamily="18" charset="0"/>
                <a:ea typeface="黑体" panose="02010609060101010101" pitchFamily="49" charset="-122"/>
              </a:rPr>
              <a:t>...</a:t>
            </a:r>
            <a:r>
              <a:rPr lang="zh-CN" altLang="en-US" sz="3200" b="1" dirty="0">
                <a:latin typeface="Times New Roman" panose="02020603050405020304" pitchFamily="18" charset="0"/>
                <a:ea typeface="黑体" panose="02010609060101010101" pitchFamily="49" charset="-122"/>
              </a:rPr>
              <a:t>绰倒  </a:t>
            </a:r>
            <a:r>
              <a:rPr lang="en-US" altLang="zh-CN" sz="3200" b="1" dirty="0">
                <a:latin typeface="Times New Roman" panose="02020603050405020304" pitchFamily="18" charset="0"/>
                <a:ea typeface="黑体" panose="02010609060101010101" pitchFamily="49" charset="-122"/>
              </a:rPr>
              <a:t>fall off </a:t>
            </a:r>
            <a:r>
              <a:rPr lang="zh-CN" altLang="en-US" sz="3200" b="1" dirty="0">
                <a:latin typeface="Times New Roman" panose="02020603050405020304" pitchFamily="18" charset="0"/>
                <a:ea typeface="黑体" panose="02010609060101010101" pitchFamily="49" charset="-122"/>
              </a:rPr>
              <a:t>跌落；从</a:t>
            </a:r>
            <a:r>
              <a:rPr lang="en-US" altLang="zh-CN" sz="3200" b="1" dirty="0">
                <a:latin typeface="Times New Roman" panose="02020603050405020304" pitchFamily="18" charset="0"/>
                <a:ea typeface="黑体" panose="02010609060101010101" pitchFamily="49" charset="-122"/>
              </a:rPr>
              <a:t>...</a:t>
            </a:r>
            <a:r>
              <a:rPr lang="zh-CN" altLang="en-US" sz="3200" b="1" dirty="0">
                <a:latin typeface="Times New Roman" panose="02020603050405020304" pitchFamily="18" charset="0"/>
                <a:ea typeface="黑体" panose="02010609060101010101" pitchFamily="49" charset="-122"/>
              </a:rPr>
              <a:t>掉下来</a:t>
            </a:r>
          </a:p>
        </p:txBody>
      </p:sp>
      <p:sp>
        <p:nvSpPr>
          <p:cNvPr id="136195" name="WordArt 3"/>
          <p:cNvSpPr>
            <a:spLocks noChangeArrowheads="1" noChangeShapeType="1" noTextEdit="1"/>
          </p:cNvSpPr>
          <p:nvPr/>
        </p:nvSpPr>
        <p:spPr bwMode="auto">
          <a:xfrm>
            <a:off x="2362200" y="4038600"/>
            <a:ext cx="4227513" cy="685800"/>
          </a:xfrm>
          <a:prstGeom prst="rect">
            <a:avLst/>
          </a:prstGeom>
        </p:spPr>
        <p:txBody>
          <a:bodyPr wrap="none" fromWordArt="1">
            <a:prstTxWarp prst="textPlain">
              <a:avLst>
                <a:gd name="adj" fmla="val 50000"/>
              </a:avLst>
            </a:prstTxWarp>
          </a:bodyPr>
          <a:lstStyle/>
          <a:p>
            <a:pPr eaLnBrk="0" hangingPunct="0">
              <a:spcBef>
                <a:spcPct val="20000"/>
              </a:spcBef>
              <a:defRPr/>
            </a:pPr>
            <a:r>
              <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与</a:t>
            </a:r>
            <a:r>
              <a:rPr lang="en-US" altLang="zh-CN"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fall</a:t>
            </a:r>
            <a:r>
              <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相关的其他短语：</a:t>
            </a:r>
          </a:p>
        </p:txBody>
      </p:sp>
      <p:sp>
        <p:nvSpPr>
          <p:cNvPr id="136196" name="WordArt 4" descr="白色大理石"/>
          <p:cNvSpPr>
            <a:spLocks noChangeArrowheads="1" noChangeShapeType="1" noTextEdit="1"/>
          </p:cNvSpPr>
          <p:nvPr/>
        </p:nvSpPr>
        <p:spPr bwMode="auto">
          <a:xfrm>
            <a:off x="685800" y="4114800"/>
            <a:ext cx="1449388" cy="50482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zh-CN" altLang="en-US" sz="4000" b="1" kern="10">
                <a:ln w="9525">
                  <a:round/>
                </a:ln>
                <a:blipFill dpi="0" rotWithShape="0">
                  <a:blip r:embed="rId2"/>
                  <a:srcRect/>
                  <a:tile tx="0" ty="0" sx="100000" sy="100000" flip="none" algn="tl"/>
                </a:blipFill>
                <a:latin typeface="宋体" panose="02010600030101010101" pitchFamily="2" charset="-122"/>
                <a:ea typeface="宋体" panose="02010600030101010101" pitchFamily="2" charset="-122"/>
              </a:rPr>
              <a:t>拓展：</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11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11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011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36196"/>
                                        </p:tgtEl>
                                        <p:attrNameLst>
                                          <p:attrName>style.visibility</p:attrName>
                                        </p:attrNameLst>
                                      </p:cBhvr>
                                      <p:to>
                                        <p:strVal val="visible"/>
                                      </p:to>
                                    </p:set>
                                    <p:animEffect transition="in" filter="strips(downLeft)">
                                      <p:cBhvr>
                                        <p:cTn id="15" dur="500"/>
                                        <p:tgtEl>
                                          <p:spTgt spid="136196"/>
                                        </p:tgtEl>
                                      </p:cBhvr>
                                    </p:animEffect>
                                  </p:childTnLst>
                                </p:cTn>
                              </p:par>
                              <p:par>
                                <p:cTn id="16" presetID="18" presetClass="entr" presetSubtype="12" fill="hold" nodeType="withEffect">
                                  <p:stCondLst>
                                    <p:cond delay="0"/>
                                  </p:stCondLst>
                                  <p:childTnLst>
                                    <p:set>
                                      <p:cBhvr>
                                        <p:cTn id="17" dur="1" fill="hold">
                                          <p:stCondLst>
                                            <p:cond delay="0"/>
                                          </p:stCondLst>
                                        </p:cTn>
                                        <p:tgtEl>
                                          <p:spTgt spid="136195"/>
                                        </p:tgtEl>
                                        <p:attrNameLst>
                                          <p:attrName>style.visibility</p:attrName>
                                        </p:attrNameLst>
                                      </p:cBhvr>
                                      <p:to>
                                        <p:strVal val="visible"/>
                                      </p:to>
                                    </p:set>
                                    <p:animEffect transition="in" filter="strips(downLeft)">
                                      <p:cBhvr>
                                        <p:cTn id="18" dur="500"/>
                                        <p:tgtEl>
                                          <p:spTgt spid="136195"/>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011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0114">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011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609600" y="990600"/>
            <a:ext cx="7848600" cy="438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10000"/>
              </a:lnSpc>
            </a:pPr>
            <a:r>
              <a:rPr lang="en-US" altLang="zh-CN" sz="3200" b="1" dirty="0">
                <a:solidFill>
                  <a:srgbClr val="0000FF"/>
                </a:solidFill>
                <a:latin typeface="Times New Roman" panose="02020603050405020304" pitchFamily="18" charset="0"/>
                <a:ea typeface="黑体" panose="02010609060101010101" pitchFamily="49" charset="-122"/>
              </a:rPr>
              <a:t>(2)remain</a:t>
            </a:r>
            <a:r>
              <a:rPr lang="en-US" altLang="zh-CN" sz="3200" b="1" dirty="0">
                <a:latin typeface="Times New Roman" panose="02020603050405020304" pitchFamily="18" charset="0"/>
                <a:ea typeface="黑体" panose="02010609060101010101" pitchFamily="49" charset="-122"/>
              </a:rPr>
              <a:t> (to stay in the same place)	</a:t>
            </a:r>
            <a:r>
              <a:rPr lang="zh-CN" altLang="en-US" sz="3200" b="1" dirty="0">
                <a:solidFill>
                  <a:srgbClr val="0000FF"/>
                </a:solidFill>
                <a:latin typeface="Times New Roman" panose="02020603050405020304" pitchFamily="18" charset="0"/>
                <a:ea typeface="黑体" panose="02010609060101010101" pitchFamily="49" charset="-122"/>
              </a:rPr>
              <a:t>此处用作不及物动词，意为“停留</a:t>
            </a:r>
            <a:r>
              <a:rPr lang="en-US" altLang="zh-CN" sz="3200" b="1" dirty="0">
                <a:solidFill>
                  <a:srgbClr val="0000FF"/>
                </a:solidFill>
                <a:latin typeface="Times New Roman" panose="02020603050405020304" pitchFamily="18" charset="0"/>
                <a:ea typeface="黑体" panose="02010609060101010101" pitchFamily="49" charset="-122"/>
              </a:rPr>
              <a:t>;</a:t>
            </a:r>
            <a:r>
              <a:rPr lang="zh-CN" altLang="en-US" sz="3200" b="1" dirty="0">
                <a:solidFill>
                  <a:srgbClr val="0000FF"/>
                </a:solidFill>
                <a:latin typeface="Times New Roman" panose="02020603050405020304" pitchFamily="18" charset="0"/>
                <a:ea typeface="黑体" panose="02010609060101010101" pitchFamily="49" charset="-122"/>
              </a:rPr>
              <a:t>逗留”。</a:t>
            </a:r>
          </a:p>
          <a:p>
            <a:pPr algn="l">
              <a:lnSpc>
                <a:spcPct val="110000"/>
              </a:lnSpc>
            </a:pPr>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How long will you remain here?</a:t>
            </a:r>
          </a:p>
          <a:p>
            <a:pPr algn="l">
              <a:lnSpc>
                <a:spcPct val="110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你要在此地停留多久？</a:t>
            </a:r>
          </a:p>
          <a:p>
            <a:pPr algn="l">
              <a:lnSpc>
                <a:spcPct val="110000"/>
              </a:lnSpc>
            </a:pPr>
            <a:r>
              <a:rPr lang="zh-CN" altLang="en-US" sz="3200" b="1" dirty="0">
                <a:latin typeface="Times New Roman" panose="02020603050405020304" pitchFamily="18" charset="0"/>
                <a:ea typeface="黑体" panose="02010609060101010101" pitchFamily="49" charset="-122"/>
              </a:rPr>
              <a:t>  </a:t>
            </a:r>
            <a:r>
              <a:rPr lang="en-US" altLang="zh-CN" sz="3200" b="1" dirty="0">
                <a:solidFill>
                  <a:srgbClr val="0000FF"/>
                </a:solidFill>
                <a:latin typeface="Times New Roman" panose="02020603050405020304" pitchFamily="18" charset="0"/>
                <a:ea typeface="黑体" panose="02010609060101010101" pitchFamily="49" charset="-122"/>
              </a:rPr>
              <a:t>remain </a:t>
            </a:r>
            <a:r>
              <a:rPr lang="zh-CN" altLang="en-US" sz="3200" b="1" dirty="0">
                <a:solidFill>
                  <a:srgbClr val="0000FF"/>
                </a:solidFill>
                <a:latin typeface="Times New Roman" panose="02020603050405020304" pitchFamily="18" charset="0"/>
                <a:ea typeface="黑体" panose="02010609060101010101" pitchFamily="49" charset="-122"/>
              </a:rPr>
              <a:t>作连系动词，表示“仍然是（处于某种状态）；保持不变”，相当于</a:t>
            </a:r>
            <a:r>
              <a:rPr lang="en-US" altLang="zh-CN" sz="3200" b="1" dirty="0">
                <a:solidFill>
                  <a:srgbClr val="0000FF"/>
                </a:solidFill>
                <a:latin typeface="Times New Roman" panose="02020603050405020304" pitchFamily="18" charset="0"/>
                <a:ea typeface="黑体" panose="02010609060101010101" pitchFamily="49" charset="-122"/>
              </a:rPr>
              <a:t>keep</a:t>
            </a:r>
            <a:r>
              <a:rPr lang="zh-CN" altLang="en-US" sz="3200" b="1" dirty="0">
                <a:solidFill>
                  <a:srgbClr val="0000FF"/>
                </a:solidFill>
                <a:latin typeface="Times New Roman" panose="02020603050405020304" pitchFamily="18" charset="0"/>
                <a:ea typeface="黑体" panose="02010609060101010101" pitchFamily="49" charset="-122"/>
              </a:rPr>
              <a:t>。其后可接</a:t>
            </a:r>
            <a:r>
              <a:rPr lang="zh-CN" altLang="en-US" sz="3200" b="1" dirty="0">
                <a:solidFill>
                  <a:srgbClr val="FF0066"/>
                </a:solidFill>
                <a:latin typeface="Times New Roman" panose="02020603050405020304" pitchFamily="18" charset="0"/>
                <a:ea typeface="黑体" panose="02010609060101010101" pitchFamily="49" charset="-122"/>
              </a:rPr>
              <a:t>形容词</a:t>
            </a:r>
            <a:r>
              <a:rPr lang="zh-CN" altLang="en-US" sz="3200" b="1" dirty="0">
                <a:solidFill>
                  <a:srgbClr val="0000FF"/>
                </a:solidFill>
                <a:latin typeface="Times New Roman" panose="02020603050405020304" pitchFamily="18" charset="0"/>
                <a:ea typeface="黑体" panose="02010609060101010101" pitchFamily="49" charset="-122"/>
              </a:rPr>
              <a:t>、</a:t>
            </a:r>
            <a:r>
              <a:rPr lang="zh-CN" altLang="en-US" sz="3200" b="1" dirty="0">
                <a:solidFill>
                  <a:srgbClr val="FF0066"/>
                </a:solidFill>
                <a:latin typeface="Times New Roman" panose="02020603050405020304" pitchFamily="18" charset="0"/>
                <a:ea typeface="黑体" panose="02010609060101010101" pitchFamily="49" charset="-122"/>
              </a:rPr>
              <a:t>名词</a:t>
            </a:r>
            <a:r>
              <a:rPr lang="zh-CN" altLang="en-US" sz="3200" b="1" dirty="0">
                <a:solidFill>
                  <a:srgbClr val="0000FF"/>
                </a:solidFill>
                <a:latin typeface="Times New Roman" panose="02020603050405020304" pitchFamily="18" charset="0"/>
                <a:ea typeface="黑体" panose="02010609060101010101" pitchFamily="49" charset="-122"/>
              </a:rPr>
              <a:t>、</a:t>
            </a:r>
            <a:r>
              <a:rPr lang="zh-CN" altLang="en-US" sz="3200" b="1" dirty="0">
                <a:solidFill>
                  <a:srgbClr val="FF0066"/>
                </a:solidFill>
                <a:latin typeface="Times New Roman" panose="02020603050405020304" pitchFamily="18" charset="0"/>
                <a:ea typeface="黑体" panose="02010609060101010101" pitchFamily="49" charset="-122"/>
              </a:rPr>
              <a:t>分词或介词短语</a:t>
            </a:r>
            <a:r>
              <a:rPr lang="zh-CN" altLang="en-US" sz="3200" b="1" dirty="0">
                <a:solidFill>
                  <a:srgbClr val="0000FF"/>
                </a:solidFill>
                <a:latin typeface="Times New Roman" panose="02020603050405020304" pitchFamily="18" charset="0"/>
                <a:ea typeface="黑体" panose="02010609060101010101" pitchFamily="49" charset="-122"/>
              </a:rPr>
              <a:t>作表语。</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13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3"/>
          <p:cNvSpPr>
            <a:spLocks noGrp="1" noChangeArrowheads="1"/>
          </p:cNvSpPr>
          <p:nvPr>
            <p:ph type="body" sz="half" idx="4294967295"/>
          </p:nvPr>
        </p:nvSpPr>
        <p:spPr>
          <a:xfrm>
            <a:off x="228600" y="1752600"/>
            <a:ext cx="6096000" cy="4525963"/>
          </a:xfrm>
        </p:spPr>
        <p:txBody>
          <a:bodyPr/>
          <a:lstStyle/>
          <a:p>
            <a:pPr>
              <a:buFontTx/>
              <a:buNone/>
            </a:pPr>
            <a:r>
              <a:rPr lang="en-US" altLang="zh-CN" b="1" dirty="0">
                <a:solidFill>
                  <a:srgbClr val="CC0000"/>
                </a:solidFill>
                <a:latin typeface="Times New Roman" panose="02020603050405020304" pitchFamily="18" charset="0"/>
                <a:ea typeface="黑体" panose="02010609060101010101" pitchFamily="49" charset="-122"/>
              </a:rPr>
              <a:t>adj.</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意外的；偶然的  </a:t>
            </a:r>
            <a:r>
              <a:rPr lang="en-US" altLang="zh-CN" b="1" dirty="0">
                <a:latin typeface="Times New Roman" panose="02020603050405020304" pitchFamily="18" charset="0"/>
                <a:ea typeface="黑体" panose="02010609060101010101" pitchFamily="49" charset="-122"/>
              </a:rPr>
              <a:t>/,</a:t>
            </a:r>
            <a:r>
              <a:rPr lang="en-US" altLang="zh-CN" b="1" dirty="0" err="1">
                <a:latin typeface="Times New Roman" panose="02020603050405020304" pitchFamily="18" charset="0"/>
                <a:ea typeface="黑体" panose="02010609060101010101" pitchFamily="49" charset="-122"/>
              </a:rPr>
              <a:t>æksi</a:t>
            </a:r>
            <a:r>
              <a:rPr lang="en-US" altLang="zh-CN" dirty="0" err="1">
                <a:latin typeface="Times New Roman" panose="02020603050405020304" pitchFamily="18" charset="0"/>
                <a:ea typeface="黑体" panose="02010609060101010101" pitchFamily="49" charset="-122"/>
              </a:rPr>
              <a:t>'</a:t>
            </a:r>
            <a:r>
              <a:rPr lang="en-US" altLang="zh-CN" b="1" dirty="0" err="1">
                <a:latin typeface="Times New Roman" panose="02020603050405020304" pitchFamily="18" charset="0"/>
                <a:ea typeface="黑体" panose="02010609060101010101" pitchFamily="49" charset="-122"/>
              </a:rPr>
              <a:t>dentl</a:t>
            </a:r>
            <a:r>
              <a:rPr lang="en-US" altLang="zh-CN" b="1" dirty="0">
                <a:latin typeface="Times New Roman" panose="02020603050405020304" pitchFamily="18" charset="0"/>
                <a:ea typeface="黑体" panose="02010609060101010101" pitchFamily="49" charset="-122"/>
              </a:rPr>
              <a:t>/</a:t>
            </a:r>
          </a:p>
          <a:p>
            <a:pPr>
              <a:buFontTx/>
              <a:buNone/>
            </a:pP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偶然；意外地</a:t>
            </a:r>
          </a:p>
          <a:p>
            <a:pPr>
              <a:buFontTx/>
              <a:buNone/>
            </a:pPr>
            <a:r>
              <a:rPr lang="en-US" altLang="zh-CN" b="1" dirty="0">
                <a:solidFill>
                  <a:srgbClr val="CC0000"/>
                </a:solidFill>
                <a:latin typeface="Times New Roman" panose="02020603050405020304" pitchFamily="18" charset="0"/>
                <a:ea typeface="黑体" panose="02010609060101010101" pitchFamily="49" charset="-122"/>
              </a:rPr>
              <a:t>n.</a:t>
            </a:r>
            <a:r>
              <a:rPr lang="zh-CN" altLang="en-US" b="1" dirty="0">
                <a:latin typeface="Times New Roman" panose="02020603050405020304" pitchFamily="18" charset="0"/>
                <a:ea typeface="黑体" panose="02010609060101010101" pitchFamily="49" charset="-122"/>
              </a:rPr>
              <a:t>统治者；支配者          </a:t>
            </a:r>
            <a:r>
              <a:rPr lang="en-US" altLang="zh-CN" b="1" dirty="0">
                <a:latin typeface="Times New Roman" panose="02020603050405020304" pitchFamily="18" charset="0"/>
                <a:ea typeface="黑体" panose="02010609060101010101" pitchFamily="49" charset="-122"/>
              </a:rPr>
              <a:t>/'</a:t>
            </a:r>
            <a:r>
              <a:rPr lang="en-US" altLang="zh-CN" b="1" dirty="0" err="1">
                <a:latin typeface="Times New Roman" panose="02020603050405020304" pitchFamily="18" charset="0"/>
                <a:ea typeface="黑体" panose="02010609060101010101" pitchFamily="49" charset="-122"/>
              </a:rPr>
              <a:t>ru:lə</a:t>
            </a:r>
            <a:r>
              <a:rPr lang="en-US" altLang="zh-CN" b="1" dirty="0">
                <a:latin typeface="Times New Roman" panose="02020603050405020304" pitchFamily="18" charset="0"/>
                <a:ea typeface="黑体" panose="02010609060101010101" pitchFamily="49" charset="-122"/>
              </a:rPr>
              <a:t>/</a:t>
            </a:r>
          </a:p>
          <a:p>
            <a:pPr>
              <a:buFontTx/>
              <a:buNone/>
            </a:pPr>
            <a:r>
              <a:rPr lang="en-US" altLang="zh-CN" b="1" dirty="0">
                <a:solidFill>
                  <a:srgbClr val="CC0000"/>
                </a:solidFill>
                <a:latin typeface="Times New Roman" panose="02020603050405020304" pitchFamily="18" charset="0"/>
                <a:ea typeface="黑体" panose="02010609060101010101" pitchFamily="49" charset="-122"/>
              </a:rPr>
              <a:t>v.</a:t>
            </a:r>
            <a:r>
              <a:rPr lang="zh-CN" altLang="en-US" b="1" dirty="0">
                <a:latin typeface="Times New Roman" panose="02020603050405020304" pitchFamily="18" charset="0"/>
                <a:ea typeface="黑体" panose="02010609060101010101" pitchFamily="49" charset="-122"/>
              </a:rPr>
              <a:t>煮沸；煮开                   </a:t>
            </a:r>
            <a:r>
              <a:rPr lang="en-US" altLang="zh-CN" b="1" dirty="0">
                <a:latin typeface="Times New Roman" panose="02020603050405020304" pitchFamily="18" charset="0"/>
                <a:ea typeface="黑体" panose="02010609060101010101" pitchFamily="49" charset="-122"/>
              </a:rPr>
              <a:t>/</a:t>
            </a:r>
            <a:r>
              <a:rPr lang="en-US" altLang="zh-CN" b="1" dirty="0" err="1">
                <a:latin typeface="Times New Roman" panose="02020603050405020304" pitchFamily="18" charset="0"/>
                <a:ea typeface="黑体" panose="02010609060101010101" pitchFamily="49" charset="-122"/>
              </a:rPr>
              <a:t>bɔil</a:t>
            </a:r>
            <a:r>
              <a:rPr lang="en-US" altLang="zh-CN" b="1" dirty="0">
                <a:latin typeface="Times New Roman" panose="02020603050405020304" pitchFamily="18" charset="0"/>
                <a:ea typeface="黑体" panose="02010609060101010101" pitchFamily="49" charset="-122"/>
              </a:rPr>
              <a:t>/</a:t>
            </a:r>
          </a:p>
          <a:p>
            <a:pPr>
              <a:buFontTx/>
              <a:buNone/>
            </a:pPr>
            <a:r>
              <a:rPr lang="en-US" altLang="zh-CN" b="1" dirty="0">
                <a:solidFill>
                  <a:srgbClr val="CC0000"/>
                </a:solidFill>
                <a:latin typeface="Times New Roman" panose="02020603050405020304" pitchFamily="18" charset="0"/>
                <a:ea typeface="黑体" panose="02010609060101010101" pitchFamily="49" charset="-122"/>
              </a:rPr>
              <a:t>v.</a:t>
            </a:r>
            <a:r>
              <a:rPr lang="zh-CN" altLang="en-US" b="1" dirty="0">
                <a:latin typeface="Times New Roman" panose="02020603050405020304" pitchFamily="18" charset="0"/>
                <a:ea typeface="黑体" panose="02010609060101010101" pitchFamily="49" charset="-122"/>
              </a:rPr>
              <a:t>保持不变；剩余       </a:t>
            </a:r>
            <a:r>
              <a:rPr lang="en-US" altLang="zh-CN" b="1" dirty="0">
                <a:latin typeface="Times New Roman" panose="02020603050405020304" pitchFamily="18" charset="0"/>
                <a:ea typeface="黑体" panose="02010609060101010101" pitchFamily="49" charset="-122"/>
              </a:rPr>
              <a:t>/</a:t>
            </a:r>
            <a:r>
              <a:rPr lang="en-US" altLang="zh-CN" b="1" dirty="0" err="1">
                <a:latin typeface="Times New Roman" panose="02020603050405020304" pitchFamily="18" charset="0"/>
                <a:ea typeface="黑体" panose="02010609060101010101" pitchFamily="49" charset="-122"/>
              </a:rPr>
              <a:t>ri'mein</a:t>
            </a:r>
            <a:r>
              <a:rPr lang="en-US" altLang="zh-CN" b="1" dirty="0">
                <a:latin typeface="Times New Roman" panose="02020603050405020304" pitchFamily="18" charset="0"/>
                <a:ea typeface="黑体" panose="02010609060101010101" pitchFamily="49" charset="-122"/>
              </a:rPr>
              <a:t>/</a:t>
            </a:r>
          </a:p>
          <a:p>
            <a:pPr>
              <a:buFontTx/>
              <a:buNone/>
            </a:pPr>
            <a:r>
              <a:rPr lang="en-US" altLang="zh-CN" b="1" dirty="0">
                <a:solidFill>
                  <a:srgbClr val="CC0000"/>
                </a:solidFill>
                <a:latin typeface="Times New Roman" panose="02020603050405020304" pitchFamily="18" charset="0"/>
                <a:ea typeface="黑体" panose="02010609060101010101" pitchFamily="49" charset="-122"/>
              </a:rPr>
              <a:t>n.</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气味                           </a:t>
            </a:r>
            <a:r>
              <a:rPr lang="en-US" altLang="zh-CN" b="1" dirty="0">
                <a:latin typeface="Times New Roman" panose="02020603050405020304" pitchFamily="18" charset="0"/>
                <a:ea typeface="黑体" panose="02010609060101010101" pitchFamily="49" charset="-122"/>
              </a:rPr>
              <a:t>/</a:t>
            </a:r>
            <a:r>
              <a:rPr lang="en-US" altLang="zh-CN" b="1" dirty="0" err="1">
                <a:latin typeface="Times New Roman" panose="02020603050405020304" pitchFamily="18" charset="0"/>
                <a:ea typeface="黑体" panose="02010609060101010101" pitchFamily="49" charset="-122"/>
              </a:rPr>
              <a:t>smel</a:t>
            </a:r>
            <a:r>
              <a:rPr lang="en-US" altLang="zh-CN" b="1" dirty="0">
                <a:latin typeface="Times New Roman" panose="02020603050405020304" pitchFamily="18" charset="0"/>
                <a:ea typeface="黑体" panose="02010609060101010101" pitchFamily="49" charset="-122"/>
              </a:rPr>
              <a:t>/</a:t>
            </a:r>
          </a:p>
          <a:p>
            <a:pPr>
              <a:buFontTx/>
              <a:buNone/>
            </a:pPr>
            <a:r>
              <a:rPr lang="en-US" altLang="zh-CN" b="1" dirty="0">
                <a:solidFill>
                  <a:srgbClr val="CC0000"/>
                </a:solidFill>
                <a:latin typeface="Times New Roman" panose="02020603050405020304" pitchFamily="18" charset="0"/>
                <a:ea typeface="黑体" panose="02010609060101010101" pitchFamily="49" charset="-122"/>
              </a:rPr>
              <a:t>v.</a:t>
            </a:r>
            <a:r>
              <a:rPr lang="zh-CN" altLang="en-US" b="1" dirty="0">
                <a:latin typeface="Times New Roman" panose="02020603050405020304" pitchFamily="18" charset="0"/>
                <a:ea typeface="黑体" panose="02010609060101010101" pitchFamily="49" charset="-122"/>
              </a:rPr>
              <a:t>发出</a:t>
            </a:r>
            <a:r>
              <a:rPr lang="en-US" altLang="zh-CN" b="1" dirty="0">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气味；闻到</a:t>
            </a:r>
          </a:p>
        </p:txBody>
      </p:sp>
      <p:sp>
        <p:nvSpPr>
          <p:cNvPr id="73731" name="Rectangle 4"/>
          <p:cNvSpPr>
            <a:spLocks noGrp="1" noChangeArrowheads="1"/>
          </p:cNvSpPr>
          <p:nvPr>
            <p:ph type="body" sz="half" idx="4294967295"/>
          </p:nvPr>
        </p:nvSpPr>
        <p:spPr>
          <a:xfrm>
            <a:off x="6400800" y="1752600"/>
            <a:ext cx="2743200" cy="4525963"/>
          </a:xfrm>
        </p:spPr>
        <p:txBody>
          <a:bodyPr/>
          <a:lstStyle/>
          <a:p>
            <a:pPr>
              <a:buFontTx/>
              <a:buNone/>
            </a:pPr>
            <a:r>
              <a:rPr lang="en-US" altLang="zh-CN" b="1" dirty="0">
                <a:solidFill>
                  <a:srgbClr val="0000FF"/>
                </a:solidFill>
                <a:latin typeface="Times New Roman" panose="02020603050405020304" pitchFamily="18" charset="0"/>
                <a:ea typeface="黑体" panose="02010609060101010101" pitchFamily="49" charset="-122"/>
              </a:rPr>
              <a:t>accidental</a:t>
            </a:r>
          </a:p>
          <a:p>
            <a:pPr>
              <a:buFontTx/>
              <a:buNone/>
            </a:pPr>
            <a:r>
              <a:rPr lang="en-US" altLang="zh-CN" b="1" dirty="0">
                <a:solidFill>
                  <a:srgbClr val="0000FF"/>
                </a:solidFill>
                <a:latin typeface="Times New Roman" panose="02020603050405020304" pitchFamily="18" charset="0"/>
                <a:ea typeface="黑体" panose="02010609060101010101" pitchFamily="49" charset="-122"/>
              </a:rPr>
              <a:t>by accident</a:t>
            </a:r>
          </a:p>
          <a:p>
            <a:pPr>
              <a:buFontTx/>
              <a:buNone/>
            </a:pPr>
            <a:r>
              <a:rPr lang="en-US" altLang="zh-CN" b="1" dirty="0">
                <a:solidFill>
                  <a:srgbClr val="0000FF"/>
                </a:solidFill>
                <a:latin typeface="Times New Roman" panose="02020603050405020304" pitchFamily="18" charset="0"/>
                <a:ea typeface="黑体" panose="02010609060101010101" pitchFamily="49" charset="-122"/>
              </a:rPr>
              <a:t>ruler</a:t>
            </a:r>
          </a:p>
          <a:p>
            <a:pPr>
              <a:buFontTx/>
              <a:buNone/>
            </a:pPr>
            <a:r>
              <a:rPr lang="en-US" altLang="zh-CN" b="1" dirty="0">
                <a:solidFill>
                  <a:srgbClr val="0000FF"/>
                </a:solidFill>
                <a:latin typeface="Times New Roman" panose="02020603050405020304" pitchFamily="18" charset="0"/>
                <a:ea typeface="黑体" panose="02010609060101010101" pitchFamily="49" charset="-122"/>
              </a:rPr>
              <a:t>boil </a:t>
            </a:r>
          </a:p>
          <a:p>
            <a:pPr>
              <a:buFontTx/>
              <a:buNone/>
            </a:pPr>
            <a:r>
              <a:rPr lang="en-US" altLang="zh-CN" b="1" dirty="0">
                <a:solidFill>
                  <a:srgbClr val="0000FF"/>
                </a:solidFill>
                <a:latin typeface="Times New Roman" panose="02020603050405020304" pitchFamily="18" charset="0"/>
                <a:ea typeface="黑体" panose="02010609060101010101" pitchFamily="49" charset="-122"/>
              </a:rPr>
              <a:t>remain</a:t>
            </a:r>
          </a:p>
          <a:p>
            <a:pPr>
              <a:buFontTx/>
              <a:buNone/>
            </a:pPr>
            <a:r>
              <a:rPr lang="en-US" altLang="zh-CN" b="1" dirty="0">
                <a:solidFill>
                  <a:srgbClr val="0000FF"/>
                </a:solidFill>
                <a:latin typeface="Times New Roman" panose="02020603050405020304" pitchFamily="18" charset="0"/>
                <a:ea typeface="黑体" panose="02010609060101010101" pitchFamily="49" charset="-122"/>
              </a:rPr>
              <a:t>smell</a:t>
            </a:r>
          </a:p>
          <a:p>
            <a:pPr>
              <a:buFontTx/>
              <a:buNone/>
            </a:pPr>
            <a:endParaRPr lang="en-US" altLang="zh-CN" b="1" dirty="0">
              <a:solidFill>
                <a:srgbClr val="0000FF"/>
              </a:solidFill>
              <a:latin typeface="Times New Roman" panose="02020603050405020304" pitchFamily="18" charset="0"/>
              <a:ea typeface="黑体" panose="02010609060101010101" pitchFamily="49" charset="-122"/>
            </a:endParaRPr>
          </a:p>
        </p:txBody>
      </p:sp>
      <p:grpSp>
        <p:nvGrpSpPr>
          <p:cNvPr id="73732" name="Group 5"/>
          <p:cNvGrpSpPr/>
          <p:nvPr/>
        </p:nvGrpSpPr>
        <p:grpSpPr bwMode="auto">
          <a:xfrm>
            <a:off x="1447800" y="533400"/>
            <a:ext cx="6119813" cy="1052513"/>
            <a:chOff x="1429" y="3294"/>
            <a:chExt cx="3401" cy="618"/>
          </a:xfrm>
        </p:grpSpPr>
        <p:grpSp>
          <p:nvGrpSpPr>
            <p:cNvPr id="73733" name="Group 6"/>
            <p:cNvGrpSpPr/>
            <p:nvPr/>
          </p:nvGrpSpPr>
          <p:grpSpPr bwMode="auto">
            <a:xfrm>
              <a:off x="1429" y="3294"/>
              <a:ext cx="3401" cy="618"/>
              <a:chOff x="1973" y="391"/>
              <a:chExt cx="2767" cy="709"/>
            </a:xfrm>
          </p:grpSpPr>
          <p:sp>
            <p:nvSpPr>
              <p:cNvPr id="73734" name="AutoShape 7"/>
              <p:cNvSpPr>
                <a:spLocks noChangeAspect="1" noChangeArrowheads="1"/>
              </p:cNvSpPr>
              <p:nvPr/>
            </p:nvSpPr>
            <p:spPr bwMode="auto">
              <a:xfrm>
                <a:off x="1973" y="391"/>
                <a:ext cx="2767" cy="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0" hangingPunct="0">
                  <a:spcBef>
                    <a:spcPct val="20000"/>
                  </a:spcBef>
                </a:pPr>
                <a:endParaRPr lang="zh-CN" altLang="zh-CN" sz="3200" b="1">
                  <a:solidFill>
                    <a:srgbClr val="0000FF"/>
                  </a:solidFill>
                  <a:latin typeface="Times New Roman" panose="02020603050405020304" pitchFamily="18" charset="0"/>
                  <a:ea typeface="黑体" panose="02010609060101010101" pitchFamily="49" charset="-122"/>
                </a:endParaRPr>
              </a:p>
            </p:txBody>
          </p:sp>
          <p:sp>
            <p:nvSpPr>
              <p:cNvPr id="73735" name="Freeform 8"/>
              <p:cNvSpPr/>
              <p:nvPr/>
            </p:nvSpPr>
            <p:spPr bwMode="auto">
              <a:xfrm>
                <a:off x="2154" y="482"/>
                <a:ext cx="2434" cy="530"/>
              </a:xfrm>
              <a:custGeom>
                <a:avLst/>
                <a:gdLst>
                  <a:gd name="T0" fmla="*/ 2104 w 2434"/>
                  <a:gd name="T1" fmla="*/ 0 h 530"/>
                  <a:gd name="T2" fmla="*/ 2168 w 2434"/>
                  <a:gd name="T3" fmla="*/ 3 h 530"/>
                  <a:gd name="T4" fmla="*/ 2232 w 2434"/>
                  <a:gd name="T5" fmla="*/ 14 h 530"/>
                  <a:gd name="T6" fmla="*/ 2287 w 2434"/>
                  <a:gd name="T7" fmla="*/ 29 h 530"/>
                  <a:gd name="T8" fmla="*/ 2338 w 2434"/>
                  <a:gd name="T9" fmla="*/ 52 h 530"/>
                  <a:gd name="T10" fmla="*/ 2376 w 2434"/>
                  <a:gd name="T11" fmla="*/ 78 h 530"/>
                  <a:gd name="T12" fmla="*/ 2408 w 2434"/>
                  <a:gd name="T13" fmla="*/ 106 h 530"/>
                  <a:gd name="T14" fmla="*/ 2427 w 2434"/>
                  <a:gd name="T15" fmla="*/ 140 h 530"/>
                  <a:gd name="T16" fmla="*/ 2434 w 2434"/>
                  <a:gd name="T17" fmla="*/ 175 h 530"/>
                  <a:gd name="T18" fmla="*/ 2431 w 2434"/>
                  <a:gd name="T19" fmla="*/ 372 h 530"/>
                  <a:gd name="T20" fmla="*/ 2418 w 2434"/>
                  <a:gd name="T21" fmla="*/ 407 h 530"/>
                  <a:gd name="T22" fmla="*/ 2392 w 2434"/>
                  <a:gd name="T23" fmla="*/ 437 h 530"/>
                  <a:gd name="T24" fmla="*/ 2357 w 2434"/>
                  <a:gd name="T25" fmla="*/ 466 h 530"/>
                  <a:gd name="T26" fmla="*/ 2312 w 2434"/>
                  <a:gd name="T27" fmla="*/ 491 h 530"/>
                  <a:gd name="T28" fmla="*/ 2261 w 2434"/>
                  <a:gd name="T29" fmla="*/ 509 h 530"/>
                  <a:gd name="T30" fmla="*/ 2200 w 2434"/>
                  <a:gd name="T31" fmla="*/ 522 h 530"/>
                  <a:gd name="T32" fmla="*/ 2136 w 2434"/>
                  <a:gd name="T33" fmla="*/ 530 h 530"/>
                  <a:gd name="T34" fmla="*/ 330 w 2434"/>
                  <a:gd name="T35" fmla="*/ 530 h 530"/>
                  <a:gd name="T36" fmla="*/ 263 w 2434"/>
                  <a:gd name="T37" fmla="*/ 527 h 530"/>
                  <a:gd name="T38" fmla="*/ 202 w 2434"/>
                  <a:gd name="T39" fmla="*/ 516 h 530"/>
                  <a:gd name="T40" fmla="*/ 144 w 2434"/>
                  <a:gd name="T41" fmla="*/ 500 h 530"/>
                  <a:gd name="T42" fmla="*/ 96 w 2434"/>
                  <a:gd name="T43" fmla="*/ 478 h 530"/>
                  <a:gd name="T44" fmla="*/ 58 w 2434"/>
                  <a:gd name="T45" fmla="*/ 453 h 530"/>
                  <a:gd name="T46" fmla="*/ 26 w 2434"/>
                  <a:gd name="T47" fmla="*/ 422 h 530"/>
                  <a:gd name="T48" fmla="*/ 6 w 2434"/>
                  <a:gd name="T49" fmla="*/ 390 h 530"/>
                  <a:gd name="T50" fmla="*/ 0 w 2434"/>
                  <a:gd name="T51" fmla="*/ 354 h 530"/>
                  <a:gd name="T52" fmla="*/ 0 w 2434"/>
                  <a:gd name="T53" fmla="*/ 158 h 530"/>
                  <a:gd name="T54" fmla="*/ 16 w 2434"/>
                  <a:gd name="T55" fmla="*/ 123 h 530"/>
                  <a:gd name="T56" fmla="*/ 38 w 2434"/>
                  <a:gd name="T57" fmla="*/ 91 h 530"/>
                  <a:gd name="T58" fmla="*/ 74 w 2434"/>
                  <a:gd name="T59" fmla="*/ 64 h 530"/>
                  <a:gd name="T60" fmla="*/ 118 w 2434"/>
                  <a:gd name="T61" fmla="*/ 40 h 530"/>
                  <a:gd name="T62" fmla="*/ 173 w 2434"/>
                  <a:gd name="T63" fmla="*/ 21 h 530"/>
                  <a:gd name="T64" fmla="*/ 231 w 2434"/>
                  <a:gd name="T65" fmla="*/ 8 h 530"/>
                  <a:gd name="T66" fmla="*/ 295 w 2434"/>
                  <a:gd name="T67" fmla="*/ 0 h 53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34" h="530">
                    <a:moveTo>
                      <a:pt x="330" y="0"/>
                    </a:moveTo>
                    <a:lnTo>
                      <a:pt x="2104" y="0"/>
                    </a:lnTo>
                    <a:lnTo>
                      <a:pt x="2136" y="0"/>
                    </a:lnTo>
                    <a:lnTo>
                      <a:pt x="2168" y="3"/>
                    </a:lnTo>
                    <a:lnTo>
                      <a:pt x="2200" y="8"/>
                    </a:lnTo>
                    <a:lnTo>
                      <a:pt x="2232" y="14"/>
                    </a:lnTo>
                    <a:lnTo>
                      <a:pt x="2261" y="21"/>
                    </a:lnTo>
                    <a:lnTo>
                      <a:pt x="2287" y="29"/>
                    </a:lnTo>
                    <a:lnTo>
                      <a:pt x="2312" y="40"/>
                    </a:lnTo>
                    <a:lnTo>
                      <a:pt x="2338" y="52"/>
                    </a:lnTo>
                    <a:lnTo>
                      <a:pt x="2357" y="64"/>
                    </a:lnTo>
                    <a:lnTo>
                      <a:pt x="2376" y="78"/>
                    </a:lnTo>
                    <a:lnTo>
                      <a:pt x="2392" y="91"/>
                    </a:lnTo>
                    <a:lnTo>
                      <a:pt x="2408" y="106"/>
                    </a:lnTo>
                    <a:lnTo>
                      <a:pt x="2418" y="123"/>
                    </a:lnTo>
                    <a:lnTo>
                      <a:pt x="2427" y="140"/>
                    </a:lnTo>
                    <a:lnTo>
                      <a:pt x="2431" y="158"/>
                    </a:lnTo>
                    <a:lnTo>
                      <a:pt x="2434" y="175"/>
                    </a:lnTo>
                    <a:lnTo>
                      <a:pt x="2434" y="354"/>
                    </a:lnTo>
                    <a:lnTo>
                      <a:pt x="2431" y="372"/>
                    </a:lnTo>
                    <a:lnTo>
                      <a:pt x="2427" y="390"/>
                    </a:lnTo>
                    <a:lnTo>
                      <a:pt x="2418" y="407"/>
                    </a:lnTo>
                    <a:lnTo>
                      <a:pt x="2408" y="422"/>
                    </a:lnTo>
                    <a:lnTo>
                      <a:pt x="2392" y="437"/>
                    </a:lnTo>
                    <a:lnTo>
                      <a:pt x="2376" y="453"/>
                    </a:lnTo>
                    <a:lnTo>
                      <a:pt x="2357" y="466"/>
                    </a:lnTo>
                    <a:lnTo>
                      <a:pt x="2338" y="478"/>
                    </a:lnTo>
                    <a:lnTo>
                      <a:pt x="2312" y="491"/>
                    </a:lnTo>
                    <a:lnTo>
                      <a:pt x="2287" y="500"/>
                    </a:lnTo>
                    <a:lnTo>
                      <a:pt x="2261" y="509"/>
                    </a:lnTo>
                    <a:lnTo>
                      <a:pt x="2232" y="516"/>
                    </a:lnTo>
                    <a:lnTo>
                      <a:pt x="2200" y="522"/>
                    </a:lnTo>
                    <a:lnTo>
                      <a:pt x="2168" y="527"/>
                    </a:lnTo>
                    <a:lnTo>
                      <a:pt x="2136" y="530"/>
                    </a:lnTo>
                    <a:lnTo>
                      <a:pt x="2104" y="530"/>
                    </a:lnTo>
                    <a:lnTo>
                      <a:pt x="330" y="530"/>
                    </a:lnTo>
                    <a:lnTo>
                      <a:pt x="295" y="530"/>
                    </a:lnTo>
                    <a:lnTo>
                      <a:pt x="263" y="527"/>
                    </a:lnTo>
                    <a:lnTo>
                      <a:pt x="231" y="522"/>
                    </a:lnTo>
                    <a:lnTo>
                      <a:pt x="202" y="516"/>
                    </a:lnTo>
                    <a:lnTo>
                      <a:pt x="173" y="509"/>
                    </a:lnTo>
                    <a:lnTo>
                      <a:pt x="144" y="500"/>
                    </a:lnTo>
                    <a:lnTo>
                      <a:pt x="118" y="491"/>
                    </a:lnTo>
                    <a:lnTo>
                      <a:pt x="96" y="478"/>
                    </a:lnTo>
                    <a:lnTo>
                      <a:pt x="74" y="466"/>
                    </a:lnTo>
                    <a:lnTo>
                      <a:pt x="58" y="453"/>
                    </a:lnTo>
                    <a:lnTo>
                      <a:pt x="38" y="437"/>
                    </a:lnTo>
                    <a:lnTo>
                      <a:pt x="26" y="422"/>
                    </a:lnTo>
                    <a:lnTo>
                      <a:pt x="16" y="407"/>
                    </a:lnTo>
                    <a:lnTo>
                      <a:pt x="6" y="390"/>
                    </a:lnTo>
                    <a:lnTo>
                      <a:pt x="0" y="372"/>
                    </a:lnTo>
                    <a:lnTo>
                      <a:pt x="0" y="354"/>
                    </a:lnTo>
                    <a:lnTo>
                      <a:pt x="0" y="175"/>
                    </a:lnTo>
                    <a:lnTo>
                      <a:pt x="0" y="158"/>
                    </a:lnTo>
                    <a:lnTo>
                      <a:pt x="6" y="140"/>
                    </a:lnTo>
                    <a:lnTo>
                      <a:pt x="16" y="123"/>
                    </a:lnTo>
                    <a:lnTo>
                      <a:pt x="26" y="106"/>
                    </a:lnTo>
                    <a:lnTo>
                      <a:pt x="38" y="91"/>
                    </a:lnTo>
                    <a:lnTo>
                      <a:pt x="58" y="78"/>
                    </a:lnTo>
                    <a:lnTo>
                      <a:pt x="74" y="64"/>
                    </a:lnTo>
                    <a:lnTo>
                      <a:pt x="96" y="52"/>
                    </a:lnTo>
                    <a:lnTo>
                      <a:pt x="118" y="40"/>
                    </a:lnTo>
                    <a:lnTo>
                      <a:pt x="144" y="29"/>
                    </a:lnTo>
                    <a:lnTo>
                      <a:pt x="173" y="21"/>
                    </a:lnTo>
                    <a:lnTo>
                      <a:pt x="202" y="14"/>
                    </a:lnTo>
                    <a:lnTo>
                      <a:pt x="231" y="8"/>
                    </a:lnTo>
                    <a:lnTo>
                      <a:pt x="263" y="3"/>
                    </a:lnTo>
                    <a:lnTo>
                      <a:pt x="295" y="0"/>
                    </a:lnTo>
                    <a:lnTo>
                      <a:pt x="330" y="0"/>
                    </a:lnTo>
                    <a:close/>
                  </a:path>
                </a:pathLst>
              </a:custGeom>
              <a:solidFill>
                <a:srgbClr val="FFFF9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36" name="Freeform 9"/>
              <p:cNvSpPr/>
              <p:nvPr/>
            </p:nvSpPr>
            <p:spPr bwMode="auto">
              <a:xfrm>
                <a:off x="3171" y="449"/>
                <a:ext cx="16" cy="4"/>
              </a:xfrm>
              <a:custGeom>
                <a:avLst/>
                <a:gdLst>
                  <a:gd name="T0" fmla="*/ 0 w 16"/>
                  <a:gd name="T1" fmla="*/ 4 h 4"/>
                  <a:gd name="T2" fmla="*/ 3 w 16"/>
                  <a:gd name="T3" fmla="*/ 4 h 4"/>
                  <a:gd name="T4" fmla="*/ 6 w 16"/>
                  <a:gd name="T5" fmla="*/ 3 h 4"/>
                  <a:gd name="T6" fmla="*/ 16 w 16"/>
                  <a:gd name="T7" fmla="*/ 0 h 4"/>
                  <a:gd name="T8" fmla="*/ 16 w 16"/>
                  <a:gd name="T9" fmla="*/ 0 h 4"/>
                  <a:gd name="T10" fmla="*/ 0 w 16"/>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4">
                    <a:moveTo>
                      <a:pt x="0" y="4"/>
                    </a:moveTo>
                    <a:lnTo>
                      <a:pt x="3" y="4"/>
                    </a:lnTo>
                    <a:lnTo>
                      <a:pt x="6" y="3"/>
                    </a:lnTo>
                    <a:lnTo>
                      <a:pt x="16" y="0"/>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37" name="Freeform 10"/>
              <p:cNvSpPr/>
              <p:nvPr/>
            </p:nvSpPr>
            <p:spPr bwMode="auto">
              <a:xfrm>
                <a:off x="3523" y="447"/>
                <a:ext cx="16" cy="5"/>
              </a:xfrm>
              <a:custGeom>
                <a:avLst/>
                <a:gdLst>
                  <a:gd name="T0" fmla="*/ 16 w 16"/>
                  <a:gd name="T1" fmla="*/ 5 h 5"/>
                  <a:gd name="T2" fmla="*/ 13 w 16"/>
                  <a:gd name="T3" fmla="*/ 5 h 5"/>
                  <a:gd name="T4" fmla="*/ 10 w 16"/>
                  <a:gd name="T5" fmla="*/ 3 h 5"/>
                  <a:gd name="T6" fmla="*/ 0 w 16"/>
                  <a:gd name="T7" fmla="*/ 0 h 5"/>
                  <a:gd name="T8" fmla="*/ 0 w 16"/>
                  <a:gd name="T9" fmla="*/ 0 h 5"/>
                  <a:gd name="T10" fmla="*/ 16 w 16"/>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5">
                    <a:moveTo>
                      <a:pt x="16" y="5"/>
                    </a:moveTo>
                    <a:lnTo>
                      <a:pt x="13" y="5"/>
                    </a:lnTo>
                    <a:lnTo>
                      <a:pt x="10" y="3"/>
                    </a:lnTo>
                    <a:lnTo>
                      <a:pt x="0" y="0"/>
                    </a:lnTo>
                    <a:lnTo>
                      <a:pt x="16"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38" name="Freeform 11"/>
              <p:cNvSpPr/>
              <p:nvPr/>
            </p:nvSpPr>
            <p:spPr bwMode="auto">
              <a:xfrm>
                <a:off x="3148" y="393"/>
                <a:ext cx="212" cy="194"/>
              </a:xfrm>
              <a:custGeom>
                <a:avLst/>
                <a:gdLst>
                  <a:gd name="T0" fmla="*/ 167 w 212"/>
                  <a:gd name="T1" fmla="*/ 22 h 194"/>
                  <a:gd name="T2" fmla="*/ 164 w 212"/>
                  <a:gd name="T3" fmla="*/ 24 h 194"/>
                  <a:gd name="T4" fmla="*/ 141 w 212"/>
                  <a:gd name="T5" fmla="*/ 19 h 194"/>
                  <a:gd name="T6" fmla="*/ 116 w 212"/>
                  <a:gd name="T7" fmla="*/ 13 h 194"/>
                  <a:gd name="T8" fmla="*/ 100 w 212"/>
                  <a:gd name="T9" fmla="*/ 13 h 194"/>
                  <a:gd name="T10" fmla="*/ 96 w 212"/>
                  <a:gd name="T11" fmla="*/ 19 h 194"/>
                  <a:gd name="T12" fmla="*/ 93 w 212"/>
                  <a:gd name="T13" fmla="*/ 19 h 194"/>
                  <a:gd name="T14" fmla="*/ 93 w 212"/>
                  <a:gd name="T15" fmla="*/ 21 h 194"/>
                  <a:gd name="T16" fmla="*/ 90 w 212"/>
                  <a:gd name="T17" fmla="*/ 30 h 194"/>
                  <a:gd name="T18" fmla="*/ 90 w 212"/>
                  <a:gd name="T19" fmla="*/ 31 h 194"/>
                  <a:gd name="T20" fmla="*/ 90 w 212"/>
                  <a:gd name="T21" fmla="*/ 34 h 194"/>
                  <a:gd name="T22" fmla="*/ 90 w 212"/>
                  <a:gd name="T23" fmla="*/ 39 h 194"/>
                  <a:gd name="T24" fmla="*/ 90 w 212"/>
                  <a:gd name="T25" fmla="*/ 45 h 194"/>
                  <a:gd name="T26" fmla="*/ 77 w 212"/>
                  <a:gd name="T27" fmla="*/ 45 h 194"/>
                  <a:gd name="T28" fmla="*/ 71 w 212"/>
                  <a:gd name="T29" fmla="*/ 48 h 194"/>
                  <a:gd name="T30" fmla="*/ 64 w 212"/>
                  <a:gd name="T31" fmla="*/ 48 h 194"/>
                  <a:gd name="T32" fmla="*/ 48 w 212"/>
                  <a:gd name="T33" fmla="*/ 53 h 194"/>
                  <a:gd name="T34" fmla="*/ 20 w 212"/>
                  <a:gd name="T35" fmla="*/ 60 h 194"/>
                  <a:gd name="T36" fmla="*/ 16 w 212"/>
                  <a:gd name="T37" fmla="*/ 62 h 194"/>
                  <a:gd name="T38" fmla="*/ 0 w 212"/>
                  <a:gd name="T39" fmla="*/ 69 h 194"/>
                  <a:gd name="T40" fmla="*/ 4 w 212"/>
                  <a:gd name="T41" fmla="*/ 71 h 194"/>
                  <a:gd name="T42" fmla="*/ 32 w 212"/>
                  <a:gd name="T43" fmla="*/ 65 h 194"/>
                  <a:gd name="T44" fmla="*/ 74 w 212"/>
                  <a:gd name="T45" fmla="*/ 62 h 194"/>
                  <a:gd name="T46" fmla="*/ 103 w 212"/>
                  <a:gd name="T47" fmla="*/ 63 h 194"/>
                  <a:gd name="T48" fmla="*/ 132 w 212"/>
                  <a:gd name="T49" fmla="*/ 68 h 194"/>
                  <a:gd name="T50" fmla="*/ 157 w 212"/>
                  <a:gd name="T51" fmla="*/ 74 h 194"/>
                  <a:gd name="T52" fmla="*/ 180 w 212"/>
                  <a:gd name="T53" fmla="*/ 85 h 194"/>
                  <a:gd name="T54" fmla="*/ 144 w 212"/>
                  <a:gd name="T55" fmla="*/ 86 h 194"/>
                  <a:gd name="T56" fmla="*/ 116 w 212"/>
                  <a:gd name="T57" fmla="*/ 92 h 194"/>
                  <a:gd name="T58" fmla="*/ 116 w 212"/>
                  <a:gd name="T59" fmla="*/ 94 h 194"/>
                  <a:gd name="T60" fmla="*/ 119 w 212"/>
                  <a:gd name="T61" fmla="*/ 94 h 194"/>
                  <a:gd name="T62" fmla="*/ 122 w 212"/>
                  <a:gd name="T63" fmla="*/ 94 h 194"/>
                  <a:gd name="T64" fmla="*/ 141 w 212"/>
                  <a:gd name="T65" fmla="*/ 101 h 194"/>
                  <a:gd name="T66" fmla="*/ 151 w 212"/>
                  <a:gd name="T67" fmla="*/ 106 h 194"/>
                  <a:gd name="T68" fmla="*/ 176 w 212"/>
                  <a:gd name="T69" fmla="*/ 127 h 194"/>
                  <a:gd name="T70" fmla="*/ 176 w 212"/>
                  <a:gd name="T71" fmla="*/ 147 h 194"/>
                  <a:gd name="T72" fmla="*/ 164 w 212"/>
                  <a:gd name="T73" fmla="*/ 160 h 194"/>
                  <a:gd name="T74" fmla="*/ 138 w 212"/>
                  <a:gd name="T75" fmla="*/ 174 h 194"/>
                  <a:gd name="T76" fmla="*/ 141 w 212"/>
                  <a:gd name="T77" fmla="*/ 177 h 194"/>
                  <a:gd name="T78" fmla="*/ 148 w 212"/>
                  <a:gd name="T79" fmla="*/ 176 h 194"/>
                  <a:gd name="T80" fmla="*/ 167 w 212"/>
                  <a:gd name="T81" fmla="*/ 176 h 194"/>
                  <a:gd name="T82" fmla="*/ 189 w 212"/>
                  <a:gd name="T83" fmla="*/ 182 h 194"/>
                  <a:gd name="T84" fmla="*/ 199 w 212"/>
                  <a:gd name="T85" fmla="*/ 188 h 194"/>
                  <a:gd name="T86" fmla="*/ 199 w 212"/>
                  <a:gd name="T87" fmla="*/ 189 h 194"/>
                  <a:gd name="T88" fmla="*/ 205 w 212"/>
                  <a:gd name="T89" fmla="*/ 192 h 194"/>
                  <a:gd name="T90" fmla="*/ 205 w 212"/>
                  <a:gd name="T91" fmla="*/ 194 h 194"/>
                  <a:gd name="T92" fmla="*/ 209 w 212"/>
                  <a:gd name="T93" fmla="*/ 194 h 194"/>
                  <a:gd name="T94" fmla="*/ 209 w 212"/>
                  <a:gd name="T95" fmla="*/ 194 h 194"/>
                  <a:gd name="T96" fmla="*/ 209 w 212"/>
                  <a:gd name="T97" fmla="*/ 192 h 194"/>
                  <a:gd name="T98" fmla="*/ 209 w 212"/>
                  <a:gd name="T99" fmla="*/ 192 h 194"/>
                  <a:gd name="T100" fmla="*/ 212 w 212"/>
                  <a:gd name="T101" fmla="*/ 191 h 194"/>
                  <a:gd name="T102" fmla="*/ 209 w 212"/>
                  <a:gd name="T103" fmla="*/ 101 h 194"/>
                  <a:gd name="T104" fmla="*/ 192 w 212"/>
                  <a:gd name="T105" fmla="*/ 0 h 194"/>
                  <a:gd name="T106" fmla="*/ 189 w 212"/>
                  <a:gd name="T107" fmla="*/ 1 h 194"/>
                  <a:gd name="T108" fmla="*/ 189 w 212"/>
                  <a:gd name="T109" fmla="*/ 0 h 194"/>
                  <a:gd name="T110" fmla="*/ 189 w 212"/>
                  <a:gd name="T111" fmla="*/ 0 h 194"/>
                  <a:gd name="T112" fmla="*/ 167 w 212"/>
                  <a:gd name="T113" fmla="*/ 22 h 19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2" h="194">
                    <a:moveTo>
                      <a:pt x="167" y="22"/>
                    </a:moveTo>
                    <a:lnTo>
                      <a:pt x="164" y="24"/>
                    </a:lnTo>
                    <a:lnTo>
                      <a:pt x="141" y="19"/>
                    </a:lnTo>
                    <a:lnTo>
                      <a:pt x="116" y="13"/>
                    </a:lnTo>
                    <a:lnTo>
                      <a:pt x="100" y="13"/>
                    </a:lnTo>
                    <a:lnTo>
                      <a:pt x="96" y="19"/>
                    </a:lnTo>
                    <a:lnTo>
                      <a:pt x="93" y="19"/>
                    </a:lnTo>
                    <a:lnTo>
                      <a:pt x="93" y="21"/>
                    </a:lnTo>
                    <a:lnTo>
                      <a:pt x="90" y="30"/>
                    </a:lnTo>
                    <a:lnTo>
                      <a:pt x="90" y="31"/>
                    </a:lnTo>
                    <a:lnTo>
                      <a:pt x="90" y="34"/>
                    </a:lnTo>
                    <a:lnTo>
                      <a:pt x="90" y="39"/>
                    </a:lnTo>
                    <a:lnTo>
                      <a:pt x="90" y="45"/>
                    </a:lnTo>
                    <a:lnTo>
                      <a:pt x="77" y="45"/>
                    </a:lnTo>
                    <a:lnTo>
                      <a:pt x="71" y="48"/>
                    </a:lnTo>
                    <a:lnTo>
                      <a:pt x="64" y="48"/>
                    </a:lnTo>
                    <a:lnTo>
                      <a:pt x="48" y="53"/>
                    </a:lnTo>
                    <a:lnTo>
                      <a:pt x="20" y="60"/>
                    </a:lnTo>
                    <a:lnTo>
                      <a:pt x="16" y="62"/>
                    </a:lnTo>
                    <a:lnTo>
                      <a:pt x="0" y="69"/>
                    </a:lnTo>
                    <a:lnTo>
                      <a:pt x="4" y="71"/>
                    </a:lnTo>
                    <a:lnTo>
                      <a:pt x="32" y="65"/>
                    </a:lnTo>
                    <a:lnTo>
                      <a:pt x="74" y="62"/>
                    </a:lnTo>
                    <a:lnTo>
                      <a:pt x="103" y="63"/>
                    </a:lnTo>
                    <a:lnTo>
                      <a:pt x="132" y="68"/>
                    </a:lnTo>
                    <a:lnTo>
                      <a:pt x="157" y="74"/>
                    </a:lnTo>
                    <a:lnTo>
                      <a:pt x="180" y="85"/>
                    </a:lnTo>
                    <a:lnTo>
                      <a:pt x="144" y="86"/>
                    </a:lnTo>
                    <a:lnTo>
                      <a:pt x="116" y="92"/>
                    </a:lnTo>
                    <a:lnTo>
                      <a:pt x="116" y="94"/>
                    </a:lnTo>
                    <a:lnTo>
                      <a:pt x="119" y="94"/>
                    </a:lnTo>
                    <a:lnTo>
                      <a:pt x="122" y="94"/>
                    </a:lnTo>
                    <a:lnTo>
                      <a:pt x="141" y="101"/>
                    </a:lnTo>
                    <a:lnTo>
                      <a:pt x="151" y="106"/>
                    </a:lnTo>
                    <a:lnTo>
                      <a:pt x="176" y="127"/>
                    </a:lnTo>
                    <a:lnTo>
                      <a:pt x="176" y="147"/>
                    </a:lnTo>
                    <a:lnTo>
                      <a:pt x="164" y="160"/>
                    </a:lnTo>
                    <a:lnTo>
                      <a:pt x="138" y="174"/>
                    </a:lnTo>
                    <a:lnTo>
                      <a:pt x="141" y="177"/>
                    </a:lnTo>
                    <a:lnTo>
                      <a:pt x="148" y="176"/>
                    </a:lnTo>
                    <a:lnTo>
                      <a:pt x="167" y="176"/>
                    </a:lnTo>
                    <a:lnTo>
                      <a:pt x="189" y="182"/>
                    </a:lnTo>
                    <a:lnTo>
                      <a:pt x="199" y="188"/>
                    </a:lnTo>
                    <a:lnTo>
                      <a:pt x="199" y="189"/>
                    </a:lnTo>
                    <a:lnTo>
                      <a:pt x="205" y="192"/>
                    </a:lnTo>
                    <a:lnTo>
                      <a:pt x="205" y="194"/>
                    </a:lnTo>
                    <a:lnTo>
                      <a:pt x="209" y="194"/>
                    </a:lnTo>
                    <a:lnTo>
                      <a:pt x="209" y="192"/>
                    </a:lnTo>
                    <a:lnTo>
                      <a:pt x="212" y="191"/>
                    </a:lnTo>
                    <a:lnTo>
                      <a:pt x="209" y="101"/>
                    </a:lnTo>
                    <a:lnTo>
                      <a:pt x="192" y="0"/>
                    </a:lnTo>
                    <a:lnTo>
                      <a:pt x="189" y="1"/>
                    </a:lnTo>
                    <a:lnTo>
                      <a:pt x="189" y="0"/>
                    </a:lnTo>
                    <a:lnTo>
                      <a:pt x="167" y="2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39" name="Freeform 12"/>
              <p:cNvSpPr/>
              <p:nvPr/>
            </p:nvSpPr>
            <p:spPr bwMode="auto">
              <a:xfrm>
                <a:off x="3353" y="391"/>
                <a:ext cx="208" cy="194"/>
              </a:xfrm>
              <a:custGeom>
                <a:avLst/>
                <a:gdLst>
                  <a:gd name="T0" fmla="*/ 42 w 208"/>
                  <a:gd name="T1" fmla="*/ 23 h 194"/>
                  <a:gd name="T2" fmla="*/ 42 w 208"/>
                  <a:gd name="T3" fmla="*/ 24 h 194"/>
                  <a:gd name="T4" fmla="*/ 64 w 208"/>
                  <a:gd name="T5" fmla="*/ 20 h 194"/>
                  <a:gd name="T6" fmla="*/ 90 w 208"/>
                  <a:gd name="T7" fmla="*/ 14 h 194"/>
                  <a:gd name="T8" fmla="*/ 109 w 208"/>
                  <a:gd name="T9" fmla="*/ 14 h 194"/>
                  <a:gd name="T10" fmla="*/ 112 w 208"/>
                  <a:gd name="T11" fmla="*/ 20 h 194"/>
                  <a:gd name="T12" fmla="*/ 116 w 208"/>
                  <a:gd name="T13" fmla="*/ 20 h 194"/>
                  <a:gd name="T14" fmla="*/ 116 w 208"/>
                  <a:gd name="T15" fmla="*/ 21 h 194"/>
                  <a:gd name="T16" fmla="*/ 116 w 208"/>
                  <a:gd name="T17" fmla="*/ 30 h 194"/>
                  <a:gd name="T18" fmla="*/ 116 w 208"/>
                  <a:gd name="T19" fmla="*/ 32 h 194"/>
                  <a:gd name="T20" fmla="*/ 116 w 208"/>
                  <a:gd name="T21" fmla="*/ 36 h 194"/>
                  <a:gd name="T22" fmla="*/ 116 w 208"/>
                  <a:gd name="T23" fmla="*/ 39 h 194"/>
                  <a:gd name="T24" fmla="*/ 119 w 208"/>
                  <a:gd name="T25" fmla="*/ 46 h 194"/>
                  <a:gd name="T26" fmla="*/ 128 w 208"/>
                  <a:gd name="T27" fmla="*/ 46 h 194"/>
                  <a:gd name="T28" fmla="*/ 138 w 208"/>
                  <a:gd name="T29" fmla="*/ 49 h 194"/>
                  <a:gd name="T30" fmla="*/ 144 w 208"/>
                  <a:gd name="T31" fmla="*/ 49 h 194"/>
                  <a:gd name="T32" fmla="*/ 160 w 208"/>
                  <a:gd name="T33" fmla="*/ 53 h 194"/>
                  <a:gd name="T34" fmla="*/ 186 w 208"/>
                  <a:gd name="T35" fmla="*/ 61 h 194"/>
                  <a:gd name="T36" fmla="*/ 192 w 208"/>
                  <a:gd name="T37" fmla="*/ 62 h 194"/>
                  <a:gd name="T38" fmla="*/ 208 w 208"/>
                  <a:gd name="T39" fmla="*/ 70 h 194"/>
                  <a:gd name="T40" fmla="*/ 205 w 208"/>
                  <a:gd name="T41" fmla="*/ 71 h 194"/>
                  <a:gd name="T42" fmla="*/ 173 w 208"/>
                  <a:gd name="T43" fmla="*/ 65 h 194"/>
                  <a:gd name="T44" fmla="*/ 135 w 208"/>
                  <a:gd name="T45" fmla="*/ 64 h 194"/>
                  <a:gd name="T46" fmla="*/ 106 w 208"/>
                  <a:gd name="T47" fmla="*/ 64 h 194"/>
                  <a:gd name="T48" fmla="*/ 77 w 208"/>
                  <a:gd name="T49" fmla="*/ 68 h 194"/>
                  <a:gd name="T50" fmla="*/ 48 w 208"/>
                  <a:gd name="T51" fmla="*/ 74 h 194"/>
                  <a:gd name="T52" fmla="*/ 29 w 208"/>
                  <a:gd name="T53" fmla="*/ 87 h 194"/>
                  <a:gd name="T54" fmla="*/ 64 w 208"/>
                  <a:gd name="T55" fmla="*/ 88 h 194"/>
                  <a:gd name="T56" fmla="*/ 93 w 208"/>
                  <a:gd name="T57" fmla="*/ 93 h 194"/>
                  <a:gd name="T58" fmla="*/ 93 w 208"/>
                  <a:gd name="T59" fmla="*/ 94 h 194"/>
                  <a:gd name="T60" fmla="*/ 90 w 208"/>
                  <a:gd name="T61" fmla="*/ 96 h 194"/>
                  <a:gd name="T62" fmla="*/ 87 w 208"/>
                  <a:gd name="T63" fmla="*/ 96 h 194"/>
                  <a:gd name="T64" fmla="*/ 68 w 208"/>
                  <a:gd name="T65" fmla="*/ 102 h 194"/>
                  <a:gd name="T66" fmla="*/ 58 w 208"/>
                  <a:gd name="T67" fmla="*/ 106 h 194"/>
                  <a:gd name="T68" fmla="*/ 36 w 208"/>
                  <a:gd name="T69" fmla="*/ 128 h 194"/>
                  <a:gd name="T70" fmla="*/ 32 w 208"/>
                  <a:gd name="T71" fmla="*/ 149 h 194"/>
                  <a:gd name="T72" fmla="*/ 45 w 208"/>
                  <a:gd name="T73" fmla="*/ 161 h 194"/>
                  <a:gd name="T74" fmla="*/ 71 w 208"/>
                  <a:gd name="T75" fmla="*/ 175 h 194"/>
                  <a:gd name="T76" fmla="*/ 71 w 208"/>
                  <a:gd name="T77" fmla="*/ 178 h 194"/>
                  <a:gd name="T78" fmla="*/ 61 w 208"/>
                  <a:gd name="T79" fmla="*/ 176 h 194"/>
                  <a:gd name="T80" fmla="*/ 42 w 208"/>
                  <a:gd name="T81" fmla="*/ 178 h 194"/>
                  <a:gd name="T82" fmla="*/ 20 w 208"/>
                  <a:gd name="T83" fmla="*/ 184 h 194"/>
                  <a:gd name="T84" fmla="*/ 13 w 208"/>
                  <a:gd name="T85" fmla="*/ 188 h 194"/>
                  <a:gd name="T86" fmla="*/ 13 w 208"/>
                  <a:gd name="T87" fmla="*/ 191 h 194"/>
                  <a:gd name="T88" fmla="*/ 7 w 208"/>
                  <a:gd name="T89" fmla="*/ 193 h 194"/>
                  <a:gd name="T90" fmla="*/ 7 w 208"/>
                  <a:gd name="T91" fmla="*/ 194 h 194"/>
                  <a:gd name="T92" fmla="*/ 4 w 208"/>
                  <a:gd name="T93" fmla="*/ 194 h 194"/>
                  <a:gd name="T94" fmla="*/ 0 w 208"/>
                  <a:gd name="T95" fmla="*/ 194 h 194"/>
                  <a:gd name="T96" fmla="*/ 0 w 208"/>
                  <a:gd name="T97" fmla="*/ 193 h 194"/>
                  <a:gd name="T98" fmla="*/ 0 w 208"/>
                  <a:gd name="T99" fmla="*/ 193 h 194"/>
                  <a:gd name="T100" fmla="*/ 0 w 208"/>
                  <a:gd name="T101" fmla="*/ 193 h 194"/>
                  <a:gd name="T102" fmla="*/ 0 w 208"/>
                  <a:gd name="T103" fmla="*/ 103 h 194"/>
                  <a:gd name="T104" fmla="*/ 16 w 208"/>
                  <a:gd name="T105" fmla="*/ 0 h 194"/>
                  <a:gd name="T106" fmla="*/ 16 w 208"/>
                  <a:gd name="T107" fmla="*/ 2 h 194"/>
                  <a:gd name="T108" fmla="*/ 16 w 208"/>
                  <a:gd name="T109" fmla="*/ 2 h 194"/>
                  <a:gd name="T110" fmla="*/ 20 w 208"/>
                  <a:gd name="T111" fmla="*/ 0 h 194"/>
                  <a:gd name="T112" fmla="*/ 42 w 208"/>
                  <a:gd name="T113" fmla="*/ 23 h 19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08" h="194">
                    <a:moveTo>
                      <a:pt x="42" y="23"/>
                    </a:moveTo>
                    <a:lnTo>
                      <a:pt x="42" y="24"/>
                    </a:lnTo>
                    <a:lnTo>
                      <a:pt x="64" y="20"/>
                    </a:lnTo>
                    <a:lnTo>
                      <a:pt x="90" y="14"/>
                    </a:lnTo>
                    <a:lnTo>
                      <a:pt x="109" y="14"/>
                    </a:lnTo>
                    <a:lnTo>
                      <a:pt x="112" y="20"/>
                    </a:lnTo>
                    <a:lnTo>
                      <a:pt x="116" y="20"/>
                    </a:lnTo>
                    <a:lnTo>
                      <a:pt x="116" y="21"/>
                    </a:lnTo>
                    <a:lnTo>
                      <a:pt x="116" y="30"/>
                    </a:lnTo>
                    <a:lnTo>
                      <a:pt x="116" y="32"/>
                    </a:lnTo>
                    <a:lnTo>
                      <a:pt x="116" y="36"/>
                    </a:lnTo>
                    <a:lnTo>
                      <a:pt x="116" y="39"/>
                    </a:lnTo>
                    <a:lnTo>
                      <a:pt x="119" y="46"/>
                    </a:lnTo>
                    <a:lnTo>
                      <a:pt x="128" y="46"/>
                    </a:lnTo>
                    <a:lnTo>
                      <a:pt x="138" y="49"/>
                    </a:lnTo>
                    <a:lnTo>
                      <a:pt x="144" y="49"/>
                    </a:lnTo>
                    <a:lnTo>
                      <a:pt x="160" y="53"/>
                    </a:lnTo>
                    <a:lnTo>
                      <a:pt x="186" y="61"/>
                    </a:lnTo>
                    <a:lnTo>
                      <a:pt x="192" y="62"/>
                    </a:lnTo>
                    <a:lnTo>
                      <a:pt x="208" y="70"/>
                    </a:lnTo>
                    <a:lnTo>
                      <a:pt x="205" y="71"/>
                    </a:lnTo>
                    <a:lnTo>
                      <a:pt x="173" y="65"/>
                    </a:lnTo>
                    <a:lnTo>
                      <a:pt x="135" y="64"/>
                    </a:lnTo>
                    <a:lnTo>
                      <a:pt x="106" y="64"/>
                    </a:lnTo>
                    <a:lnTo>
                      <a:pt x="77" y="68"/>
                    </a:lnTo>
                    <a:lnTo>
                      <a:pt x="48" y="74"/>
                    </a:lnTo>
                    <a:lnTo>
                      <a:pt x="29" y="87"/>
                    </a:lnTo>
                    <a:lnTo>
                      <a:pt x="64" y="88"/>
                    </a:lnTo>
                    <a:lnTo>
                      <a:pt x="93" y="93"/>
                    </a:lnTo>
                    <a:lnTo>
                      <a:pt x="93" y="94"/>
                    </a:lnTo>
                    <a:lnTo>
                      <a:pt x="90" y="96"/>
                    </a:lnTo>
                    <a:lnTo>
                      <a:pt x="87" y="96"/>
                    </a:lnTo>
                    <a:lnTo>
                      <a:pt x="68" y="102"/>
                    </a:lnTo>
                    <a:lnTo>
                      <a:pt x="58" y="106"/>
                    </a:lnTo>
                    <a:lnTo>
                      <a:pt x="36" y="128"/>
                    </a:lnTo>
                    <a:lnTo>
                      <a:pt x="32" y="149"/>
                    </a:lnTo>
                    <a:lnTo>
                      <a:pt x="45" y="161"/>
                    </a:lnTo>
                    <a:lnTo>
                      <a:pt x="71" y="175"/>
                    </a:lnTo>
                    <a:lnTo>
                      <a:pt x="71" y="178"/>
                    </a:lnTo>
                    <a:lnTo>
                      <a:pt x="61" y="176"/>
                    </a:lnTo>
                    <a:lnTo>
                      <a:pt x="42" y="178"/>
                    </a:lnTo>
                    <a:lnTo>
                      <a:pt x="20" y="184"/>
                    </a:lnTo>
                    <a:lnTo>
                      <a:pt x="13" y="188"/>
                    </a:lnTo>
                    <a:lnTo>
                      <a:pt x="13" y="191"/>
                    </a:lnTo>
                    <a:lnTo>
                      <a:pt x="7" y="193"/>
                    </a:lnTo>
                    <a:lnTo>
                      <a:pt x="7" y="194"/>
                    </a:lnTo>
                    <a:lnTo>
                      <a:pt x="4" y="194"/>
                    </a:lnTo>
                    <a:lnTo>
                      <a:pt x="0" y="194"/>
                    </a:lnTo>
                    <a:lnTo>
                      <a:pt x="0" y="193"/>
                    </a:lnTo>
                    <a:lnTo>
                      <a:pt x="0" y="103"/>
                    </a:lnTo>
                    <a:lnTo>
                      <a:pt x="16" y="0"/>
                    </a:lnTo>
                    <a:lnTo>
                      <a:pt x="16" y="2"/>
                    </a:lnTo>
                    <a:lnTo>
                      <a:pt x="20" y="0"/>
                    </a:lnTo>
                    <a:lnTo>
                      <a:pt x="42" y="2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40" name="Freeform 13"/>
              <p:cNvSpPr>
                <a:spLocks noEditPoints="1"/>
              </p:cNvSpPr>
              <p:nvPr/>
            </p:nvSpPr>
            <p:spPr bwMode="auto">
              <a:xfrm>
                <a:off x="2312" y="456"/>
                <a:ext cx="977" cy="148"/>
              </a:xfrm>
              <a:custGeom>
                <a:avLst/>
                <a:gdLst>
                  <a:gd name="T0" fmla="*/ 772 w 977"/>
                  <a:gd name="T1" fmla="*/ 5 h 148"/>
                  <a:gd name="T2" fmla="*/ 884 w 977"/>
                  <a:gd name="T3" fmla="*/ 23 h 148"/>
                  <a:gd name="T4" fmla="*/ 932 w 977"/>
                  <a:gd name="T5" fmla="*/ 38 h 148"/>
                  <a:gd name="T6" fmla="*/ 977 w 977"/>
                  <a:gd name="T7" fmla="*/ 72 h 148"/>
                  <a:gd name="T8" fmla="*/ 939 w 977"/>
                  <a:gd name="T9" fmla="*/ 110 h 148"/>
                  <a:gd name="T10" fmla="*/ 856 w 977"/>
                  <a:gd name="T11" fmla="*/ 116 h 148"/>
                  <a:gd name="T12" fmla="*/ 811 w 977"/>
                  <a:gd name="T13" fmla="*/ 93 h 148"/>
                  <a:gd name="T14" fmla="*/ 811 w 977"/>
                  <a:gd name="T15" fmla="*/ 82 h 148"/>
                  <a:gd name="T16" fmla="*/ 833 w 977"/>
                  <a:gd name="T17" fmla="*/ 97 h 148"/>
                  <a:gd name="T18" fmla="*/ 875 w 977"/>
                  <a:gd name="T19" fmla="*/ 99 h 148"/>
                  <a:gd name="T20" fmla="*/ 916 w 977"/>
                  <a:gd name="T21" fmla="*/ 87 h 148"/>
                  <a:gd name="T22" fmla="*/ 916 w 977"/>
                  <a:gd name="T23" fmla="*/ 59 h 148"/>
                  <a:gd name="T24" fmla="*/ 859 w 977"/>
                  <a:gd name="T25" fmla="*/ 35 h 148"/>
                  <a:gd name="T26" fmla="*/ 801 w 977"/>
                  <a:gd name="T27" fmla="*/ 31 h 148"/>
                  <a:gd name="T28" fmla="*/ 743 w 977"/>
                  <a:gd name="T29" fmla="*/ 32 h 148"/>
                  <a:gd name="T30" fmla="*/ 676 w 977"/>
                  <a:gd name="T31" fmla="*/ 53 h 148"/>
                  <a:gd name="T32" fmla="*/ 683 w 977"/>
                  <a:gd name="T33" fmla="*/ 73 h 148"/>
                  <a:gd name="T34" fmla="*/ 711 w 977"/>
                  <a:gd name="T35" fmla="*/ 70 h 148"/>
                  <a:gd name="T36" fmla="*/ 692 w 977"/>
                  <a:gd name="T37" fmla="*/ 87 h 148"/>
                  <a:gd name="T38" fmla="*/ 631 w 977"/>
                  <a:gd name="T39" fmla="*/ 73 h 148"/>
                  <a:gd name="T40" fmla="*/ 641 w 977"/>
                  <a:gd name="T41" fmla="*/ 46 h 148"/>
                  <a:gd name="T42" fmla="*/ 436 w 977"/>
                  <a:gd name="T43" fmla="*/ 90 h 148"/>
                  <a:gd name="T44" fmla="*/ 407 w 977"/>
                  <a:gd name="T45" fmla="*/ 105 h 148"/>
                  <a:gd name="T46" fmla="*/ 407 w 977"/>
                  <a:gd name="T47" fmla="*/ 134 h 148"/>
                  <a:gd name="T48" fmla="*/ 350 w 977"/>
                  <a:gd name="T49" fmla="*/ 148 h 148"/>
                  <a:gd name="T50" fmla="*/ 279 w 977"/>
                  <a:gd name="T51" fmla="*/ 117 h 148"/>
                  <a:gd name="T52" fmla="*/ 212 w 977"/>
                  <a:gd name="T53" fmla="*/ 111 h 148"/>
                  <a:gd name="T54" fmla="*/ 87 w 977"/>
                  <a:gd name="T55" fmla="*/ 110 h 148"/>
                  <a:gd name="T56" fmla="*/ 42 w 977"/>
                  <a:gd name="T57" fmla="*/ 102 h 148"/>
                  <a:gd name="T58" fmla="*/ 0 w 977"/>
                  <a:gd name="T59" fmla="*/ 66 h 148"/>
                  <a:gd name="T60" fmla="*/ 49 w 977"/>
                  <a:gd name="T61" fmla="*/ 29 h 148"/>
                  <a:gd name="T62" fmla="*/ 55 w 977"/>
                  <a:gd name="T63" fmla="*/ 25 h 148"/>
                  <a:gd name="T64" fmla="*/ 58 w 977"/>
                  <a:gd name="T65" fmla="*/ 29 h 148"/>
                  <a:gd name="T66" fmla="*/ 39 w 977"/>
                  <a:gd name="T67" fmla="*/ 55 h 148"/>
                  <a:gd name="T68" fmla="*/ 74 w 977"/>
                  <a:gd name="T69" fmla="*/ 91 h 148"/>
                  <a:gd name="T70" fmla="*/ 119 w 977"/>
                  <a:gd name="T71" fmla="*/ 93 h 148"/>
                  <a:gd name="T72" fmla="*/ 119 w 977"/>
                  <a:gd name="T73" fmla="*/ 73 h 148"/>
                  <a:gd name="T74" fmla="*/ 132 w 977"/>
                  <a:gd name="T75" fmla="*/ 63 h 148"/>
                  <a:gd name="T76" fmla="*/ 138 w 977"/>
                  <a:gd name="T77" fmla="*/ 70 h 148"/>
                  <a:gd name="T78" fmla="*/ 212 w 977"/>
                  <a:gd name="T79" fmla="*/ 91 h 148"/>
                  <a:gd name="T80" fmla="*/ 273 w 977"/>
                  <a:gd name="T81" fmla="*/ 88 h 148"/>
                  <a:gd name="T82" fmla="*/ 321 w 977"/>
                  <a:gd name="T83" fmla="*/ 41 h 148"/>
                  <a:gd name="T84" fmla="*/ 314 w 977"/>
                  <a:gd name="T85" fmla="*/ 11 h 148"/>
                  <a:gd name="T86" fmla="*/ 321 w 977"/>
                  <a:gd name="T87" fmla="*/ 11 h 148"/>
                  <a:gd name="T88" fmla="*/ 330 w 977"/>
                  <a:gd name="T89" fmla="*/ 15 h 148"/>
                  <a:gd name="T90" fmla="*/ 356 w 977"/>
                  <a:gd name="T91" fmla="*/ 22 h 148"/>
                  <a:gd name="T92" fmla="*/ 516 w 977"/>
                  <a:gd name="T93" fmla="*/ 8 h 148"/>
                  <a:gd name="T94" fmla="*/ 587 w 977"/>
                  <a:gd name="T95" fmla="*/ 3 h 148"/>
                  <a:gd name="T96" fmla="*/ 660 w 977"/>
                  <a:gd name="T97" fmla="*/ 2 h 148"/>
                  <a:gd name="T98" fmla="*/ 378 w 977"/>
                  <a:gd name="T99" fmla="*/ 110 h 148"/>
                  <a:gd name="T100" fmla="*/ 359 w 977"/>
                  <a:gd name="T101" fmla="*/ 119 h 148"/>
                  <a:gd name="T102" fmla="*/ 318 w 977"/>
                  <a:gd name="T103" fmla="*/ 108 h 148"/>
                  <a:gd name="T104" fmla="*/ 362 w 977"/>
                  <a:gd name="T105" fmla="*/ 100 h 148"/>
                  <a:gd name="T106" fmla="*/ 382 w 977"/>
                  <a:gd name="T107" fmla="*/ 105 h 148"/>
                  <a:gd name="T108" fmla="*/ 535 w 977"/>
                  <a:gd name="T109" fmla="*/ 56 h 148"/>
                  <a:gd name="T110" fmla="*/ 334 w 977"/>
                  <a:gd name="T111" fmla="*/ 85 h 148"/>
                  <a:gd name="T112" fmla="*/ 321 w 977"/>
                  <a:gd name="T113" fmla="*/ 87 h 148"/>
                  <a:gd name="T114" fmla="*/ 372 w 977"/>
                  <a:gd name="T115" fmla="*/ 53 h 148"/>
                  <a:gd name="T116" fmla="*/ 513 w 977"/>
                  <a:gd name="T117" fmla="*/ 26 h 148"/>
                  <a:gd name="T118" fmla="*/ 545 w 977"/>
                  <a:gd name="T119" fmla="*/ 23 h 14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77" h="148">
                    <a:moveTo>
                      <a:pt x="673" y="0"/>
                    </a:moveTo>
                    <a:lnTo>
                      <a:pt x="715" y="2"/>
                    </a:lnTo>
                    <a:lnTo>
                      <a:pt x="772" y="5"/>
                    </a:lnTo>
                    <a:lnTo>
                      <a:pt x="843" y="12"/>
                    </a:lnTo>
                    <a:lnTo>
                      <a:pt x="878" y="22"/>
                    </a:lnTo>
                    <a:lnTo>
                      <a:pt x="884" y="23"/>
                    </a:lnTo>
                    <a:lnTo>
                      <a:pt x="891" y="26"/>
                    </a:lnTo>
                    <a:lnTo>
                      <a:pt x="907" y="29"/>
                    </a:lnTo>
                    <a:lnTo>
                      <a:pt x="932" y="38"/>
                    </a:lnTo>
                    <a:lnTo>
                      <a:pt x="955" y="52"/>
                    </a:lnTo>
                    <a:lnTo>
                      <a:pt x="971" y="63"/>
                    </a:lnTo>
                    <a:lnTo>
                      <a:pt x="977" y="72"/>
                    </a:lnTo>
                    <a:lnTo>
                      <a:pt x="974" y="88"/>
                    </a:lnTo>
                    <a:lnTo>
                      <a:pt x="961" y="102"/>
                    </a:lnTo>
                    <a:lnTo>
                      <a:pt x="939" y="110"/>
                    </a:lnTo>
                    <a:lnTo>
                      <a:pt x="910" y="116"/>
                    </a:lnTo>
                    <a:lnTo>
                      <a:pt x="884" y="117"/>
                    </a:lnTo>
                    <a:lnTo>
                      <a:pt x="856" y="116"/>
                    </a:lnTo>
                    <a:lnTo>
                      <a:pt x="830" y="108"/>
                    </a:lnTo>
                    <a:lnTo>
                      <a:pt x="817" y="100"/>
                    </a:lnTo>
                    <a:lnTo>
                      <a:pt x="811" y="93"/>
                    </a:lnTo>
                    <a:lnTo>
                      <a:pt x="811" y="84"/>
                    </a:lnTo>
                    <a:lnTo>
                      <a:pt x="811" y="82"/>
                    </a:lnTo>
                    <a:lnTo>
                      <a:pt x="817" y="82"/>
                    </a:lnTo>
                    <a:lnTo>
                      <a:pt x="817" y="87"/>
                    </a:lnTo>
                    <a:lnTo>
                      <a:pt x="833" y="97"/>
                    </a:lnTo>
                    <a:lnTo>
                      <a:pt x="846" y="102"/>
                    </a:lnTo>
                    <a:lnTo>
                      <a:pt x="872" y="102"/>
                    </a:lnTo>
                    <a:lnTo>
                      <a:pt x="875" y="99"/>
                    </a:lnTo>
                    <a:lnTo>
                      <a:pt x="888" y="99"/>
                    </a:lnTo>
                    <a:lnTo>
                      <a:pt x="904" y="94"/>
                    </a:lnTo>
                    <a:lnTo>
                      <a:pt x="916" y="87"/>
                    </a:lnTo>
                    <a:lnTo>
                      <a:pt x="923" y="78"/>
                    </a:lnTo>
                    <a:lnTo>
                      <a:pt x="923" y="64"/>
                    </a:lnTo>
                    <a:lnTo>
                      <a:pt x="916" y="59"/>
                    </a:lnTo>
                    <a:lnTo>
                      <a:pt x="904" y="50"/>
                    </a:lnTo>
                    <a:lnTo>
                      <a:pt x="875" y="38"/>
                    </a:lnTo>
                    <a:lnTo>
                      <a:pt x="859" y="35"/>
                    </a:lnTo>
                    <a:lnTo>
                      <a:pt x="830" y="31"/>
                    </a:lnTo>
                    <a:lnTo>
                      <a:pt x="808" y="29"/>
                    </a:lnTo>
                    <a:lnTo>
                      <a:pt x="801" y="31"/>
                    </a:lnTo>
                    <a:lnTo>
                      <a:pt x="788" y="29"/>
                    </a:lnTo>
                    <a:lnTo>
                      <a:pt x="756" y="31"/>
                    </a:lnTo>
                    <a:lnTo>
                      <a:pt x="743" y="32"/>
                    </a:lnTo>
                    <a:lnTo>
                      <a:pt x="724" y="35"/>
                    </a:lnTo>
                    <a:lnTo>
                      <a:pt x="695" y="44"/>
                    </a:lnTo>
                    <a:lnTo>
                      <a:pt x="676" y="53"/>
                    </a:lnTo>
                    <a:lnTo>
                      <a:pt x="673" y="66"/>
                    </a:lnTo>
                    <a:lnTo>
                      <a:pt x="679" y="72"/>
                    </a:lnTo>
                    <a:lnTo>
                      <a:pt x="683" y="73"/>
                    </a:lnTo>
                    <a:lnTo>
                      <a:pt x="695" y="73"/>
                    </a:lnTo>
                    <a:lnTo>
                      <a:pt x="708" y="70"/>
                    </a:lnTo>
                    <a:lnTo>
                      <a:pt x="711" y="70"/>
                    </a:lnTo>
                    <a:lnTo>
                      <a:pt x="711" y="78"/>
                    </a:lnTo>
                    <a:lnTo>
                      <a:pt x="699" y="84"/>
                    </a:lnTo>
                    <a:lnTo>
                      <a:pt x="692" y="87"/>
                    </a:lnTo>
                    <a:lnTo>
                      <a:pt x="657" y="87"/>
                    </a:lnTo>
                    <a:lnTo>
                      <a:pt x="641" y="79"/>
                    </a:lnTo>
                    <a:lnTo>
                      <a:pt x="631" y="73"/>
                    </a:lnTo>
                    <a:lnTo>
                      <a:pt x="631" y="58"/>
                    </a:lnTo>
                    <a:lnTo>
                      <a:pt x="644" y="46"/>
                    </a:lnTo>
                    <a:lnTo>
                      <a:pt x="641" y="46"/>
                    </a:lnTo>
                    <a:lnTo>
                      <a:pt x="612" y="55"/>
                    </a:lnTo>
                    <a:lnTo>
                      <a:pt x="516" y="76"/>
                    </a:lnTo>
                    <a:lnTo>
                      <a:pt x="436" y="90"/>
                    </a:lnTo>
                    <a:lnTo>
                      <a:pt x="394" y="96"/>
                    </a:lnTo>
                    <a:lnTo>
                      <a:pt x="391" y="97"/>
                    </a:lnTo>
                    <a:lnTo>
                      <a:pt x="407" y="105"/>
                    </a:lnTo>
                    <a:lnTo>
                      <a:pt x="410" y="111"/>
                    </a:lnTo>
                    <a:lnTo>
                      <a:pt x="414" y="126"/>
                    </a:lnTo>
                    <a:lnTo>
                      <a:pt x="407" y="134"/>
                    </a:lnTo>
                    <a:lnTo>
                      <a:pt x="391" y="141"/>
                    </a:lnTo>
                    <a:lnTo>
                      <a:pt x="382" y="146"/>
                    </a:lnTo>
                    <a:lnTo>
                      <a:pt x="350" y="148"/>
                    </a:lnTo>
                    <a:lnTo>
                      <a:pt x="327" y="145"/>
                    </a:lnTo>
                    <a:lnTo>
                      <a:pt x="298" y="135"/>
                    </a:lnTo>
                    <a:lnTo>
                      <a:pt x="279" y="117"/>
                    </a:lnTo>
                    <a:lnTo>
                      <a:pt x="273" y="107"/>
                    </a:lnTo>
                    <a:lnTo>
                      <a:pt x="228" y="110"/>
                    </a:lnTo>
                    <a:lnTo>
                      <a:pt x="212" y="111"/>
                    </a:lnTo>
                    <a:lnTo>
                      <a:pt x="170" y="113"/>
                    </a:lnTo>
                    <a:lnTo>
                      <a:pt x="122" y="113"/>
                    </a:lnTo>
                    <a:lnTo>
                      <a:pt x="87" y="110"/>
                    </a:lnTo>
                    <a:lnTo>
                      <a:pt x="77" y="108"/>
                    </a:lnTo>
                    <a:lnTo>
                      <a:pt x="55" y="105"/>
                    </a:lnTo>
                    <a:lnTo>
                      <a:pt x="42" y="102"/>
                    </a:lnTo>
                    <a:lnTo>
                      <a:pt x="23" y="91"/>
                    </a:lnTo>
                    <a:lnTo>
                      <a:pt x="4" y="75"/>
                    </a:lnTo>
                    <a:lnTo>
                      <a:pt x="0" y="66"/>
                    </a:lnTo>
                    <a:lnTo>
                      <a:pt x="0" y="58"/>
                    </a:lnTo>
                    <a:lnTo>
                      <a:pt x="20" y="40"/>
                    </a:lnTo>
                    <a:lnTo>
                      <a:pt x="49" y="29"/>
                    </a:lnTo>
                    <a:lnTo>
                      <a:pt x="52" y="28"/>
                    </a:lnTo>
                    <a:lnTo>
                      <a:pt x="55" y="26"/>
                    </a:lnTo>
                    <a:lnTo>
                      <a:pt x="55" y="25"/>
                    </a:lnTo>
                    <a:lnTo>
                      <a:pt x="61" y="26"/>
                    </a:lnTo>
                    <a:lnTo>
                      <a:pt x="58" y="29"/>
                    </a:lnTo>
                    <a:lnTo>
                      <a:pt x="61" y="29"/>
                    </a:lnTo>
                    <a:lnTo>
                      <a:pt x="42" y="46"/>
                    </a:lnTo>
                    <a:lnTo>
                      <a:pt x="39" y="55"/>
                    </a:lnTo>
                    <a:lnTo>
                      <a:pt x="42" y="72"/>
                    </a:lnTo>
                    <a:lnTo>
                      <a:pt x="58" y="85"/>
                    </a:lnTo>
                    <a:lnTo>
                      <a:pt x="74" y="91"/>
                    </a:lnTo>
                    <a:lnTo>
                      <a:pt x="100" y="94"/>
                    </a:lnTo>
                    <a:lnTo>
                      <a:pt x="116" y="94"/>
                    </a:lnTo>
                    <a:lnTo>
                      <a:pt x="119" y="93"/>
                    </a:lnTo>
                    <a:lnTo>
                      <a:pt x="122" y="91"/>
                    </a:lnTo>
                    <a:lnTo>
                      <a:pt x="119" y="84"/>
                    </a:lnTo>
                    <a:lnTo>
                      <a:pt x="119" y="73"/>
                    </a:lnTo>
                    <a:lnTo>
                      <a:pt x="129" y="64"/>
                    </a:lnTo>
                    <a:lnTo>
                      <a:pt x="129" y="63"/>
                    </a:lnTo>
                    <a:lnTo>
                      <a:pt x="132" y="63"/>
                    </a:lnTo>
                    <a:lnTo>
                      <a:pt x="135" y="64"/>
                    </a:lnTo>
                    <a:lnTo>
                      <a:pt x="135" y="66"/>
                    </a:lnTo>
                    <a:lnTo>
                      <a:pt x="138" y="70"/>
                    </a:lnTo>
                    <a:lnTo>
                      <a:pt x="164" y="84"/>
                    </a:lnTo>
                    <a:lnTo>
                      <a:pt x="177" y="87"/>
                    </a:lnTo>
                    <a:lnTo>
                      <a:pt x="212" y="91"/>
                    </a:lnTo>
                    <a:lnTo>
                      <a:pt x="250" y="91"/>
                    </a:lnTo>
                    <a:lnTo>
                      <a:pt x="273" y="88"/>
                    </a:lnTo>
                    <a:lnTo>
                      <a:pt x="289" y="67"/>
                    </a:lnTo>
                    <a:lnTo>
                      <a:pt x="302" y="53"/>
                    </a:lnTo>
                    <a:lnTo>
                      <a:pt x="321" y="41"/>
                    </a:lnTo>
                    <a:lnTo>
                      <a:pt x="318" y="35"/>
                    </a:lnTo>
                    <a:lnTo>
                      <a:pt x="311" y="20"/>
                    </a:lnTo>
                    <a:lnTo>
                      <a:pt x="314" y="11"/>
                    </a:lnTo>
                    <a:lnTo>
                      <a:pt x="318" y="9"/>
                    </a:lnTo>
                    <a:lnTo>
                      <a:pt x="321" y="9"/>
                    </a:lnTo>
                    <a:lnTo>
                      <a:pt x="321" y="11"/>
                    </a:lnTo>
                    <a:lnTo>
                      <a:pt x="321" y="12"/>
                    </a:lnTo>
                    <a:lnTo>
                      <a:pt x="324" y="12"/>
                    </a:lnTo>
                    <a:lnTo>
                      <a:pt x="330" y="15"/>
                    </a:lnTo>
                    <a:lnTo>
                      <a:pt x="346" y="20"/>
                    </a:lnTo>
                    <a:lnTo>
                      <a:pt x="353" y="20"/>
                    </a:lnTo>
                    <a:lnTo>
                      <a:pt x="356" y="22"/>
                    </a:lnTo>
                    <a:lnTo>
                      <a:pt x="417" y="20"/>
                    </a:lnTo>
                    <a:lnTo>
                      <a:pt x="468" y="15"/>
                    </a:lnTo>
                    <a:lnTo>
                      <a:pt x="516" y="8"/>
                    </a:lnTo>
                    <a:lnTo>
                      <a:pt x="558" y="5"/>
                    </a:lnTo>
                    <a:lnTo>
                      <a:pt x="577" y="5"/>
                    </a:lnTo>
                    <a:lnTo>
                      <a:pt x="587" y="3"/>
                    </a:lnTo>
                    <a:lnTo>
                      <a:pt x="599" y="3"/>
                    </a:lnTo>
                    <a:lnTo>
                      <a:pt x="644" y="0"/>
                    </a:lnTo>
                    <a:lnTo>
                      <a:pt x="660" y="2"/>
                    </a:lnTo>
                    <a:lnTo>
                      <a:pt x="673" y="0"/>
                    </a:lnTo>
                    <a:close/>
                    <a:moveTo>
                      <a:pt x="382" y="105"/>
                    </a:moveTo>
                    <a:lnTo>
                      <a:pt x="378" y="110"/>
                    </a:lnTo>
                    <a:lnTo>
                      <a:pt x="372" y="116"/>
                    </a:lnTo>
                    <a:lnTo>
                      <a:pt x="369" y="117"/>
                    </a:lnTo>
                    <a:lnTo>
                      <a:pt x="359" y="119"/>
                    </a:lnTo>
                    <a:lnTo>
                      <a:pt x="340" y="117"/>
                    </a:lnTo>
                    <a:lnTo>
                      <a:pt x="327" y="116"/>
                    </a:lnTo>
                    <a:lnTo>
                      <a:pt x="318" y="108"/>
                    </a:lnTo>
                    <a:lnTo>
                      <a:pt x="318" y="104"/>
                    </a:lnTo>
                    <a:lnTo>
                      <a:pt x="343" y="102"/>
                    </a:lnTo>
                    <a:lnTo>
                      <a:pt x="362" y="100"/>
                    </a:lnTo>
                    <a:lnTo>
                      <a:pt x="375" y="99"/>
                    </a:lnTo>
                    <a:lnTo>
                      <a:pt x="382" y="99"/>
                    </a:lnTo>
                    <a:lnTo>
                      <a:pt x="382" y="105"/>
                    </a:lnTo>
                    <a:close/>
                    <a:moveTo>
                      <a:pt x="638" y="28"/>
                    </a:moveTo>
                    <a:lnTo>
                      <a:pt x="596" y="41"/>
                    </a:lnTo>
                    <a:lnTo>
                      <a:pt x="535" y="56"/>
                    </a:lnTo>
                    <a:lnTo>
                      <a:pt x="452" y="72"/>
                    </a:lnTo>
                    <a:lnTo>
                      <a:pt x="343" y="85"/>
                    </a:lnTo>
                    <a:lnTo>
                      <a:pt x="334" y="85"/>
                    </a:lnTo>
                    <a:lnTo>
                      <a:pt x="330" y="87"/>
                    </a:lnTo>
                    <a:lnTo>
                      <a:pt x="321" y="87"/>
                    </a:lnTo>
                    <a:lnTo>
                      <a:pt x="321" y="82"/>
                    </a:lnTo>
                    <a:lnTo>
                      <a:pt x="340" y="67"/>
                    </a:lnTo>
                    <a:lnTo>
                      <a:pt x="372" y="53"/>
                    </a:lnTo>
                    <a:lnTo>
                      <a:pt x="410" y="41"/>
                    </a:lnTo>
                    <a:lnTo>
                      <a:pt x="455" y="32"/>
                    </a:lnTo>
                    <a:lnTo>
                      <a:pt x="513" y="26"/>
                    </a:lnTo>
                    <a:lnTo>
                      <a:pt x="529" y="25"/>
                    </a:lnTo>
                    <a:lnTo>
                      <a:pt x="542" y="25"/>
                    </a:lnTo>
                    <a:lnTo>
                      <a:pt x="545" y="23"/>
                    </a:lnTo>
                    <a:lnTo>
                      <a:pt x="609" y="23"/>
                    </a:lnTo>
                    <a:lnTo>
                      <a:pt x="638" y="2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41" name="Freeform 14"/>
              <p:cNvSpPr>
                <a:spLocks noEditPoints="1"/>
              </p:cNvSpPr>
              <p:nvPr/>
            </p:nvSpPr>
            <p:spPr bwMode="auto">
              <a:xfrm>
                <a:off x="3421" y="453"/>
                <a:ext cx="976" cy="146"/>
              </a:xfrm>
              <a:custGeom>
                <a:avLst/>
                <a:gdLst>
                  <a:gd name="T0" fmla="*/ 201 w 976"/>
                  <a:gd name="T1" fmla="*/ 6 h 146"/>
                  <a:gd name="T2" fmla="*/ 92 w 976"/>
                  <a:gd name="T3" fmla="*/ 25 h 146"/>
                  <a:gd name="T4" fmla="*/ 44 w 976"/>
                  <a:gd name="T5" fmla="*/ 40 h 146"/>
                  <a:gd name="T6" fmla="*/ 0 w 976"/>
                  <a:gd name="T7" fmla="*/ 73 h 146"/>
                  <a:gd name="T8" fmla="*/ 38 w 976"/>
                  <a:gd name="T9" fmla="*/ 113 h 146"/>
                  <a:gd name="T10" fmla="*/ 121 w 976"/>
                  <a:gd name="T11" fmla="*/ 116 h 146"/>
                  <a:gd name="T12" fmla="*/ 169 w 976"/>
                  <a:gd name="T13" fmla="*/ 94 h 146"/>
                  <a:gd name="T14" fmla="*/ 166 w 976"/>
                  <a:gd name="T15" fmla="*/ 84 h 146"/>
                  <a:gd name="T16" fmla="*/ 147 w 976"/>
                  <a:gd name="T17" fmla="*/ 97 h 146"/>
                  <a:gd name="T18" fmla="*/ 102 w 976"/>
                  <a:gd name="T19" fmla="*/ 100 h 146"/>
                  <a:gd name="T20" fmla="*/ 60 w 976"/>
                  <a:gd name="T21" fmla="*/ 88 h 146"/>
                  <a:gd name="T22" fmla="*/ 60 w 976"/>
                  <a:gd name="T23" fmla="*/ 61 h 146"/>
                  <a:gd name="T24" fmla="*/ 118 w 976"/>
                  <a:gd name="T25" fmla="*/ 37 h 146"/>
                  <a:gd name="T26" fmla="*/ 176 w 976"/>
                  <a:gd name="T27" fmla="*/ 32 h 146"/>
                  <a:gd name="T28" fmla="*/ 233 w 976"/>
                  <a:gd name="T29" fmla="*/ 34 h 146"/>
                  <a:gd name="T30" fmla="*/ 301 w 976"/>
                  <a:gd name="T31" fmla="*/ 55 h 146"/>
                  <a:gd name="T32" fmla="*/ 294 w 976"/>
                  <a:gd name="T33" fmla="*/ 73 h 146"/>
                  <a:gd name="T34" fmla="*/ 265 w 976"/>
                  <a:gd name="T35" fmla="*/ 72 h 146"/>
                  <a:gd name="T36" fmla="*/ 285 w 976"/>
                  <a:gd name="T37" fmla="*/ 88 h 146"/>
                  <a:gd name="T38" fmla="*/ 345 w 976"/>
                  <a:gd name="T39" fmla="*/ 73 h 146"/>
                  <a:gd name="T40" fmla="*/ 339 w 976"/>
                  <a:gd name="T41" fmla="*/ 46 h 146"/>
                  <a:gd name="T42" fmla="*/ 541 w 976"/>
                  <a:gd name="T43" fmla="*/ 90 h 146"/>
                  <a:gd name="T44" fmla="*/ 573 w 976"/>
                  <a:gd name="T45" fmla="*/ 103 h 146"/>
                  <a:gd name="T46" fmla="*/ 573 w 976"/>
                  <a:gd name="T47" fmla="*/ 134 h 146"/>
                  <a:gd name="T48" fmla="*/ 630 w 976"/>
                  <a:gd name="T49" fmla="*/ 146 h 146"/>
                  <a:gd name="T50" fmla="*/ 698 w 976"/>
                  <a:gd name="T51" fmla="*/ 116 h 146"/>
                  <a:gd name="T52" fmla="*/ 768 w 976"/>
                  <a:gd name="T53" fmla="*/ 110 h 146"/>
                  <a:gd name="T54" fmla="*/ 893 w 976"/>
                  <a:gd name="T55" fmla="*/ 108 h 146"/>
                  <a:gd name="T56" fmla="*/ 938 w 976"/>
                  <a:gd name="T57" fmla="*/ 100 h 146"/>
                  <a:gd name="T58" fmla="*/ 976 w 976"/>
                  <a:gd name="T59" fmla="*/ 64 h 146"/>
                  <a:gd name="T60" fmla="*/ 928 w 976"/>
                  <a:gd name="T61" fmla="*/ 26 h 146"/>
                  <a:gd name="T62" fmla="*/ 919 w 976"/>
                  <a:gd name="T63" fmla="*/ 23 h 146"/>
                  <a:gd name="T64" fmla="*/ 919 w 976"/>
                  <a:gd name="T65" fmla="*/ 26 h 146"/>
                  <a:gd name="T66" fmla="*/ 938 w 976"/>
                  <a:gd name="T67" fmla="*/ 53 h 146"/>
                  <a:gd name="T68" fmla="*/ 903 w 976"/>
                  <a:gd name="T69" fmla="*/ 90 h 146"/>
                  <a:gd name="T70" fmla="*/ 858 w 976"/>
                  <a:gd name="T71" fmla="*/ 91 h 146"/>
                  <a:gd name="T72" fmla="*/ 858 w 976"/>
                  <a:gd name="T73" fmla="*/ 72 h 146"/>
                  <a:gd name="T74" fmla="*/ 845 w 976"/>
                  <a:gd name="T75" fmla="*/ 61 h 146"/>
                  <a:gd name="T76" fmla="*/ 839 w 976"/>
                  <a:gd name="T77" fmla="*/ 69 h 146"/>
                  <a:gd name="T78" fmla="*/ 765 w 976"/>
                  <a:gd name="T79" fmla="*/ 91 h 146"/>
                  <a:gd name="T80" fmla="*/ 704 w 976"/>
                  <a:gd name="T81" fmla="*/ 88 h 146"/>
                  <a:gd name="T82" fmla="*/ 656 w 976"/>
                  <a:gd name="T83" fmla="*/ 41 h 146"/>
                  <a:gd name="T84" fmla="*/ 662 w 976"/>
                  <a:gd name="T85" fmla="*/ 9 h 146"/>
                  <a:gd name="T86" fmla="*/ 656 w 976"/>
                  <a:gd name="T87" fmla="*/ 11 h 146"/>
                  <a:gd name="T88" fmla="*/ 646 w 976"/>
                  <a:gd name="T89" fmla="*/ 15 h 146"/>
                  <a:gd name="T90" fmla="*/ 621 w 976"/>
                  <a:gd name="T91" fmla="*/ 20 h 146"/>
                  <a:gd name="T92" fmla="*/ 461 w 976"/>
                  <a:gd name="T93" fmla="*/ 8 h 146"/>
                  <a:gd name="T94" fmla="*/ 390 w 976"/>
                  <a:gd name="T95" fmla="*/ 3 h 146"/>
                  <a:gd name="T96" fmla="*/ 317 w 976"/>
                  <a:gd name="T97" fmla="*/ 2 h 146"/>
                  <a:gd name="T98" fmla="*/ 598 w 976"/>
                  <a:gd name="T99" fmla="*/ 110 h 146"/>
                  <a:gd name="T100" fmla="*/ 621 w 976"/>
                  <a:gd name="T101" fmla="*/ 117 h 146"/>
                  <a:gd name="T102" fmla="*/ 659 w 976"/>
                  <a:gd name="T103" fmla="*/ 107 h 146"/>
                  <a:gd name="T104" fmla="*/ 614 w 976"/>
                  <a:gd name="T105" fmla="*/ 99 h 146"/>
                  <a:gd name="T106" fmla="*/ 598 w 976"/>
                  <a:gd name="T107" fmla="*/ 103 h 146"/>
                  <a:gd name="T108" fmla="*/ 442 w 976"/>
                  <a:gd name="T109" fmla="*/ 56 h 146"/>
                  <a:gd name="T110" fmla="*/ 643 w 976"/>
                  <a:gd name="T111" fmla="*/ 84 h 146"/>
                  <a:gd name="T112" fmla="*/ 656 w 976"/>
                  <a:gd name="T113" fmla="*/ 85 h 146"/>
                  <a:gd name="T114" fmla="*/ 605 w 976"/>
                  <a:gd name="T115" fmla="*/ 52 h 146"/>
                  <a:gd name="T116" fmla="*/ 464 w 976"/>
                  <a:gd name="T117" fmla="*/ 26 h 146"/>
                  <a:gd name="T118" fmla="*/ 432 w 976"/>
                  <a:gd name="T119" fmla="*/ 23 h 1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76" h="146">
                    <a:moveTo>
                      <a:pt x="304" y="0"/>
                    </a:moveTo>
                    <a:lnTo>
                      <a:pt x="262" y="3"/>
                    </a:lnTo>
                    <a:lnTo>
                      <a:pt x="201" y="6"/>
                    </a:lnTo>
                    <a:lnTo>
                      <a:pt x="134" y="14"/>
                    </a:lnTo>
                    <a:lnTo>
                      <a:pt x="99" y="23"/>
                    </a:lnTo>
                    <a:lnTo>
                      <a:pt x="92" y="25"/>
                    </a:lnTo>
                    <a:lnTo>
                      <a:pt x="86" y="28"/>
                    </a:lnTo>
                    <a:lnTo>
                      <a:pt x="70" y="31"/>
                    </a:lnTo>
                    <a:lnTo>
                      <a:pt x="44" y="40"/>
                    </a:lnTo>
                    <a:lnTo>
                      <a:pt x="22" y="53"/>
                    </a:lnTo>
                    <a:lnTo>
                      <a:pt x="6" y="64"/>
                    </a:lnTo>
                    <a:lnTo>
                      <a:pt x="0" y="73"/>
                    </a:lnTo>
                    <a:lnTo>
                      <a:pt x="3" y="90"/>
                    </a:lnTo>
                    <a:lnTo>
                      <a:pt x="19" y="103"/>
                    </a:lnTo>
                    <a:lnTo>
                      <a:pt x="38" y="113"/>
                    </a:lnTo>
                    <a:lnTo>
                      <a:pt x="67" y="117"/>
                    </a:lnTo>
                    <a:lnTo>
                      <a:pt x="92" y="119"/>
                    </a:lnTo>
                    <a:lnTo>
                      <a:pt x="121" y="116"/>
                    </a:lnTo>
                    <a:lnTo>
                      <a:pt x="150" y="110"/>
                    </a:lnTo>
                    <a:lnTo>
                      <a:pt x="163" y="102"/>
                    </a:lnTo>
                    <a:lnTo>
                      <a:pt x="169" y="94"/>
                    </a:lnTo>
                    <a:lnTo>
                      <a:pt x="166" y="84"/>
                    </a:lnTo>
                    <a:lnTo>
                      <a:pt x="163" y="84"/>
                    </a:lnTo>
                    <a:lnTo>
                      <a:pt x="160" y="88"/>
                    </a:lnTo>
                    <a:lnTo>
                      <a:pt x="147" y="97"/>
                    </a:lnTo>
                    <a:lnTo>
                      <a:pt x="131" y="103"/>
                    </a:lnTo>
                    <a:lnTo>
                      <a:pt x="108" y="103"/>
                    </a:lnTo>
                    <a:lnTo>
                      <a:pt x="102" y="100"/>
                    </a:lnTo>
                    <a:lnTo>
                      <a:pt x="92" y="100"/>
                    </a:lnTo>
                    <a:lnTo>
                      <a:pt x="73" y="96"/>
                    </a:lnTo>
                    <a:lnTo>
                      <a:pt x="60" y="88"/>
                    </a:lnTo>
                    <a:lnTo>
                      <a:pt x="54" y="81"/>
                    </a:lnTo>
                    <a:lnTo>
                      <a:pt x="57" y="66"/>
                    </a:lnTo>
                    <a:lnTo>
                      <a:pt x="60" y="61"/>
                    </a:lnTo>
                    <a:lnTo>
                      <a:pt x="73" y="52"/>
                    </a:lnTo>
                    <a:lnTo>
                      <a:pt x="102" y="40"/>
                    </a:lnTo>
                    <a:lnTo>
                      <a:pt x="118" y="37"/>
                    </a:lnTo>
                    <a:lnTo>
                      <a:pt x="147" y="32"/>
                    </a:lnTo>
                    <a:lnTo>
                      <a:pt x="169" y="31"/>
                    </a:lnTo>
                    <a:lnTo>
                      <a:pt x="176" y="32"/>
                    </a:lnTo>
                    <a:lnTo>
                      <a:pt x="189" y="31"/>
                    </a:lnTo>
                    <a:lnTo>
                      <a:pt x="221" y="31"/>
                    </a:lnTo>
                    <a:lnTo>
                      <a:pt x="233" y="34"/>
                    </a:lnTo>
                    <a:lnTo>
                      <a:pt x="253" y="37"/>
                    </a:lnTo>
                    <a:lnTo>
                      <a:pt x="281" y="44"/>
                    </a:lnTo>
                    <a:lnTo>
                      <a:pt x="301" y="55"/>
                    </a:lnTo>
                    <a:lnTo>
                      <a:pt x="304" y="67"/>
                    </a:lnTo>
                    <a:lnTo>
                      <a:pt x="297" y="72"/>
                    </a:lnTo>
                    <a:lnTo>
                      <a:pt x="294" y="73"/>
                    </a:lnTo>
                    <a:lnTo>
                      <a:pt x="281" y="73"/>
                    </a:lnTo>
                    <a:lnTo>
                      <a:pt x="269" y="72"/>
                    </a:lnTo>
                    <a:lnTo>
                      <a:pt x="265" y="72"/>
                    </a:lnTo>
                    <a:lnTo>
                      <a:pt x="269" y="78"/>
                    </a:lnTo>
                    <a:lnTo>
                      <a:pt x="278" y="85"/>
                    </a:lnTo>
                    <a:lnTo>
                      <a:pt x="285" y="88"/>
                    </a:lnTo>
                    <a:lnTo>
                      <a:pt x="320" y="87"/>
                    </a:lnTo>
                    <a:lnTo>
                      <a:pt x="339" y="79"/>
                    </a:lnTo>
                    <a:lnTo>
                      <a:pt x="345" y="73"/>
                    </a:lnTo>
                    <a:lnTo>
                      <a:pt x="345" y="59"/>
                    </a:lnTo>
                    <a:lnTo>
                      <a:pt x="333" y="47"/>
                    </a:lnTo>
                    <a:lnTo>
                      <a:pt x="339" y="46"/>
                    </a:lnTo>
                    <a:lnTo>
                      <a:pt x="365" y="55"/>
                    </a:lnTo>
                    <a:lnTo>
                      <a:pt x="461" y="76"/>
                    </a:lnTo>
                    <a:lnTo>
                      <a:pt x="541" y="90"/>
                    </a:lnTo>
                    <a:lnTo>
                      <a:pt x="582" y="96"/>
                    </a:lnTo>
                    <a:lnTo>
                      <a:pt x="586" y="97"/>
                    </a:lnTo>
                    <a:lnTo>
                      <a:pt x="573" y="103"/>
                    </a:lnTo>
                    <a:lnTo>
                      <a:pt x="566" y="111"/>
                    </a:lnTo>
                    <a:lnTo>
                      <a:pt x="566" y="126"/>
                    </a:lnTo>
                    <a:lnTo>
                      <a:pt x="573" y="134"/>
                    </a:lnTo>
                    <a:lnTo>
                      <a:pt x="586" y="141"/>
                    </a:lnTo>
                    <a:lnTo>
                      <a:pt x="598" y="144"/>
                    </a:lnTo>
                    <a:lnTo>
                      <a:pt x="630" y="146"/>
                    </a:lnTo>
                    <a:lnTo>
                      <a:pt x="653" y="144"/>
                    </a:lnTo>
                    <a:lnTo>
                      <a:pt x="678" y="134"/>
                    </a:lnTo>
                    <a:lnTo>
                      <a:pt x="698" y="116"/>
                    </a:lnTo>
                    <a:lnTo>
                      <a:pt x="704" y="105"/>
                    </a:lnTo>
                    <a:lnTo>
                      <a:pt x="749" y="108"/>
                    </a:lnTo>
                    <a:lnTo>
                      <a:pt x="768" y="110"/>
                    </a:lnTo>
                    <a:lnTo>
                      <a:pt x="807" y="113"/>
                    </a:lnTo>
                    <a:lnTo>
                      <a:pt x="858" y="111"/>
                    </a:lnTo>
                    <a:lnTo>
                      <a:pt x="893" y="108"/>
                    </a:lnTo>
                    <a:lnTo>
                      <a:pt x="903" y="105"/>
                    </a:lnTo>
                    <a:lnTo>
                      <a:pt x="922" y="103"/>
                    </a:lnTo>
                    <a:lnTo>
                      <a:pt x="938" y="100"/>
                    </a:lnTo>
                    <a:lnTo>
                      <a:pt x="957" y="90"/>
                    </a:lnTo>
                    <a:lnTo>
                      <a:pt x="973" y="73"/>
                    </a:lnTo>
                    <a:lnTo>
                      <a:pt x="976" y="64"/>
                    </a:lnTo>
                    <a:lnTo>
                      <a:pt x="976" y="56"/>
                    </a:lnTo>
                    <a:lnTo>
                      <a:pt x="957" y="38"/>
                    </a:lnTo>
                    <a:lnTo>
                      <a:pt x="928" y="26"/>
                    </a:lnTo>
                    <a:lnTo>
                      <a:pt x="925" y="26"/>
                    </a:lnTo>
                    <a:lnTo>
                      <a:pt x="922" y="25"/>
                    </a:lnTo>
                    <a:lnTo>
                      <a:pt x="919" y="23"/>
                    </a:lnTo>
                    <a:lnTo>
                      <a:pt x="915" y="23"/>
                    </a:lnTo>
                    <a:lnTo>
                      <a:pt x="919" y="26"/>
                    </a:lnTo>
                    <a:lnTo>
                      <a:pt x="915" y="28"/>
                    </a:lnTo>
                    <a:lnTo>
                      <a:pt x="935" y="44"/>
                    </a:lnTo>
                    <a:lnTo>
                      <a:pt x="938" y="53"/>
                    </a:lnTo>
                    <a:lnTo>
                      <a:pt x="935" y="70"/>
                    </a:lnTo>
                    <a:lnTo>
                      <a:pt x="919" y="84"/>
                    </a:lnTo>
                    <a:lnTo>
                      <a:pt x="903" y="90"/>
                    </a:lnTo>
                    <a:lnTo>
                      <a:pt x="877" y="93"/>
                    </a:lnTo>
                    <a:lnTo>
                      <a:pt x="861" y="93"/>
                    </a:lnTo>
                    <a:lnTo>
                      <a:pt x="858" y="91"/>
                    </a:lnTo>
                    <a:lnTo>
                      <a:pt x="855" y="90"/>
                    </a:lnTo>
                    <a:lnTo>
                      <a:pt x="858" y="82"/>
                    </a:lnTo>
                    <a:lnTo>
                      <a:pt x="858" y="72"/>
                    </a:lnTo>
                    <a:lnTo>
                      <a:pt x="851" y="62"/>
                    </a:lnTo>
                    <a:lnTo>
                      <a:pt x="848" y="61"/>
                    </a:lnTo>
                    <a:lnTo>
                      <a:pt x="845" y="61"/>
                    </a:lnTo>
                    <a:lnTo>
                      <a:pt x="842" y="62"/>
                    </a:lnTo>
                    <a:lnTo>
                      <a:pt x="845" y="64"/>
                    </a:lnTo>
                    <a:lnTo>
                      <a:pt x="839" y="69"/>
                    </a:lnTo>
                    <a:lnTo>
                      <a:pt x="813" y="82"/>
                    </a:lnTo>
                    <a:lnTo>
                      <a:pt x="800" y="85"/>
                    </a:lnTo>
                    <a:lnTo>
                      <a:pt x="765" y="91"/>
                    </a:lnTo>
                    <a:lnTo>
                      <a:pt x="727" y="90"/>
                    </a:lnTo>
                    <a:lnTo>
                      <a:pt x="704" y="88"/>
                    </a:lnTo>
                    <a:lnTo>
                      <a:pt x="688" y="67"/>
                    </a:lnTo>
                    <a:lnTo>
                      <a:pt x="675" y="53"/>
                    </a:lnTo>
                    <a:lnTo>
                      <a:pt x="656" y="41"/>
                    </a:lnTo>
                    <a:lnTo>
                      <a:pt x="659" y="34"/>
                    </a:lnTo>
                    <a:lnTo>
                      <a:pt x="666" y="18"/>
                    </a:lnTo>
                    <a:lnTo>
                      <a:pt x="662" y="9"/>
                    </a:lnTo>
                    <a:lnTo>
                      <a:pt x="656" y="9"/>
                    </a:lnTo>
                    <a:lnTo>
                      <a:pt x="656" y="11"/>
                    </a:lnTo>
                    <a:lnTo>
                      <a:pt x="653" y="11"/>
                    </a:lnTo>
                    <a:lnTo>
                      <a:pt x="646" y="15"/>
                    </a:lnTo>
                    <a:lnTo>
                      <a:pt x="630" y="18"/>
                    </a:lnTo>
                    <a:lnTo>
                      <a:pt x="624" y="20"/>
                    </a:lnTo>
                    <a:lnTo>
                      <a:pt x="621" y="20"/>
                    </a:lnTo>
                    <a:lnTo>
                      <a:pt x="557" y="20"/>
                    </a:lnTo>
                    <a:lnTo>
                      <a:pt x="509" y="14"/>
                    </a:lnTo>
                    <a:lnTo>
                      <a:pt x="461" y="8"/>
                    </a:lnTo>
                    <a:lnTo>
                      <a:pt x="419" y="5"/>
                    </a:lnTo>
                    <a:lnTo>
                      <a:pt x="400" y="5"/>
                    </a:lnTo>
                    <a:lnTo>
                      <a:pt x="390" y="3"/>
                    </a:lnTo>
                    <a:lnTo>
                      <a:pt x="377" y="3"/>
                    </a:lnTo>
                    <a:lnTo>
                      <a:pt x="333" y="0"/>
                    </a:lnTo>
                    <a:lnTo>
                      <a:pt x="317" y="2"/>
                    </a:lnTo>
                    <a:lnTo>
                      <a:pt x="304" y="0"/>
                    </a:lnTo>
                    <a:close/>
                    <a:moveTo>
                      <a:pt x="598" y="103"/>
                    </a:moveTo>
                    <a:lnTo>
                      <a:pt x="598" y="110"/>
                    </a:lnTo>
                    <a:lnTo>
                      <a:pt x="605" y="116"/>
                    </a:lnTo>
                    <a:lnTo>
                      <a:pt x="608" y="116"/>
                    </a:lnTo>
                    <a:lnTo>
                      <a:pt x="621" y="117"/>
                    </a:lnTo>
                    <a:lnTo>
                      <a:pt x="637" y="117"/>
                    </a:lnTo>
                    <a:lnTo>
                      <a:pt x="650" y="114"/>
                    </a:lnTo>
                    <a:lnTo>
                      <a:pt x="659" y="107"/>
                    </a:lnTo>
                    <a:lnTo>
                      <a:pt x="659" y="103"/>
                    </a:lnTo>
                    <a:lnTo>
                      <a:pt x="634" y="100"/>
                    </a:lnTo>
                    <a:lnTo>
                      <a:pt x="614" y="99"/>
                    </a:lnTo>
                    <a:lnTo>
                      <a:pt x="602" y="97"/>
                    </a:lnTo>
                    <a:lnTo>
                      <a:pt x="598" y="97"/>
                    </a:lnTo>
                    <a:lnTo>
                      <a:pt x="598" y="103"/>
                    </a:lnTo>
                    <a:close/>
                    <a:moveTo>
                      <a:pt x="339" y="28"/>
                    </a:moveTo>
                    <a:lnTo>
                      <a:pt x="381" y="41"/>
                    </a:lnTo>
                    <a:lnTo>
                      <a:pt x="442" y="56"/>
                    </a:lnTo>
                    <a:lnTo>
                      <a:pt x="525" y="72"/>
                    </a:lnTo>
                    <a:lnTo>
                      <a:pt x="637" y="84"/>
                    </a:lnTo>
                    <a:lnTo>
                      <a:pt x="643" y="84"/>
                    </a:lnTo>
                    <a:lnTo>
                      <a:pt x="646" y="85"/>
                    </a:lnTo>
                    <a:lnTo>
                      <a:pt x="656" y="85"/>
                    </a:lnTo>
                    <a:lnTo>
                      <a:pt x="656" y="82"/>
                    </a:lnTo>
                    <a:lnTo>
                      <a:pt x="637" y="67"/>
                    </a:lnTo>
                    <a:lnTo>
                      <a:pt x="605" y="52"/>
                    </a:lnTo>
                    <a:lnTo>
                      <a:pt x="566" y="40"/>
                    </a:lnTo>
                    <a:lnTo>
                      <a:pt x="522" y="32"/>
                    </a:lnTo>
                    <a:lnTo>
                      <a:pt x="464" y="26"/>
                    </a:lnTo>
                    <a:lnTo>
                      <a:pt x="448" y="25"/>
                    </a:lnTo>
                    <a:lnTo>
                      <a:pt x="435" y="25"/>
                    </a:lnTo>
                    <a:lnTo>
                      <a:pt x="432" y="23"/>
                    </a:lnTo>
                    <a:lnTo>
                      <a:pt x="368" y="25"/>
                    </a:lnTo>
                    <a:lnTo>
                      <a:pt x="339" y="2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42" name="Freeform 15"/>
              <p:cNvSpPr/>
              <p:nvPr/>
            </p:nvSpPr>
            <p:spPr bwMode="auto">
              <a:xfrm>
                <a:off x="2591" y="459"/>
                <a:ext cx="561" cy="142"/>
              </a:xfrm>
              <a:custGeom>
                <a:avLst/>
                <a:gdLst>
                  <a:gd name="T0" fmla="*/ 557 w 561"/>
                  <a:gd name="T1" fmla="*/ 12 h 142"/>
                  <a:gd name="T2" fmla="*/ 545 w 561"/>
                  <a:gd name="T3" fmla="*/ 12 h 142"/>
                  <a:gd name="T4" fmla="*/ 522 w 561"/>
                  <a:gd name="T5" fmla="*/ 9 h 142"/>
                  <a:gd name="T6" fmla="*/ 432 w 561"/>
                  <a:gd name="T7" fmla="*/ 9 h 142"/>
                  <a:gd name="T8" fmla="*/ 368 w 561"/>
                  <a:gd name="T9" fmla="*/ 20 h 142"/>
                  <a:gd name="T10" fmla="*/ 359 w 561"/>
                  <a:gd name="T11" fmla="*/ 20 h 142"/>
                  <a:gd name="T12" fmla="*/ 346 w 561"/>
                  <a:gd name="T13" fmla="*/ 19 h 142"/>
                  <a:gd name="T14" fmla="*/ 263 w 561"/>
                  <a:gd name="T15" fmla="*/ 17 h 142"/>
                  <a:gd name="T16" fmla="*/ 250 w 561"/>
                  <a:gd name="T17" fmla="*/ 19 h 142"/>
                  <a:gd name="T18" fmla="*/ 131 w 561"/>
                  <a:gd name="T19" fmla="*/ 35 h 142"/>
                  <a:gd name="T20" fmla="*/ 48 w 561"/>
                  <a:gd name="T21" fmla="*/ 69 h 142"/>
                  <a:gd name="T22" fmla="*/ 32 w 561"/>
                  <a:gd name="T23" fmla="*/ 88 h 142"/>
                  <a:gd name="T24" fmla="*/ 35 w 561"/>
                  <a:gd name="T25" fmla="*/ 110 h 142"/>
                  <a:gd name="T26" fmla="*/ 71 w 561"/>
                  <a:gd name="T27" fmla="*/ 119 h 142"/>
                  <a:gd name="T28" fmla="*/ 106 w 561"/>
                  <a:gd name="T29" fmla="*/ 113 h 142"/>
                  <a:gd name="T30" fmla="*/ 112 w 561"/>
                  <a:gd name="T31" fmla="*/ 99 h 142"/>
                  <a:gd name="T32" fmla="*/ 125 w 561"/>
                  <a:gd name="T33" fmla="*/ 120 h 142"/>
                  <a:gd name="T34" fmla="*/ 115 w 561"/>
                  <a:gd name="T35" fmla="*/ 132 h 142"/>
                  <a:gd name="T36" fmla="*/ 87 w 561"/>
                  <a:gd name="T37" fmla="*/ 142 h 142"/>
                  <a:gd name="T38" fmla="*/ 32 w 561"/>
                  <a:gd name="T39" fmla="*/ 134 h 142"/>
                  <a:gd name="T40" fmla="*/ 3 w 561"/>
                  <a:gd name="T41" fmla="*/ 111 h 142"/>
                  <a:gd name="T42" fmla="*/ 3 w 561"/>
                  <a:gd name="T43" fmla="*/ 79 h 142"/>
                  <a:gd name="T44" fmla="*/ 19 w 561"/>
                  <a:gd name="T45" fmla="*/ 60 h 142"/>
                  <a:gd name="T46" fmla="*/ 55 w 561"/>
                  <a:gd name="T47" fmla="*/ 38 h 142"/>
                  <a:gd name="T48" fmla="*/ 51 w 561"/>
                  <a:gd name="T49" fmla="*/ 35 h 142"/>
                  <a:gd name="T50" fmla="*/ 42 w 561"/>
                  <a:gd name="T51" fmla="*/ 34 h 142"/>
                  <a:gd name="T52" fmla="*/ 39 w 561"/>
                  <a:gd name="T53" fmla="*/ 14 h 142"/>
                  <a:gd name="T54" fmla="*/ 42 w 561"/>
                  <a:gd name="T55" fmla="*/ 12 h 142"/>
                  <a:gd name="T56" fmla="*/ 90 w 561"/>
                  <a:gd name="T57" fmla="*/ 22 h 142"/>
                  <a:gd name="T58" fmla="*/ 163 w 561"/>
                  <a:gd name="T59" fmla="*/ 17 h 142"/>
                  <a:gd name="T60" fmla="*/ 199 w 561"/>
                  <a:gd name="T61" fmla="*/ 12 h 142"/>
                  <a:gd name="T62" fmla="*/ 253 w 561"/>
                  <a:gd name="T63" fmla="*/ 6 h 142"/>
                  <a:gd name="T64" fmla="*/ 304 w 561"/>
                  <a:gd name="T65" fmla="*/ 3 h 142"/>
                  <a:gd name="T66" fmla="*/ 349 w 561"/>
                  <a:gd name="T67" fmla="*/ 0 h 142"/>
                  <a:gd name="T68" fmla="*/ 487 w 561"/>
                  <a:gd name="T69" fmla="*/ 3 h 14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61" h="142">
                    <a:moveTo>
                      <a:pt x="487" y="3"/>
                    </a:moveTo>
                    <a:lnTo>
                      <a:pt x="557" y="12"/>
                    </a:lnTo>
                    <a:lnTo>
                      <a:pt x="561" y="12"/>
                    </a:lnTo>
                    <a:lnTo>
                      <a:pt x="545" y="12"/>
                    </a:lnTo>
                    <a:lnTo>
                      <a:pt x="529" y="9"/>
                    </a:lnTo>
                    <a:lnTo>
                      <a:pt x="522" y="9"/>
                    </a:lnTo>
                    <a:lnTo>
                      <a:pt x="490" y="9"/>
                    </a:lnTo>
                    <a:lnTo>
                      <a:pt x="432" y="9"/>
                    </a:lnTo>
                    <a:lnTo>
                      <a:pt x="404" y="12"/>
                    </a:lnTo>
                    <a:lnTo>
                      <a:pt x="368" y="20"/>
                    </a:lnTo>
                    <a:lnTo>
                      <a:pt x="365" y="22"/>
                    </a:lnTo>
                    <a:lnTo>
                      <a:pt x="359" y="20"/>
                    </a:lnTo>
                    <a:lnTo>
                      <a:pt x="356" y="20"/>
                    </a:lnTo>
                    <a:lnTo>
                      <a:pt x="346" y="19"/>
                    </a:lnTo>
                    <a:lnTo>
                      <a:pt x="301" y="17"/>
                    </a:lnTo>
                    <a:lnTo>
                      <a:pt x="263" y="17"/>
                    </a:lnTo>
                    <a:lnTo>
                      <a:pt x="250" y="20"/>
                    </a:lnTo>
                    <a:lnTo>
                      <a:pt x="250" y="19"/>
                    </a:lnTo>
                    <a:lnTo>
                      <a:pt x="183" y="25"/>
                    </a:lnTo>
                    <a:lnTo>
                      <a:pt x="131" y="35"/>
                    </a:lnTo>
                    <a:lnTo>
                      <a:pt x="77" y="52"/>
                    </a:lnTo>
                    <a:lnTo>
                      <a:pt x="48" y="69"/>
                    </a:lnTo>
                    <a:lnTo>
                      <a:pt x="35" y="81"/>
                    </a:lnTo>
                    <a:lnTo>
                      <a:pt x="32" y="88"/>
                    </a:lnTo>
                    <a:lnTo>
                      <a:pt x="32" y="101"/>
                    </a:lnTo>
                    <a:lnTo>
                      <a:pt x="35" y="110"/>
                    </a:lnTo>
                    <a:lnTo>
                      <a:pt x="55" y="117"/>
                    </a:lnTo>
                    <a:lnTo>
                      <a:pt x="71" y="119"/>
                    </a:lnTo>
                    <a:lnTo>
                      <a:pt x="93" y="117"/>
                    </a:lnTo>
                    <a:lnTo>
                      <a:pt x="106" y="113"/>
                    </a:lnTo>
                    <a:lnTo>
                      <a:pt x="112" y="105"/>
                    </a:lnTo>
                    <a:lnTo>
                      <a:pt x="112" y="99"/>
                    </a:lnTo>
                    <a:lnTo>
                      <a:pt x="122" y="104"/>
                    </a:lnTo>
                    <a:lnTo>
                      <a:pt x="125" y="120"/>
                    </a:lnTo>
                    <a:lnTo>
                      <a:pt x="122" y="126"/>
                    </a:lnTo>
                    <a:lnTo>
                      <a:pt x="115" y="132"/>
                    </a:lnTo>
                    <a:lnTo>
                      <a:pt x="103" y="140"/>
                    </a:lnTo>
                    <a:lnTo>
                      <a:pt x="87" y="142"/>
                    </a:lnTo>
                    <a:lnTo>
                      <a:pt x="55" y="142"/>
                    </a:lnTo>
                    <a:lnTo>
                      <a:pt x="32" y="134"/>
                    </a:lnTo>
                    <a:lnTo>
                      <a:pt x="19" y="126"/>
                    </a:lnTo>
                    <a:lnTo>
                      <a:pt x="3" y="111"/>
                    </a:lnTo>
                    <a:lnTo>
                      <a:pt x="0" y="96"/>
                    </a:lnTo>
                    <a:lnTo>
                      <a:pt x="3" y="79"/>
                    </a:lnTo>
                    <a:lnTo>
                      <a:pt x="13" y="67"/>
                    </a:lnTo>
                    <a:lnTo>
                      <a:pt x="19" y="60"/>
                    </a:lnTo>
                    <a:lnTo>
                      <a:pt x="26" y="53"/>
                    </a:lnTo>
                    <a:lnTo>
                      <a:pt x="55" y="38"/>
                    </a:lnTo>
                    <a:lnTo>
                      <a:pt x="55" y="37"/>
                    </a:lnTo>
                    <a:lnTo>
                      <a:pt x="51" y="35"/>
                    </a:lnTo>
                    <a:lnTo>
                      <a:pt x="48" y="37"/>
                    </a:lnTo>
                    <a:lnTo>
                      <a:pt x="42" y="34"/>
                    </a:lnTo>
                    <a:lnTo>
                      <a:pt x="39" y="23"/>
                    </a:lnTo>
                    <a:lnTo>
                      <a:pt x="39" y="14"/>
                    </a:lnTo>
                    <a:lnTo>
                      <a:pt x="42" y="12"/>
                    </a:lnTo>
                    <a:lnTo>
                      <a:pt x="61" y="19"/>
                    </a:lnTo>
                    <a:lnTo>
                      <a:pt x="90" y="22"/>
                    </a:lnTo>
                    <a:lnTo>
                      <a:pt x="141" y="20"/>
                    </a:lnTo>
                    <a:lnTo>
                      <a:pt x="163" y="17"/>
                    </a:lnTo>
                    <a:lnTo>
                      <a:pt x="183" y="14"/>
                    </a:lnTo>
                    <a:lnTo>
                      <a:pt x="199" y="12"/>
                    </a:lnTo>
                    <a:lnTo>
                      <a:pt x="247" y="6"/>
                    </a:lnTo>
                    <a:lnTo>
                      <a:pt x="253" y="6"/>
                    </a:lnTo>
                    <a:lnTo>
                      <a:pt x="279" y="5"/>
                    </a:lnTo>
                    <a:lnTo>
                      <a:pt x="304" y="3"/>
                    </a:lnTo>
                    <a:lnTo>
                      <a:pt x="336" y="2"/>
                    </a:lnTo>
                    <a:lnTo>
                      <a:pt x="349" y="0"/>
                    </a:lnTo>
                    <a:lnTo>
                      <a:pt x="426" y="0"/>
                    </a:lnTo>
                    <a:lnTo>
                      <a:pt x="487" y="3"/>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43" name="Freeform 16"/>
              <p:cNvSpPr/>
              <p:nvPr/>
            </p:nvSpPr>
            <p:spPr bwMode="auto">
              <a:xfrm>
                <a:off x="3558" y="456"/>
                <a:ext cx="561" cy="141"/>
              </a:xfrm>
              <a:custGeom>
                <a:avLst/>
                <a:gdLst>
                  <a:gd name="T0" fmla="*/ 3 w 561"/>
                  <a:gd name="T1" fmla="*/ 12 h 141"/>
                  <a:gd name="T2" fmla="*/ 16 w 561"/>
                  <a:gd name="T3" fmla="*/ 12 h 141"/>
                  <a:gd name="T4" fmla="*/ 39 w 561"/>
                  <a:gd name="T5" fmla="*/ 11 h 141"/>
                  <a:gd name="T6" fmla="*/ 128 w 561"/>
                  <a:gd name="T7" fmla="*/ 11 h 141"/>
                  <a:gd name="T8" fmla="*/ 192 w 561"/>
                  <a:gd name="T9" fmla="*/ 20 h 141"/>
                  <a:gd name="T10" fmla="*/ 202 w 561"/>
                  <a:gd name="T11" fmla="*/ 20 h 141"/>
                  <a:gd name="T12" fmla="*/ 215 w 561"/>
                  <a:gd name="T13" fmla="*/ 20 h 141"/>
                  <a:gd name="T14" fmla="*/ 298 w 561"/>
                  <a:gd name="T15" fmla="*/ 19 h 141"/>
                  <a:gd name="T16" fmla="*/ 311 w 561"/>
                  <a:gd name="T17" fmla="*/ 19 h 141"/>
                  <a:gd name="T18" fmla="*/ 429 w 561"/>
                  <a:gd name="T19" fmla="*/ 34 h 141"/>
                  <a:gd name="T20" fmla="*/ 513 w 561"/>
                  <a:gd name="T21" fmla="*/ 67 h 141"/>
                  <a:gd name="T22" fmla="*/ 532 w 561"/>
                  <a:gd name="T23" fmla="*/ 88 h 141"/>
                  <a:gd name="T24" fmla="*/ 525 w 561"/>
                  <a:gd name="T25" fmla="*/ 108 h 141"/>
                  <a:gd name="T26" fmla="*/ 490 w 561"/>
                  <a:gd name="T27" fmla="*/ 119 h 141"/>
                  <a:gd name="T28" fmla="*/ 458 w 561"/>
                  <a:gd name="T29" fmla="*/ 113 h 141"/>
                  <a:gd name="T30" fmla="*/ 449 w 561"/>
                  <a:gd name="T31" fmla="*/ 99 h 141"/>
                  <a:gd name="T32" fmla="*/ 436 w 561"/>
                  <a:gd name="T33" fmla="*/ 120 h 141"/>
                  <a:gd name="T34" fmla="*/ 445 w 561"/>
                  <a:gd name="T35" fmla="*/ 132 h 141"/>
                  <a:gd name="T36" fmla="*/ 474 w 561"/>
                  <a:gd name="T37" fmla="*/ 141 h 141"/>
                  <a:gd name="T38" fmla="*/ 532 w 561"/>
                  <a:gd name="T39" fmla="*/ 132 h 141"/>
                  <a:gd name="T40" fmla="*/ 558 w 561"/>
                  <a:gd name="T41" fmla="*/ 110 h 141"/>
                  <a:gd name="T42" fmla="*/ 558 w 561"/>
                  <a:gd name="T43" fmla="*/ 79 h 141"/>
                  <a:gd name="T44" fmla="*/ 541 w 561"/>
                  <a:gd name="T45" fmla="*/ 58 h 141"/>
                  <a:gd name="T46" fmla="*/ 506 w 561"/>
                  <a:gd name="T47" fmla="*/ 38 h 141"/>
                  <a:gd name="T48" fmla="*/ 509 w 561"/>
                  <a:gd name="T49" fmla="*/ 35 h 141"/>
                  <a:gd name="T50" fmla="*/ 516 w 561"/>
                  <a:gd name="T51" fmla="*/ 32 h 141"/>
                  <a:gd name="T52" fmla="*/ 522 w 561"/>
                  <a:gd name="T53" fmla="*/ 14 h 141"/>
                  <a:gd name="T54" fmla="*/ 519 w 561"/>
                  <a:gd name="T55" fmla="*/ 11 h 141"/>
                  <a:gd name="T56" fmla="*/ 471 w 561"/>
                  <a:gd name="T57" fmla="*/ 22 h 141"/>
                  <a:gd name="T58" fmla="*/ 397 w 561"/>
                  <a:gd name="T59" fmla="*/ 17 h 141"/>
                  <a:gd name="T60" fmla="*/ 359 w 561"/>
                  <a:gd name="T61" fmla="*/ 12 h 141"/>
                  <a:gd name="T62" fmla="*/ 308 w 561"/>
                  <a:gd name="T63" fmla="*/ 6 h 141"/>
                  <a:gd name="T64" fmla="*/ 256 w 561"/>
                  <a:gd name="T65" fmla="*/ 3 h 141"/>
                  <a:gd name="T66" fmla="*/ 208 w 561"/>
                  <a:gd name="T67" fmla="*/ 0 h 141"/>
                  <a:gd name="T68" fmla="*/ 74 w 561"/>
                  <a:gd name="T69" fmla="*/ 5 h 1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61" h="141">
                    <a:moveTo>
                      <a:pt x="74" y="5"/>
                    </a:moveTo>
                    <a:lnTo>
                      <a:pt x="3" y="12"/>
                    </a:lnTo>
                    <a:lnTo>
                      <a:pt x="0" y="14"/>
                    </a:lnTo>
                    <a:lnTo>
                      <a:pt x="16" y="12"/>
                    </a:lnTo>
                    <a:lnTo>
                      <a:pt x="32" y="11"/>
                    </a:lnTo>
                    <a:lnTo>
                      <a:pt x="39" y="11"/>
                    </a:lnTo>
                    <a:lnTo>
                      <a:pt x="71" y="11"/>
                    </a:lnTo>
                    <a:lnTo>
                      <a:pt x="128" y="11"/>
                    </a:lnTo>
                    <a:lnTo>
                      <a:pt x="154" y="12"/>
                    </a:lnTo>
                    <a:lnTo>
                      <a:pt x="192" y="20"/>
                    </a:lnTo>
                    <a:lnTo>
                      <a:pt x="196" y="22"/>
                    </a:lnTo>
                    <a:lnTo>
                      <a:pt x="202" y="20"/>
                    </a:lnTo>
                    <a:lnTo>
                      <a:pt x="205" y="22"/>
                    </a:lnTo>
                    <a:lnTo>
                      <a:pt x="215" y="20"/>
                    </a:lnTo>
                    <a:lnTo>
                      <a:pt x="260" y="17"/>
                    </a:lnTo>
                    <a:lnTo>
                      <a:pt x="298" y="19"/>
                    </a:lnTo>
                    <a:lnTo>
                      <a:pt x="311" y="20"/>
                    </a:lnTo>
                    <a:lnTo>
                      <a:pt x="311" y="19"/>
                    </a:lnTo>
                    <a:lnTo>
                      <a:pt x="378" y="25"/>
                    </a:lnTo>
                    <a:lnTo>
                      <a:pt x="429" y="34"/>
                    </a:lnTo>
                    <a:lnTo>
                      <a:pt x="484" y="52"/>
                    </a:lnTo>
                    <a:lnTo>
                      <a:pt x="513" y="67"/>
                    </a:lnTo>
                    <a:lnTo>
                      <a:pt x="525" y="81"/>
                    </a:lnTo>
                    <a:lnTo>
                      <a:pt x="532" y="88"/>
                    </a:lnTo>
                    <a:lnTo>
                      <a:pt x="532" y="99"/>
                    </a:lnTo>
                    <a:lnTo>
                      <a:pt x="525" y="108"/>
                    </a:lnTo>
                    <a:lnTo>
                      <a:pt x="509" y="116"/>
                    </a:lnTo>
                    <a:lnTo>
                      <a:pt x="490" y="119"/>
                    </a:lnTo>
                    <a:lnTo>
                      <a:pt x="471" y="117"/>
                    </a:lnTo>
                    <a:lnTo>
                      <a:pt x="458" y="113"/>
                    </a:lnTo>
                    <a:lnTo>
                      <a:pt x="449" y="105"/>
                    </a:lnTo>
                    <a:lnTo>
                      <a:pt x="449" y="99"/>
                    </a:lnTo>
                    <a:lnTo>
                      <a:pt x="442" y="104"/>
                    </a:lnTo>
                    <a:lnTo>
                      <a:pt x="436" y="120"/>
                    </a:lnTo>
                    <a:lnTo>
                      <a:pt x="439" y="126"/>
                    </a:lnTo>
                    <a:lnTo>
                      <a:pt x="445" y="132"/>
                    </a:lnTo>
                    <a:lnTo>
                      <a:pt x="461" y="138"/>
                    </a:lnTo>
                    <a:lnTo>
                      <a:pt x="474" y="141"/>
                    </a:lnTo>
                    <a:lnTo>
                      <a:pt x="506" y="140"/>
                    </a:lnTo>
                    <a:lnTo>
                      <a:pt x="532" y="132"/>
                    </a:lnTo>
                    <a:lnTo>
                      <a:pt x="545" y="125"/>
                    </a:lnTo>
                    <a:lnTo>
                      <a:pt x="558" y="110"/>
                    </a:lnTo>
                    <a:lnTo>
                      <a:pt x="561" y="94"/>
                    </a:lnTo>
                    <a:lnTo>
                      <a:pt x="558" y="79"/>
                    </a:lnTo>
                    <a:lnTo>
                      <a:pt x="548" y="66"/>
                    </a:lnTo>
                    <a:lnTo>
                      <a:pt x="541" y="58"/>
                    </a:lnTo>
                    <a:lnTo>
                      <a:pt x="535" y="53"/>
                    </a:lnTo>
                    <a:lnTo>
                      <a:pt x="506" y="38"/>
                    </a:lnTo>
                    <a:lnTo>
                      <a:pt x="506" y="37"/>
                    </a:lnTo>
                    <a:lnTo>
                      <a:pt x="509" y="35"/>
                    </a:lnTo>
                    <a:lnTo>
                      <a:pt x="513" y="35"/>
                    </a:lnTo>
                    <a:lnTo>
                      <a:pt x="516" y="32"/>
                    </a:lnTo>
                    <a:lnTo>
                      <a:pt x="522" y="23"/>
                    </a:lnTo>
                    <a:lnTo>
                      <a:pt x="522" y="14"/>
                    </a:lnTo>
                    <a:lnTo>
                      <a:pt x="519" y="11"/>
                    </a:lnTo>
                    <a:lnTo>
                      <a:pt x="500" y="17"/>
                    </a:lnTo>
                    <a:lnTo>
                      <a:pt x="471" y="22"/>
                    </a:lnTo>
                    <a:lnTo>
                      <a:pt x="420" y="20"/>
                    </a:lnTo>
                    <a:lnTo>
                      <a:pt x="397" y="17"/>
                    </a:lnTo>
                    <a:lnTo>
                      <a:pt x="378" y="14"/>
                    </a:lnTo>
                    <a:lnTo>
                      <a:pt x="359" y="12"/>
                    </a:lnTo>
                    <a:lnTo>
                      <a:pt x="314" y="6"/>
                    </a:lnTo>
                    <a:lnTo>
                      <a:pt x="308" y="6"/>
                    </a:lnTo>
                    <a:lnTo>
                      <a:pt x="282" y="5"/>
                    </a:lnTo>
                    <a:lnTo>
                      <a:pt x="256" y="3"/>
                    </a:lnTo>
                    <a:lnTo>
                      <a:pt x="224" y="2"/>
                    </a:lnTo>
                    <a:lnTo>
                      <a:pt x="208" y="0"/>
                    </a:lnTo>
                    <a:lnTo>
                      <a:pt x="135" y="2"/>
                    </a:lnTo>
                    <a:lnTo>
                      <a:pt x="74" y="5"/>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44" name="Freeform 17"/>
              <p:cNvSpPr/>
              <p:nvPr/>
            </p:nvSpPr>
            <p:spPr bwMode="auto">
              <a:xfrm>
                <a:off x="3033" y="464"/>
                <a:ext cx="29" cy="1"/>
              </a:xfrm>
              <a:custGeom>
                <a:avLst/>
                <a:gdLst>
                  <a:gd name="T0" fmla="*/ 29 w 29"/>
                  <a:gd name="T1" fmla="*/ 0 h 1"/>
                  <a:gd name="T2" fmla="*/ 29 w 29"/>
                  <a:gd name="T3" fmla="*/ 1 h 1"/>
                  <a:gd name="T4" fmla="*/ 0 w 29"/>
                  <a:gd name="T5" fmla="*/ 1 h 1"/>
                  <a:gd name="T6" fmla="*/ 0 w 29"/>
                  <a:gd name="T7" fmla="*/ 0 h 1"/>
                  <a:gd name="T8" fmla="*/ 29 w 29"/>
                  <a:gd name="T9" fmla="*/ 0 h 1"/>
                  <a:gd name="T10" fmla="*/ 29 w 29"/>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1">
                    <a:moveTo>
                      <a:pt x="29" y="0"/>
                    </a:moveTo>
                    <a:lnTo>
                      <a:pt x="29" y="1"/>
                    </a:lnTo>
                    <a:lnTo>
                      <a:pt x="0" y="1"/>
                    </a:lnTo>
                    <a:lnTo>
                      <a:pt x="0" y="0"/>
                    </a:lnTo>
                    <a:lnTo>
                      <a:pt x="29"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45" name="Freeform 18"/>
              <p:cNvSpPr/>
              <p:nvPr/>
            </p:nvSpPr>
            <p:spPr bwMode="auto">
              <a:xfrm>
                <a:off x="3648" y="461"/>
                <a:ext cx="26" cy="3"/>
              </a:xfrm>
              <a:custGeom>
                <a:avLst/>
                <a:gdLst>
                  <a:gd name="T0" fmla="*/ 0 w 26"/>
                  <a:gd name="T1" fmla="*/ 1 h 3"/>
                  <a:gd name="T2" fmla="*/ 0 w 26"/>
                  <a:gd name="T3" fmla="*/ 1 h 3"/>
                  <a:gd name="T4" fmla="*/ 26 w 26"/>
                  <a:gd name="T5" fmla="*/ 3 h 3"/>
                  <a:gd name="T6" fmla="*/ 26 w 26"/>
                  <a:gd name="T7" fmla="*/ 0 h 3"/>
                  <a:gd name="T8" fmla="*/ 0 w 26"/>
                  <a:gd name="T9" fmla="*/ 1 h 3"/>
                  <a:gd name="T10" fmla="*/ 0 w 26"/>
                  <a:gd name="T11" fmla="*/ 1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3">
                    <a:moveTo>
                      <a:pt x="0" y="1"/>
                    </a:moveTo>
                    <a:lnTo>
                      <a:pt x="0" y="1"/>
                    </a:lnTo>
                    <a:lnTo>
                      <a:pt x="26" y="3"/>
                    </a:lnTo>
                    <a:lnTo>
                      <a:pt x="26"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46" name="Freeform 19"/>
              <p:cNvSpPr/>
              <p:nvPr/>
            </p:nvSpPr>
            <p:spPr bwMode="auto">
              <a:xfrm>
                <a:off x="2991" y="465"/>
                <a:ext cx="20" cy="3"/>
              </a:xfrm>
              <a:custGeom>
                <a:avLst/>
                <a:gdLst>
                  <a:gd name="T0" fmla="*/ 20 w 20"/>
                  <a:gd name="T1" fmla="*/ 0 h 3"/>
                  <a:gd name="T2" fmla="*/ 20 w 20"/>
                  <a:gd name="T3" fmla="*/ 0 h 3"/>
                  <a:gd name="T4" fmla="*/ 16 w 20"/>
                  <a:gd name="T5" fmla="*/ 3 h 3"/>
                  <a:gd name="T6" fmla="*/ 4 w 20"/>
                  <a:gd name="T7" fmla="*/ 2 h 3"/>
                  <a:gd name="T8" fmla="*/ 0 w 20"/>
                  <a:gd name="T9" fmla="*/ 0 h 3"/>
                  <a:gd name="T10" fmla="*/ 0 w 20"/>
                  <a:gd name="T11" fmla="*/ 0 h 3"/>
                  <a:gd name="T12" fmla="*/ 10 w 20"/>
                  <a:gd name="T13" fmla="*/ 0 h 3"/>
                  <a:gd name="T14" fmla="*/ 20 w 20"/>
                  <a:gd name="T15" fmla="*/ 0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 h="3">
                    <a:moveTo>
                      <a:pt x="20" y="0"/>
                    </a:moveTo>
                    <a:lnTo>
                      <a:pt x="20" y="0"/>
                    </a:lnTo>
                    <a:lnTo>
                      <a:pt x="16" y="3"/>
                    </a:lnTo>
                    <a:lnTo>
                      <a:pt x="4" y="2"/>
                    </a:lnTo>
                    <a:lnTo>
                      <a:pt x="0" y="0"/>
                    </a:lnTo>
                    <a:lnTo>
                      <a:pt x="10" y="0"/>
                    </a:lnTo>
                    <a:lnTo>
                      <a:pt x="2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47" name="Freeform 20"/>
              <p:cNvSpPr/>
              <p:nvPr/>
            </p:nvSpPr>
            <p:spPr bwMode="auto">
              <a:xfrm>
                <a:off x="3699" y="462"/>
                <a:ext cx="19" cy="3"/>
              </a:xfrm>
              <a:custGeom>
                <a:avLst/>
                <a:gdLst>
                  <a:gd name="T0" fmla="*/ 0 w 19"/>
                  <a:gd name="T1" fmla="*/ 2 h 3"/>
                  <a:gd name="T2" fmla="*/ 0 w 19"/>
                  <a:gd name="T3" fmla="*/ 2 h 3"/>
                  <a:gd name="T4" fmla="*/ 3 w 19"/>
                  <a:gd name="T5" fmla="*/ 3 h 3"/>
                  <a:gd name="T6" fmla="*/ 16 w 19"/>
                  <a:gd name="T7" fmla="*/ 3 h 3"/>
                  <a:gd name="T8" fmla="*/ 19 w 19"/>
                  <a:gd name="T9" fmla="*/ 2 h 3"/>
                  <a:gd name="T10" fmla="*/ 19 w 19"/>
                  <a:gd name="T11" fmla="*/ 0 h 3"/>
                  <a:gd name="T12" fmla="*/ 10 w 19"/>
                  <a:gd name="T13" fmla="*/ 2 h 3"/>
                  <a:gd name="T14" fmla="*/ 0 w 19"/>
                  <a:gd name="T15" fmla="*/ 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3">
                    <a:moveTo>
                      <a:pt x="0" y="2"/>
                    </a:moveTo>
                    <a:lnTo>
                      <a:pt x="0" y="2"/>
                    </a:lnTo>
                    <a:lnTo>
                      <a:pt x="3" y="3"/>
                    </a:lnTo>
                    <a:lnTo>
                      <a:pt x="16" y="3"/>
                    </a:lnTo>
                    <a:lnTo>
                      <a:pt x="19" y="2"/>
                    </a:lnTo>
                    <a:lnTo>
                      <a:pt x="19" y="0"/>
                    </a:lnTo>
                    <a:lnTo>
                      <a:pt x="10" y="2"/>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48" name="Freeform 21"/>
              <p:cNvSpPr/>
              <p:nvPr/>
            </p:nvSpPr>
            <p:spPr bwMode="auto">
              <a:xfrm>
                <a:off x="2950" y="465"/>
                <a:ext cx="22" cy="3"/>
              </a:xfrm>
              <a:custGeom>
                <a:avLst/>
                <a:gdLst>
                  <a:gd name="T0" fmla="*/ 22 w 22"/>
                  <a:gd name="T1" fmla="*/ 2 h 3"/>
                  <a:gd name="T2" fmla="*/ 22 w 22"/>
                  <a:gd name="T3" fmla="*/ 2 h 3"/>
                  <a:gd name="T4" fmla="*/ 0 w 22"/>
                  <a:gd name="T5" fmla="*/ 3 h 3"/>
                  <a:gd name="T6" fmla="*/ 0 w 22"/>
                  <a:gd name="T7" fmla="*/ 0 h 3"/>
                  <a:gd name="T8" fmla="*/ 22 w 22"/>
                  <a:gd name="T9" fmla="*/ 0 h 3"/>
                  <a:gd name="T10" fmla="*/ 22 w 22"/>
                  <a:gd name="T11" fmla="*/ 2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3">
                    <a:moveTo>
                      <a:pt x="22" y="2"/>
                    </a:moveTo>
                    <a:lnTo>
                      <a:pt x="22" y="2"/>
                    </a:lnTo>
                    <a:lnTo>
                      <a:pt x="0" y="3"/>
                    </a:lnTo>
                    <a:lnTo>
                      <a:pt x="0" y="0"/>
                    </a:lnTo>
                    <a:lnTo>
                      <a:pt x="22" y="0"/>
                    </a:lnTo>
                    <a:lnTo>
                      <a:pt x="22"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49" name="Freeform 22"/>
              <p:cNvSpPr/>
              <p:nvPr/>
            </p:nvSpPr>
            <p:spPr bwMode="auto">
              <a:xfrm>
                <a:off x="3738" y="464"/>
                <a:ext cx="22" cy="1"/>
              </a:xfrm>
              <a:custGeom>
                <a:avLst/>
                <a:gdLst>
                  <a:gd name="T0" fmla="*/ 0 w 22"/>
                  <a:gd name="T1" fmla="*/ 0 h 1"/>
                  <a:gd name="T2" fmla="*/ 0 w 22"/>
                  <a:gd name="T3" fmla="*/ 1 h 1"/>
                  <a:gd name="T4" fmla="*/ 22 w 22"/>
                  <a:gd name="T5" fmla="*/ 1 h 1"/>
                  <a:gd name="T6" fmla="*/ 22 w 22"/>
                  <a:gd name="T7" fmla="*/ 0 h 1"/>
                  <a:gd name="T8" fmla="*/ 0 w 22"/>
                  <a:gd name="T9" fmla="*/ 0 h 1"/>
                  <a:gd name="T10" fmla="*/ 0 w 2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
                    <a:moveTo>
                      <a:pt x="0" y="0"/>
                    </a:moveTo>
                    <a:lnTo>
                      <a:pt x="0" y="1"/>
                    </a:lnTo>
                    <a:lnTo>
                      <a:pt x="22" y="1"/>
                    </a:lnTo>
                    <a:lnTo>
                      <a:pt x="22"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50" name="Freeform 23"/>
              <p:cNvSpPr/>
              <p:nvPr/>
            </p:nvSpPr>
            <p:spPr bwMode="auto">
              <a:xfrm>
                <a:off x="2911" y="467"/>
                <a:ext cx="29" cy="4"/>
              </a:xfrm>
              <a:custGeom>
                <a:avLst/>
                <a:gdLst>
                  <a:gd name="T0" fmla="*/ 29 w 29"/>
                  <a:gd name="T1" fmla="*/ 1 h 4"/>
                  <a:gd name="T2" fmla="*/ 29 w 29"/>
                  <a:gd name="T3" fmla="*/ 1 h 4"/>
                  <a:gd name="T4" fmla="*/ 0 w 29"/>
                  <a:gd name="T5" fmla="*/ 4 h 4"/>
                  <a:gd name="T6" fmla="*/ 0 w 29"/>
                  <a:gd name="T7" fmla="*/ 4 h 4"/>
                  <a:gd name="T8" fmla="*/ 0 w 29"/>
                  <a:gd name="T9" fmla="*/ 3 h 4"/>
                  <a:gd name="T10" fmla="*/ 23 w 29"/>
                  <a:gd name="T11" fmla="*/ 0 h 4"/>
                  <a:gd name="T12" fmla="*/ 29 w 29"/>
                  <a:gd name="T13" fmla="*/ 0 h 4"/>
                  <a:gd name="T14" fmla="*/ 29 w 29"/>
                  <a:gd name="T15" fmla="*/ 1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4">
                    <a:moveTo>
                      <a:pt x="29" y="1"/>
                    </a:moveTo>
                    <a:lnTo>
                      <a:pt x="29" y="1"/>
                    </a:lnTo>
                    <a:lnTo>
                      <a:pt x="0" y="4"/>
                    </a:lnTo>
                    <a:lnTo>
                      <a:pt x="0" y="3"/>
                    </a:lnTo>
                    <a:lnTo>
                      <a:pt x="23" y="0"/>
                    </a:lnTo>
                    <a:lnTo>
                      <a:pt x="29" y="0"/>
                    </a:lnTo>
                    <a:lnTo>
                      <a:pt x="29"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51" name="Freeform 24"/>
              <p:cNvSpPr/>
              <p:nvPr/>
            </p:nvSpPr>
            <p:spPr bwMode="auto">
              <a:xfrm>
                <a:off x="3770" y="465"/>
                <a:ext cx="28" cy="3"/>
              </a:xfrm>
              <a:custGeom>
                <a:avLst/>
                <a:gdLst>
                  <a:gd name="T0" fmla="*/ 0 w 28"/>
                  <a:gd name="T1" fmla="*/ 0 h 3"/>
                  <a:gd name="T2" fmla="*/ 0 w 28"/>
                  <a:gd name="T3" fmla="*/ 0 h 3"/>
                  <a:gd name="T4" fmla="*/ 28 w 28"/>
                  <a:gd name="T5" fmla="*/ 3 h 3"/>
                  <a:gd name="T6" fmla="*/ 28 w 28"/>
                  <a:gd name="T7" fmla="*/ 3 h 3"/>
                  <a:gd name="T8" fmla="*/ 28 w 28"/>
                  <a:gd name="T9" fmla="*/ 2 h 3"/>
                  <a:gd name="T10" fmla="*/ 6 w 28"/>
                  <a:gd name="T11" fmla="*/ 0 h 3"/>
                  <a:gd name="T12" fmla="*/ 0 w 28"/>
                  <a:gd name="T13" fmla="*/ 0 h 3"/>
                  <a:gd name="T14" fmla="*/ 0 w 28"/>
                  <a:gd name="T15" fmla="*/ 0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8" h="3">
                    <a:moveTo>
                      <a:pt x="0" y="0"/>
                    </a:moveTo>
                    <a:lnTo>
                      <a:pt x="0" y="0"/>
                    </a:lnTo>
                    <a:lnTo>
                      <a:pt x="28" y="3"/>
                    </a:lnTo>
                    <a:lnTo>
                      <a:pt x="28" y="2"/>
                    </a:lnTo>
                    <a:lnTo>
                      <a:pt x="6"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52" name="Rectangle 25"/>
              <p:cNvSpPr>
                <a:spLocks noChangeArrowheads="1"/>
              </p:cNvSpPr>
              <p:nvPr/>
            </p:nvSpPr>
            <p:spPr bwMode="auto">
              <a:xfrm>
                <a:off x="2873" y="471"/>
                <a:ext cx="22"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eaLnBrk="0" hangingPunct="0">
                  <a:spcBef>
                    <a:spcPct val="20000"/>
                  </a:spcBef>
                </a:pPr>
                <a:endParaRPr lang="zh-CN" altLang="zh-CN" sz="3200" b="1">
                  <a:solidFill>
                    <a:srgbClr val="0000FF"/>
                  </a:solidFill>
                  <a:latin typeface="Times New Roman" panose="02020603050405020304" pitchFamily="18" charset="0"/>
                  <a:ea typeface="黑体" panose="02010609060101010101" pitchFamily="49" charset="-122"/>
                </a:endParaRPr>
              </a:p>
            </p:txBody>
          </p:sp>
          <p:sp>
            <p:nvSpPr>
              <p:cNvPr id="73753" name="Freeform 26"/>
              <p:cNvSpPr/>
              <p:nvPr/>
            </p:nvSpPr>
            <p:spPr bwMode="auto">
              <a:xfrm>
                <a:off x="3814" y="468"/>
                <a:ext cx="23" cy="2"/>
              </a:xfrm>
              <a:custGeom>
                <a:avLst/>
                <a:gdLst>
                  <a:gd name="T0" fmla="*/ 0 w 23"/>
                  <a:gd name="T1" fmla="*/ 2 h 2"/>
                  <a:gd name="T2" fmla="*/ 23 w 23"/>
                  <a:gd name="T3" fmla="*/ 2 h 2"/>
                  <a:gd name="T4" fmla="*/ 23 w 23"/>
                  <a:gd name="T5" fmla="*/ 0 h 2"/>
                  <a:gd name="T6" fmla="*/ 0 w 23"/>
                  <a:gd name="T7" fmla="*/ 2 h 2"/>
                  <a:gd name="T8" fmla="*/ 0 w 2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
                    <a:moveTo>
                      <a:pt x="0" y="2"/>
                    </a:moveTo>
                    <a:lnTo>
                      <a:pt x="23" y="2"/>
                    </a:lnTo>
                    <a:lnTo>
                      <a:pt x="23" y="0"/>
                    </a:lnTo>
                    <a:lnTo>
                      <a:pt x="0" y="2"/>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54" name="Freeform 27"/>
              <p:cNvSpPr/>
              <p:nvPr/>
            </p:nvSpPr>
            <p:spPr bwMode="auto">
              <a:xfrm>
                <a:off x="2630" y="471"/>
                <a:ext cx="653" cy="99"/>
              </a:xfrm>
              <a:custGeom>
                <a:avLst/>
                <a:gdLst>
                  <a:gd name="T0" fmla="*/ 490 w 653"/>
                  <a:gd name="T1" fmla="*/ 4 h 99"/>
                  <a:gd name="T2" fmla="*/ 541 w 653"/>
                  <a:gd name="T3" fmla="*/ 8 h 99"/>
                  <a:gd name="T4" fmla="*/ 589 w 653"/>
                  <a:gd name="T5" fmla="*/ 22 h 99"/>
                  <a:gd name="T6" fmla="*/ 595 w 653"/>
                  <a:gd name="T7" fmla="*/ 20 h 99"/>
                  <a:gd name="T8" fmla="*/ 650 w 653"/>
                  <a:gd name="T9" fmla="*/ 55 h 99"/>
                  <a:gd name="T10" fmla="*/ 646 w 653"/>
                  <a:gd name="T11" fmla="*/ 76 h 99"/>
                  <a:gd name="T12" fmla="*/ 618 w 653"/>
                  <a:gd name="T13" fmla="*/ 95 h 99"/>
                  <a:gd name="T14" fmla="*/ 614 w 653"/>
                  <a:gd name="T15" fmla="*/ 95 h 99"/>
                  <a:gd name="T16" fmla="*/ 592 w 653"/>
                  <a:gd name="T17" fmla="*/ 98 h 99"/>
                  <a:gd name="T18" fmla="*/ 582 w 653"/>
                  <a:gd name="T19" fmla="*/ 99 h 99"/>
                  <a:gd name="T20" fmla="*/ 531 w 653"/>
                  <a:gd name="T21" fmla="*/ 96 h 99"/>
                  <a:gd name="T22" fmla="*/ 499 w 653"/>
                  <a:gd name="T23" fmla="*/ 82 h 99"/>
                  <a:gd name="T24" fmla="*/ 502 w 653"/>
                  <a:gd name="T25" fmla="*/ 78 h 99"/>
                  <a:gd name="T26" fmla="*/ 515 w 653"/>
                  <a:gd name="T27" fmla="*/ 85 h 99"/>
                  <a:gd name="T28" fmla="*/ 547 w 653"/>
                  <a:gd name="T29" fmla="*/ 90 h 99"/>
                  <a:gd name="T30" fmla="*/ 602 w 653"/>
                  <a:gd name="T31" fmla="*/ 73 h 99"/>
                  <a:gd name="T32" fmla="*/ 608 w 653"/>
                  <a:gd name="T33" fmla="*/ 48 h 99"/>
                  <a:gd name="T34" fmla="*/ 570 w 653"/>
                  <a:gd name="T35" fmla="*/ 25 h 99"/>
                  <a:gd name="T36" fmla="*/ 506 w 653"/>
                  <a:gd name="T37" fmla="*/ 14 h 99"/>
                  <a:gd name="T38" fmla="*/ 448 w 653"/>
                  <a:gd name="T39" fmla="*/ 11 h 99"/>
                  <a:gd name="T40" fmla="*/ 393 w 653"/>
                  <a:gd name="T41" fmla="*/ 11 h 99"/>
                  <a:gd name="T42" fmla="*/ 333 w 653"/>
                  <a:gd name="T43" fmla="*/ 23 h 99"/>
                  <a:gd name="T44" fmla="*/ 307 w 653"/>
                  <a:gd name="T45" fmla="*/ 31 h 99"/>
                  <a:gd name="T46" fmla="*/ 233 w 653"/>
                  <a:gd name="T47" fmla="*/ 51 h 99"/>
                  <a:gd name="T48" fmla="*/ 201 w 653"/>
                  <a:gd name="T49" fmla="*/ 58 h 99"/>
                  <a:gd name="T50" fmla="*/ 176 w 653"/>
                  <a:gd name="T51" fmla="*/ 64 h 99"/>
                  <a:gd name="T52" fmla="*/ 112 w 653"/>
                  <a:gd name="T53" fmla="*/ 75 h 99"/>
                  <a:gd name="T54" fmla="*/ 80 w 653"/>
                  <a:gd name="T55" fmla="*/ 79 h 99"/>
                  <a:gd name="T56" fmla="*/ 35 w 653"/>
                  <a:gd name="T57" fmla="*/ 84 h 99"/>
                  <a:gd name="T58" fmla="*/ 0 w 653"/>
                  <a:gd name="T59" fmla="*/ 75 h 99"/>
                  <a:gd name="T60" fmla="*/ 137 w 653"/>
                  <a:gd name="T61" fmla="*/ 58 h 99"/>
                  <a:gd name="T62" fmla="*/ 230 w 653"/>
                  <a:gd name="T63" fmla="*/ 41 h 99"/>
                  <a:gd name="T64" fmla="*/ 246 w 653"/>
                  <a:gd name="T65" fmla="*/ 40 h 99"/>
                  <a:gd name="T66" fmla="*/ 275 w 653"/>
                  <a:gd name="T67" fmla="*/ 31 h 99"/>
                  <a:gd name="T68" fmla="*/ 336 w 653"/>
                  <a:gd name="T69" fmla="*/ 10 h 99"/>
                  <a:gd name="T70" fmla="*/ 374 w 653"/>
                  <a:gd name="T71" fmla="*/ 2 h 99"/>
                  <a:gd name="T72" fmla="*/ 422 w 653"/>
                  <a:gd name="T73" fmla="*/ 0 h 99"/>
                  <a:gd name="T74" fmla="*/ 477 w 653"/>
                  <a:gd name="T75" fmla="*/ 2 h 9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53" h="99">
                    <a:moveTo>
                      <a:pt x="477" y="2"/>
                    </a:moveTo>
                    <a:lnTo>
                      <a:pt x="490" y="4"/>
                    </a:lnTo>
                    <a:lnTo>
                      <a:pt x="506" y="4"/>
                    </a:lnTo>
                    <a:lnTo>
                      <a:pt x="541" y="8"/>
                    </a:lnTo>
                    <a:lnTo>
                      <a:pt x="566" y="13"/>
                    </a:lnTo>
                    <a:lnTo>
                      <a:pt x="589" y="22"/>
                    </a:lnTo>
                    <a:lnTo>
                      <a:pt x="589" y="20"/>
                    </a:lnTo>
                    <a:lnTo>
                      <a:pt x="595" y="20"/>
                    </a:lnTo>
                    <a:lnTo>
                      <a:pt x="627" y="35"/>
                    </a:lnTo>
                    <a:lnTo>
                      <a:pt x="650" y="55"/>
                    </a:lnTo>
                    <a:lnTo>
                      <a:pt x="653" y="64"/>
                    </a:lnTo>
                    <a:lnTo>
                      <a:pt x="646" y="76"/>
                    </a:lnTo>
                    <a:lnTo>
                      <a:pt x="634" y="87"/>
                    </a:lnTo>
                    <a:lnTo>
                      <a:pt x="618" y="95"/>
                    </a:lnTo>
                    <a:lnTo>
                      <a:pt x="614" y="96"/>
                    </a:lnTo>
                    <a:lnTo>
                      <a:pt x="614" y="95"/>
                    </a:lnTo>
                    <a:lnTo>
                      <a:pt x="608" y="95"/>
                    </a:lnTo>
                    <a:lnTo>
                      <a:pt x="592" y="98"/>
                    </a:lnTo>
                    <a:lnTo>
                      <a:pt x="586" y="98"/>
                    </a:lnTo>
                    <a:lnTo>
                      <a:pt x="582" y="99"/>
                    </a:lnTo>
                    <a:lnTo>
                      <a:pt x="557" y="99"/>
                    </a:lnTo>
                    <a:lnTo>
                      <a:pt x="531" y="96"/>
                    </a:lnTo>
                    <a:lnTo>
                      <a:pt x="515" y="92"/>
                    </a:lnTo>
                    <a:lnTo>
                      <a:pt x="499" y="82"/>
                    </a:lnTo>
                    <a:lnTo>
                      <a:pt x="499" y="73"/>
                    </a:lnTo>
                    <a:lnTo>
                      <a:pt x="502" y="78"/>
                    </a:lnTo>
                    <a:lnTo>
                      <a:pt x="509" y="81"/>
                    </a:lnTo>
                    <a:lnTo>
                      <a:pt x="515" y="85"/>
                    </a:lnTo>
                    <a:lnTo>
                      <a:pt x="531" y="90"/>
                    </a:lnTo>
                    <a:lnTo>
                      <a:pt x="547" y="90"/>
                    </a:lnTo>
                    <a:lnTo>
                      <a:pt x="582" y="82"/>
                    </a:lnTo>
                    <a:lnTo>
                      <a:pt x="602" y="73"/>
                    </a:lnTo>
                    <a:lnTo>
                      <a:pt x="611" y="63"/>
                    </a:lnTo>
                    <a:lnTo>
                      <a:pt x="608" y="48"/>
                    </a:lnTo>
                    <a:lnTo>
                      <a:pt x="602" y="40"/>
                    </a:lnTo>
                    <a:lnTo>
                      <a:pt x="570" y="25"/>
                    </a:lnTo>
                    <a:lnTo>
                      <a:pt x="541" y="17"/>
                    </a:lnTo>
                    <a:lnTo>
                      <a:pt x="506" y="14"/>
                    </a:lnTo>
                    <a:lnTo>
                      <a:pt x="470" y="11"/>
                    </a:lnTo>
                    <a:lnTo>
                      <a:pt x="448" y="11"/>
                    </a:lnTo>
                    <a:lnTo>
                      <a:pt x="429" y="11"/>
                    </a:lnTo>
                    <a:lnTo>
                      <a:pt x="393" y="11"/>
                    </a:lnTo>
                    <a:lnTo>
                      <a:pt x="345" y="19"/>
                    </a:lnTo>
                    <a:lnTo>
                      <a:pt x="333" y="23"/>
                    </a:lnTo>
                    <a:lnTo>
                      <a:pt x="333" y="25"/>
                    </a:lnTo>
                    <a:lnTo>
                      <a:pt x="307" y="31"/>
                    </a:lnTo>
                    <a:lnTo>
                      <a:pt x="249" y="48"/>
                    </a:lnTo>
                    <a:lnTo>
                      <a:pt x="233" y="51"/>
                    </a:lnTo>
                    <a:lnTo>
                      <a:pt x="220" y="55"/>
                    </a:lnTo>
                    <a:lnTo>
                      <a:pt x="201" y="58"/>
                    </a:lnTo>
                    <a:lnTo>
                      <a:pt x="179" y="63"/>
                    </a:lnTo>
                    <a:lnTo>
                      <a:pt x="176" y="64"/>
                    </a:lnTo>
                    <a:lnTo>
                      <a:pt x="163" y="66"/>
                    </a:lnTo>
                    <a:lnTo>
                      <a:pt x="112" y="75"/>
                    </a:lnTo>
                    <a:lnTo>
                      <a:pt x="105" y="75"/>
                    </a:lnTo>
                    <a:lnTo>
                      <a:pt x="80" y="79"/>
                    </a:lnTo>
                    <a:lnTo>
                      <a:pt x="67" y="79"/>
                    </a:lnTo>
                    <a:lnTo>
                      <a:pt x="35" y="84"/>
                    </a:lnTo>
                    <a:lnTo>
                      <a:pt x="0" y="85"/>
                    </a:lnTo>
                    <a:lnTo>
                      <a:pt x="0" y="75"/>
                    </a:lnTo>
                    <a:lnTo>
                      <a:pt x="57" y="69"/>
                    </a:lnTo>
                    <a:lnTo>
                      <a:pt x="137" y="58"/>
                    </a:lnTo>
                    <a:lnTo>
                      <a:pt x="182" y="52"/>
                    </a:lnTo>
                    <a:lnTo>
                      <a:pt x="230" y="41"/>
                    </a:lnTo>
                    <a:lnTo>
                      <a:pt x="243" y="40"/>
                    </a:lnTo>
                    <a:lnTo>
                      <a:pt x="246" y="40"/>
                    </a:lnTo>
                    <a:lnTo>
                      <a:pt x="256" y="35"/>
                    </a:lnTo>
                    <a:lnTo>
                      <a:pt x="275" y="31"/>
                    </a:lnTo>
                    <a:lnTo>
                      <a:pt x="320" y="16"/>
                    </a:lnTo>
                    <a:lnTo>
                      <a:pt x="336" y="10"/>
                    </a:lnTo>
                    <a:lnTo>
                      <a:pt x="365" y="4"/>
                    </a:lnTo>
                    <a:lnTo>
                      <a:pt x="374" y="2"/>
                    </a:lnTo>
                    <a:lnTo>
                      <a:pt x="406" y="0"/>
                    </a:lnTo>
                    <a:lnTo>
                      <a:pt x="422" y="0"/>
                    </a:lnTo>
                    <a:lnTo>
                      <a:pt x="457" y="0"/>
                    </a:lnTo>
                    <a:lnTo>
                      <a:pt x="477" y="2"/>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55" name="Freeform 28"/>
              <p:cNvSpPr/>
              <p:nvPr/>
            </p:nvSpPr>
            <p:spPr bwMode="auto">
              <a:xfrm>
                <a:off x="3430" y="468"/>
                <a:ext cx="653" cy="101"/>
              </a:xfrm>
              <a:custGeom>
                <a:avLst/>
                <a:gdLst>
                  <a:gd name="T0" fmla="*/ 160 w 653"/>
                  <a:gd name="T1" fmla="*/ 5 h 101"/>
                  <a:gd name="T2" fmla="*/ 109 w 653"/>
                  <a:gd name="T3" fmla="*/ 10 h 101"/>
                  <a:gd name="T4" fmla="*/ 61 w 653"/>
                  <a:gd name="T5" fmla="*/ 23 h 101"/>
                  <a:gd name="T6" fmla="*/ 55 w 653"/>
                  <a:gd name="T7" fmla="*/ 22 h 101"/>
                  <a:gd name="T8" fmla="*/ 0 w 653"/>
                  <a:gd name="T9" fmla="*/ 57 h 101"/>
                  <a:gd name="T10" fmla="*/ 3 w 653"/>
                  <a:gd name="T11" fmla="*/ 78 h 101"/>
                  <a:gd name="T12" fmla="*/ 35 w 653"/>
                  <a:gd name="T13" fmla="*/ 98 h 101"/>
                  <a:gd name="T14" fmla="*/ 35 w 653"/>
                  <a:gd name="T15" fmla="*/ 98 h 101"/>
                  <a:gd name="T16" fmla="*/ 58 w 653"/>
                  <a:gd name="T17" fmla="*/ 99 h 101"/>
                  <a:gd name="T18" fmla="*/ 71 w 653"/>
                  <a:gd name="T19" fmla="*/ 101 h 101"/>
                  <a:gd name="T20" fmla="*/ 119 w 653"/>
                  <a:gd name="T21" fmla="*/ 98 h 101"/>
                  <a:gd name="T22" fmla="*/ 151 w 653"/>
                  <a:gd name="T23" fmla="*/ 84 h 101"/>
                  <a:gd name="T24" fmla="*/ 151 w 653"/>
                  <a:gd name="T25" fmla="*/ 79 h 101"/>
                  <a:gd name="T26" fmla="*/ 138 w 653"/>
                  <a:gd name="T27" fmla="*/ 87 h 101"/>
                  <a:gd name="T28" fmla="*/ 103 w 653"/>
                  <a:gd name="T29" fmla="*/ 90 h 101"/>
                  <a:gd name="T30" fmla="*/ 48 w 653"/>
                  <a:gd name="T31" fmla="*/ 75 h 101"/>
                  <a:gd name="T32" fmla="*/ 42 w 653"/>
                  <a:gd name="T33" fmla="*/ 49 h 101"/>
                  <a:gd name="T34" fmla="*/ 80 w 653"/>
                  <a:gd name="T35" fmla="*/ 26 h 101"/>
                  <a:gd name="T36" fmla="*/ 144 w 653"/>
                  <a:gd name="T37" fmla="*/ 14 h 101"/>
                  <a:gd name="T38" fmla="*/ 202 w 653"/>
                  <a:gd name="T39" fmla="*/ 13 h 101"/>
                  <a:gd name="T40" fmla="*/ 256 w 653"/>
                  <a:gd name="T41" fmla="*/ 13 h 101"/>
                  <a:gd name="T42" fmla="*/ 317 w 653"/>
                  <a:gd name="T43" fmla="*/ 23 h 101"/>
                  <a:gd name="T44" fmla="*/ 343 w 653"/>
                  <a:gd name="T45" fmla="*/ 31 h 101"/>
                  <a:gd name="T46" fmla="*/ 416 w 653"/>
                  <a:gd name="T47" fmla="*/ 51 h 101"/>
                  <a:gd name="T48" fmla="*/ 449 w 653"/>
                  <a:gd name="T49" fmla="*/ 58 h 101"/>
                  <a:gd name="T50" fmla="*/ 474 w 653"/>
                  <a:gd name="T51" fmla="*/ 64 h 101"/>
                  <a:gd name="T52" fmla="*/ 538 w 653"/>
                  <a:gd name="T53" fmla="*/ 75 h 101"/>
                  <a:gd name="T54" fmla="*/ 570 w 653"/>
                  <a:gd name="T55" fmla="*/ 79 h 101"/>
                  <a:gd name="T56" fmla="*/ 615 w 653"/>
                  <a:gd name="T57" fmla="*/ 82 h 101"/>
                  <a:gd name="T58" fmla="*/ 650 w 653"/>
                  <a:gd name="T59" fmla="*/ 75 h 101"/>
                  <a:gd name="T60" fmla="*/ 513 w 653"/>
                  <a:gd name="T61" fmla="*/ 58 h 101"/>
                  <a:gd name="T62" fmla="*/ 420 w 653"/>
                  <a:gd name="T63" fmla="*/ 41 h 101"/>
                  <a:gd name="T64" fmla="*/ 404 w 653"/>
                  <a:gd name="T65" fmla="*/ 40 h 101"/>
                  <a:gd name="T66" fmla="*/ 375 w 653"/>
                  <a:gd name="T67" fmla="*/ 31 h 101"/>
                  <a:gd name="T68" fmla="*/ 314 w 653"/>
                  <a:gd name="T69" fmla="*/ 11 h 101"/>
                  <a:gd name="T70" fmla="*/ 276 w 653"/>
                  <a:gd name="T71" fmla="*/ 3 h 101"/>
                  <a:gd name="T72" fmla="*/ 228 w 653"/>
                  <a:gd name="T73" fmla="*/ 0 h 101"/>
                  <a:gd name="T74" fmla="*/ 173 w 653"/>
                  <a:gd name="T75" fmla="*/ 2 h 10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53" h="101">
                    <a:moveTo>
                      <a:pt x="173" y="2"/>
                    </a:moveTo>
                    <a:lnTo>
                      <a:pt x="160" y="5"/>
                    </a:lnTo>
                    <a:lnTo>
                      <a:pt x="144" y="5"/>
                    </a:lnTo>
                    <a:lnTo>
                      <a:pt x="109" y="10"/>
                    </a:lnTo>
                    <a:lnTo>
                      <a:pt x="83" y="14"/>
                    </a:lnTo>
                    <a:lnTo>
                      <a:pt x="61" y="23"/>
                    </a:lnTo>
                    <a:lnTo>
                      <a:pt x="61" y="22"/>
                    </a:lnTo>
                    <a:lnTo>
                      <a:pt x="55" y="22"/>
                    </a:lnTo>
                    <a:lnTo>
                      <a:pt x="23" y="37"/>
                    </a:lnTo>
                    <a:lnTo>
                      <a:pt x="0" y="57"/>
                    </a:lnTo>
                    <a:lnTo>
                      <a:pt x="0" y="66"/>
                    </a:lnTo>
                    <a:lnTo>
                      <a:pt x="3" y="78"/>
                    </a:lnTo>
                    <a:lnTo>
                      <a:pt x="16" y="88"/>
                    </a:lnTo>
                    <a:lnTo>
                      <a:pt x="35" y="98"/>
                    </a:lnTo>
                    <a:lnTo>
                      <a:pt x="45" y="98"/>
                    </a:lnTo>
                    <a:lnTo>
                      <a:pt x="58" y="99"/>
                    </a:lnTo>
                    <a:lnTo>
                      <a:pt x="64" y="99"/>
                    </a:lnTo>
                    <a:lnTo>
                      <a:pt x="71" y="101"/>
                    </a:lnTo>
                    <a:lnTo>
                      <a:pt x="96" y="101"/>
                    </a:lnTo>
                    <a:lnTo>
                      <a:pt x="119" y="98"/>
                    </a:lnTo>
                    <a:lnTo>
                      <a:pt x="135" y="93"/>
                    </a:lnTo>
                    <a:lnTo>
                      <a:pt x="151" y="84"/>
                    </a:lnTo>
                    <a:lnTo>
                      <a:pt x="154" y="75"/>
                    </a:lnTo>
                    <a:lnTo>
                      <a:pt x="151" y="79"/>
                    </a:lnTo>
                    <a:lnTo>
                      <a:pt x="144" y="82"/>
                    </a:lnTo>
                    <a:lnTo>
                      <a:pt x="138" y="87"/>
                    </a:lnTo>
                    <a:lnTo>
                      <a:pt x="122" y="90"/>
                    </a:lnTo>
                    <a:lnTo>
                      <a:pt x="103" y="90"/>
                    </a:lnTo>
                    <a:lnTo>
                      <a:pt x="67" y="84"/>
                    </a:lnTo>
                    <a:lnTo>
                      <a:pt x="48" y="75"/>
                    </a:lnTo>
                    <a:lnTo>
                      <a:pt x="39" y="64"/>
                    </a:lnTo>
                    <a:lnTo>
                      <a:pt x="42" y="49"/>
                    </a:lnTo>
                    <a:lnTo>
                      <a:pt x="48" y="41"/>
                    </a:lnTo>
                    <a:lnTo>
                      <a:pt x="80" y="26"/>
                    </a:lnTo>
                    <a:lnTo>
                      <a:pt x="109" y="19"/>
                    </a:lnTo>
                    <a:lnTo>
                      <a:pt x="144" y="14"/>
                    </a:lnTo>
                    <a:lnTo>
                      <a:pt x="180" y="13"/>
                    </a:lnTo>
                    <a:lnTo>
                      <a:pt x="202" y="13"/>
                    </a:lnTo>
                    <a:lnTo>
                      <a:pt x="221" y="11"/>
                    </a:lnTo>
                    <a:lnTo>
                      <a:pt x="256" y="13"/>
                    </a:lnTo>
                    <a:lnTo>
                      <a:pt x="304" y="20"/>
                    </a:lnTo>
                    <a:lnTo>
                      <a:pt x="317" y="23"/>
                    </a:lnTo>
                    <a:lnTo>
                      <a:pt x="317" y="25"/>
                    </a:lnTo>
                    <a:lnTo>
                      <a:pt x="343" y="31"/>
                    </a:lnTo>
                    <a:lnTo>
                      <a:pt x="400" y="47"/>
                    </a:lnTo>
                    <a:lnTo>
                      <a:pt x="416" y="51"/>
                    </a:lnTo>
                    <a:lnTo>
                      <a:pt x="429" y="55"/>
                    </a:lnTo>
                    <a:lnTo>
                      <a:pt x="449" y="58"/>
                    </a:lnTo>
                    <a:lnTo>
                      <a:pt x="471" y="63"/>
                    </a:lnTo>
                    <a:lnTo>
                      <a:pt x="474" y="64"/>
                    </a:lnTo>
                    <a:lnTo>
                      <a:pt x="487" y="66"/>
                    </a:lnTo>
                    <a:lnTo>
                      <a:pt x="538" y="75"/>
                    </a:lnTo>
                    <a:lnTo>
                      <a:pt x="545" y="75"/>
                    </a:lnTo>
                    <a:lnTo>
                      <a:pt x="570" y="79"/>
                    </a:lnTo>
                    <a:lnTo>
                      <a:pt x="583" y="79"/>
                    </a:lnTo>
                    <a:lnTo>
                      <a:pt x="615" y="82"/>
                    </a:lnTo>
                    <a:lnTo>
                      <a:pt x="653" y="84"/>
                    </a:lnTo>
                    <a:lnTo>
                      <a:pt x="650" y="75"/>
                    </a:lnTo>
                    <a:lnTo>
                      <a:pt x="593" y="69"/>
                    </a:lnTo>
                    <a:lnTo>
                      <a:pt x="513" y="58"/>
                    </a:lnTo>
                    <a:lnTo>
                      <a:pt x="468" y="52"/>
                    </a:lnTo>
                    <a:lnTo>
                      <a:pt x="420" y="41"/>
                    </a:lnTo>
                    <a:lnTo>
                      <a:pt x="407" y="40"/>
                    </a:lnTo>
                    <a:lnTo>
                      <a:pt x="404" y="40"/>
                    </a:lnTo>
                    <a:lnTo>
                      <a:pt x="394" y="35"/>
                    </a:lnTo>
                    <a:lnTo>
                      <a:pt x="375" y="31"/>
                    </a:lnTo>
                    <a:lnTo>
                      <a:pt x="330" y="17"/>
                    </a:lnTo>
                    <a:lnTo>
                      <a:pt x="314" y="11"/>
                    </a:lnTo>
                    <a:lnTo>
                      <a:pt x="285" y="5"/>
                    </a:lnTo>
                    <a:lnTo>
                      <a:pt x="276" y="3"/>
                    </a:lnTo>
                    <a:lnTo>
                      <a:pt x="244" y="2"/>
                    </a:lnTo>
                    <a:lnTo>
                      <a:pt x="228" y="0"/>
                    </a:lnTo>
                    <a:lnTo>
                      <a:pt x="192" y="2"/>
                    </a:lnTo>
                    <a:lnTo>
                      <a:pt x="173" y="2"/>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56" name="Freeform 29"/>
              <p:cNvSpPr/>
              <p:nvPr/>
            </p:nvSpPr>
            <p:spPr bwMode="auto">
              <a:xfrm>
                <a:off x="2818" y="471"/>
                <a:ext cx="32" cy="5"/>
              </a:xfrm>
              <a:custGeom>
                <a:avLst/>
                <a:gdLst>
                  <a:gd name="T0" fmla="*/ 32 w 32"/>
                  <a:gd name="T1" fmla="*/ 2 h 5"/>
                  <a:gd name="T2" fmla="*/ 32 w 32"/>
                  <a:gd name="T3" fmla="*/ 2 h 5"/>
                  <a:gd name="T4" fmla="*/ 4 w 32"/>
                  <a:gd name="T5" fmla="*/ 5 h 5"/>
                  <a:gd name="T6" fmla="*/ 4 w 32"/>
                  <a:gd name="T7" fmla="*/ 5 h 5"/>
                  <a:gd name="T8" fmla="*/ 0 w 32"/>
                  <a:gd name="T9" fmla="*/ 4 h 5"/>
                  <a:gd name="T10" fmla="*/ 0 w 32"/>
                  <a:gd name="T11" fmla="*/ 4 h 5"/>
                  <a:gd name="T12" fmla="*/ 23 w 32"/>
                  <a:gd name="T13" fmla="*/ 0 h 5"/>
                  <a:gd name="T14" fmla="*/ 32 w 32"/>
                  <a:gd name="T15" fmla="*/ 0 h 5"/>
                  <a:gd name="T16" fmla="*/ 32 w 32"/>
                  <a:gd name="T17" fmla="*/ 2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5">
                    <a:moveTo>
                      <a:pt x="32" y="2"/>
                    </a:moveTo>
                    <a:lnTo>
                      <a:pt x="32" y="2"/>
                    </a:lnTo>
                    <a:lnTo>
                      <a:pt x="4" y="5"/>
                    </a:lnTo>
                    <a:lnTo>
                      <a:pt x="0" y="4"/>
                    </a:lnTo>
                    <a:lnTo>
                      <a:pt x="23" y="0"/>
                    </a:lnTo>
                    <a:lnTo>
                      <a:pt x="32" y="0"/>
                    </a:lnTo>
                    <a:lnTo>
                      <a:pt x="32"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57" name="Freeform 30"/>
              <p:cNvSpPr/>
              <p:nvPr/>
            </p:nvSpPr>
            <p:spPr bwMode="auto">
              <a:xfrm>
                <a:off x="3859" y="468"/>
                <a:ext cx="32" cy="5"/>
              </a:xfrm>
              <a:custGeom>
                <a:avLst/>
                <a:gdLst>
                  <a:gd name="T0" fmla="*/ 0 w 32"/>
                  <a:gd name="T1" fmla="*/ 2 h 5"/>
                  <a:gd name="T2" fmla="*/ 0 w 32"/>
                  <a:gd name="T3" fmla="*/ 2 h 5"/>
                  <a:gd name="T4" fmla="*/ 29 w 32"/>
                  <a:gd name="T5" fmla="*/ 5 h 5"/>
                  <a:gd name="T6" fmla="*/ 29 w 32"/>
                  <a:gd name="T7" fmla="*/ 5 h 5"/>
                  <a:gd name="T8" fmla="*/ 32 w 32"/>
                  <a:gd name="T9" fmla="*/ 3 h 5"/>
                  <a:gd name="T10" fmla="*/ 32 w 32"/>
                  <a:gd name="T11" fmla="*/ 3 h 5"/>
                  <a:gd name="T12" fmla="*/ 10 w 32"/>
                  <a:gd name="T13" fmla="*/ 0 h 5"/>
                  <a:gd name="T14" fmla="*/ 0 w 32"/>
                  <a:gd name="T15" fmla="*/ 0 h 5"/>
                  <a:gd name="T16" fmla="*/ 0 w 32"/>
                  <a:gd name="T17" fmla="*/ 2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5">
                    <a:moveTo>
                      <a:pt x="0" y="2"/>
                    </a:moveTo>
                    <a:lnTo>
                      <a:pt x="0" y="2"/>
                    </a:lnTo>
                    <a:lnTo>
                      <a:pt x="29" y="5"/>
                    </a:lnTo>
                    <a:lnTo>
                      <a:pt x="32" y="3"/>
                    </a:lnTo>
                    <a:lnTo>
                      <a:pt x="10" y="0"/>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58" name="Freeform 31"/>
              <p:cNvSpPr/>
              <p:nvPr/>
            </p:nvSpPr>
            <p:spPr bwMode="auto">
              <a:xfrm>
                <a:off x="2783" y="476"/>
                <a:ext cx="19" cy="5"/>
              </a:xfrm>
              <a:custGeom>
                <a:avLst/>
                <a:gdLst>
                  <a:gd name="T0" fmla="*/ 19 w 19"/>
                  <a:gd name="T1" fmla="*/ 0 h 5"/>
                  <a:gd name="T2" fmla="*/ 10 w 19"/>
                  <a:gd name="T3" fmla="*/ 3 h 5"/>
                  <a:gd name="T4" fmla="*/ 3 w 19"/>
                  <a:gd name="T5" fmla="*/ 3 h 5"/>
                  <a:gd name="T6" fmla="*/ 0 w 19"/>
                  <a:gd name="T7" fmla="*/ 5 h 5"/>
                  <a:gd name="T8" fmla="*/ 0 w 19"/>
                  <a:gd name="T9" fmla="*/ 5 h 5"/>
                  <a:gd name="T10" fmla="*/ 0 w 19"/>
                  <a:gd name="T11" fmla="*/ 3 h 5"/>
                  <a:gd name="T12" fmla="*/ 13 w 19"/>
                  <a:gd name="T13" fmla="*/ 2 h 5"/>
                  <a:gd name="T14" fmla="*/ 16 w 19"/>
                  <a:gd name="T15" fmla="*/ 0 h 5"/>
                  <a:gd name="T16" fmla="*/ 16 w 19"/>
                  <a:gd name="T17" fmla="*/ 0 h 5"/>
                  <a:gd name="T18" fmla="*/ 19 w 1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 h="5">
                    <a:moveTo>
                      <a:pt x="19" y="0"/>
                    </a:moveTo>
                    <a:lnTo>
                      <a:pt x="10" y="3"/>
                    </a:lnTo>
                    <a:lnTo>
                      <a:pt x="3" y="3"/>
                    </a:lnTo>
                    <a:lnTo>
                      <a:pt x="0" y="5"/>
                    </a:lnTo>
                    <a:lnTo>
                      <a:pt x="0" y="3"/>
                    </a:lnTo>
                    <a:lnTo>
                      <a:pt x="13" y="2"/>
                    </a:lnTo>
                    <a:lnTo>
                      <a:pt x="16" y="0"/>
                    </a:lnTo>
                    <a:lnTo>
                      <a:pt x="19"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59" name="Freeform 32"/>
              <p:cNvSpPr/>
              <p:nvPr/>
            </p:nvSpPr>
            <p:spPr bwMode="auto">
              <a:xfrm>
                <a:off x="3907" y="473"/>
                <a:ext cx="20" cy="5"/>
              </a:xfrm>
              <a:custGeom>
                <a:avLst/>
                <a:gdLst>
                  <a:gd name="T0" fmla="*/ 0 w 20"/>
                  <a:gd name="T1" fmla="*/ 0 h 5"/>
                  <a:gd name="T2" fmla="*/ 10 w 20"/>
                  <a:gd name="T3" fmla="*/ 3 h 5"/>
                  <a:gd name="T4" fmla="*/ 16 w 20"/>
                  <a:gd name="T5" fmla="*/ 3 h 5"/>
                  <a:gd name="T6" fmla="*/ 16 w 20"/>
                  <a:gd name="T7" fmla="*/ 5 h 5"/>
                  <a:gd name="T8" fmla="*/ 20 w 20"/>
                  <a:gd name="T9" fmla="*/ 5 h 5"/>
                  <a:gd name="T10" fmla="*/ 20 w 20"/>
                  <a:gd name="T11" fmla="*/ 3 h 5"/>
                  <a:gd name="T12" fmla="*/ 7 w 20"/>
                  <a:gd name="T13" fmla="*/ 2 h 5"/>
                  <a:gd name="T14" fmla="*/ 4 w 20"/>
                  <a:gd name="T15" fmla="*/ 0 h 5"/>
                  <a:gd name="T16" fmla="*/ 4 w 20"/>
                  <a:gd name="T17" fmla="*/ 0 h 5"/>
                  <a:gd name="T18" fmla="*/ 0 w 20"/>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5">
                    <a:moveTo>
                      <a:pt x="0" y="0"/>
                    </a:moveTo>
                    <a:lnTo>
                      <a:pt x="10" y="3"/>
                    </a:lnTo>
                    <a:lnTo>
                      <a:pt x="16" y="3"/>
                    </a:lnTo>
                    <a:lnTo>
                      <a:pt x="16" y="5"/>
                    </a:lnTo>
                    <a:lnTo>
                      <a:pt x="20" y="5"/>
                    </a:lnTo>
                    <a:lnTo>
                      <a:pt x="20" y="3"/>
                    </a:lnTo>
                    <a:lnTo>
                      <a:pt x="7" y="2"/>
                    </a:lnTo>
                    <a:lnTo>
                      <a:pt x="4"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60" name="Freeform 33"/>
              <p:cNvSpPr/>
              <p:nvPr/>
            </p:nvSpPr>
            <p:spPr bwMode="auto">
              <a:xfrm>
                <a:off x="3062" y="476"/>
                <a:ext cx="29" cy="3"/>
              </a:xfrm>
              <a:custGeom>
                <a:avLst/>
                <a:gdLst>
                  <a:gd name="T0" fmla="*/ 22 w 29"/>
                  <a:gd name="T1" fmla="*/ 2 h 3"/>
                  <a:gd name="T2" fmla="*/ 29 w 29"/>
                  <a:gd name="T3" fmla="*/ 2 h 3"/>
                  <a:gd name="T4" fmla="*/ 29 w 29"/>
                  <a:gd name="T5" fmla="*/ 2 h 3"/>
                  <a:gd name="T6" fmla="*/ 29 w 29"/>
                  <a:gd name="T7" fmla="*/ 3 h 3"/>
                  <a:gd name="T8" fmla="*/ 13 w 29"/>
                  <a:gd name="T9" fmla="*/ 3 h 3"/>
                  <a:gd name="T10" fmla="*/ 0 w 29"/>
                  <a:gd name="T11" fmla="*/ 3 h 3"/>
                  <a:gd name="T12" fmla="*/ 0 w 29"/>
                  <a:gd name="T13" fmla="*/ 0 h 3"/>
                  <a:gd name="T14" fmla="*/ 13 w 29"/>
                  <a:gd name="T15" fmla="*/ 2 h 3"/>
                  <a:gd name="T16" fmla="*/ 22 w 29"/>
                  <a:gd name="T17" fmla="*/ 2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 h="3">
                    <a:moveTo>
                      <a:pt x="22" y="2"/>
                    </a:moveTo>
                    <a:lnTo>
                      <a:pt x="29" y="2"/>
                    </a:lnTo>
                    <a:lnTo>
                      <a:pt x="29" y="3"/>
                    </a:lnTo>
                    <a:lnTo>
                      <a:pt x="13" y="3"/>
                    </a:lnTo>
                    <a:lnTo>
                      <a:pt x="0" y="3"/>
                    </a:lnTo>
                    <a:lnTo>
                      <a:pt x="0" y="0"/>
                    </a:lnTo>
                    <a:lnTo>
                      <a:pt x="13" y="2"/>
                    </a:lnTo>
                    <a:lnTo>
                      <a:pt x="22"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61" name="Freeform 34"/>
              <p:cNvSpPr/>
              <p:nvPr/>
            </p:nvSpPr>
            <p:spPr bwMode="auto">
              <a:xfrm>
                <a:off x="3619" y="475"/>
                <a:ext cx="29" cy="3"/>
              </a:xfrm>
              <a:custGeom>
                <a:avLst/>
                <a:gdLst>
                  <a:gd name="T0" fmla="*/ 7 w 29"/>
                  <a:gd name="T1" fmla="*/ 1 h 3"/>
                  <a:gd name="T2" fmla="*/ 0 w 29"/>
                  <a:gd name="T3" fmla="*/ 1 h 3"/>
                  <a:gd name="T4" fmla="*/ 0 w 29"/>
                  <a:gd name="T5" fmla="*/ 1 h 3"/>
                  <a:gd name="T6" fmla="*/ 0 w 29"/>
                  <a:gd name="T7" fmla="*/ 1 h 3"/>
                  <a:gd name="T8" fmla="*/ 16 w 29"/>
                  <a:gd name="T9" fmla="*/ 3 h 3"/>
                  <a:gd name="T10" fmla="*/ 29 w 29"/>
                  <a:gd name="T11" fmla="*/ 1 h 3"/>
                  <a:gd name="T12" fmla="*/ 29 w 29"/>
                  <a:gd name="T13" fmla="*/ 0 h 3"/>
                  <a:gd name="T14" fmla="*/ 16 w 29"/>
                  <a:gd name="T15" fmla="*/ 1 h 3"/>
                  <a:gd name="T16" fmla="*/ 7 w 29"/>
                  <a:gd name="T17" fmla="*/ 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 h="3">
                    <a:moveTo>
                      <a:pt x="7" y="1"/>
                    </a:moveTo>
                    <a:lnTo>
                      <a:pt x="0" y="1"/>
                    </a:lnTo>
                    <a:lnTo>
                      <a:pt x="16" y="3"/>
                    </a:lnTo>
                    <a:lnTo>
                      <a:pt x="29" y="1"/>
                    </a:lnTo>
                    <a:lnTo>
                      <a:pt x="29" y="0"/>
                    </a:lnTo>
                    <a:lnTo>
                      <a:pt x="16" y="1"/>
                    </a:lnTo>
                    <a:lnTo>
                      <a:pt x="7"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62" name="Freeform 35"/>
              <p:cNvSpPr/>
              <p:nvPr/>
            </p:nvSpPr>
            <p:spPr bwMode="auto">
              <a:xfrm>
                <a:off x="3110" y="478"/>
                <a:ext cx="22" cy="3"/>
              </a:xfrm>
              <a:custGeom>
                <a:avLst/>
                <a:gdLst>
                  <a:gd name="T0" fmla="*/ 22 w 22"/>
                  <a:gd name="T1" fmla="*/ 1 h 3"/>
                  <a:gd name="T2" fmla="*/ 22 w 22"/>
                  <a:gd name="T3" fmla="*/ 3 h 3"/>
                  <a:gd name="T4" fmla="*/ 22 w 22"/>
                  <a:gd name="T5" fmla="*/ 3 h 3"/>
                  <a:gd name="T6" fmla="*/ 3 w 22"/>
                  <a:gd name="T7" fmla="*/ 3 h 3"/>
                  <a:gd name="T8" fmla="*/ 0 w 22"/>
                  <a:gd name="T9" fmla="*/ 1 h 3"/>
                  <a:gd name="T10" fmla="*/ 0 w 22"/>
                  <a:gd name="T11" fmla="*/ 0 h 3"/>
                  <a:gd name="T12" fmla="*/ 6 w 22"/>
                  <a:gd name="T13" fmla="*/ 1 h 3"/>
                  <a:gd name="T14" fmla="*/ 22 w 22"/>
                  <a:gd name="T15" fmla="*/ 1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 h="3">
                    <a:moveTo>
                      <a:pt x="22" y="1"/>
                    </a:moveTo>
                    <a:lnTo>
                      <a:pt x="22" y="3"/>
                    </a:lnTo>
                    <a:lnTo>
                      <a:pt x="3" y="3"/>
                    </a:lnTo>
                    <a:lnTo>
                      <a:pt x="0" y="1"/>
                    </a:lnTo>
                    <a:lnTo>
                      <a:pt x="0" y="0"/>
                    </a:lnTo>
                    <a:lnTo>
                      <a:pt x="6" y="1"/>
                    </a:lnTo>
                    <a:lnTo>
                      <a:pt x="22"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63" name="Freeform 36"/>
              <p:cNvSpPr/>
              <p:nvPr/>
            </p:nvSpPr>
            <p:spPr bwMode="auto">
              <a:xfrm>
                <a:off x="3577" y="476"/>
                <a:ext cx="23" cy="3"/>
              </a:xfrm>
              <a:custGeom>
                <a:avLst/>
                <a:gdLst>
                  <a:gd name="T0" fmla="*/ 0 w 23"/>
                  <a:gd name="T1" fmla="*/ 2 h 3"/>
                  <a:gd name="T2" fmla="*/ 0 w 23"/>
                  <a:gd name="T3" fmla="*/ 3 h 3"/>
                  <a:gd name="T4" fmla="*/ 0 w 23"/>
                  <a:gd name="T5" fmla="*/ 3 h 3"/>
                  <a:gd name="T6" fmla="*/ 20 w 23"/>
                  <a:gd name="T7" fmla="*/ 3 h 3"/>
                  <a:gd name="T8" fmla="*/ 23 w 23"/>
                  <a:gd name="T9" fmla="*/ 2 h 3"/>
                  <a:gd name="T10" fmla="*/ 23 w 23"/>
                  <a:gd name="T11" fmla="*/ 0 h 3"/>
                  <a:gd name="T12" fmla="*/ 16 w 23"/>
                  <a:gd name="T13" fmla="*/ 2 h 3"/>
                  <a:gd name="T14" fmla="*/ 0 w 23"/>
                  <a:gd name="T15" fmla="*/ 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 h="3">
                    <a:moveTo>
                      <a:pt x="0" y="2"/>
                    </a:moveTo>
                    <a:lnTo>
                      <a:pt x="0" y="3"/>
                    </a:lnTo>
                    <a:lnTo>
                      <a:pt x="20" y="3"/>
                    </a:lnTo>
                    <a:lnTo>
                      <a:pt x="23" y="2"/>
                    </a:lnTo>
                    <a:lnTo>
                      <a:pt x="23" y="0"/>
                    </a:lnTo>
                    <a:lnTo>
                      <a:pt x="16" y="2"/>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64" name="Freeform 37"/>
              <p:cNvSpPr/>
              <p:nvPr/>
            </p:nvSpPr>
            <p:spPr bwMode="auto">
              <a:xfrm>
                <a:off x="3017" y="479"/>
                <a:ext cx="26" cy="3"/>
              </a:xfrm>
              <a:custGeom>
                <a:avLst/>
                <a:gdLst>
                  <a:gd name="T0" fmla="*/ 26 w 26"/>
                  <a:gd name="T1" fmla="*/ 0 h 3"/>
                  <a:gd name="T2" fmla="*/ 26 w 26"/>
                  <a:gd name="T3" fmla="*/ 0 h 3"/>
                  <a:gd name="T4" fmla="*/ 10 w 26"/>
                  <a:gd name="T5" fmla="*/ 2 h 3"/>
                  <a:gd name="T6" fmla="*/ 0 w 26"/>
                  <a:gd name="T7" fmla="*/ 3 h 3"/>
                  <a:gd name="T8" fmla="*/ 0 w 26"/>
                  <a:gd name="T9" fmla="*/ 3 h 3"/>
                  <a:gd name="T10" fmla="*/ 3 w 26"/>
                  <a:gd name="T11" fmla="*/ 0 h 3"/>
                  <a:gd name="T12" fmla="*/ 10 w 26"/>
                  <a:gd name="T13" fmla="*/ 0 h 3"/>
                  <a:gd name="T14" fmla="*/ 26 w 26"/>
                  <a:gd name="T15" fmla="*/ 0 h 3"/>
                  <a:gd name="T16" fmla="*/ 26 w 26"/>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3">
                    <a:moveTo>
                      <a:pt x="26" y="0"/>
                    </a:moveTo>
                    <a:lnTo>
                      <a:pt x="26" y="0"/>
                    </a:lnTo>
                    <a:lnTo>
                      <a:pt x="10" y="2"/>
                    </a:lnTo>
                    <a:lnTo>
                      <a:pt x="0" y="3"/>
                    </a:lnTo>
                    <a:lnTo>
                      <a:pt x="3" y="0"/>
                    </a:lnTo>
                    <a:lnTo>
                      <a:pt x="10" y="0"/>
                    </a:lnTo>
                    <a:lnTo>
                      <a:pt x="26"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65" name="Freeform 38"/>
              <p:cNvSpPr/>
              <p:nvPr/>
            </p:nvSpPr>
            <p:spPr bwMode="auto">
              <a:xfrm>
                <a:off x="3667" y="476"/>
                <a:ext cx="26" cy="3"/>
              </a:xfrm>
              <a:custGeom>
                <a:avLst/>
                <a:gdLst>
                  <a:gd name="T0" fmla="*/ 0 w 26"/>
                  <a:gd name="T1" fmla="*/ 2 h 3"/>
                  <a:gd name="T2" fmla="*/ 0 w 26"/>
                  <a:gd name="T3" fmla="*/ 2 h 3"/>
                  <a:gd name="T4" fmla="*/ 16 w 26"/>
                  <a:gd name="T5" fmla="*/ 3 h 3"/>
                  <a:gd name="T6" fmla="*/ 26 w 26"/>
                  <a:gd name="T7" fmla="*/ 3 h 3"/>
                  <a:gd name="T8" fmla="*/ 26 w 26"/>
                  <a:gd name="T9" fmla="*/ 3 h 3"/>
                  <a:gd name="T10" fmla="*/ 23 w 26"/>
                  <a:gd name="T11" fmla="*/ 2 h 3"/>
                  <a:gd name="T12" fmla="*/ 16 w 26"/>
                  <a:gd name="T13" fmla="*/ 0 h 3"/>
                  <a:gd name="T14" fmla="*/ 0 w 26"/>
                  <a:gd name="T15" fmla="*/ 0 h 3"/>
                  <a:gd name="T16" fmla="*/ 0 w 26"/>
                  <a:gd name="T17" fmla="*/ 2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3">
                    <a:moveTo>
                      <a:pt x="0" y="2"/>
                    </a:moveTo>
                    <a:lnTo>
                      <a:pt x="0" y="2"/>
                    </a:lnTo>
                    <a:lnTo>
                      <a:pt x="16" y="3"/>
                    </a:lnTo>
                    <a:lnTo>
                      <a:pt x="26" y="3"/>
                    </a:lnTo>
                    <a:lnTo>
                      <a:pt x="23" y="2"/>
                    </a:lnTo>
                    <a:lnTo>
                      <a:pt x="16" y="0"/>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66" name="Freeform 39"/>
              <p:cNvSpPr/>
              <p:nvPr/>
            </p:nvSpPr>
            <p:spPr bwMode="auto">
              <a:xfrm>
                <a:off x="2742" y="481"/>
                <a:ext cx="25" cy="4"/>
              </a:xfrm>
              <a:custGeom>
                <a:avLst/>
                <a:gdLst>
                  <a:gd name="T0" fmla="*/ 25 w 25"/>
                  <a:gd name="T1" fmla="*/ 0 h 4"/>
                  <a:gd name="T2" fmla="*/ 22 w 25"/>
                  <a:gd name="T3" fmla="*/ 1 h 4"/>
                  <a:gd name="T4" fmla="*/ 3 w 25"/>
                  <a:gd name="T5" fmla="*/ 4 h 4"/>
                  <a:gd name="T6" fmla="*/ 0 w 25"/>
                  <a:gd name="T7" fmla="*/ 4 h 4"/>
                  <a:gd name="T8" fmla="*/ 9 w 25"/>
                  <a:gd name="T9" fmla="*/ 1 h 4"/>
                  <a:gd name="T10" fmla="*/ 22 w 25"/>
                  <a:gd name="T11" fmla="*/ 0 h 4"/>
                  <a:gd name="T12" fmla="*/ 25 w 25"/>
                  <a:gd name="T13" fmla="*/ 0 h 4"/>
                  <a:gd name="T14" fmla="*/ 25 w 25"/>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 h="4">
                    <a:moveTo>
                      <a:pt x="25" y="0"/>
                    </a:moveTo>
                    <a:lnTo>
                      <a:pt x="22" y="1"/>
                    </a:lnTo>
                    <a:lnTo>
                      <a:pt x="3" y="4"/>
                    </a:lnTo>
                    <a:lnTo>
                      <a:pt x="0" y="4"/>
                    </a:lnTo>
                    <a:lnTo>
                      <a:pt x="9" y="1"/>
                    </a:lnTo>
                    <a:lnTo>
                      <a:pt x="22" y="0"/>
                    </a:lnTo>
                    <a:lnTo>
                      <a:pt x="25"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67" name="Freeform 40"/>
              <p:cNvSpPr/>
              <p:nvPr/>
            </p:nvSpPr>
            <p:spPr bwMode="auto">
              <a:xfrm>
                <a:off x="3943" y="478"/>
                <a:ext cx="25" cy="4"/>
              </a:xfrm>
              <a:custGeom>
                <a:avLst/>
                <a:gdLst>
                  <a:gd name="T0" fmla="*/ 0 w 25"/>
                  <a:gd name="T1" fmla="*/ 0 h 4"/>
                  <a:gd name="T2" fmla="*/ 3 w 25"/>
                  <a:gd name="T3" fmla="*/ 1 h 4"/>
                  <a:gd name="T4" fmla="*/ 22 w 25"/>
                  <a:gd name="T5" fmla="*/ 4 h 4"/>
                  <a:gd name="T6" fmla="*/ 25 w 25"/>
                  <a:gd name="T7" fmla="*/ 4 h 4"/>
                  <a:gd name="T8" fmla="*/ 16 w 25"/>
                  <a:gd name="T9" fmla="*/ 1 h 4"/>
                  <a:gd name="T10" fmla="*/ 3 w 25"/>
                  <a:gd name="T11" fmla="*/ 0 h 4"/>
                  <a:gd name="T12" fmla="*/ 0 w 25"/>
                  <a:gd name="T13" fmla="*/ 0 h 4"/>
                  <a:gd name="T14" fmla="*/ 0 w 25"/>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 h="4">
                    <a:moveTo>
                      <a:pt x="0" y="0"/>
                    </a:moveTo>
                    <a:lnTo>
                      <a:pt x="3" y="1"/>
                    </a:lnTo>
                    <a:lnTo>
                      <a:pt x="22" y="4"/>
                    </a:lnTo>
                    <a:lnTo>
                      <a:pt x="25" y="4"/>
                    </a:lnTo>
                    <a:lnTo>
                      <a:pt x="16" y="1"/>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68" name="Freeform 41"/>
              <p:cNvSpPr/>
              <p:nvPr/>
            </p:nvSpPr>
            <p:spPr bwMode="auto">
              <a:xfrm>
                <a:off x="3152" y="481"/>
                <a:ext cx="22" cy="4"/>
              </a:xfrm>
              <a:custGeom>
                <a:avLst/>
                <a:gdLst>
                  <a:gd name="T0" fmla="*/ 22 w 22"/>
                  <a:gd name="T1" fmla="*/ 4 h 4"/>
                  <a:gd name="T2" fmla="*/ 22 w 22"/>
                  <a:gd name="T3" fmla="*/ 4 h 4"/>
                  <a:gd name="T4" fmla="*/ 22 w 22"/>
                  <a:gd name="T5" fmla="*/ 4 h 4"/>
                  <a:gd name="T6" fmla="*/ 16 w 22"/>
                  <a:gd name="T7" fmla="*/ 4 h 4"/>
                  <a:gd name="T8" fmla="*/ 0 w 22"/>
                  <a:gd name="T9" fmla="*/ 1 h 4"/>
                  <a:gd name="T10" fmla="*/ 0 w 22"/>
                  <a:gd name="T11" fmla="*/ 0 h 4"/>
                  <a:gd name="T12" fmla="*/ 16 w 22"/>
                  <a:gd name="T13" fmla="*/ 3 h 4"/>
                  <a:gd name="T14" fmla="*/ 22 w 22"/>
                  <a:gd name="T15" fmla="*/ 4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 h="4">
                    <a:moveTo>
                      <a:pt x="22" y="4"/>
                    </a:moveTo>
                    <a:lnTo>
                      <a:pt x="22" y="4"/>
                    </a:lnTo>
                    <a:lnTo>
                      <a:pt x="16" y="4"/>
                    </a:lnTo>
                    <a:lnTo>
                      <a:pt x="0" y="1"/>
                    </a:lnTo>
                    <a:lnTo>
                      <a:pt x="0" y="0"/>
                    </a:lnTo>
                    <a:lnTo>
                      <a:pt x="16" y="3"/>
                    </a:lnTo>
                    <a:lnTo>
                      <a:pt x="22"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69" name="Freeform 42"/>
              <p:cNvSpPr/>
              <p:nvPr/>
            </p:nvSpPr>
            <p:spPr bwMode="auto">
              <a:xfrm>
                <a:off x="3536" y="479"/>
                <a:ext cx="22" cy="5"/>
              </a:xfrm>
              <a:custGeom>
                <a:avLst/>
                <a:gdLst>
                  <a:gd name="T0" fmla="*/ 0 w 22"/>
                  <a:gd name="T1" fmla="*/ 3 h 5"/>
                  <a:gd name="T2" fmla="*/ 0 w 22"/>
                  <a:gd name="T3" fmla="*/ 5 h 5"/>
                  <a:gd name="T4" fmla="*/ 0 w 22"/>
                  <a:gd name="T5" fmla="*/ 5 h 5"/>
                  <a:gd name="T6" fmla="*/ 6 w 22"/>
                  <a:gd name="T7" fmla="*/ 5 h 5"/>
                  <a:gd name="T8" fmla="*/ 22 w 22"/>
                  <a:gd name="T9" fmla="*/ 2 h 5"/>
                  <a:gd name="T10" fmla="*/ 22 w 22"/>
                  <a:gd name="T11" fmla="*/ 0 h 5"/>
                  <a:gd name="T12" fmla="*/ 6 w 22"/>
                  <a:gd name="T13" fmla="*/ 3 h 5"/>
                  <a:gd name="T14" fmla="*/ 0 w 22"/>
                  <a:gd name="T15" fmla="*/ 3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 h="5">
                    <a:moveTo>
                      <a:pt x="0" y="3"/>
                    </a:moveTo>
                    <a:lnTo>
                      <a:pt x="0" y="5"/>
                    </a:lnTo>
                    <a:lnTo>
                      <a:pt x="6" y="5"/>
                    </a:lnTo>
                    <a:lnTo>
                      <a:pt x="22" y="2"/>
                    </a:lnTo>
                    <a:lnTo>
                      <a:pt x="22" y="0"/>
                    </a:lnTo>
                    <a:lnTo>
                      <a:pt x="6" y="3"/>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70" name="Freeform 43"/>
              <p:cNvSpPr/>
              <p:nvPr/>
            </p:nvSpPr>
            <p:spPr bwMode="auto">
              <a:xfrm>
                <a:off x="2975" y="482"/>
                <a:ext cx="26" cy="5"/>
              </a:xfrm>
              <a:custGeom>
                <a:avLst/>
                <a:gdLst>
                  <a:gd name="T0" fmla="*/ 26 w 26"/>
                  <a:gd name="T1" fmla="*/ 0 h 5"/>
                  <a:gd name="T2" fmla="*/ 20 w 26"/>
                  <a:gd name="T3" fmla="*/ 3 h 5"/>
                  <a:gd name="T4" fmla="*/ 0 w 26"/>
                  <a:gd name="T5" fmla="*/ 5 h 5"/>
                  <a:gd name="T6" fmla="*/ 0 w 26"/>
                  <a:gd name="T7" fmla="*/ 5 h 5"/>
                  <a:gd name="T8" fmla="*/ 0 w 26"/>
                  <a:gd name="T9" fmla="*/ 5 h 5"/>
                  <a:gd name="T10" fmla="*/ 23 w 26"/>
                  <a:gd name="T11" fmla="*/ 0 h 5"/>
                  <a:gd name="T12" fmla="*/ 23 w 26"/>
                  <a:gd name="T13" fmla="*/ 0 h 5"/>
                  <a:gd name="T14" fmla="*/ 26 w 26"/>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5">
                    <a:moveTo>
                      <a:pt x="26" y="0"/>
                    </a:moveTo>
                    <a:lnTo>
                      <a:pt x="20" y="3"/>
                    </a:lnTo>
                    <a:lnTo>
                      <a:pt x="0" y="5"/>
                    </a:lnTo>
                    <a:lnTo>
                      <a:pt x="23" y="0"/>
                    </a:lnTo>
                    <a:lnTo>
                      <a:pt x="26"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71" name="Freeform 44"/>
              <p:cNvSpPr/>
              <p:nvPr/>
            </p:nvSpPr>
            <p:spPr bwMode="auto">
              <a:xfrm>
                <a:off x="3709" y="479"/>
                <a:ext cx="25" cy="6"/>
              </a:xfrm>
              <a:custGeom>
                <a:avLst/>
                <a:gdLst>
                  <a:gd name="T0" fmla="*/ 0 w 25"/>
                  <a:gd name="T1" fmla="*/ 2 h 6"/>
                  <a:gd name="T2" fmla="*/ 6 w 25"/>
                  <a:gd name="T3" fmla="*/ 3 h 6"/>
                  <a:gd name="T4" fmla="*/ 25 w 25"/>
                  <a:gd name="T5" fmla="*/ 6 h 6"/>
                  <a:gd name="T6" fmla="*/ 25 w 25"/>
                  <a:gd name="T7" fmla="*/ 5 h 6"/>
                  <a:gd name="T8" fmla="*/ 25 w 25"/>
                  <a:gd name="T9" fmla="*/ 5 h 6"/>
                  <a:gd name="T10" fmla="*/ 3 w 25"/>
                  <a:gd name="T11" fmla="*/ 0 h 6"/>
                  <a:gd name="T12" fmla="*/ 3 w 25"/>
                  <a:gd name="T13" fmla="*/ 0 h 6"/>
                  <a:gd name="T14" fmla="*/ 0 w 25"/>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 h="6">
                    <a:moveTo>
                      <a:pt x="0" y="2"/>
                    </a:moveTo>
                    <a:lnTo>
                      <a:pt x="6" y="3"/>
                    </a:lnTo>
                    <a:lnTo>
                      <a:pt x="25" y="6"/>
                    </a:lnTo>
                    <a:lnTo>
                      <a:pt x="25" y="5"/>
                    </a:lnTo>
                    <a:lnTo>
                      <a:pt x="3"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72" name="Freeform 45"/>
              <p:cNvSpPr/>
              <p:nvPr/>
            </p:nvSpPr>
            <p:spPr bwMode="auto">
              <a:xfrm>
                <a:off x="2947" y="485"/>
                <a:ext cx="105" cy="56"/>
              </a:xfrm>
              <a:custGeom>
                <a:avLst/>
                <a:gdLst>
                  <a:gd name="T0" fmla="*/ 64 w 105"/>
                  <a:gd name="T1" fmla="*/ 9 h 56"/>
                  <a:gd name="T2" fmla="*/ 38 w 105"/>
                  <a:gd name="T3" fmla="*/ 20 h 56"/>
                  <a:gd name="T4" fmla="*/ 32 w 105"/>
                  <a:gd name="T5" fmla="*/ 26 h 56"/>
                  <a:gd name="T6" fmla="*/ 32 w 105"/>
                  <a:gd name="T7" fmla="*/ 38 h 56"/>
                  <a:gd name="T8" fmla="*/ 38 w 105"/>
                  <a:gd name="T9" fmla="*/ 44 h 56"/>
                  <a:gd name="T10" fmla="*/ 48 w 105"/>
                  <a:gd name="T11" fmla="*/ 47 h 56"/>
                  <a:gd name="T12" fmla="*/ 67 w 105"/>
                  <a:gd name="T13" fmla="*/ 46 h 56"/>
                  <a:gd name="T14" fmla="*/ 70 w 105"/>
                  <a:gd name="T15" fmla="*/ 46 h 56"/>
                  <a:gd name="T16" fmla="*/ 67 w 105"/>
                  <a:gd name="T17" fmla="*/ 49 h 56"/>
                  <a:gd name="T18" fmla="*/ 60 w 105"/>
                  <a:gd name="T19" fmla="*/ 53 h 56"/>
                  <a:gd name="T20" fmla="*/ 51 w 105"/>
                  <a:gd name="T21" fmla="*/ 56 h 56"/>
                  <a:gd name="T22" fmla="*/ 44 w 105"/>
                  <a:gd name="T23" fmla="*/ 56 h 56"/>
                  <a:gd name="T24" fmla="*/ 44 w 105"/>
                  <a:gd name="T25" fmla="*/ 55 h 56"/>
                  <a:gd name="T26" fmla="*/ 28 w 105"/>
                  <a:gd name="T27" fmla="*/ 55 h 56"/>
                  <a:gd name="T28" fmla="*/ 9 w 105"/>
                  <a:gd name="T29" fmla="*/ 49 h 56"/>
                  <a:gd name="T30" fmla="*/ 0 w 105"/>
                  <a:gd name="T31" fmla="*/ 41 h 56"/>
                  <a:gd name="T32" fmla="*/ 0 w 105"/>
                  <a:gd name="T33" fmla="*/ 34 h 56"/>
                  <a:gd name="T34" fmla="*/ 9 w 105"/>
                  <a:gd name="T35" fmla="*/ 23 h 56"/>
                  <a:gd name="T36" fmla="*/ 19 w 105"/>
                  <a:gd name="T37" fmla="*/ 14 h 56"/>
                  <a:gd name="T38" fmla="*/ 28 w 105"/>
                  <a:gd name="T39" fmla="*/ 9 h 56"/>
                  <a:gd name="T40" fmla="*/ 60 w 105"/>
                  <a:gd name="T41" fmla="*/ 3 h 56"/>
                  <a:gd name="T42" fmla="*/ 73 w 105"/>
                  <a:gd name="T43" fmla="*/ 2 h 56"/>
                  <a:gd name="T44" fmla="*/ 80 w 105"/>
                  <a:gd name="T45" fmla="*/ 0 h 56"/>
                  <a:gd name="T46" fmla="*/ 92 w 105"/>
                  <a:gd name="T47" fmla="*/ 0 h 56"/>
                  <a:gd name="T48" fmla="*/ 92 w 105"/>
                  <a:gd name="T49" fmla="*/ 0 h 56"/>
                  <a:gd name="T50" fmla="*/ 105 w 105"/>
                  <a:gd name="T51" fmla="*/ 0 h 56"/>
                  <a:gd name="T52" fmla="*/ 64 w 105"/>
                  <a:gd name="T53" fmla="*/ 9 h 5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05" h="56">
                    <a:moveTo>
                      <a:pt x="64" y="9"/>
                    </a:moveTo>
                    <a:lnTo>
                      <a:pt x="38" y="20"/>
                    </a:lnTo>
                    <a:lnTo>
                      <a:pt x="32" y="26"/>
                    </a:lnTo>
                    <a:lnTo>
                      <a:pt x="32" y="38"/>
                    </a:lnTo>
                    <a:lnTo>
                      <a:pt x="38" y="44"/>
                    </a:lnTo>
                    <a:lnTo>
                      <a:pt x="48" y="47"/>
                    </a:lnTo>
                    <a:lnTo>
                      <a:pt x="67" y="46"/>
                    </a:lnTo>
                    <a:lnTo>
                      <a:pt x="70" y="46"/>
                    </a:lnTo>
                    <a:lnTo>
                      <a:pt x="67" y="49"/>
                    </a:lnTo>
                    <a:lnTo>
                      <a:pt x="60" y="53"/>
                    </a:lnTo>
                    <a:lnTo>
                      <a:pt x="51" y="56"/>
                    </a:lnTo>
                    <a:lnTo>
                      <a:pt x="44" y="56"/>
                    </a:lnTo>
                    <a:lnTo>
                      <a:pt x="44" y="55"/>
                    </a:lnTo>
                    <a:lnTo>
                      <a:pt x="28" y="55"/>
                    </a:lnTo>
                    <a:lnTo>
                      <a:pt x="9" y="49"/>
                    </a:lnTo>
                    <a:lnTo>
                      <a:pt x="0" y="41"/>
                    </a:lnTo>
                    <a:lnTo>
                      <a:pt x="0" y="34"/>
                    </a:lnTo>
                    <a:lnTo>
                      <a:pt x="9" y="23"/>
                    </a:lnTo>
                    <a:lnTo>
                      <a:pt x="19" y="14"/>
                    </a:lnTo>
                    <a:lnTo>
                      <a:pt x="28" y="9"/>
                    </a:lnTo>
                    <a:lnTo>
                      <a:pt x="60" y="3"/>
                    </a:lnTo>
                    <a:lnTo>
                      <a:pt x="73" y="2"/>
                    </a:lnTo>
                    <a:lnTo>
                      <a:pt x="80" y="0"/>
                    </a:lnTo>
                    <a:lnTo>
                      <a:pt x="92" y="0"/>
                    </a:lnTo>
                    <a:lnTo>
                      <a:pt x="105" y="0"/>
                    </a:lnTo>
                    <a:lnTo>
                      <a:pt x="64" y="9"/>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73" name="Freeform 46"/>
              <p:cNvSpPr/>
              <p:nvPr/>
            </p:nvSpPr>
            <p:spPr bwMode="auto">
              <a:xfrm>
                <a:off x="3658" y="482"/>
                <a:ext cx="105" cy="58"/>
              </a:xfrm>
              <a:custGeom>
                <a:avLst/>
                <a:gdLst>
                  <a:gd name="T0" fmla="*/ 41 w 105"/>
                  <a:gd name="T1" fmla="*/ 11 h 58"/>
                  <a:gd name="T2" fmla="*/ 67 w 105"/>
                  <a:gd name="T3" fmla="*/ 21 h 58"/>
                  <a:gd name="T4" fmla="*/ 73 w 105"/>
                  <a:gd name="T5" fmla="*/ 26 h 58"/>
                  <a:gd name="T6" fmla="*/ 73 w 105"/>
                  <a:gd name="T7" fmla="*/ 40 h 58"/>
                  <a:gd name="T8" fmla="*/ 67 w 105"/>
                  <a:gd name="T9" fmla="*/ 44 h 58"/>
                  <a:gd name="T10" fmla="*/ 60 w 105"/>
                  <a:gd name="T11" fmla="*/ 47 h 58"/>
                  <a:gd name="T12" fmla="*/ 38 w 105"/>
                  <a:gd name="T13" fmla="*/ 47 h 58"/>
                  <a:gd name="T14" fmla="*/ 38 w 105"/>
                  <a:gd name="T15" fmla="*/ 46 h 58"/>
                  <a:gd name="T16" fmla="*/ 38 w 105"/>
                  <a:gd name="T17" fmla="*/ 49 h 58"/>
                  <a:gd name="T18" fmla="*/ 44 w 105"/>
                  <a:gd name="T19" fmla="*/ 53 h 58"/>
                  <a:gd name="T20" fmla="*/ 54 w 105"/>
                  <a:gd name="T21" fmla="*/ 58 h 58"/>
                  <a:gd name="T22" fmla="*/ 60 w 105"/>
                  <a:gd name="T23" fmla="*/ 58 h 58"/>
                  <a:gd name="T24" fmla="*/ 64 w 105"/>
                  <a:gd name="T25" fmla="*/ 56 h 58"/>
                  <a:gd name="T26" fmla="*/ 80 w 105"/>
                  <a:gd name="T27" fmla="*/ 56 h 58"/>
                  <a:gd name="T28" fmla="*/ 96 w 105"/>
                  <a:gd name="T29" fmla="*/ 50 h 58"/>
                  <a:gd name="T30" fmla="*/ 105 w 105"/>
                  <a:gd name="T31" fmla="*/ 41 h 58"/>
                  <a:gd name="T32" fmla="*/ 105 w 105"/>
                  <a:gd name="T33" fmla="*/ 35 h 58"/>
                  <a:gd name="T34" fmla="*/ 96 w 105"/>
                  <a:gd name="T35" fmla="*/ 24 h 58"/>
                  <a:gd name="T36" fmla="*/ 86 w 105"/>
                  <a:gd name="T37" fmla="*/ 14 h 58"/>
                  <a:gd name="T38" fmla="*/ 76 w 105"/>
                  <a:gd name="T39" fmla="*/ 9 h 58"/>
                  <a:gd name="T40" fmla="*/ 44 w 105"/>
                  <a:gd name="T41" fmla="*/ 3 h 58"/>
                  <a:gd name="T42" fmla="*/ 32 w 105"/>
                  <a:gd name="T43" fmla="*/ 3 h 58"/>
                  <a:gd name="T44" fmla="*/ 25 w 105"/>
                  <a:gd name="T45" fmla="*/ 2 h 58"/>
                  <a:gd name="T46" fmla="*/ 12 w 105"/>
                  <a:gd name="T47" fmla="*/ 2 h 58"/>
                  <a:gd name="T48" fmla="*/ 9 w 105"/>
                  <a:gd name="T49" fmla="*/ 0 h 58"/>
                  <a:gd name="T50" fmla="*/ 0 w 105"/>
                  <a:gd name="T51" fmla="*/ 0 h 58"/>
                  <a:gd name="T52" fmla="*/ 41 w 105"/>
                  <a:gd name="T53" fmla="*/ 11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05" h="58">
                    <a:moveTo>
                      <a:pt x="41" y="11"/>
                    </a:moveTo>
                    <a:lnTo>
                      <a:pt x="67" y="21"/>
                    </a:lnTo>
                    <a:lnTo>
                      <a:pt x="73" y="26"/>
                    </a:lnTo>
                    <a:lnTo>
                      <a:pt x="73" y="40"/>
                    </a:lnTo>
                    <a:lnTo>
                      <a:pt x="67" y="44"/>
                    </a:lnTo>
                    <a:lnTo>
                      <a:pt x="60" y="47"/>
                    </a:lnTo>
                    <a:lnTo>
                      <a:pt x="38" y="47"/>
                    </a:lnTo>
                    <a:lnTo>
                      <a:pt x="38" y="46"/>
                    </a:lnTo>
                    <a:lnTo>
                      <a:pt x="38" y="49"/>
                    </a:lnTo>
                    <a:lnTo>
                      <a:pt x="44" y="53"/>
                    </a:lnTo>
                    <a:lnTo>
                      <a:pt x="54" y="58"/>
                    </a:lnTo>
                    <a:lnTo>
                      <a:pt x="60" y="58"/>
                    </a:lnTo>
                    <a:lnTo>
                      <a:pt x="64" y="56"/>
                    </a:lnTo>
                    <a:lnTo>
                      <a:pt x="80" y="56"/>
                    </a:lnTo>
                    <a:lnTo>
                      <a:pt x="96" y="50"/>
                    </a:lnTo>
                    <a:lnTo>
                      <a:pt x="105" y="41"/>
                    </a:lnTo>
                    <a:lnTo>
                      <a:pt x="105" y="35"/>
                    </a:lnTo>
                    <a:lnTo>
                      <a:pt x="96" y="24"/>
                    </a:lnTo>
                    <a:lnTo>
                      <a:pt x="86" y="14"/>
                    </a:lnTo>
                    <a:lnTo>
                      <a:pt x="76" y="9"/>
                    </a:lnTo>
                    <a:lnTo>
                      <a:pt x="44" y="3"/>
                    </a:lnTo>
                    <a:lnTo>
                      <a:pt x="32" y="3"/>
                    </a:lnTo>
                    <a:lnTo>
                      <a:pt x="25" y="2"/>
                    </a:lnTo>
                    <a:lnTo>
                      <a:pt x="12" y="2"/>
                    </a:lnTo>
                    <a:lnTo>
                      <a:pt x="9" y="0"/>
                    </a:lnTo>
                    <a:lnTo>
                      <a:pt x="0" y="0"/>
                    </a:lnTo>
                    <a:lnTo>
                      <a:pt x="41" y="11"/>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74" name="Freeform 47"/>
              <p:cNvSpPr/>
              <p:nvPr/>
            </p:nvSpPr>
            <p:spPr bwMode="auto">
              <a:xfrm>
                <a:off x="2319" y="487"/>
                <a:ext cx="266" cy="80"/>
              </a:xfrm>
              <a:custGeom>
                <a:avLst/>
                <a:gdLst>
                  <a:gd name="T0" fmla="*/ 29 w 266"/>
                  <a:gd name="T1" fmla="*/ 28 h 80"/>
                  <a:gd name="T2" fmla="*/ 32 w 266"/>
                  <a:gd name="T3" fmla="*/ 44 h 80"/>
                  <a:gd name="T4" fmla="*/ 48 w 266"/>
                  <a:gd name="T5" fmla="*/ 56 h 80"/>
                  <a:gd name="T6" fmla="*/ 61 w 266"/>
                  <a:gd name="T7" fmla="*/ 62 h 80"/>
                  <a:gd name="T8" fmla="*/ 70 w 266"/>
                  <a:gd name="T9" fmla="*/ 63 h 80"/>
                  <a:gd name="T10" fmla="*/ 96 w 266"/>
                  <a:gd name="T11" fmla="*/ 66 h 80"/>
                  <a:gd name="T12" fmla="*/ 115 w 266"/>
                  <a:gd name="T13" fmla="*/ 65 h 80"/>
                  <a:gd name="T14" fmla="*/ 128 w 266"/>
                  <a:gd name="T15" fmla="*/ 65 h 80"/>
                  <a:gd name="T16" fmla="*/ 131 w 266"/>
                  <a:gd name="T17" fmla="*/ 63 h 80"/>
                  <a:gd name="T18" fmla="*/ 122 w 266"/>
                  <a:gd name="T19" fmla="*/ 59 h 80"/>
                  <a:gd name="T20" fmla="*/ 118 w 266"/>
                  <a:gd name="T21" fmla="*/ 51 h 80"/>
                  <a:gd name="T22" fmla="*/ 122 w 266"/>
                  <a:gd name="T23" fmla="*/ 39 h 80"/>
                  <a:gd name="T24" fmla="*/ 122 w 266"/>
                  <a:gd name="T25" fmla="*/ 39 h 80"/>
                  <a:gd name="T26" fmla="*/ 150 w 266"/>
                  <a:gd name="T27" fmla="*/ 54 h 80"/>
                  <a:gd name="T28" fmla="*/ 179 w 266"/>
                  <a:gd name="T29" fmla="*/ 60 h 80"/>
                  <a:gd name="T30" fmla="*/ 211 w 266"/>
                  <a:gd name="T31" fmla="*/ 65 h 80"/>
                  <a:gd name="T32" fmla="*/ 243 w 266"/>
                  <a:gd name="T33" fmla="*/ 63 h 80"/>
                  <a:gd name="T34" fmla="*/ 259 w 266"/>
                  <a:gd name="T35" fmla="*/ 60 h 80"/>
                  <a:gd name="T36" fmla="*/ 266 w 266"/>
                  <a:gd name="T37" fmla="*/ 60 h 80"/>
                  <a:gd name="T38" fmla="*/ 266 w 266"/>
                  <a:gd name="T39" fmla="*/ 73 h 80"/>
                  <a:gd name="T40" fmla="*/ 227 w 266"/>
                  <a:gd name="T41" fmla="*/ 76 h 80"/>
                  <a:gd name="T42" fmla="*/ 227 w 266"/>
                  <a:gd name="T43" fmla="*/ 77 h 80"/>
                  <a:gd name="T44" fmla="*/ 157 w 266"/>
                  <a:gd name="T45" fmla="*/ 80 h 80"/>
                  <a:gd name="T46" fmla="*/ 96 w 266"/>
                  <a:gd name="T47" fmla="*/ 79 h 80"/>
                  <a:gd name="T48" fmla="*/ 83 w 266"/>
                  <a:gd name="T49" fmla="*/ 77 h 80"/>
                  <a:gd name="T50" fmla="*/ 45 w 266"/>
                  <a:gd name="T51" fmla="*/ 71 h 80"/>
                  <a:gd name="T52" fmla="*/ 25 w 266"/>
                  <a:gd name="T53" fmla="*/ 65 h 80"/>
                  <a:gd name="T54" fmla="*/ 13 w 266"/>
                  <a:gd name="T55" fmla="*/ 53 h 80"/>
                  <a:gd name="T56" fmla="*/ 0 w 266"/>
                  <a:gd name="T57" fmla="*/ 39 h 80"/>
                  <a:gd name="T58" fmla="*/ 0 w 266"/>
                  <a:gd name="T59" fmla="*/ 35 h 80"/>
                  <a:gd name="T60" fmla="*/ 0 w 266"/>
                  <a:gd name="T61" fmla="*/ 27 h 80"/>
                  <a:gd name="T62" fmla="*/ 9 w 266"/>
                  <a:gd name="T63" fmla="*/ 16 h 80"/>
                  <a:gd name="T64" fmla="*/ 25 w 266"/>
                  <a:gd name="T65" fmla="*/ 7 h 80"/>
                  <a:gd name="T66" fmla="*/ 45 w 266"/>
                  <a:gd name="T67" fmla="*/ 0 h 80"/>
                  <a:gd name="T68" fmla="*/ 32 w 266"/>
                  <a:gd name="T69" fmla="*/ 15 h 80"/>
                  <a:gd name="T70" fmla="*/ 29 w 266"/>
                  <a:gd name="T71" fmla="*/ 28 h 8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66" h="80">
                    <a:moveTo>
                      <a:pt x="29" y="28"/>
                    </a:moveTo>
                    <a:lnTo>
                      <a:pt x="32" y="44"/>
                    </a:lnTo>
                    <a:lnTo>
                      <a:pt x="48" y="56"/>
                    </a:lnTo>
                    <a:lnTo>
                      <a:pt x="61" y="62"/>
                    </a:lnTo>
                    <a:lnTo>
                      <a:pt x="70" y="63"/>
                    </a:lnTo>
                    <a:lnTo>
                      <a:pt x="96" y="66"/>
                    </a:lnTo>
                    <a:lnTo>
                      <a:pt x="115" y="65"/>
                    </a:lnTo>
                    <a:lnTo>
                      <a:pt x="128" y="65"/>
                    </a:lnTo>
                    <a:lnTo>
                      <a:pt x="131" y="63"/>
                    </a:lnTo>
                    <a:lnTo>
                      <a:pt x="122" y="59"/>
                    </a:lnTo>
                    <a:lnTo>
                      <a:pt x="118" y="51"/>
                    </a:lnTo>
                    <a:lnTo>
                      <a:pt x="122" y="39"/>
                    </a:lnTo>
                    <a:lnTo>
                      <a:pt x="150" y="54"/>
                    </a:lnTo>
                    <a:lnTo>
                      <a:pt x="179" y="60"/>
                    </a:lnTo>
                    <a:lnTo>
                      <a:pt x="211" y="65"/>
                    </a:lnTo>
                    <a:lnTo>
                      <a:pt x="243" y="63"/>
                    </a:lnTo>
                    <a:lnTo>
                      <a:pt x="259" y="60"/>
                    </a:lnTo>
                    <a:lnTo>
                      <a:pt x="266" y="60"/>
                    </a:lnTo>
                    <a:lnTo>
                      <a:pt x="266" y="73"/>
                    </a:lnTo>
                    <a:lnTo>
                      <a:pt x="227" y="76"/>
                    </a:lnTo>
                    <a:lnTo>
                      <a:pt x="227" y="77"/>
                    </a:lnTo>
                    <a:lnTo>
                      <a:pt x="157" y="80"/>
                    </a:lnTo>
                    <a:lnTo>
                      <a:pt x="96" y="79"/>
                    </a:lnTo>
                    <a:lnTo>
                      <a:pt x="83" y="77"/>
                    </a:lnTo>
                    <a:lnTo>
                      <a:pt x="45" y="71"/>
                    </a:lnTo>
                    <a:lnTo>
                      <a:pt x="25" y="65"/>
                    </a:lnTo>
                    <a:lnTo>
                      <a:pt x="13" y="53"/>
                    </a:lnTo>
                    <a:lnTo>
                      <a:pt x="0" y="39"/>
                    </a:lnTo>
                    <a:lnTo>
                      <a:pt x="0" y="35"/>
                    </a:lnTo>
                    <a:lnTo>
                      <a:pt x="0" y="27"/>
                    </a:lnTo>
                    <a:lnTo>
                      <a:pt x="9" y="16"/>
                    </a:lnTo>
                    <a:lnTo>
                      <a:pt x="25" y="7"/>
                    </a:lnTo>
                    <a:lnTo>
                      <a:pt x="45" y="0"/>
                    </a:lnTo>
                    <a:lnTo>
                      <a:pt x="32" y="15"/>
                    </a:lnTo>
                    <a:lnTo>
                      <a:pt x="29" y="28"/>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75" name="Freeform 48"/>
              <p:cNvSpPr/>
              <p:nvPr/>
            </p:nvSpPr>
            <p:spPr bwMode="auto">
              <a:xfrm>
                <a:off x="4125" y="482"/>
                <a:ext cx="269" cy="81"/>
              </a:xfrm>
              <a:custGeom>
                <a:avLst/>
                <a:gdLst>
                  <a:gd name="T0" fmla="*/ 237 w 269"/>
                  <a:gd name="T1" fmla="*/ 29 h 81"/>
                  <a:gd name="T2" fmla="*/ 234 w 269"/>
                  <a:gd name="T3" fmla="*/ 44 h 81"/>
                  <a:gd name="T4" fmla="*/ 221 w 269"/>
                  <a:gd name="T5" fmla="*/ 56 h 81"/>
                  <a:gd name="T6" fmla="*/ 205 w 269"/>
                  <a:gd name="T7" fmla="*/ 62 h 81"/>
                  <a:gd name="T8" fmla="*/ 199 w 269"/>
                  <a:gd name="T9" fmla="*/ 64 h 81"/>
                  <a:gd name="T10" fmla="*/ 173 w 269"/>
                  <a:gd name="T11" fmla="*/ 65 h 81"/>
                  <a:gd name="T12" fmla="*/ 151 w 269"/>
                  <a:gd name="T13" fmla="*/ 65 h 81"/>
                  <a:gd name="T14" fmla="*/ 138 w 269"/>
                  <a:gd name="T15" fmla="*/ 65 h 81"/>
                  <a:gd name="T16" fmla="*/ 135 w 269"/>
                  <a:gd name="T17" fmla="*/ 64 h 81"/>
                  <a:gd name="T18" fmla="*/ 144 w 269"/>
                  <a:gd name="T19" fmla="*/ 59 h 81"/>
                  <a:gd name="T20" fmla="*/ 147 w 269"/>
                  <a:gd name="T21" fmla="*/ 52 h 81"/>
                  <a:gd name="T22" fmla="*/ 144 w 269"/>
                  <a:gd name="T23" fmla="*/ 40 h 81"/>
                  <a:gd name="T24" fmla="*/ 144 w 269"/>
                  <a:gd name="T25" fmla="*/ 40 h 81"/>
                  <a:gd name="T26" fmla="*/ 115 w 269"/>
                  <a:gd name="T27" fmla="*/ 55 h 81"/>
                  <a:gd name="T28" fmla="*/ 87 w 269"/>
                  <a:gd name="T29" fmla="*/ 61 h 81"/>
                  <a:gd name="T30" fmla="*/ 55 w 269"/>
                  <a:gd name="T31" fmla="*/ 65 h 81"/>
                  <a:gd name="T32" fmla="*/ 23 w 269"/>
                  <a:gd name="T33" fmla="*/ 64 h 81"/>
                  <a:gd name="T34" fmla="*/ 10 w 269"/>
                  <a:gd name="T35" fmla="*/ 62 h 81"/>
                  <a:gd name="T36" fmla="*/ 0 w 269"/>
                  <a:gd name="T37" fmla="*/ 62 h 81"/>
                  <a:gd name="T38" fmla="*/ 0 w 269"/>
                  <a:gd name="T39" fmla="*/ 74 h 81"/>
                  <a:gd name="T40" fmla="*/ 39 w 269"/>
                  <a:gd name="T41" fmla="*/ 76 h 81"/>
                  <a:gd name="T42" fmla="*/ 39 w 269"/>
                  <a:gd name="T43" fmla="*/ 78 h 81"/>
                  <a:gd name="T44" fmla="*/ 112 w 269"/>
                  <a:gd name="T45" fmla="*/ 81 h 81"/>
                  <a:gd name="T46" fmla="*/ 170 w 269"/>
                  <a:gd name="T47" fmla="*/ 79 h 81"/>
                  <a:gd name="T48" fmla="*/ 183 w 269"/>
                  <a:gd name="T49" fmla="*/ 78 h 81"/>
                  <a:gd name="T50" fmla="*/ 221 w 269"/>
                  <a:gd name="T51" fmla="*/ 70 h 81"/>
                  <a:gd name="T52" fmla="*/ 240 w 269"/>
                  <a:gd name="T53" fmla="*/ 64 h 81"/>
                  <a:gd name="T54" fmla="*/ 253 w 269"/>
                  <a:gd name="T55" fmla="*/ 53 h 81"/>
                  <a:gd name="T56" fmla="*/ 266 w 269"/>
                  <a:gd name="T57" fmla="*/ 40 h 81"/>
                  <a:gd name="T58" fmla="*/ 269 w 269"/>
                  <a:gd name="T59" fmla="*/ 35 h 81"/>
                  <a:gd name="T60" fmla="*/ 266 w 269"/>
                  <a:gd name="T61" fmla="*/ 27 h 81"/>
                  <a:gd name="T62" fmla="*/ 256 w 269"/>
                  <a:gd name="T63" fmla="*/ 17 h 81"/>
                  <a:gd name="T64" fmla="*/ 240 w 269"/>
                  <a:gd name="T65" fmla="*/ 8 h 81"/>
                  <a:gd name="T66" fmla="*/ 221 w 269"/>
                  <a:gd name="T67" fmla="*/ 0 h 81"/>
                  <a:gd name="T68" fmla="*/ 234 w 269"/>
                  <a:gd name="T69" fmla="*/ 15 h 81"/>
                  <a:gd name="T70" fmla="*/ 237 w 269"/>
                  <a:gd name="T71" fmla="*/ 29 h 8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69" h="81">
                    <a:moveTo>
                      <a:pt x="237" y="29"/>
                    </a:moveTo>
                    <a:lnTo>
                      <a:pt x="234" y="44"/>
                    </a:lnTo>
                    <a:lnTo>
                      <a:pt x="221" y="56"/>
                    </a:lnTo>
                    <a:lnTo>
                      <a:pt x="205" y="62"/>
                    </a:lnTo>
                    <a:lnTo>
                      <a:pt x="199" y="64"/>
                    </a:lnTo>
                    <a:lnTo>
                      <a:pt x="173" y="65"/>
                    </a:lnTo>
                    <a:lnTo>
                      <a:pt x="151" y="65"/>
                    </a:lnTo>
                    <a:lnTo>
                      <a:pt x="138" y="65"/>
                    </a:lnTo>
                    <a:lnTo>
                      <a:pt x="135" y="64"/>
                    </a:lnTo>
                    <a:lnTo>
                      <a:pt x="144" y="59"/>
                    </a:lnTo>
                    <a:lnTo>
                      <a:pt x="147" y="52"/>
                    </a:lnTo>
                    <a:lnTo>
                      <a:pt x="144" y="40"/>
                    </a:lnTo>
                    <a:lnTo>
                      <a:pt x="115" y="55"/>
                    </a:lnTo>
                    <a:lnTo>
                      <a:pt x="87" y="61"/>
                    </a:lnTo>
                    <a:lnTo>
                      <a:pt x="55" y="65"/>
                    </a:lnTo>
                    <a:lnTo>
                      <a:pt x="23" y="64"/>
                    </a:lnTo>
                    <a:lnTo>
                      <a:pt x="10" y="62"/>
                    </a:lnTo>
                    <a:lnTo>
                      <a:pt x="0" y="62"/>
                    </a:lnTo>
                    <a:lnTo>
                      <a:pt x="0" y="74"/>
                    </a:lnTo>
                    <a:lnTo>
                      <a:pt x="39" y="76"/>
                    </a:lnTo>
                    <a:lnTo>
                      <a:pt x="39" y="78"/>
                    </a:lnTo>
                    <a:lnTo>
                      <a:pt x="112" y="81"/>
                    </a:lnTo>
                    <a:lnTo>
                      <a:pt x="170" y="79"/>
                    </a:lnTo>
                    <a:lnTo>
                      <a:pt x="183" y="78"/>
                    </a:lnTo>
                    <a:lnTo>
                      <a:pt x="221" y="70"/>
                    </a:lnTo>
                    <a:lnTo>
                      <a:pt x="240" y="64"/>
                    </a:lnTo>
                    <a:lnTo>
                      <a:pt x="253" y="53"/>
                    </a:lnTo>
                    <a:lnTo>
                      <a:pt x="266" y="40"/>
                    </a:lnTo>
                    <a:lnTo>
                      <a:pt x="269" y="35"/>
                    </a:lnTo>
                    <a:lnTo>
                      <a:pt x="266" y="27"/>
                    </a:lnTo>
                    <a:lnTo>
                      <a:pt x="256" y="17"/>
                    </a:lnTo>
                    <a:lnTo>
                      <a:pt x="240" y="8"/>
                    </a:lnTo>
                    <a:lnTo>
                      <a:pt x="221" y="0"/>
                    </a:lnTo>
                    <a:lnTo>
                      <a:pt x="234" y="15"/>
                    </a:lnTo>
                    <a:lnTo>
                      <a:pt x="237" y="29"/>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76" name="Freeform 49"/>
              <p:cNvSpPr/>
              <p:nvPr/>
            </p:nvSpPr>
            <p:spPr bwMode="auto">
              <a:xfrm>
                <a:off x="2706" y="487"/>
                <a:ext cx="16" cy="6"/>
              </a:xfrm>
              <a:custGeom>
                <a:avLst/>
                <a:gdLst>
                  <a:gd name="T0" fmla="*/ 4 w 16"/>
                  <a:gd name="T1" fmla="*/ 6 h 6"/>
                  <a:gd name="T2" fmla="*/ 0 w 16"/>
                  <a:gd name="T3" fmla="*/ 6 h 6"/>
                  <a:gd name="T4" fmla="*/ 4 w 16"/>
                  <a:gd name="T5" fmla="*/ 3 h 6"/>
                  <a:gd name="T6" fmla="*/ 16 w 16"/>
                  <a:gd name="T7" fmla="*/ 0 h 6"/>
                  <a:gd name="T8" fmla="*/ 16 w 16"/>
                  <a:gd name="T9" fmla="*/ 1 h 6"/>
                  <a:gd name="T10" fmla="*/ 4 w 16"/>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6">
                    <a:moveTo>
                      <a:pt x="4" y="6"/>
                    </a:moveTo>
                    <a:lnTo>
                      <a:pt x="0" y="6"/>
                    </a:lnTo>
                    <a:lnTo>
                      <a:pt x="4" y="3"/>
                    </a:lnTo>
                    <a:lnTo>
                      <a:pt x="16" y="0"/>
                    </a:lnTo>
                    <a:lnTo>
                      <a:pt x="16" y="1"/>
                    </a:lnTo>
                    <a:lnTo>
                      <a:pt x="4"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77" name="Freeform 50"/>
              <p:cNvSpPr/>
              <p:nvPr/>
            </p:nvSpPr>
            <p:spPr bwMode="auto">
              <a:xfrm>
                <a:off x="3987" y="484"/>
                <a:ext cx="16" cy="6"/>
              </a:xfrm>
              <a:custGeom>
                <a:avLst/>
                <a:gdLst>
                  <a:gd name="T0" fmla="*/ 13 w 16"/>
                  <a:gd name="T1" fmla="*/ 6 h 6"/>
                  <a:gd name="T2" fmla="*/ 16 w 16"/>
                  <a:gd name="T3" fmla="*/ 6 h 6"/>
                  <a:gd name="T4" fmla="*/ 13 w 16"/>
                  <a:gd name="T5" fmla="*/ 1 h 6"/>
                  <a:gd name="T6" fmla="*/ 0 w 16"/>
                  <a:gd name="T7" fmla="*/ 0 h 6"/>
                  <a:gd name="T8" fmla="*/ 0 w 16"/>
                  <a:gd name="T9" fmla="*/ 1 h 6"/>
                  <a:gd name="T10" fmla="*/ 13 w 16"/>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6">
                    <a:moveTo>
                      <a:pt x="13" y="6"/>
                    </a:moveTo>
                    <a:lnTo>
                      <a:pt x="16" y="6"/>
                    </a:lnTo>
                    <a:lnTo>
                      <a:pt x="13" y="1"/>
                    </a:lnTo>
                    <a:lnTo>
                      <a:pt x="0" y="0"/>
                    </a:lnTo>
                    <a:lnTo>
                      <a:pt x="0" y="1"/>
                    </a:lnTo>
                    <a:lnTo>
                      <a:pt x="1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78" name="Freeform 51"/>
              <p:cNvSpPr/>
              <p:nvPr/>
            </p:nvSpPr>
            <p:spPr bwMode="auto">
              <a:xfrm>
                <a:off x="3190" y="487"/>
                <a:ext cx="19" cy="7"/>
              </a:xfrm>
              <a:custGeom>
                <a:avLst/>
                <a:gdLst>
                  <a:gd name="T0" fmla="*/ 19 w 19"/>
                  <a:gd name="T1" fmla="*/ 7 h 7"/>
                  <a:gd name="T2" fmla="*/ 13 w 19"/>
                  <a:gd name="T3" fmla="*/ 7 h 7"/>
                  <a:gd name="T4" fmla="*/ 0 w 19"/>
                  <a:gd name="T5" fmla="*/ 1 h 7"/>
                  <a:gd name="T6" fmla="*/ 0 w 19"/>
                  <a:gd name="T7" fmla="*/ 0 h 7"/>
                  <a:gd name="T8" fmla="*/ 13 w 19"/>
                  <a:gd name="T9" fmla="*/ 4 h 7"/>
                  <a:gd name="T10" fmla="*/ 19 w 19"/>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7">
                    <a:moveTo>
                      <a:pt x="19" y="7"/>
                    </a:moveTo>
                    <a:lnTo>
                      <a:pt x="13" y="7"/>
                    </a:lnTo>
                    <a:lnTo>
                      <a:pt x="0" y="1"/>
                    </a:lnTo>
                    <a:lnTo>
                      <a:pt x="0" y="0"/>
                    </a:lnTo>
                    <a:lnTo>
                      <a:pt x="13" y="4"/>
                    </a:lnTo>
                    <a:lnTo>
                      <a:pt x="19"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79" name="Freeform 52"/>
              <p:cNvSpPr/>
              <p:nvPr/>
            </p:nvSpPr>
            <p:spPr bwMode="auto">
              <a:xfrm>
                <a:off x="3501" y="485"/>
                <a:ext cx="19" cy="8"/>
              </a:xfrm>
              <a:custGeom>
                <a:avLst/>
                <a:gdLst>
                  <a:gd name="T0" fmla="*/ 0 w 19"/>
                  <a:gd name="T1" fmla="*/ 8 h 8"/>
                  <a:gd name="T2" fmla="*/ 6 w 19"/>
                  <a:gd name="T3" fmla="*/ 8 h 8"/>
                  <a:gd name="T4" fmla="*/ 19 w 19"/>
                  <a:gd name="T5" fmla="*/ 2 h 8"/>
                  <a:gd name="T6" fmla="*/ 19 w 19"/>
                  <a:gd name="T7" fmla="*/ 0 h 8"/>
                  <a:gd name="T8" fmla="*/ 6 w 19"/>
                  <a:gd name="T9" fmla="*/ 5 h 8"/>
                  <a:gd name="T10" fmla="*/ 0 w 19"/>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8">
                    <a:moveTo>
                      <a:pt x="0" y="8"/>
                    </a:moveTo>
                    <a:lnTo>
                      <a:pt x="6" y="8"/>
                    </a:lnTo>
                    <a:lnTo>
                      <a:pt x="19" y="2"/>
                    </a:lnTo>
                    <a:lnTo>
                      <a:pt x="19" y="0"/>
                    </a:lnTo>
                    <a:lnTo>
                      <a:pt x="6" y="5"/>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80" name="Freeform 53"/>
              <p:cNvSpPr/>
              <p:nvPr/>
            </p:nvSpPr>
            <p:spPr bwMode="auto">
              <a:xfrm>
                <a:off x="2931" y="490"/>
                <a:ext cx="32" cy="12"/>
              </a:xfrm>
              <a:custGeom>
                <a:avLst/>
                <a:gdLst>
                  <a:gd name="T0" fmla="*/ 32 w 32"/>
                  <a:gd name="T1" fmla="*/ 0 h 12"/>
                  <a:gd name="T2" fmla="*/ 25 w 32"/>
                  <a:gd name="T3" fmla="*/ 3 h 12"/>
                  <a:gd name="T4" fmla="*/ 19 w 32"/>
                  <a:gd name="T5" fmla="*/ 4 h 12"/>
                  <a:gd name="T6" fmla="*/ 3 w 32"/>
                  <a:gd name="T7" fmla="*/ 12 h 12"/>
                  <a:gd name="T8" fmla="*/ 0 w 32"/>
                  <a:gd name="T9" fmla="*/ 12 h 12"/>
                  <a:gd name="T10" fmla="*/ 0 w 32"/>
                  <a:gd name="T11" fmla="*/ 10 h 12"/>
                  <a:gd name="T12" fmla="*/ 12 w 32"/>
                  <a:gd name="T13" fmla="*/ 4 h 12"/>
                  <a:gd name="T14" fmla="*/ 22 w 32"/>
                  <a:gd name="T15" fmla="*/ 1 h 12"/>
                  <a:gd name="T16" fmla="*/ 32 w 32"/>
                  <a:gd name="T17" fmla="*/ 0 h 12"/>
                  <a:gd name="T18" fmla="*/ 32 w 32"/>
                  <a:gd name="T19" fmla="*/ 0 h 12"/>
                  <a:gd name="T20" fmla="*/ 32 w 32"/>
                  <a:gd name="T21" fmla="*/ 0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 h="12">
                    <a:moveTo>
                      <a:pt x="32" y="0"/>
                    </a:moveTo>
                    <a:lnTo>
                      <a:pt x="25" y="3"/>
                    </a:lnTo>
                    <a:lnTo>
                      <a:pt x="19" y="4"/>
                    </a:lnTo>
                    <a:lnTo>
                      <a:pt x="3" y="12"/>
                    </a:lnTo>
                    <a:lnTo>
                      <a:pt x="0" y="12"/>
                    </a:lnTo>
                    <a:lnTo>
                      <a:pt x="0" y="10"/>
                    </a:lnTo>
                    <a:lnTo>
                      <a:pt x="12" y="4"/>
                    </a:lnTo>
                    <a:lnTo>
                      <a:pt x="22" y="1"/>
                    </a:lnTo>
                    <a:lnTo>
                      <a:pt x="32"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81" name="Freeform 54"/>
              <p:cNvSpPr/>
              <p:nvPr/>
            </p:nvSpPr>
            <p:spPr bwMode="auto">
              <a:xfrm>
                <a:off x="3747" y="487"/>
                <a:ext cx="32" cy="12"/>
              </a:xfrm>
              <a:custGeom>
                <a:avLst/>
                <a:gdLst>
                  <a:gd name="T0" fmla="*/ 0 w 32"/>
                  <a:gd name="T1" fmla="*/ 1 h 12"/>
                  <a:gd name="T2" fmla="*/ 7 w 32"/>
                  <a:gd name="T3" fmla="*/ 3 h 12"/>
                  <a:gd name="T4" fmla="*/ 13 w 32"/>
                  <a:gd name="T5" fmla="*/ 4 h 12"/>
                  <a:gd name="T6" fmla="*/ 29 w 32"/>
                  <a:gd name="T7" fmla="*/ 12 h 12"/>
                  <a:gd name="T8" fmla="*/ 32 w 32"/>
                  <a:gd name="T9" fmla="*/ 12 h 12"/>
                  <a:gd name="T10" fmla="*/ 32 w 32"/>
                  <a:gd name="T11" fmla="*/ 12 h 12"/>
                  <a:gd name="T12" fmla="*/ 19 w 32"/>
                  <a:gd name="T13" fmla="*/ 6 h 12"/>
                  <a:gd name="T14" fmla="*/ 10 w 32"/>
                  <a:gd name="T15" fmla="*/ 1 h 12"/>
                  <a:gd name="T16" fmla="*/ 0 w 32"/>
                  <a:gd name="T17" fmla="*/ 0 h 12"/>
                  <a:gd name="T18" fmla="*/ 0 w 32"/>
                  <a:gd name="T19" fmla="*/ 0 h 12"/>
                  <a:gd name="T20" fmla="*/ 0 w 32"/>
                  <a:gd name="T21" fmla="*/ 1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 h="12">
                    <a:moveTo>
                      <a:pt x="0" y="1"/>
                    </a:moveTo>
                    <a:lnTo>
                      <a:pt x="7" y="3"/>
                    </a:lnTo>
                    <a:lnTo>
                      <a:pt x="13" y="4"/>
                    </a:lnTo>
                    <a:lnTo>
                      <a:pt x="29" y="12"/>
                    </a:lnTo>
                    <a:lnTo>
                      <a:pt x="32" y="12"/>
                    </a:lnTo>
                    <a:lnTo>
                      <a:pt x="19" y="6"/>
                    </a:lnTo>
                    <a:lnTo>
                      <a:pt x="10" y="1"/>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82" name="Freeform 55"/>
              <p:cNvSpPr/>
              <p:nvPr/>
            </p:nvSpPr>
            <p:spPr bwMode="auto">
              <a:xfrm>
                <a:off x="2678" y="497"/>
                <a:ext cx="12" cy="6"/>
              </a:xfrm>
              <a:custGeom>
                <a:avLst/>
                <a:gdLst>
                  <a:gd name="T0" fmla="*/ 12 w 12"/>
                  <a:gd name="T1" fmla="*/ 2 h 6"/>
                  <a:gd name="T2" fmla="*/ 6 w 12"/>
                  <a:gd name="T3" fmla="*/ 3 h 6"/>
                  <a:gd name="T4" fmla="*/ 3 w 12"/>
                  <a:gd name="T5" fmla="*/ 6 h 6"/>
                  <a:gd name="T6" fmla="*/ 0 w 12"/>
                  <a:gd name="T7" fmla="*/ 5 h 6"/>
                  <a:gd name="T8" fmla="*/ 3 w 12"/>
                  <a:gd name="T9" fmla="*/ 3 h 6"/>
                  <a:gd name="T10" fmla="*/ 6 w 12"/>
                  <a:gd name="T11" fmla="*/ 0 h 6"/>
                  <a:gd name="T12" fmla="*/ 12 w 12"/>
                  <a:gd name="T13" fmla="*/ 0 h 6"/>
                  <a:gd name="T14" fmla="*/ 12 w 12"/>
                  <a:gd name="T15" fmla="*/ 0 h 6"/>
                  <a:gd name="T16" fmla="*/ 12 w 12"/>
                  <a:gd name="T17" fmla="*/ 2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6">
                    <a:moveTo>
                      <a:pt x="12" y="2"/>
                    </a:moveTo>
                    <a:lnTo>
                      <a:pt x="6" y="3"/>
                    </a:lnTo>
                    <a:lnTo>
                      <a:pt x="3" y="6"/>
                    </a:lnTo>
                    <a:lnTo>
                      <a:pt x="0" y="5"/>
                    </a:lnTo>
                    <a:lnTo>
                      <a:pt x="3" y="3"/>
                    </a:lnTo>
                    <a:lnTo>
                      <a:pt x="6" y="0"/>
                    </a:lnTo>
                    <a:lnTo>
                      <a:pt x="12" y="0"/>
                    </a:lnTo>
                    <a:lnTo>
                      <a:pt x="12"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83" name="Freeform 56"/>
              <p:cNvSpPr/>
              <p:nvPr/>
            </p:nvSpPr>
            <p:spPr bwMode="auto">
              <a:xfrm>
                <a:off x="4019" y="494"/>
                <a:ext cx="13" cy="5"/>
              </a:xfrm>
              <a:custGeom>
                <a:avLst/>
                <a:gdLst>
                  <a:gd name="T0" fmla="*/ 0 w 13"/>
                  <a:gd name="T1" fmla="*/ 2 h 5"/>
                  <a:gd name="T2" fmla="*/ 7 w 13"/>
                  <a:gd name="T3" fmla="*/ 3 h 5"/>
                  <a:gd name="T4" fmla="*/ 13 w 13"/>
                  <a:gd name="T5" fmla="*/ 5 h 5"/>
                  <a:gd name="T6" fmla="*/ 13 w 13"/>
                  <a:gd name="T7" fmla="*/ 5 h 5"/>
                  <a:gd name="T8" fmla="*/ 10 w 13"/>
                  <a:gd name="T9" fmla="*/ 2 h 5"/>
                  <a:gd name="T10" fmla="*/ 7 w 13"/>
                  <a:gd name="T11" fmla="*/ 0 h 5"/>
                  <a:gd name="T12" fmla="*/ 0 w 13"/>
                  <a:gd name="T13" fmla="*/ 0 h 5"/>
                  <a:gd name="T14" fmla="*/ 0 w 13"/>
                  <a:gd name="T15" fmla="*/ 0 h 5"/>
                  <a:gd name="T16" fmla="*/ 0 w 13"/>
                  <a:gd name="T17" fmla="*/ 2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 h="5">
                    <a:moveTo>
                      <a:pt x="0" y="2"/>
                    </a:moveTo>
                    <a:lnTo>
                      <a:pt x="7" y="3"/>
                    </a:lnTo>
                    <a:lnTo>
                      <a:pt x="13" y="5"/>
                    </a:lnTo>
                    <a:lnTo>
                      <a:pt x="10" y="2"/>
                    </a:lnTo>
                    <a:lnTo>
                      <a:pt x="7" y="0"/>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84" name="Freeform 57"/>
              <p:cNvSpPr/>
              <p:nvPr/>
            </p:nvSpPr>
            <p:spPr bwMode="auto">
              <a:xfrm>
                <a:off x="3219" y="497"/>
                <a:ext cx="22" cy="5"/>
              </a:xfrm>
              <a:custGeom>
                <a:avLst/>
                <a:gdLst>
                  <a:gd name="T0" fmla="*/ 22 w 22"/>
                  <a:gd name="T1" fmla="*/ 3 h 5"/>
                  <a:gd name="T2" fmla="*/ 22 w 22"/>
                  <a:gd name="T3" fmla="*/ 5 h 5"/>
                  <a:gd name="T4" fmla="*/ 16 w 22"/>
                  <a:gd name="T5" fmla="*/ 5 h 5"/>
                  <a:gd name="T6" fmla="*/ 0 w 22"/>
                  <a:gd name="T7" fmla="*/ 2 h 5"/>
                  <a:gd name="T8" fmla="*/ 0 w 22"/>
                  <a:gd name="T9" fmla="*/ 0 h 5"/>
                  <a:gd name="T10" fmla="*/ 22 w 22"/>
                  <a:gd name="T11" fmla="*/ 3 h 5"/>
                  <a:gd name="T12" fmla="*/ 22 w 22"/>
                  <a:gd name="T13" fmla="*/ 3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 h="5">
                    <a:moveTo>
                      <a:pt x="22" y="3"/>
                    </a:moveTo>
                    <a:lnTo>
                      <a:pt x="22" y="5"/>
                    </a:lnTo>
                    <a:lnTo>
                      <a:pt x="16" y="5"/>
                    </a:lnTo>
                    <a:lnTo>
                      <a:pt x="0" y="2"/>
                    </a:lnTo>
                    <a:lnTo>
                      <a:pt x="0" y="0"/>
                    </a:lnTo>
                    <a:lnTo>
                      <a:pt x="22"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85" name="Freeform 58"/>
              <p:cNvSpPr/>
              <p:nvPr/>
            </p:nvSpPr>
            <p:spPr bwMode="auto">
              <a:xfrm>
                <a:off x="3469" y="496"/>
                <a:ext cx="22" cy="4"/>
              </a:xfrm>
              <a:custGeom>
                <a:avLst/>
                <a:gdLst>
                  <a:gd name="T0" fmla="*/ 0 w 22"/>
                  <a:gd name="T1" fmla="*/ 3 h 4"/>
                  <a:gd name="T2" fmla="*/ 0 w 22"/>
                  <a:gd name="T3" fmla="*/ 4 h 4"/>
                  <a:gd name="T4" fmla="*/ 6 w 22"/>
                  <a:gd name="T5" fmla="*/ 4 h 4"/>
                  <a:gd name="T6" fmla="*/ 22 w 22"/>
                  <a:gd name="T7" fmla="*/ 1 h 4"/>
                  <a:gd name="T8" fmla="*/ 22 w 22"/>
                  <a:gd name="T9" fmla="*/ 0 h 4"/>
                  <a:gd name="T10" fmla="*/ 0 w 22"/>
                  <a:gd name="T11" fmla="*/ 3 h 4"/>
                  <a:gd name="T12" fmla="*/ 0 w 22"/>
                  <a:gd name="T13" fmla="*/ 3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 h="4">
                    <a:moveTo>
                      <a:pt x="0" y="3"/>
                    </a:moveTo>
                    <a:lnTo>
                      <a:pt x="0" y="4"/>
                    </a:lnTo>
                    <a:lnTo>
                      <a:pt x="6" y="4"/>
                    </a:lnTo>
                    <a:lnTo>
                      <a:pt x="22" y="1"/>
                    </a:lnTo>
                    <a:lnTo>
                      <a:pt x="22"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86" name="Freeform 59"/>
              <p:cNvSpPr/>
              <p:nvPr/>
            </p:nvSpPr>
            <p:spPr bwMode="auto">
              <a:xfrm>
                <a:off x="2332" y="502"/>
                <a:ext cx="9" cy="10"/>
              </a:xfrm>
              <a:custGeom>
                <a:avLst/>
                <a:gdLst>
                  <a:gd name="T0" fmla="*/ 9 w 9"/>
                  <a:gd name="T1" fmla="*/ 1 h 10"/>
                  <a:gd name="T2" fmla="*/ 3 w 9"/>
                  <a:gd name="T3" fmla="*/ 7 h 10"/>
                  <a:gd name="T4" fmla="*/ 3 w 9"/>
                  <a:gd name="T5" fmla="*/ 10 h 10"/>
                  <a:gd name="T6" fmla="*/ 3 w 9"/>
                  <a:gd name="T7" fmla="*/ 10 h 10"/>
                  <a:gd name="T8" fmla="*/ 0 w 9"/>
                  <a:gd name="T9" fmla="*/ 10 h 10"/>
                  <a:gd name="T10" fmla="*/ 0 w 9"/>
                  <a:gd name="T11" fmla="*/ 6 h 10"/>
                  <a:gd name="T12" fmla="*/ 9 w 9"/>
                  <a:gd name="T13" fmla="*/ 0 h 10"/>
                  <a:gd name="T14" fmla="*/ 9 w 9"/>
                  <a:gd name="T15" fmla="*/ 0 h 10"/>
                  <a:gd name="T16" fmla="*/ 9 w 9"/>
                  <a:gd name="T17" fmla="*/ 1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10">
                    <a:moveTo>
                      <a:pt x="9" y="1"/>
                    </a:moveTo>
                    <a:lnTo>
                      <a:pt x="3" y="7"/>
                    </a:lnTo>
                    <a:lnTo>
                      <a:pt x="3" y="10"/>
                    </a:lnTo>
                    <a:lnTo>
                      <a:pt x="0" y="10"/>
                    </a:lnTo>
                    <a:lnTo>
                      <a:pt x="0" y="6"/>
                    </a:lnTo>
                    <a:lnTo>
                      <a:pt x="9" y="0"/>
                    </a:lnTo>
                    <a:lnTo>
                      <a:pt x="9"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87" name="Freeform 60"/>
              <p:cNvSpPr/>
              <p:nvPr/>
            </p:nvSpPr>
            <p:spPr bwMode="auto">
              <a:xfrm>
                <a:off x="4369" y="497"/>
                <a:ext cx="9" cy="11"/>
              </a:xfrm>
              <a:custGeom>
                <a:avLst/>
                <a:gdLst>
                  <a:gd name="T0" fmla="*/ 0 w 9"/>
                  <a:gd name="T1" fmla="*/ 0 h 11"/>
                  <a:gd name="T2" fmla="*/ 6 w 9"/>
                  <a:gd name="T3" fmla="*/ 8 h 11"/>
                  <a:gd name="T4" fmla="*/ 6 w 9"/>
                  <a:gd name="T5" fmla="*/ 11 h 11"/>
                  <a:gd name="T6" fmla="*/ 9 w 9"/>
                  <a:gd name="T7" fmla="*/ 11 h 11"/>
                  <a:gd name="T8" fmla="*/ 9 w 9"/>
                  <a:gd name="T9" fmla="*/ 11 h 11"/>
                  <a:gd name="T10" fmla="*/ 9 w 9"/>
                  <a:gd name="T11" fmla="*/ 6 h 11"/>
                  <a:gd name="T12" fmla="*/ 0 w 9"/>
                  <a:gd name="T13" fmla="*/ 0 h 11"/>
                  <a:gd name="T14" fmla="*/ 0 w 9"/>
                  <a:gd name="T15" fmla="*/ 0 h 11"/>
                  <a:gd name="T16" fmla="*/ 0 w 9"/>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11">
                    <a:moveTo>
                      <a:pt x="0" y="0"/>
                    </a:moveTo>
                    <a:lnTo>
                      <a:pt x="6" y="8"/>
                    </a:lnTo>
                    <a:lnTo>
                      <a:pt x="6" y="11"/>
                    </a:lnTo>
                    <a:lnTo>
                      <a:pt x="9" y="11"/>
                    </a:lnTo>
                    <a:lnTo>
                      <a:pt x="9" y="6"/>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88" name="Freeform 61"/>
              <p:cNvSpPr/>
              <p:nvPr/>
            </p:nvSpPr>
            <p:spPr bwMode="auto">
              <a:xfrm>
                <a:off x="2902" y="503"/>
                <a:ext cx="16" cy="5"/>
              </a:xfrm>
              <a:custGeom>
                <a:avLst/>
                <a:gdLst>
                  <a:gd name="T0" fmla="*/ 16 w 16"/>
                  <a:gd name="T1" fmla="*/ 2 h 5"/>
                  <a:gd name="T2" fmla="*/ 16 w 16"/>
                  <a:gd name="T3" fmla="*/ 2 h 5"/>
                  <a:gd name="T4" fmla="*/ 6 w 16"/>
                  <a:gd name="T5" fmla="*/ 5 h 5"/>
                  <a:gd name="T6" fmla="*/ 3 w 16"/>
                  <a:gd name="T7" fmla="*/ 5 h 5"/>
                  <a:gd name="T8" fmla="*/ 0 w 16"/>
                  <a:gd name="T9" fmla="*/ 5 h 5"/>
                  <a:gd name="T10" fmla="*/ 0 w 16"/>
                  <a:gd name="T11" fmla="*/ 5 h 5"/>
                  <a:gd name="T12" fmla="*/ 13 w 16"/>
                  <a:gd name="T13" fmla="*/ 0 h 5"/>
                  <a:gd name="T14" fmla="*/ 16 w 16"/>
                  <a:gd name="T15" fmla="*/ 0 h 5"/>
                  <a:gd name="T16" fmla="*/ 16 w 16"/>
                  <a:gd name="T17" fmla="*/ 2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5">
                    <a:moveTo>
                      <a:pt x="16" y="2"/>
                    </a:moveTo>
                    <a:lnTo>
                      <a:pt x="16" y="2"/>
                    </a:lnTo>
                    <a:lnTo>
                      <a:pt x="6" y="5"/>
                    </a:lnTo>
                    <a:lnTo>
                      <a:pt x="3" y="5"/>
                    </a:lnTo>
                    <a:lnTo>
                      <a:pt x="0" y="5"/>
                    </a:lnTo>
                    <a:lnTo>
                      <a:pt x="13" y="0"/>
                    </a:lnTo>
                    <a:lnTo>
                      <a:pt x="16" y="0"/>
                    </a:lnTo>
                    <a:lnTo>
                      <a:pt x="16"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89" name="Freeform 62"/>
              <p:cNvSpPr/>
              <p:nvPr/>
            </p:nvSpPr>
            <p:spPr bwMode="auto">
              <a:xfrm>
                <a:off x="3792" y="502"/>
                <a:ext cx="16" cy="4"/>
              </a:xfrm>
              <a:custGeom>
                <a:avLst/>
                <a:gdLst>
                  <a:gd name="T0" fmla="*/ 0 w 16"/>
                  <a:gd name="T1" fmla="*/ 0 h 4"/>
                  <a:gd name="T2" fmla="*/ 0 w 16"/>
                  <a:gd name="T3" fmla="*/ 0 h 4"/>
                  <a:gd name="T4" fmla="*/ 10 w 16"/>
                  <a:gd name="T5" fmla="*/ 4 h 4"/>
                  <a:gd name="T6" fmla="*/ 13 w 16"/>
                  <a:gd name="T7" fmla="*/ 4 h 4"/>
                  <a:gd name="T8" fmla="*/ 16 w 16"/>
                  <a:gd name="T9" fmla="*/ 3 h 4"/>
                  <a:gd name="T10" fmla="*/ 16 w 16"/>
                  <a:gd name="T11" fmla="*/ 3 h 4"/>
                  <a:gd name="T12" fmla="*/ 3 w 16"/>
                  <a:gd name="T13" fmla="*/ 0 h 4"/>
                  <a:gd name="T14" fmla="*/ 0 w 16"/>
                  <a:gd name="T15" fmla="*/ 0 h 4"/>
                  <a:gd name="T16" fmla="*/ 0 w 16"/>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4">
                    <a:moveTo>
                      <a:pt x="0" y="0"/>
                    </a:moveTo>
                    <a:lnTo>
                      <a:pt x="0" y="0"/>
                    </a:lnTo>
                    <a:lnTo>
                      <a:pt x="10" y="4"/>
                    </a:lnTo>
                    <a:lnTo>
                      <a:pt x="13" y="4"/>
                    </a:lnTo>
                    <a:lnTo>
                      <a:pt x="16" y="3"/>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90" name="Freeform 63"/>
              <p:cNvSpPr/>
              <p:nvPr/>
            </p:nvSpPr>
            <p:spPr bwMode="auto">
              <a:xfrm>
                <a:off x="3244" y="503"/>
                <a:ext cx="7" cy="6"/>
              </a:xfrm>
              <a:custGeom>
                <a:avLst/>
                <a:gdLst>
                  <a:gd name="T0" fmla="*/ 7 w 7"/>
                  <a:gd name="T1" fmla="*/ 6 h 6"/>
                  <a:gd name="T2" fmla="*/ 7 w 7"/>
                  <a:gd name="T3" fmla="*/ 6 h 6"/>
                  <a:gd name="T4" fmla="*/ 4 w 7"/>
                  <a:gd name="T5" fmla="*/ 3 h 6"/>
                  <a:gd name="T6" fmla="*/ 0 w 7"/>
                  <a:gd name="T7" fmla="*/ 2 h 6"/>
                  <a:gd name="T8" fmla="*/ 4 w 7"/>
                  <a:gd name="T9" fmla="*/ 0 h 6"/>
                  <a:gd name="T10" fmla="*/ 7 w 7"/>
                  <a:gd name="T11" fmla="*/ 5 h 6"/>
                  <a:gd name="T12" fmla="*/ 7 w 7"/>
                  <a:gd name="T13" fmla="*/ 6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6">
                    <a:moveTo>
                      <a:pt x="7" y="6"/>
                    </a:moveTo>
                    <a:lnTo>
                      <a:pt x="7" y="6"/>
                    </a:lnTo>
                    <a:lnTo>
                      <a:pt x="4" y="3"/>
                    </a:lnTo>
                    <a:lnTo>
                      <a:pt x="0" y="2"/>
                    </a:lnTo>
                    <a:lnTo>
                      <a:pt x="4" y="0"/>
                    </a:lnTo>
                    <a:lnTo>
                      <a:pt x="7" y="5"/>
                    </a:lnTo>
                    <a:lnTo>
                      <a:pt x="7"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91" name="Freeform 64"/>
              <p:cNvSpPr/>
              <p:nvPr/>
            </p:nvSpPr>
            <p:spPr bwMode="auto">
              <a:xfrm>
                <a:off x="3459" y="502"/>
                <a:ext cx="6" cy="6"/>
              </a:xfrm>
              <a:custGeom>
                <a:avLst/>
                <a:gdLst>
                  <a:gd name="T0" fmla="*/ 0 w 6"/>
                  <a:gd name="T1" fmla="*/ 6 h 6"/>
                  <a:gd name="T2" fmla="*/ 0 w 6"/>
                  <a:gd name="T3" fmla="*/ 6 h 6"/>
                  <a:gd name="T4" fmla="*/ 6 w 6"/>
                  <a:gd name="T5" fmla="*/ 3 h 6"/>
                  <a:gd name="T6" fmla="*/ 6 w 6"/>
                  <a:gd name="T7" fmla="*/ 3 h 6"/>
                  <a:gd name="T8" fmla="*/ 6 w 6"/>
                  <a:gd name="T9" fmla="*/ 0 h 6"/>
                  <a:gd name="T10" fmla="*/ 0 w 6"/>
                  <a:gd name="T11" fmla="*/ 6 h 6"/>
                  <a:gd name="T12" fmla="*/ 0 w 6"/>
                  <a:gd name="T13" fmla="*/ 6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6">
                    <a:moveTo>
                      <a:pt x="0" y="6"/>
                    </a:moveTo>
                    <a:lnTo>
                      <a:pt x="0" y="6"/>
                    </a:lnTo>
                    <a:lnTo>
                      <a:pt x="6" y="3"/>
                    </a:lnTo>
                    <a:lnTo>
                      <a:pt x="6" y="0"/>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92" name="Freeform 65"/>
              <p:cNvSpPr/>
              <p:nvPr/>
            </p:nvSpPr>
            <p:spPr bwMode="auto">
              <a:xfrm>
                <a:off x="2649" y="511"/>
                <a:ext cx="9" cy="4"/>
              </a:xfrm>
              <a:custGeom>
                <a:avLst/>
                <a:gdLst>
                  <a:gd name="T0" fmla="*/ 9 w 9"/>
                  <a:gd name="T1" fmla="*/ 1 h 4"/>
                  <a:gd name="T2" fmla="*/ 0 w 9"/>
                  <a:gd name="T3" fmla="*/ 4 h 4"/>
                  <a:gd name="T4" fmla="*/ 0 w 9"/>
                  <a:gd name="T5" fmla="*/ 3 h 4"/>
                  <a:gd name="T6" fmla="*/ 6 w 9"/>
                  <a:gd name="T7" fmla="*/ 0 h 4"/>
                  <a:gd name="T8" fmla="*/ 9 w 9"/>
                  <a:gd name="T9" fmla="*/ 0 h 4"/>
                  <a:gd name="T10" fmla="*/ 9 w 9"/>
                  <a:gd name="T11" fmla="*/ 1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1"/>
                    </a:moveTo>
                    <a:lnTo>
                      <a:pt x="0" y="4"/>
                    </a:lnTo>
                    <a:lnTo>
                      <a:pt x="0" y="3"/>
                    </a:lnTo>
                    <a:lnTo>
                      <a:pt x="6" y="0"/>
                    </a:lnTo>
                    <a:lnTo>
                      <a:pt x="9" y="0"/>
                    </a:lnTo>
                    <a:lnTo>
                      <a:pt x="9"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93" name="Freeform 66"/>
              <p:cNvSpPr/>
              <p:nvPr/>
            </p:nvSpPr>
            <p:spPr bwMode="auto">
              <a:xfrm>
                <a:off x="4055" y="506"/>
                <a:ext cx="6" cy="6"/>
              </a:xfrm>
              <a:custGeom>
                <a:avLst/>
                <a:gdLst>
                  <a:gd name="T0" fmla="*/ 0 w 6"/>
                  <a:gd name="T1" fmla="*/ 2 h 6"/>
                  <a:gd name="T2" fmla="*/ 6 w 6"/>
                  <a:gd name="T3" fmla="*/ 6 h 6"/>
                  <a:gd name="T4" fmla="*/ 6 w 6"/>
                  <a:gd name="T5" fmla="*/ 3 h 6"/>
                  <a:gd name="T6" fmla="*/ 0 w 6"/>
                  <a:gd name="T7" fmla="*/ 0 h 6"/>
                  <a:gd name="T8" fmla="*/ 0 w 6"/>
                  <a:gd name="T9" fmla="*/ 0 h 6"/>
                  <a:gd name="T10" fmla="*/ 0 w 6"/>
                  <a:gd name="T11" fmla="*/ 2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6">
                    <a:moveTo>
                      <a:pt x="0" y="2"/>
                    </a:moveTo>
                    <a:lnTo>
                      <a:pt x="6" y="6"/>
                    </a:lnTo>
                    <a:lnTo>
                      <a:pt x="6" y="3"/>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94" name="Freeform 67"/>
              <p:cNvSpPr/>
              <p:nvPr/>
            </p:nvSpPr>
            <p:spPr bwMode="auto">
              <a:xfrm>
                <a:off x="2863" y="512"/>
                <a:ext cx="26" cy="8"/>
              </a:xfrm>
              <a:custGeom>
                <a:avLst/>
                <a:gdLst>
                  <a:gd name="T0" fmla="*/ 26 w 26"/>
                  <a:gd name="T1" fmla="*/ 2 h 8"/>
                  <a:gd name="T2" fmla="*/ 26 w 26"/>
                  <a:gd name="T3" fmla="*/ 2 h 8"/>
                  <a:gd name="T4" fmla="*/ 7 w 26"/>
                  <a:gd name="T5" fmla="*/ 7 h 8"/>
                  <a:gd name="T6" fmla="*/ 4 w 26"/>
                  <a:gd name="T7" fmla="*/ 8 h 8"/>
                  <a:gd name="T8" fmla="*/ 4 w 26"/>
                  <a:gd name="T9" fmla="*/ 8 h 8"/>
                  <a:gd name="T10" fmla="*/ 0 w 26"/>
                  <a:gd name="T11" fmla="*/ 8 h 8"/>
                  <a:gd name="T12" fmla="*/ 4 w 26"/>
                  <a:gd name="T13" fmla="*/ 5 h 8"/>
                  <a:gd name="T14" fmla="*/ 13 w 26"/>
                  <a:gd name="T15" fmla="*/ 3 h 8"/>
                  <a:gd name="T16" fmla="*/ 13 w 26"/>
                  <a:gd name="T17" fmla="*/ 3 h 8"/>
                  <a:gd name="T18" fmla="*/ 23 w 26"/>
                  <a:gd name="T19" fmla="*/ 0 h 8"/>
                  <a:gd name="T20" fmla="*/ 26 w 26"/>
                  <a:gd name="T21" fmla="*/ 0 h 8"/>
                  <a:gd name="T22" fmla="*/ 26 w 26"/>
                  <a:gd name="T23" fmla="*/ 2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 h="8">
                    <a:moveTo>
                      <a:pt x="26" y="2"/>
                    </a:moveTo>
                    <a:lnTo>
                      <a:pt x="26" y="2"/>
                    </a:lnTo>
                    <a:lnTo>
                      <a:pt x="7" y="7"/>
                    </a:lnTo>
                    <a:lnTo>
                      <a:pt x="4" y="8"/>
                    </a:lnTo>
                    <a:lnTo>
                      <a:pt x="0" y="8"/>
                    </a:lnTo>
                    <a:lnTo>
                      <a:pt x="4" y="5"/>
                    </a:lnTo>
                    <a:lnTo>
                      <a:pt x="13" y="3"/>
                    </a:lnTo>
                    <a:lnTo>
                      <a:pt x="23" y="0"/>
                    </a:lnTo>
                    <a:lnTo>
                      <a:pt x="26" y="0"/>
                    </a:lnTo>
                    <a:lnTo>
                      <a:pt x="26"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95" name="Freeform 68"/>
              <p:cNvSpPr/>
              <p:nvPr/>
            </p:nvSpPr>
            <p:spPr bwMode="auto">
              <a:xfrm>
                <a:off x="3821" y="511"/>
                <a:ext cx="25" cy="6"/>
              </a:xfrm>
              <a:custGeom>
                <a:avLst/>
                <a:gdLst>
                  <a:gd name="T0" fmla="*/ 0 w 25"/>
                  <a:gd name="T1" fmla="*/ 0 h 6"/>
                  <a:gd name="T2" fmla="*/ 0 w 25"/>
                  <a:gd name="T3" fmla="*/ 0 h 6"/>
                  <a:gd name="T4" fmla="*/ 19 w 25"/>
                  <a:gd name="T5" fmla="*/ 4 h 6"/>
                  <a:gd name="T6" fmla="*/ 22 w 25"/>
                  <a:gd name="T7" fmla="*/ 6 h 6"/>
                  <a:gd name="T8" fmla="*/ 22 w 25"/>
                  <a:gd name="T9" fmla="*/ 6 h 6"/>
                  <a:gd name="T10" fmla="*/ 25 w 25"/>
                  <a:gd name="T11" fmla="*/ 6 h 6"/>
                  <a:gd name="T12" fmla="*/ 22 w 25"/>
                  <a:gd name="T13" fmla="*/ 3 h 6"/>
                  <a:gd name="T14" fmla="*/ 13 w 25"/>
                  <a:gd name="T15" fmla="*/ 1 h 6"/>
                  <a:gd name="T16" fmla="*/ 13 w 25"/>
                  <a:gd name="T17" fmla="*/ 1 h 6"/>
                  <a:gd name="T18" fmla="*/ 6 w 25"/>
                  <a:gd name="T19" fmla="*/ 0 h 6"/>
                  <a:gd name="T20" fmla="*/ 0 w 25"/>
                  <a:gd name="T21" fmla="*/ 0 h 6"/>
                  <a:gd name="T22" fmla="*/ 0 w 25"/>
                  <a:gd name="T23" fmla="*/ 0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6">
                    <a:moveTo>
                      <a:pt x="0" y="0"/>
                    </a:moveTo>
                    <a:lnTo>
                      <a:pt x="0" y="0"/>
                    </a:lnTo>
                    <a:lnTo>
                      <a:pt x="19" y="4"/>
                    </a:lnTo>
                    <a:lnTo>
                      <a:pt x="22" y="6"/>
                    </a:lnTo>
                    <a:lnTo>
                      <a:pt x="25" y="6"/>
                    </a:lnTo>
                    <a:lnTo>
                      <a:pt x="22" y="3"/>
                    </a:lnTo>
                    <a:lnTo>
                      <a:pt x="13" y="1"/>
                    </a:lnTo>
                    <a:lnTo>
                      <a:pt x="6"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96" name="Freeform 69"/>
              <p:cNvSpPr/>
              <p:nvPr/>
            </p:nvSpPr>
            <p:spPr bwMode="auto">
              <a:xfrm>
                <a:off x="3257" y="515"/>
                <a:ext cx="7" cy="8"/>
              </a:xfrm>
              <a:custGeom>
                <a:avLst/>
                <a:gdLst>
                  <a:gd name="T0" fmla="*/ 7 w 7"/>
                  <a:gd name="T1" fmla="*/ 5 h 8"/>
                  <a:gd name="T2" fmla="*/ 7 w 7"/>
                  <a:gd name="T3" fmla="*/ 8 h 8"/>
                  <a:gd name="T4" fmla="*/ 7 w 7"/>
                  <a:gd name="T5" fmla="*/ 8 h 8"/>
                  <a:gd name="T6" fmla="*/ 0 w 7"/>
                  <a:gd name="T7" fmla="*/ 0 h 8"/>
                  <a:gd name="T8" fmla="*/ 0 w 7"/>
                  <a:gd name="T9" fmla="*/ 0 h 8"/>
                  <a:gd name="T10" fmla="*/ 7 w 7"/>
                  <a:gd name="T11" fmla="*/ 5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8">
                    <a:moveTo>
                      <a:pt x="7" y="5"/>
                    </a:moveTo>
                    <a:lnTo>
                      <a:pt x="7" y="8"/>
                    </a:lnTo>
                    <a:lnTo>
                      <a:pt x="0" y="0"/>
                    </a:lnTo>
                    <a:lnTo>
                      <a:pt x="7"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97" name="Freeform 70"/>
              <p:cNvSpPr/>
              <p:nvPr/>
            </p:nvSpPr>
            <p:spPr bwMode="auto">
              <a:xfrm>
                <a:off x="3446" y="514"/>
                <a:ext cx="10" cy="9"/>
              </a:xfrm>
              <a:custGeom>
                <a:avLst/>
                <a:gdLst>
                  <a:gd name="T0" fmla="*/ 0 w 10"/>
                  <a:gd name="T1" fmla="*/ 5 h 9"/>
                  <a:gd name="T2" fmla="*/ 0 w 10"/>
                  <a:gd name="T3" fmla="*/ 8 h 9"/>
                  <a:gd name="T4" fmla="*/ 3 w 10"/>
                  <a:gd name="T5" fmla="*/ 9 h 9"/>
                  <a:gd name="T6" fmla="*/ 10 w 10"/>
                  <a:gd name="T7" fmla="*/ 0 h 9"/>
                  <a:gd name="T8" fmla="*/ 7 w 10"/>
                  <a:gd name="T9" fmla="*/ 0 h 9"/>
                  <a:gd name="T10" fmla="*/ 0 w 10"/>
                  <a:gd name="T11" fmla="*/ 5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9">
                    <a:moveTo>
                      <a:pt x="0" y="5"/>
                    </a:moveTo>
                    <a:lnTo>
                      <a:pt x="0" y="8"/>
                    </a:lnTo>
                    <a:lnTo>
                      <a:pt x="3" y="9"/>
                    </a:lnTo>
                    <a:lnTo>
                      <a:pt x="10" y="0"/>
                    </a:lnTo>
                    <a:lnTo>
                      <a:pt x="7" y="0"/>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98" name="Freeform 71"/>
              <p:cNvSpPr/>
              <p:nvPr/>
            </p:nvSpPr>
            <p:spPr bwMode="auto">
              <a:xfrm>
                <a:off x="2332" y="522"/>
                <a:ext cx="6" cy="12"/>
              </a:xfrm>
              <a:custGeom>
                <a:avLst/>
                <a:gdLst>
                  <a:gd name="T0" fmla="*/ 6 w 6"/>
                  <a:gd name="T1" fmla="*/ 10 h 12"/>
                  <a:gd name="T2" fmla="*/ 3 w 6"/>
                  <a:gd name="T3" fmla="*/ 12 h 12"/>
                  <a:gd name="T4" fmla="*/ 0 w 6"/>
                  <a:gd name="T5" fmla="*/ 10 h 12"/>
                  <a:gd name="T6" fmla="*/ 3 w 6"/>
                  <a:gd name="T7" fmla="*/ 0 h 12"/>
                  <a:gd name="T8" fmla="*/ 3 w 6"/>
                  <a:gd name="T9" fmla="*/ 0 h 12"/>
                  <a:gd name="T10" fmla="*/ 6 w 6"/>
                  <a:gd name="T11" fmla="*/ 1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2">
                    <a:moveTo>
                      <a:pt x="6" y="10"/>
                    </a:moveTo>
                    <a:lnTo>
                      <a:pt x="3" y="12"/>
                    </a:lnTo>
                    <a:lnTo>
                      <a:pt x="0" y="10"/>
                    </a:lnTo>
                    <a:lnTo>
                      <a:pt x="3" y="0"/>
                    </a:lnTo>
                    <a:lnTo>
                      <a:pt x="6" y="1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799" name="Freeform 72"/>
              <p:cNvSpPr/>
              <p:nvPr/>
            </p:nvSpPr>
            <p:spPr bwMode="auto">
              <a:xfrm>
                <a:off x="4372" y="515"/>
                <a:ext cx="6" cy="13"/>
              </a:xfrm>
              <a:custGeom>
                <a:avLst/>
                <a:gdLst>
                  <a:gd name="T0" fmla="*/ 0 w 6"/>
                  <a:gd name="T1" fmla="*/ 13 h 13"/>
                  <a:gd name="T2" fmla="*/ 3 w 6"/>
                  <a:gd name="T3" fmla="*/ 13 h 13"/>
                  <a:gd name="T4" fmla="*/ 6 w 6"/>
                  <a:gd name="T5" fmla="*/ 11 h 13"/>
                  <a:gd name="T6" fmla="*/ 6 w 6"/>
                  <a:gd name="T7" fmla="*/ 0 h 13"/>
                  <a:gd name="T8" fmla="*/ 3 w 6"/>
                  <a:gd name="T9" fmla="*/ 0 h 13"/>
                  <a:gd name="T10" fmla="*/ 0 w 6"/>
                  <a:gd name="T11" fmla="*/ 13 h 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3">
                    <a:moveTo>
                      <a:pt x="0" y="13"/>
                    </a:moveTo>
                    <a:lnTo>
                      <a:pt x="3" y="13"/>
                    </a:lnTo>
                    <a:lnTo>
                      <a:pt x="6" y="11"/>
                    </a:lnTo>
                    <a:lnTo>
                      <a:pt x="6" y="0"/>
                    </a:lnTo>
                    <a:lnTo>
                      <a:pt x="3" y="0"/>
                    </a:lnTo>
                    <a:lnTo>
                      <a:pt x="0" y="1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00" name="Freeform 73"/>
              <p:cNvSpPr/>
              <p:nvPr/>
            </p:nvSpPr>
            <p:spPr bwMode="auto">
              <a:xfrm>
                <a:off x="2630" y="522"/>
                <a:ext cx="6" cy="7"/>
              </a:xfrm>
              <a:custGeom>
                <a:avLst/>
                <a:gdLst>
                  <a:gd name="T0" fmla="*/ 0 w 6"/>
                  <a:gd name="T1" fmla="*/ 6 h 7"/>
                  <a:gd name="T2" fmla="*/ 0 w 6"/>
                  <a:gd name="T3" fmla="*/ 7 h 7"/>
                  <a:gd name="T4" fmla="*/ 0 w 6"/>
                  <a:gd name="T5" fmla="*/ 6 h 7"/>
                  <a:gd name="T6" fmla="*/ 0 w 6"/>
                  <a:gd name="T7" fmla="*/ 3 h 7"/>
                  <a:gd name="T8" fmla="*/ 6 w 6"/>
                  <a:gd name="T9" fmla="*/ 0 h 7"/>
                  <a:gd name="T10" fmla="*/ 6 w 6"/>
                  <a:gd name="T11" fmla="*/ 3 h 7"/>
                  <a:gd name="T12" fmla="*/ 0 w 6"/>
                  <a:gd name="T13" fmla="*/ 6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7">
                    <a:moveTo>
                      <a:pt x="0" y="6"/>
                    </a:moveTo>
                    <a:lnTo>
                      <a:pt x="0" y="7"/>
                    </a:lnTo>
                    <a:lnTo>
                      <a:pt x="0" y="6"/>
                    </a:lnTo>
                    <a:lnTo>
                      <a:pt x="0" y="3"/>
                    </a:lnTo>
                    <a:lnTo>
                      <a:pt x="6" y="0"/>
                    </a:lnTo>
                    <a:lnTo>
                      <a:pt x="6" y="3"/>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01" name="Freeform 74"/>
              <p:cNvSpPr/>
              <p:nvPr/>
            </p:nvSpPr>
            <p:spPr bwMode="auto">
              <a:xfrm>
                <a:off x="4074" y="519"/>
                <a:ext cx="9" cy="6"/>
              </a:xfrm>
              <a:custGeom>
                <a:avLst/>
                <a:gdLst>
                  <a:gd name="T0" fmla="*/ 6 w 9"/>
                  <a:gd name="T1" fmla="*/ 4 h 6"/>
                  <a:gd name="T2" fmla="*/ 6 w 9"/>
                  <a:gd name="T3" fmla="*/ 6 h 6"/>
                  <a:gd name="T4" fmla="*/ 9 w 9"/>
                  <a:gd name="T5" fmla="*/ 4 h 6"/>
                  <a:gd name="T6" fmla="*/ 6 w 9"/>
                  <a:gd name="T7" fmla="*/ 3 h 6"/>
                  <a:gd name="T8" fmla="*/ 0 w 9"/>
                  <a:gd name="T9" fmla="*/ 0 h 6"/>
                  <a:gd name="T10" fmla="*/ 0 w 9"/>
                  <a:gd name="T11" fmla="*/ 3 h 6"/>
                  <a:gd name="T12" fmla="*/ 6 w 9"/>
                  <a:gd name="T13" fmla="*/ 4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6">
                    <a:moveTo>
                      <a:pt x="6" y="4"/>
                    </a:moveTo>
                    <a:lnTo>
                      <a:pt x="6" y="6"/>
                    </a:lnTo>
                    <a:lnTo>
                      <a:pt x="9" y="4"/>
                    </a:lnTo>
                    <a:lnTo>
                      <a:pt x="6" y="3"/>
                    </a:lnTo>
                    <a:lnTo>
                      <a:pt x="0" y="0"/>
                    </a:lnTo>
                    <a:lnTo>
                      <a:pt x="0" y="3"/>
                    </a:lnTo>
                    <a:lnTo>
                      <a:pt x="6"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02" name="Freeform 75"/>
              <p:cNvSpPr/>
              <p:nvPr/>
            </p:nvSpPr>
            <p:spPr bwMode="auto">
              <a:xfrm>
                <a:off x="2818" y="522"/>
                <a:ext cx="29" cy="7"/>
              </a:xfrm>
              <a:custGeom>
                <a:avLst/>
                <a:gdLst>
                  <a:gd name="T0" fmla="*/ 29 w 29"/>
                  <a:gd name="T1" fmla="*/ 1 h 7"/>
                  <a:gd name="T2" fmla="*/ 26 w 29"/>
                  <a:gd name="T3" fmla="*/ 3 h 7"/>
                  <a:gd name="T4" fmla="*/ 4 w 29"/>
                  <a:gd name="T5" fmla="*/ 7 h 7"/>
                  <a:gd name="T6" fmla="*/ 4 w 29"/>
                  <a:gd name="T7" fmla="*/ 7 h 7"/>
                  <a:gd name="T8" fmla="*/ 0 w 29"/>
                  <a:gd name="T9" fmla="*/ 7 h 7"/>
                  <a:gd name="T10" fmla="*/ 0 w 29"/>
                  <a:gd name="T11" fmla="*/ 7 h 7"/>
                  <a:gd name="T12" fmla="*/ 13 w 29"/>
                  <a:gd name="T13" fmla="*/ 3 h 7"/>
                  <a:gd name="T14" fmla="*/ 26 w 29"/>
                  <a:gd name="T15" fmla="*/ 0 h 7"/>
                  <a:gd name="T16" fmla="*/ 29 w 29"/>
                  <a:gd name="T17" fmla="*/ 0 h 7"/>
                  <a:gd name="T18" fmla="*/ 29 w 29"/>
                  <a:gd name="T19" fmla="*/ 1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9" h="7">
                    <a:moveTo>
                      <a:pt x="29" y="1"/>
                    </a:moveTo>
                    <a:lnTo>
                      <a:pt x="26" y="3"/>
                    </a:lnTo>
                    <a:lnTo>
                      <a:pt x="4" y="7"/>
                    </a:lnTo>
                    <a:lnTo>
                      <a:pt x="0" y="7"/>
                    </a:lnTo>
                    <a:lnTo>
                      <a:pt x="13" y="3"/>
                    </a:lnTo>
                    <a:lnTo>
                      <a:pt x="26" y="0"/>
                    </a:lnTo>
                    <a:lnTo>
                      <a:pt x="29" y="0"/>
                    </a:lnTo>
                    <a:lnTo>
                      <a:pt x="29"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03" name="Freeform 76"/>
              <p:cNvSpPr/>
              <p:nvPr/>
            </p:nvSpPr>
            <p:spPr bwMode="auto">
              <a:xfrm>
                <a:off x="3863" y="519"/>
                <a:ext cx="28" cy="7"/>
              </a:xfrm>
              <a:custGeom>
                <a:avLst/>
                <a:gdLst>
                  <a:gd name="T0" fmla="*/ 0 w 28"/>
                  <a:gd name="T1" fmla="*/ 1 h 7"/>
                  <a:gd name="T2" fmla="*/ 3 w 28"/>
                  <a:gd name="T3" fmla="*/ 3 h 7"/>
                  <a:gd name="T4" fmla="*/ 25 w 28"/>
                  <a:gd name="T5" fmla="*/ 7 h 7"/>
                  <a:gd name="T6" fmla="*/ 25 w 28"/>
                  <a:gd name="T7" fmla="*/ 7 h 7"/>
                  <a:gd name="T8" fmla="*/ 28 w 28"/>
                  <a:gd name="T9" fmla="*/ 7 h 7"/>
                  <a:gd name="T10" fmla="*/ 28 w 28"/>
                  <a:gd name="T11" fmla="*/ 7 h 7"/>
                  <a:gd name="T12" fmla="*/ 16 w 28"/>
                  <a:gd name="T13" fmla="*/ 3 h 7"/>
                  <a:gd name="T14" fmla="*/ 3 w 28"/>
                  <a:gd name="T15" fmla="*/ 0 h 7"/>
                  <a:gd name="T16" fmla="*/ 3 w 28"/>
                  <a:gd name="T17" fmla="*/ 0 h 7"/>
                  <a:gd name="T18" fmla="*/ 0 w 28"/>
                  <a:gd name="T19" fmla="*/ 1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7">
                    <a:moveTo>
                      <a:pt x="0" y="1"/>
                    </a:moveTo>
                    <a:lnTo>
                      <a:pt x="3" y="3"/>
                    </a:lnTo>
                    <a:lnTo>
                      <a:pt x="25" y="7"/>
                    </a:lnTo>
                    <a:lnTo>
                      <a:pt x="28" y="7"/>
                    </a:lnTo>
                    <a:lnTo>
                      <a:pt x="16" y="3"/>
                    </a:lnTo>
                    <a:lnTo>
                      <a:pt x="3"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04" name="Freeform 77"/>
              <p:cNvSpPr>
                <a:spLocks noEditPoints="1"/>
              </p:cNvSpPr>
              <p:nvPr/>
            </p:nvSpPr>
            <p:spPr bwMode="auto">
              <a:xfrm>
                <a:off x="1973" y="528"/>
                <a:ext cx="368" cy="387"/>
              </a:xfrm>
              <a:custGeom>
                <a:avLst/>
                <a:gdLst>
                  <a:gd name="T0" fmla="*/ 362 w 368"/>
                  <a:gd name="T1" fmla="*/ 30 h 387"/>
                  <a:gd name="T2" fmla="*/ 352 w 368"/>
                  <a:gd name="T3" fmla="*/ 63 h 387"/>
                  <a:gd name="T4" fmla="*/ 295 w 368"/>
                  <a:gd name="T5" fmla="*/ 82 h 387"/>
                  <a:gd name="T6" fmla="*/ 266 w 368"/>
                  <a:gd name="T7" fmla="*/ 77 h 387"/>
                  <a:gd name="T8" fmla="*/ 266 w 368"/>
                  <a:gd name="T9" fmla="*/ 74 h 387"/>
                  <a:gd name="T10" fmla="*/ 307 w 368"/>
                  <a:gd name="T11" fmla="*/ 54 h 387"/>
                  <a:gd name="T12" fmla="*/ 291 w 368"/>
                  <a:gd name="T13" fmla="*/ 30 h 387"/>
                  <a:gd name="T14" fmla="*/ 234 w 368"/>
                  <a:gd name="T15" fmla="*/ 22 h 387"/>
                  <a:gd name="T16" fmla="*/ 173 w 368"/>
                  <a:gd name="T17" fmla="*/ 38 h 387"/>
                  <a:gd name="T18" fmla="*/ 167 w 368"/>
                  <a:gd name="T19" fmla="*/ 54 h 387"/>
                  <a:gd name="T20" fmla="*/ 202 w 368"/>
                  <a:gd name="T21" fmla="*/ 79 h 387"/>
                  <a:gd name="T22" fmla="*/ 170 w 368"/>
                  <a:gd name="T23" fmla="*/ 112 h 387"/>
                  <a:gd name="T24" fmla="*/ 141 w 368"/>
                  <a:gd name="T25" fmla="*/ 115 h 387"/>
                  <a:gd name="T26" fmla="*/ 167 w 368"/>
                  <a:gd name="T27" fmla="*/ 91 h 387"/>
                  <a:gd name="T28" fmla="*/ 135 w 368"/>
                  <a:gd name="T29" fmla="*/ 73 h 387"/>
                  <a:gd name="T30" fmla="*/ 122 w 368"/>
                  <a:gd name="T31" fmla="*/ 83 h 387"/>
                  <a:gd name="T32" fmla="*/ 115 w 368"/>
                  <a:gd name="T33" fmla="*/ 136 h 387"/>
                  <a:gd name="T34" fmla="*/ 138 w 368"/>
                  <a:gd name="T35" fmla="*/ 174 h 387"/>
                  <a:gd name="T36" fmla="*/ 173 w 368"/>
                  <a:gd name="T37" fmla="*/ 162 h 387"/>
                  <a:gd name="T38" fmla="*/ 167 w 368"/>
                  <a:gd name="T39" fmla="*/ 177 h 387"/>
                  <a:gd name="T40" fmla="*/ 167 w 368"/>
                  <a:gd name="T41" fmla="*/ 221 h 387"/>
                  <a:gd name="T42" fmla="*/ 183 w 368"/>
                  <a:gd name="T43" fmla="*/ 259 h 387"/>
                  <a:gd name="T44" fmla="*/ 195 w 368"/>
                  <a:gd name="T45" fmla="*/ 331 h 387"/>
                  <a:gd name="T46" fmla="*/ 147 w 368"/>
                  <a:gd name="T47" fmla="*/ 378 h 387"/>
                  <a:gd name="T48" fmla="*/ 80 w 368"/>
                  <a:gd name="T49" fmla="*/ 387 h 387"/>
                  <a:gd name="T50" fmla="*/ 35 w 368"/>
                  <a:gd name="T51" fmla="*/ 373 h 387"/>
                  <a:gd name="T52" fmla="*/ 29 w 368"/>
                  <a:gd name="T53" fmla="*/ 349 h 387"/>
                  <a:gd name="T54" fmla="*/ 74 w 368"/>
                  <a:gd name="T55" fmla="*/ 335 h 387"/>
                  <a:gd name="T56" fmla="*/ 77 w 368"/>
                  <a:gd name="T57" fmla="*/ 340 h 387"/>
                  <a:gd name="T58" fmla="*/ 64 w 368"/>
                  <a:gd name="T59" fmla="*/ 356 h 387"/>
                  <a:gd name="T60" fmla="*/ 96 w 368"/>
                  <a:gd name="T61" fmla="*/ 370 h 387"/>
                  <a:gd name="T62" fmla="*/ 118 w 368"/>
                  <a:gd name="T63" fmla="*/ 364 h 387"/>
                  <a:gd name="T64" fmla="*/ 144 w 368"/>
                  <a:gd name="T65" fmla="*/ 335 h 387"/>
                  <a:gd name="T66" fmla="*/ 99 w 368"/>
                  <a:gd name="T67" fmla="*/ 308 h 387"/>
                  <a:gd name="T68" fmla="*/ 83 w 368"/>
                  <a:gd name="T69" fmla="*/ 303 h 387"/>
                  <a:gd name="T70" fmla="*/ 118 w 368"/>
                  <a:gd name="T71" fmla="*/ 300 h 387"/>
                  <a:gd name="T72" fmla="*/ 122 w 368"/>
                  <a:gd name="T73" fmla="*/ 290 h 387"/>
                  <a:gd name="T74" fmla="*/ 67 w 368"/>
                  <a:gd name="T75" fmla="*/ 277 h 387"/>
                  <a:gd name="T76" fmla="*/ 74 w 368"/>
                  <a:gd name="T77" fmla="*/ 271 h 387"/>
                  <a:gd name="T78" fmla="*/ 138 w 368"/>
                  <a:gd name="T79" fmla="*/ 279 h 387"/>
                  <a:gd name="T80" fmla="*/ 74 w 368"/>
                  <a:gd name="T81" fmla="*/ 233 h 387"/>
                  <a:gd name="T82" fmla="*/ 19 w 368"/>
                  <a:gd name="T83" fmla="*/ 183 h 387"/>
                  <a:gd name="T84" fmla="*/ 0 w 368"/>
                  <a:gd name="T85" fmla="*/ 147 h 387"/>
                  <a:gd name="T86" fmla="*/ 13 w 368"/>
                  <a:gd name="T87" fmla="*/ 100 h 387"/>
                  <a:gd name="T88" fmla="*/ 29 w 368"/>
                  <a:gd name="T89" fmla="*/ 83 h 387"/>
                  <a:gd name="T90" fmla="*/ 99 w 368"/>
                  <a:gd name="T91" fmla="*/ 54 h 387"/>
                  <a:gd name="T92" fmla="*/ 176 w 368"/>
                  <a:gd name="T93" fmla="*/ 12 h 387"/>
                  <a:gd name="T94" fmla="*/ 256 w 368"/>
                  <a:gd name="T95" fmla="*/ 0 h 387"/>
                  <a:gd name="T96" fmla="*/ 77 w 368"/>
                  <a:gd name="T97" fmla="*/ 121 h 387"/>
                  <a:gd name="T98" fmla="*/ 112 w 368"/>
                  <a:gd name="T99" fmla="*/ 202 h 387"/>
                  <a:gd name="T100" fmla="*/ 138 w 368"/>
                  <a:gd name="T101" fmla="*/ 238 h 387"/>
                  <a:gd name="T102" fmla="*/ 45 w 368"/>
                  <a:gd name="T103" fmla="*/ 164 h 387"/>
                  <a:gd name="T104" fmla="*/ 38 w 368"/>
                  <a:gd name="T105" fmla="*/ 126 h 387"/>
                  <a:gd name="T106" fmla="*/ 70 w 368"/>
                  <a:gd name="T107" fmla="*/ 85 h 387"/>
                  <a:gd name="T108" fmla="*/ 77 w 368"/>
                  <a:gd name="T109" fmla="*/ 121 h 3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68" h="387">
                    <a:moveTo>
                      <a:pt x="333" y="10"/>
                    </a:moveTo>
                    <a:lnTo>
                      <a:pt x="349" y="19"/>
                    </a:lnTo>
                    <a:lnTo>
                      <a:pt x="362" y="30"/>
                    </a:lnTo>
                    <a:lnTo>
                      <a:pt x="368" y="38"/>
                    </a:lnTo>
                    <a:lnTo>
                      <a:pt x="368" y="50"/>
                    </a:lnTo>
                    <a:lnTo>
                      <a:pt x="352" y="63"/>
                    </a:lnTo>
                    <a:lnTo>
                      <a:pt x="339" y="69"/>
                    </a:lnTo>
                    <a:lnTo>
                      <a:pt x="317" y="77"/>
                    </a:lnTo>
                    <a:lnTo>
                      <a:pt x="295" y="82"/>
                    </a:lnTo>
                    <a:lnTo>
                      <a:pt x="282" y="80"/>
                    </a:lnTo>
                    <a:lnTo>
                      <a:pt x="266" y="77"/>
                    </a:lnTo>
                    <a:lnTo>
                      <a:pt x="266" y="74"/>
                    </a:lnTo>
                    <a:lnTo>
                      <a:pt x="272" y="74"/>
                    </a:lnTo>
                    <a:lnTo>
                      <a:pt x="295" y="66"/>
                    </a:lnTo>
                    <a:lnTo>
                      <a:pt x="307" y="54"/>
                    </a:lnTo>
                    <a:lnTo>
                      <a:pt x="307" y="45"/>
                    </a:lnTo>
                    <a:lnTo>
                      <a:pt x="304" y="38"/>
                    </a:lnTo>
                    <a:lnTo>
                      <a:pt x="291" y="30"/>
                    </a:lnTo>
                    <a:lnTo>
                      <a:pt x="272" y="25"/>
                    </a:lnTo>
                    <a:lnTo>
                      <a:pt x="253" y="22"/>
                    </a:lnTo>
                    <a:lnTo>
                      <a:pt x="234" y="22"/>
                    </a:lnTo>
                    <a:lnTo>
                      <a:pt x="218" y="24"/>
                    </a:lnTo>
                    <a:lnTo>
                      <a:pt x="189" y="32"/>
                    </a:lnTo>
                    <a:lnTo>
                      <a:pt x="173" y="38"/>
                    </a:lnTo>
                    <a:lnTo>
                      <a:pt x="154" y="50"/>
                    </a:lnTo>
                    <a:lnTo>
                      <a:pt x="154" y="51"/>
                    </a:lnTo>
                    <a:lnTo>
                      <a:pt x="167" y="54"/>
                    </a:lnTo>
                    <a:lnTo>
                      <a:pt x="189" y="63"/>
                    </a:lnTo>
                    <a:lnTo>
                      <a:pt x="199" y="71"/>
                    </a:lnTo>
                    <a:lnTo>
                      <a:pt x="202" y="79"/>
                    </a:lnTo>
                    <a:lnTo>
                      <a:pt x="202" y="94"/>
                    </a:lnTo>
                    <a:lnTo>
                      <a:pt x="189" y="104"/>
                    </a:lnTo>
                    <a:lnTo>
                      <a:pt x="170" y="112"/>
                    </a:lnTo>
                    <a:lnTo>
                      <a:pt x="151" y="117"/>
                    </a:lnTo>
                    <a:lnTo>
                      <a:pt x="141" y="117"/>
                    </a:lnTo>
                    <a:lnTo>
                      <a:pt x="141" y="115"/>
                    </a:lnTo>
                    <a:lnTo>
                      <a:pt x="147" y="115"/>
                    </a:lnTo>
                    <a:lnTo>
                      <a:pt x="163" y="104"/>
                    </a:lnTo>
                    <a:lnTo>
                      <a:pt x="167" y="91"/>
                    </a:lnTo>
                    <a:lnTo>
                      <a:pt x="163" y="83"/>
                    </a:lnTo>
                    <a:lnTo>
                      <a:pt x="151" y="77"/>
                    </a:lnTo>
                    <a:lnTo>
                      <a:pt x="135" y="73"/>
                    </a:lnTo>
                    <a:lnTo>
                      <a:pt x="122" y="80"/>
                    </a:lnTo>
                    <a:lnTo>
                      <a:pt x="122" y="83"/>
                    </a:lnTo>
                    <a:lnTo>
                      <a:pt x="118" y="85"/>
                    </a:lnTo>
                    <a:lnTo>
                      <a:pt x="112" y="103"/>
                    </a:lnTo>
                    <a:lnTo>
                      <a:pt x="115" y="136"/>
                    </a:lnTo>
                    <a:lnTo>
                      <a:pt x="125" y="153"/>
                    </a:lnTo>
                    <a:lnTo>
                      <a:pt x="138" y="173"/>
                    </a:lnTo>
                    <a:lnTo>
                      <a:pt x="138" y="174"/>
                    </a:lnTo>
                    <a:lnTo>
                      <a:pt x="141" y="174"/>
                    </a:lnTo>
                    <a:lnTo>
                      <a:pt x="157" y="167"/>
                    </a:lnTo>
                    <a:lnTo>
                      <a:pt x="173" y="162"/>
                    </a:lnTo>
                    <a:lnTo>
                      <a:pt x="179" y="161"/>
                    </a:lnTo>
                    <a:lnTo>
                      <a:pt x="179" y="164"/>
                    </a:lnTo>
                    <a:lnTo>
                      <a:pt x="167" y="177"/>
                    </a:lnTo>
                    <a:lnTo>
                      <a:pt x="163" y="185"/>
                    </a:lnTo>
                    <a:lnTo>
                      <a:pt x="167" y="189"/>
                    </a:lnTo>
                    <a:lnTo>
                      <a:pt x="167" y="221"/>
                    </a:lnTo>
                    <a:lnTo>
                      <a:pt x="170" y="226"/>
                    </a:lnTo>
                    <a:lnTo>
                      <a:pt x="173" y="235"/>
                    </a:lnTo>
                    <a:lnTo>
                      <a:pt x="183" y="259"/>
                    </a:lnTo>
                    <a:lnTo>
                      <a:pt x="199" y="288"/>
                    </a:lnTo>
                    <a:lnTo>
                      <a:pt x="202" y="305"/>
                    </a:lnTo>
                    <a:lnTo>
                      <a:pt x="195" y="331"/>
                    </a:lnTo>
                    <a:lnTo>
                      <a:pt x="183" y="355"/>
                    </a:lnTo>
                    <a:lnTo>
                      <a:pt x="167" y="369"/>
                    </a:lnTo>
                    <a:lnTo>
                      <a:pt x="147" y="378"/>
                    </a:lnTo>
                    <a:lnTo>
                      <a:pt x="128" y="384"/>
                    </a:lnTo>
                    <a:lnTo>
                      <a:pt x="93" y="387"/>
                    </a:lnTo>
                    <a:lnTo>
                      <a:pt x="80" y="387"/>
                    </a:lnTo>
                    <a:lnTo>
                      <a:pt x="51" y="381"/>
                    </a:lnTo>
                    <a:lnTo>
                      <a:pt x="38" y="375"/>
                    </a:lnTo>
                    <a:lnTo>
                      <a:pt x="35" y="373"/>
                    </a:lnTo>
                    <a:lnTo>
                      <a:pt x="26" y="362"/>
                    </a:lnTo>
                    <a:lnTo>
                      <a:pt x="26" y="353"/>
                    </a:lnTo>
                    <a:lnTo>
                      <a:pt x="29" y="349"/>
                    </a:lnTo>
                    <a:lnTo>
                      <a:pt x="42" y="340"/>
                    </a:lnTo>
                    <a:lnTo>
                      <a:pt x="61" y="335"/>
                    </a:lnTo>
                    <a:lnTo>
                      <a:pt x="74" y="335"/>
                    </a:lnTo>
                    <a:lnTo>
                      <a:pt x="80" y="338"/>
                    </a:lnTo>
                    <a:lnTo>
                      <a:pt x="80" y="340"/>
                    </a:lnTo>
                    <a:lnTo>
                      <a:pt x="77" y="340"/>
                    </a:lnTo>
                    <a:lnTo>
                      <a:pt x="70" y="343"/>
                    </a:lnTo>
                    <a:lnTo>
                      <a:pt x="64" y="349"/>
                    </a:lnTo>
                    <a:lnTo>
                      <a:pt x="64" y="356"/>
                    </a:lnTo>
                    <a:lnTo>
                      <a:pt x="74" y="364"/>
                    </a:lnTo>
                    <a:lnTo>
                      <a:pt x="90" y="370"/>
                    </a:lnTo>
                    <a:lnTo>
                      <a:pt x="96" y="370"/>
                    </a:lnTo>
                    <a:lnTo>
                      <a:pt x="99" y="370"/>
                    </a:lnTo>
                    <a:lnTo>
                      <a:pt x="102" y="370"/>
                    </a:lnTo>
                    <a:lnTo>
                      <a:pt x="118" y="364"/>
                    </a:lnTo>
                    <a:lnTo>
                      <a:pt x="135" y="356"/>
                    </a:lnTo>
                    <a:lnTo>
                      <a:pt x="144" y="344"/>
                    </a:lnTo>
                    <a:lnTo>
                      <a:pt x="144" y="335"/>
                    </a:lnTo>
                    <a:lnTo>
                      <a:pt x="138" y="326"/>
                    </a:lnTo>
                    <a:lnTo>
                      <a:pt x="118" y="314"/>
                    </a:lnTo>
                    <a:lnTo>
                      <a:pt x="99" y="308"/>
                    </a:lnTo>
                    <a:lnTo>
                      <a:pt x="83" y="306"/>
                    </a:lnTo>
                    <a:lnTo>
                      <a:pt x="83" y="305"/>
                    </a:lnTo>
                    <a:lnTo>
                      <a:pt x="83" y="303"/>
                    </a:lnTo>
                    <a:lnTo>
                      <a:pt x="99" y="302"/>
                    </a:lnTo>
                    <a:lnTo>
                      <a:pt x="99" y="300"/>
                    </a:lnTo>
                    <a:lnTo>
                      <a:pt x="118" y="300"/>
                    </a:lnTo>
                    <a:lnTo>
                      <a:pt x="138" y="302"/>
                    </a:lnTo>
                    <a:lnTo>
                      <a:pt x="138" y="297"/>
                    </a:lnTo>
                    <a:lnTo>
                      <a:pt x="122" y="290"/>
                    </a:lnTo>
                    <a:lnTo>
                      <a:pt x="102" y="284"/>
                    </a:lnTo>
                    <a:lnTo>
                      <a:pt x="74" y="277"/>
                    </a:lnTo>
                    <a:lnTo>
                      <a:pt x="67" y="277"/>
                    </a:lnTo>
                    <a:lnTo>
                      <a:pt x="64" y="277"/>
                    </a:lnTo>
                    <a:lnTo>
                      <a:pt x="64" y="274"/>
                    </a:lnTo>
                    <a:lnTo>
                      <a:pt x="74" y="271"/>
                    </a:lnTo>
                    <a:lnTo>
                      <a:pt x="86" y="271"/>
                    </a:lnTo>
                    <a:lnTo>
                      <a:pt x="118" y="273"/>
                    </a:lnTo>
                    <a:lnTo>
                      <a:pt x="138" y="279"/>
                    </a:lnTo>
                    <a:lnTo>
                      <a:pt x="138" y="277"/>
                    </a:lnTo>
                    <a:lnTo>
                      <a:pt x="106" y="252"/>
                    </a:lnTo>
                    <a:lnTo>
                      <a:pt x="74" y="233"/>
                    </a:lnTo>
                    <a:lnTo>
                      <a:pt x="54" y="220"/>
                    </a:lnTo>
                    <a:lnTo>
                      <a:pt x="42" y="209"/>
                    </a:lnTo>
                    <a:lnTo>
                      <a:pt x="19" y="183"/>
                    </a:lnTo>
                    <a:lnTo>
                      <a:pt x="13" y="173"/>
                    </a:lnTo>
                    <a:lnTo>
                      <a:pt x="6" y="167"/>
                    </a:lnTo>
                    <a:lnTo>
                      <a:pt x="0" y="147"/>
                    </a:lnTo>
                    <a:lnTo>
                      <a:pt x="3" y="123"/>
                    </a:lnTo>
                    <a:lnTo>
                      <a:pt x="6" y="117"/>
                    </a:lnTo>
                    <a:lnTo>
                      <a:pt x="13" y="100"/>
                    </a:lnTo>
                    <a:lnTo>
                      <a:pt x="19" y="91"/>
                    </a:lnTo>
                    <a:lnTo>
                      <a:pt x="22" y="89"/>
                    </a:lnTo>
                    <a:lnTo>
                      <a:pt x="29" y="83"/>
                    </a:lnTo>
                    <a:lnTo>
                      <a:pt x="48" y="68"/>
                    </a:lnTo>
                    <a:lnTo>
                      <a:pt x="70" y="59"/>
                    </a:lnTo>
                    <a:lnTo>
                      <a:pt x="99" y="54"/>
                    </a:lnTo>
                    <a:lnTo>
                      <a:pt x="115" y="39"/>
                    </a:lnTo>
                    <a:lnTo>
                      <a:pt x="144" y="24"/>
                    </a:lnTo>
                    <a:lnTo>
                      <a:pt x="176" y="12"/>
                    </a:lnTo>
                    <a:lnTo>
                      <a:pt x="205" y="6"/>
                    </a:lnTo>
                    <a:lnTo>
                      <a:pt x="234" y="1"/>
                    </a:lnTo>
                    <a:lnTo>
                      <a:pt x="256" y="0"/>
                    </a:lnTo>
                    <a:lnTo>
                      <a:pt x="298" y="1"/>
                    </a:lnTo>
                    <a:lnTo>
                      <a:pt x="333" y="10"/>
                    </a:lnTo>
                    <a:close/>
                    <a:moveTo>
                      <a:pt x="77" y="121"/>
                    </a:moveTo>
                    <a:lnTo>
                      <a:pt x="83" y="151"/>
                    </a:lnTo>
                    <a:lnTo>
                      <a:pt x="90" y="167"/>
                    </a:lnTo>
                    <a:lnTo>
                      <a:pt x="112" y="202"/>
                    </a:lnTo>
                    <a:lnTo>
                      <a:pt x="118" y="212"/>
                    </a:lnTo>
                    <a:lnTo>
                      <a:pt x="122" y="212"/>
                    </a:lnTo>
                    <a:lnTo>
                      <a:pt x="138" y="238"/>
                    </a:lnTo>
                    <a:lnTo>
                      <a:pt x="109" y="220"/>
                    </a:lnTo>
                    <a:lnTo>
                      <a:pt x="70" y="191"/>
                    </a:lnTo>
                    <a:lnTo>
                      <a:pt x="45" y="164"/>
                    </a:lnTo>
                    <a:lnTo>
                      <a:pt x="45" y="158"/>
                    </a:lnTo>
                    <a:lnTo>
                      <a:pt x="38" y="142"/>
                    </a:lnTo>
                    <a:lnTo>
                      <a:pt x="38" y="126"/>
                    </a:lnTo>
                    <a:lnTo>
                      <a:pt x="45" y="109"/>
                    </a:lnTo>
                    <a:lnTo>
                      <a:pt x="58" y="94"/>
                    </a:lnTo>
                    <a:lnTo>
                      <a:pt x="70" y="85"/>
                    </a:lnTo>
                    <a:lnTo>
                      <a:pt x="83" y="80"/>
                    </a:lnTo>
                    <a:lnTo>
                      <a:pt x="80" y="91"/>
                    </a:lnTo>
                    <a:lnTo>
                      <a:pt x="77" y="12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05" name="Freeform 78"/>
              <p:cNvSpPr>
                <a:spLocks noEditPoints="1"/>
              </p:cNvSpPr>
              <p:nvPr/>
            </p:nvSpPr>
            <p:spPr bwMode="auto">
              <a:xfrm>
                <a:off x="4369" y="522"/>
                <a:ext cx="371" cy="387"/>
              </a:xfrm>
              <a:custGeom>
                <a:avLst/>
                <a:gdLst>
                  <a:gd name="T0" fmla="*/ 6 w 371"/>
                  <a:gd name="T1" fmla="*/ 31 h 387"/>
                  <a:gd name="T2" fmla="*/ 16 w 371"/>
                  <a:gd name="T3" fmla="*/ 63 h 387"/>
                  <a:gd name="T4" fmla="*/ 76 w 371"/>
                  <a:gd name="T5" fmla="*/ 82 h 387"/>
                  <a:gd name="T6" fmla="*/ 105 w 371"/>
                  <a:gd name="T7" fmla="*/ 77 h 387"/>
                  <a:gd name="T8" fmla="*/ 102 w 371"/>
                  <a:gd name="T9" fmla="*/ 75 h 387"/>
                  <a:gd name="T10" fmla="*/ 64 w 371"/>
                  <a:gd name="T11" fmla="*/ 54 h 387"/>
                  <a:gd name="T12" fmla="*/ 76 w 371"/>
                  <a:gd name="T13" fmla="*/ 31 h 387"/>
                  <a:gd name="T14" fmla="*/ 137 w 371"/>
                  <a:gd name="T15" fmla="*/ 22 h 387"/>
                  <a:gd name="T16" fmla="*/ 198 w 371"/>
                  <a:gd name="T17" fmla="*/ 39 h 387"/>
                  <a:gd name="T18" fmla="*/ 201 w 371"/>
                  <a:gd name="T19" fmla="*/ 56 h 387"/>
                  <a:gd name="T20" fmla="*/ 166 w 371"/>
                  <a:gd name="T21" fmla="*/ 80 h 387"/>
                  <a:gd name="T22" fmla="*/ 201 w 371"/>
                  <a:gd name="T23" fmla="*/ 113 h 387"/>
                  <a:gd name="T24" fmla="*/ 230 w 371"/>
                  <a:gd name="T25" fmla="*/ 115 h 387"/>
                  <a:gd name="T26" fmla="*/ 204 w 371"/>
                  <a:gd name="T27" fmla="*/ 92 h 387"/>
                  <a:gd name="T28" fmla="*/ 233 w 371"/>
                  <a:gd name="T29" fmla="*/ 72 h 387"/>
                  <a:gd name="T30" fmla="*/ 249 w 371"/>
                  <a:gd name="T31" fmla="*/ 83 h 387"/>
                  <a:gd name="T32" fmla="*/ 253 w 371"/>
                  <a:gd name="T33" fmla="*/ 136 h 387"/>
                  <a:gd name="T34" fmla="*/ 233 w 371"/>
                  <a:gd name="T35" fmla="*/ 174 h 387"/>
                  <a:gd name="T36" fmla="*/ 198 w 371"/>
                  <a:gd name="T37" fmla="*/ 162 h 387"/>
                  <a:gd name="T38" fmla="*/ 204 w 371"/>
                  <a:gd name="T39" fmla="*/ 177 h 387"/>
                  <a:gd name="T40" fmla="*/ 204 w 371"/>
                  <a:gd name="T41" fmla="*/ 221 h 387"/>
                  <a:gd name="T42" fmla="*/ 192 w 371"/>
                  <a:gd name="T43" fmla="*/ 261 h 387"/>
                  <a:gd name="T44" fmla="*/ 179 w 371"/>
                  <a:gd name="T45" fmla="*/ 331 h 387"/>
                  <a:gd name="T46" fmla="*/ 227 w 371"/>
                  <a:gd name="T47" fmla="*/ 378 h 387"/>
                  <a:gd name="T48" fmla="*/ 294 w 371"/>
                  <a:gd name="T49" fmla="*/ 387 h 387"/>
                  <a:gd name="T50" fmla="*/ 342 w 371"/>
                  <a:gd name="T51" fmla="*/ 373 h 387"/>
                  <a:gd name="T52" fmla="*/ 345 w 371"/>
                  <a:gd name="T53" fmla="*/ 349 h 387"/>
                  <a:gd name="T54" fmla="*/ 301 w 371"/>
                  <a:gd name="T55" fmla="*/ 335 h 387"/>
                  <a:gd name="T56" fmla="*/ 297 w 371"/>
                  <a:gd name="T57" fmla="*/ 340 h 387"/>
                  <a:gd name="T58" fmla="*/ 310 w 371"/>
                  <a:gd name="T59" fmla="*/ 356 h 387"/>
                  <a:gd name="T60" fmla="*/ 278 w 371"/>
                  <a:gd name="T61" fmla="*/ 370 h 387"/>
                  <a:gd name="T62" fmla="*/ 256 w 371"/>
                  <a:gd name="T63" fmla="*/ 364 h 387"/>
                  <a:gd name="T64" fmla="*/ 230 w 371"/>
                  <a:gd name="T65" fmla="*/ 337 h 387"/>
                  <a:gd name="T66" fmla="*/ 272 w 371"/>
                  <a:gd name="T67" fmla="*/ 308 h 387"/>
                  <a:gd name="T68" fmla="*/ 288 w 371"/>
                  <a:gd name="T69" fmla="*/ 303 h 387"/>
                  <a:gd name="T70" fmla="*/ 256 w 371"/>
                  <a:gd name="T71" fmla="*/ 300 h 387"/>
                  <a:gd name="T72" fmla="*/ 253 w 371"/>
                  <a:gd name="T73" fmla="*/ 290 h 387"/>
                  <a:gd name="T74" fmla="*/ 307 w 371"/>
                  <a:gd name="T75" fmla="*/ 277 h 387"/>
                  <a:gd name="T76" fmla="*/ 297 w 371"/>
                  <a:gd name="T77" fmla="*/ 271 h 387"/>
                  <a:gd name="T78" fmla="*/ 233 w 371"/>
                  <a:gd name="T79" fmla="*/ 279 h 387"/>
                  <a:gd name="T80" fmla="*/ 301 w 371"/>
                  <a:gd name="T81" fmla="*/ 232 h 387"/>
                  <a:gd name="T82" fmla="*/ 352 w 371"/>
                  <a:gd name="T83" fmla="*/ 183 h 387"/>
                  <a:gd name="T84" fmla="*/ 371 w 371"/>
                  <a:gd name="T85" fmla="*/ 147 h 387"/>
                  <a:gd name="T86" fmla="*/ 358 w 371"/>
                  <a:gd name="T87" fmla="*/ 100 h 387"/>
                  <a:gd name="T88" fmla="*/ 342 w 371"/>
                  <a:gd name="T89" fmla="*/ 83 h 387"/>
                  <a:gd name="T90" fmla="*/ 272 w 371"/>
                  <a:gd name="T91" fmla="*/ 54 h 387"/>
                  <a:gd name="T92" fmla="*/ 192 w 371"/>
                  <a:gd name="T93" fmla="*/ 13 h 387"/>
                  <a:gd name="T94" fmla="*/ 112 w 371"/>
                  <a:gd name="T95" fmla="*/ 0 h 387"/>
                  <a:gd name="T96" fmla="*/ 291 w 371"/>
                  <a:gd name="T97" fmla="*/ 121 h 387"/>
                  <a:gd name="T98" fmla="*/ 259 w 371"/>
                  <a:gd name="T99" fmla="*/ 201 h 387"/>
                  <a:gd name="T100" fmla="*/ 236 w 371"/>
                  <a:gd name="T101" fmla="*/ 239 h 387"/>
                  <a:gd name="T102" fmla="*/ 326 w 371"/>
                  <a:gd name="T103" fmla="*/ 164 h 387"/>
                  <a:gd name="T104" fmla="*/ 333 w 371"/>
                  <a:gd name="T105" fmla="*/ 126 h 387"/>
                  <a:gd name="T106" fmla="*/ 297 w 371"/>
                  <a:gd name="T107" fmla="*/ 85 h 387"/>
                  <a:gd name="T108" fmla="*/ 291 w 371"/>
                  <a:gd name="T109" fmla="*/ 121 h 3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71" h="387">
                    <a:moveTo>
                      <a:pt x="38" y="10"/>
                    </a:moveTo>
                    <a:lnTo>
                      <a:pt x="22" y="19"/>
                    </a:lnTo>
                    <a:lnTo>
                      <a:pt x="6" y="31"/>
                    </a:lnTo>
                    <a:lnTo>
                      <a:pt x="0" y="39"/>
                    </a:lnTo>
                    <a:lnTo>
                      <a:pt x="3" y="51"/>
                    </a:lnTo>
                    <a:lnTo>
                      <a:pt x="16" y="63"/>
                    </a:lnTo>
                    <a:lnTo>
                      <a:pt x="32" y="71"/>
                    </a:lnTo>
                    <a:lnTo>
                      <a:pt x="51" y="79"/>
                    </a:lnTo>
                    <a:lnTo>
                      <a:pt x="76" y="82"/>
                    </a:lnTo>
                    <a:lnTo>
                      <a:pt x="89" y="82"/>
                    </a:lnTo>
                    <a:lnTo>
                      <a:pt x="102" y="79"/>
                    </a:lnTo>
                    <a:lnTo>
                      <a:pt x="105" y="77"/>
                    </a:lnTo>
                    <a:lnTo>
                      <a:pt x="102" y="77"/>
                    </a:lnTo>
                    <a:lnTo>
                      <a:pt x="102" y="75"/>
                    </a:lnTo>
                    <a:lnTo>
                      <a:pt x="96" y="75"/>
                    </a:lnTo>
                    <a:lnTo>
                      <a:pt x="76" y="68"/>
                    </a:lnTo>
                    <a:lnTo>
                      <a:pt x="64" y="54"/>
                    </a:lnTo>
                    <a:lnTo>
                      <a:pt x="60" y="47"/>
                    </a:lnTo>
                    <a:lnTo>
                      <a:pt x="67" y="39"/>
                    </a:lnTo>
                    <a:lnTo>
                      <a:pt x="76" y="31"/>
                    </a:lnTo>
                    <a:lnTo>
                      <a:pt x="96" y="25"/>
                    </a:lnTo>
                    <a:lnTo>
                      <a:pt x="115" y="22"/>
                    </a:lnTo>
                    <a:lnTo>
                      <a:pt x="137" y="22"/>
                    </a:lnTo>
                    <a:lnTo>
                      <a:pt x="150" y="24"/>
                    </a:lnTo>
                    <a:lnTo>
                      <a:pt x="179" y="31"/>
                    </a:lnTo>
                    <a:lnTo>
                      <a:pt x="198" y="39"/>
                    </a:lnTo>
                    <a:lnTo>
                      <a:pt x="217" y="50"/>
                    </a:lnTo>
                    <a:lnTo>
                      <a:pt x="217" y="51"/>
                    </a:lnTo>
                    <a:lnTo>
                      <a:pt x="201" y="56"/>
                    </a:lnTo>
                    <a:lnTo>
                      <a:pt x="182" y="63"/>
                    </a:lnTo>
                    <a:lnTo>
                      <a:pt x="172" y="71"/>
                    </a:lnTo>
                    <a:lnTo>
                      <a:pt x="166" y="80"/>
                    </a:lnTo>
                    <a:lnTo>
                      <a:pt x="169" y="94"/>
                    </a:lnTo>
                    <a:lnTo>
                      <a:pt x="179" y="104"/>
                    </a:lnTo>
                    <a:lnTo>
                      <a:pt x="201" y="113"/>
                    </a:lnTo>
                    <a:lnTo>
                      <a:pt x="217" y="118"/>
                    </a:lnTo>
                    <a:lnTo>
                      <a:pt x="230" y="118"/>
                    </a:lnTo>
                    <a:lnTo>
                      <a:pt x="230" y="115"/>
                    </a:lnTo>
                    <a:lnTo>
                      <a:pt x="224" y="115"/>
                    </a:lnTo>
                    <a:lnTo>
                      <a:pt x="208" y="104"/>
                    </a:lnTo>
                    <a:lnTo>
                      <a:pt x="204" y="92"/>
                    </a:lnTo>
                    <a:lnTo>
                      <a:pt x="208" y="83"/>
                    </a:lnTo>
                    <a:lnTo>
                      <a:pt x="217" y="77"/>
                    </a:lnTo>
                    <a:lnTo>
                      <a:pt x="233" y="72"/>
                    </a:lnTo>
                    <a:lnTo>
                      <a:pt x="236" y="72"/>
                    </a:lnTo>
                    <a:lnTo>
                      <a:pt x="246" y="80"/>
                    </a:lnTo>
                    <a:lnTo>
                      <a:pt x="249" y="83"/>
                    </a:lnTo>
                    <a:lnTo>
                      <a:pt x="249" y="85"/>
                    </a:lnTo>
                    <a:lnTo>
                      <a:pt x="256" y="103"/>
                    </a:lnTo>
                    <a:lnTo>
                      <a:pt x="253" y="136"/>
                    </a:lnTo>
                    <a:lnTo>
                      <a:pt x="246" y="154"/>
                    </a:lnTo>
                    <a:lnTo>
                      <a:pt x="233" y="173"/>
                    </a:lnTo>
                    <a:lnTo>
                      <a:pt x="233" y="174"/>
                    </a:lnTo>
                    <a:lnTo>
                      <a:pt x="230" y="176"/>
                    </a:lnTo>
                    <a:lnTo>
                      <a:pt x="217" y="168"/>
                    </a:lnTo>
                    <a:lnTo>
                      <a:pt x="198" y="162"/>
                    </a:lnTo>
                    <a:lnTo>
                      <a:pt x="192" y="160"/>
                    </a:lnTo>
                    <a:lnTo>
                      <a:pt x="192" y="164"/>
                    </a:lnTo>
                    <a:lnTo>
                      <a:pt x="204" y="177"/>
                    </a:lnTo>
                    <a:lnTo>
                      <a:pt x="208" y="185"/>
                    </a:lnTo>
                    <a:lnTo>
                      <a:pt x="208" y="189"/>
                    </a:lnTo>
                    <a:lnTo>
                      <a:pt x="204" y="221"/>
                    </a:lnTo>
                    <a:lnTo>
                      <a:pt x="201" y="226"/>
                    </a:lnTo>
                    <a:lnTo>
                      <a:pt x="201" y="235"/>
                    </a:lnTo>
                    <a:lnTo>
                      <a:pt x="192" y="261"/>
                    </a:lnTo>
                    <a:lnTo>
                      <a:pt x="176" y="288"/>
                    </a:lnTo>
                    <a:lnTo>
                      <a:pt x="172" y="306"/>
                    </a:lnTo>
                    <a:lnTo>
                      <a:pt x="179" y="331"/>
                    </a:lnTo>
                    <a:lnTo>
                      <a:pt x="192" y="355"/>
                    </a:lnTo>
                    <a:lnTo>
                      <a:pt x="208" y="368"/>
                    </a:lnTo>
                    <a:lnTo>
                      <a:pt x="227" y="378"/>
                    </a:lnTo>
                    <a:lnTo>
                      <a:pt x="249" y="384"/>
                    </a:lnTo>
                    <a:lnTo>
                      <a:pt x="285" y="387"/>
                    </a:lnTo>
                    <a:lnTo>
                      <a:pt x="294" y="387"/>
                    </a:lnTo>
                    <a:lnTo>
                      <a:pt x="323" y="381"/>
                    </a:lnTo>
                    <a:lnTo>
                      <a:pt x="339" y="375"/>
                    </a:lnTo>
                    <a:lnTo>
                      <a:pt x="342" y="373"/>
                    </a:lnTo>
                    <a:lnTo>
                      <a:pt x="349" y="362"/>
                    </a:lnTo>
                    <a:lnTo>
                      <a:pt x="349" y="353"/>
                    </a:lnTo>
                    <a:lnTo>
                      <a:pt x="345" y="349"/>
                    </a:lnTo>
                    <a:lnTo>
                      <a:pt x="333" y="340"/>
                    </a:lnTo>
                    <a:lnTo>
                      <a:pt x="313" y="335"/>
                    </a:lnTo>
                    <a:lnTo>
                      <a:pt x="301" y="335"/>
                    </a:lnTo>
                    <a:lnTo>
                      <a:pt x="294" y="338"/>
                    </a:lnTo>
                    <a:lnTo>
                      <a:pt x="294" y="340"/>
                    </a:lnTo>
                    <a:lnTo>
                      <a:pt x="297" y="340"/>
                    </a:lnTo>
                    <a:lnTo>
                      <a:pt x="304" y="343"/>
                    </a:lnTo>
                    <a:lnTo>
                      <a:pt x="310" y="347"/>
                    </a:lnTo>
                    <a:lnTo>
                      <a:pt x="310" y="356"/>
                    </a:lnTo>
                    <a:lnTo>
                      <a:pt x="301" y="364"/>
                    </a:lnTo>
                    <a:lnTo>
                      <a:pt x="288" y="368"/>
                    </a:lnTo>
                    <a:lnTo>
                      <a:pt x="278" y="370"/>
                    </a:lnTo>
                    <a:lnTo>
                      <a:pt x="272" y="370"/>
                    </a:lnTo>
                    <a:lnTo>
                      <a:pt x="256" y="364"/>
                    </a:lnTo>
                    <a:lnTo>
                      <a:pt x="240" y="356"/>
                    </a:lnTo>
                    <a:lnTo>
                      <a:pt x="230" y="344"/>
                    </a:lnTo>
                    <a:lnTo>
                      <a:pt x="230" y="337"/>
                    </a:lnTo>
                    <a:lnTo>
                      <a:pt x="236" y="326"/>
                    </a:lnTo>
                    <a:lnTo>
                      <a:pt x="256" y="314"/>
                    </a:lnTo>
                    <a:lnTo>
                      <a:pt x="272" y="308"/>
                    </a:lnTo>
                    <a:lnTo>
                      <a:pt x="291" y="306"/>
                    </a:lnTo>
                    <a:lnTo>
                      <a:pt x="288" y="305"/>
                    </a:lnTo>
                    <a:lnTo>
                      <a:pt x="288" y="303"/>
                    </a:lnTo>
                    <a:lnTo>
                      <a:pt x="275" y="302"/>
                    </a:lnTo>
                    <a:lnTo>
                      <a:pt x="272" y="300"/>
                    </a:lnTo>
                    <a:lnTo>
                      <a:pt x="256" y="300"/>
                    </a:lnTo>
                    <a:lnTo>
                      <a:pt x="233" y="302"/>
                    </a:lnTo>
                    <a:lnTo>
                      <a:pt x="236" y="297"/>
                    </a:lnTo>
                    <a:lnTo>
                      <a:pt x="253" y="290"/>
                    </a:lnTo>
                    <a:lnTo>
                      <a:pt x="272" y="283"/>
                    </a:lnTo>
                    <a:lnTo>
                      <a:pt x="297" y="277"/>
                    </a:lnTo>
                    <a:lnTo>
                      <a:pt x="307" y="277"/>
                    </a:lnTo>
                    <a:lnTo>
                      <a:pt x="310" y="277"/>
                    </a:lnTo>
                    <a:lnTo>
                      <a:pt x="310" y="274"/>
                    </a:lnTo>
                    <a:lnTo>
                      <a:pt x="297" y="271"/>
                    </a:lnTo>
                    <a:lnTo>
                      <a:pt x="285" y="271"/>
                    </a:lnTo>
                    <a:lnTo>
                      <a:pt x="256" y="273"/>
                    </a:lnTo>
                    <a:lnTo>
                      <a:pt x="233" y="279"/>
                    </a:lnTo>
                    <a:lnTo>
                      <a:pt x="233" y="277"/>
                    </a:lnTo>
                    <a:lnTo>
                      <a:pt x="269" y="252"/>
                    </a:lnTo>
                    <a:lnTo>
                      <a:pt x="301" y="232"/>
                    </a:lnTo>
                    <a:lnTo>
                      <a:pt x="317" y="218"/>
                    </a:lnTo>
                    <a:lnTo>
                      <a:pt x="333" y="209"/>
                    </a:lnTo>
                    <a:lnTo>
                      <a:pt x="352" y="183"/>
                    </a:lnTo>
                    <a:lnTo>
                      <a:pt x="358" y="173"/>
                    </a:lnTo>
                    <a:lnTo>
                      <a:pt x="365" y="167"/>
                    </a:lnTo>
                    <a:lnTo>
                      <a:pt x="371" y="147"/>
                    </a:lnTo>
                    <a:lnTo>
                      <a:pt x="368" y="121"/>
                    </a:lnTo>
                    <a:lnTo>
                      <a:pt x="365" y="115"/>
                    </a:lnTo>
                    <a:lnTo>
                      <a:pt x="358" y="100"/>
                    </a:lnTo>
                    <a:lnTo>
                      <a:pt x="352" y="91"/>
                    </a:lnTo>
                    <a:lnTo>
                      <a:pt x="349" y="89"/>
                    </a:lnTo>
                    <a:lnTo>
                      <a:pt x="342" y="83"/>
                    </a:lnTo>
                    <a:lnTo>
                      <a:pt x="320" y="68"/>
                    </a:lnTo>
                    <a:lnTo>
                      <a:pt x="297" y="59"/>
                    </a:lnTo>
                    <a:lnTo>
                      <a:pt x="272" y="54"/>
                    </a:lnTo>
                    <a:lnTo>
                      <a:pt x="253" y="39"/>
                    </a:lnTo>
                    <a:lnTo>
                      <a:pt x="224" y="24"/>
                    </a:lnTo>
                    <a:lnTo>
                      <a:pt x="192" y="13"/>
                    </a:lnTo>
                    <a:lnTo>
                      <a:pt x="163" y="6"/>
                    </a:lnTo>
                    <a:lnTo>
                      <a:pt x="134" y="1"/>
                    </a:lnTo>
                    <a:lnTo>
                      <a:pt x="112" y="0"/>
                    </a:lnTo>
                    <a:lnTo>
                      <a:pt x="70" y="3"/>
                    </a:lnTo>
                    <a:lnTo>
                      <a:pt x="38" y="10"/>
                    </a:lnTo>
                    <a:close/>
                    <a:moveTo>
                      <a:pt x="291" y="121"/>
                    </a:moveTo>
                    <a:lnTo>
                      <a:pt x="288" y="151"/>
                    </a:lnTo>
                    <a:lnTo>
                      <a:pt x="281" y="167"/>
                    </a:lnTo>
                    <a:lnTo>
                      <a:pt x="259" y="201"/>
                    </a:lnTo>
                    <a:lnTo>
                      <a:pt x="253" y="212"/>
                    </a:lnTo>
                    <a:lnTo>
                      <a:pt x="236" y="239"/>
                    </a:lnTo>
                    <a:lnTo>
                      <a:pt x="262" y="220"/>
                    </a:lnTo>
                    <a:lnTo>
                      <a:pt x="301" y="191"/>
                    </a:lnTo>
                    <a:lnTo>
                      <a:pt x="326" y="164"/>
                    </a:lnTo>
                    <a:lnTo>
                      <a:pt x="326" y="157"/>
                    </a:lnTo>
                    <a:lnTo>
                      <a:pt x="333" y="142"/>
                    </a:lnTo>
                    <a:lnTo>
                      <a:pt x="333" y="126"/>
                    </a:lnTo>
                    <a:lnTo>
                      <a:pt x="326" y="109"/>
                    </a:lnTo>
                    <a:lnTo>
                      <a:pt x="313" y="92"/>
                    </a:lnTo>
                    <a:lnTo>
                      <a:pt x="297" y="85"/>
                    </a:lnTo>
                    <a:lnTo>
                      <a:pt x="288" y="80"/>
                    </a:lnTo>
                    <a:lnTo>
                      <a:pt x="288" y="91"/>
                    </a:lnTo>
                    <a:lnTo>
                      <a:pt x="291" y="12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06" name="Freeform 79"/>
              <p:cNvSpPr/>
              <p:nvPr/>
            </p:nvSpPr>
            <p:spPr bwMode="auto">
              <a:xfrm>
                <a:off x="2082" y="529"/>
                <a:ext cx="253" cy="78"/>
              </a:xfrm>
              <a:custGeom>
                <a:avLst/>
                <a:gdLst>
                  <a:gd name="T0" fmla="*/ 214 w 253"/>
                  <a:gd name="T1" fmla="*/ 11 h 78"/>
                  <a:gd name="T2" fmla="*/ 240 w 253"/>
                  <a:gd name="T3" fmla="*/ 23 h 78"/>
                  <a:gd name="T4" fmla="*/ 246 w 253"/>
                  <a:gd name="T5" fmla="*/ 29 h 78"/>
                  <a:gd name="T6" fmla="*/ 253 w 253"/>
                  <a:gd name="T7" fmla="*/ 38 h 78"/>
                  <a:gd name="T8" fmla="*/ 253 w 253"/>
                  <a:gd name="T9" fmla="*/ 47 h 78"/>
                  <a:gd name="T10" fmla="*/ 240 w 253"/>
                  <a:gd name="T11" fmla="*/ 61 h 78"/>
                  <a:gd name="T12" fmla="*/ 218 w 253"/>
                  <a:gd name="T13" fmla="*/ 72 h 78"/>
                  <a:gd name="T14" fmla="*/ 189 w 253"/>
                  <a:gd name="T15" fmla="*/ 78 h 78"/>
                  <a:gd name="T16" fmla="*/ 176 w 253"/>
                  <a:gd name="T17" fmla="*/ 78 h 78"/>
                  <a:gd name="T18" fmla="*/ 170 w 253"/>
                  <a:gd name="T19" fmla="*/ 76 h 78"/>
                  <a:gd name="T20" fmla="*/ 170 w 253"/>
                  <a:gd name="T21" fmla="*/ 76 h 78"/>
                  <a:gd name="T22" fmla="*/ 186 w 253"/>
                  <a:gd name="T23" fmla="*/ 68 h 78"/>
                  <a:gd name="T24" fmla="*/ 198 w 253"/>
                  <a:gd name="T25" fmla="*/ 59 h 78"/>
                  <a:gd name="T26" fmla="*/ 205 w 253"/>
                  <a:gd name="T27" fmla="*/ 50 h 78"/>
                  <a:gd name="T28" fmla="*/ 205 w 253"/>
                  <a:gd name="T29" fmla="*/ 43 h 78"/>
                  <a:gd name="T30" fmla="*/ 198 w 253"/>
                  <a:gd name="T31" fmla="*/ 35 h 78"/>
                  <a:gd name="T32" fmla="*/ 186 w 253"/>
                  <a:gd name="T33" fmla="*/ 29 h 78"/>
                  <a:gd name="T34" fmla="*/ 170 w 253"/>
                  <a:gd name="T35" fmla="*/ 21 h 78"/>
                  <a:gd name="T36" fmla="*/ 154 w 253"/>
                  <a:gd name="T37" fmla="*/ 18 h 78"/>
                  <a:gd name="T38" fmla="*/ 125 w 253"/>
                  <a:gd name="T39" fmla="*/ 18 h 78"/>
                  <a:gd name="T40" fmla="*/ 90 w 253"/>
                  <a:gd name="T41" fmla="*/ 24 h 78"/>
                  <a:gd name="T42" fmla="*/ 64 w 253"/>
                  <a:gd name="T43" fmla="*/ 35 h 78"/>
                  <a:gd name="T44" fmla="*/ 35 w 253"/>
                  <a:gd name="T45" fmla="*/ 49 h 78"/>
                  <a:gd name="T46" fmla="*/ 9 w 253"/>
                  <a:gd name="T47" fmla="*/ 49 h 78"/>
                  <a:gd name="T48" fmla="*/ 0 w 253"/>
                  <a:gd name="T49" fmla="*/ 50 h 78"/>
                  <a:gd name="T50" fmla="*/ 13 w 253"/>
                  <a:gd name="T51" fmla="*/ 40 h 78"/>
                  <a:gd name="T52" fmla="*/ 54 w 253"/>
                  <a:gd name="T53" fmla="*/ 18 h 78"/>
                  <a:gd name="T54" fmla="*/ 86 w 253"/>
                  <a:gd name="T55" fmla="*/ 9 h 78"/>
                  <a:gd name="T56" fmla="*/ 118 w 253"/>
                  <a:gd name="T57" fmla="*/ 3 h 78"/>
                  <a:gd name="T58" fmla="*/ 118 w 253"/>
                  <a:gd name="T59" fmla="*/ 3 h 78"/>
                  <a:gd name="T60" fmla="*/ 134 w 253"/>
                  <a:gd name="T61" fmla="*/ 2 h 78"/>
                  <a:gd name="T62" fmla="*/ 141 w 253"/>
                  <a:gd name="T63" fmla="*/ 0 h 78"/>
                  <a:gd name="T64" fmla="*/ 179 w 253"/>
                  <a:gd name="T65" fmla="*/ 2 h 78"/>
                  <a:gd name="T66" fmla="*/ 214 w 253"/>
                  <a:gd name="T67" fmla="*/ 11 h 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3" h="78">
                    <a:moveTo>
                      <a:pt x="214" y="11"/>
                    </a:moveTo>
                    <a:lnTo>
                      <a:pt x="240" y="23"/>
                    </a:lnTo>
                    <a:lnTo>
                      <a:pt x="246" y="29"/>
                    </a:lnTo>
                    <a:lnTo>
                      <a:pt x="253" y="38"/>
                    </a:lnTo>
                    <a:lnTo>
                      <a:pt x="253" y="47"/>
                    </a:lnTo>
                    <a:lnTo>
                      <a:pt x="240" y="61"/>
                    </a:lnTo>
                    <a:lnTo>
                      <a:pt x="218" y="72"/>
                    </a:lnTo>
                    <a:lnTo>
                      <a:pt x="189" y="78"/>
                    </a:lnTo>
                    <a:lnTo>
                      <a:pt x="176" y="78"/>
                    </a:lnTo>
                    <a:lnTo>
                      <a:pt x="170" y="76"/>
                    </a:lnTo>
                    <a:lnTo>
                      <a:pt x="186" y="68"/>
                    </a:lnTo>
                    <a:lnTo>
                      <a:pt x="198" y="59"/>
                    </a:lnTo>
                    <a:lnTo>
                      <a:pt x="205" y="50"/>
                    </a:lnTo>
                    <a:lnTo>
                      <a:pt x="205" y="43"/>
                    </a:lnTo>
                    <a:lnTo>
                      <a:pt x="198" y="35"/>
                    </a:lnTo>
                    <a:lnTo>
                      <a:pt x="186" y="29"/>
                    </a:lnTo>
                    <a:lnTo>
                      <a:pt x="170" y="21"/>
                    </a:lnTo>
                    <a:lnTo>
                      <a:pt x="154" y="18"/>
                    </a:lnTo>
                    <a:lnTo>
                      <a:pt x="125" y="18"/>
                    </a:lnTo>
                    <a:lnTo>
                      <a:pt x="90" y="24"/>
                    </a:lnTo>
                    <a:lnTo>
                      <a:pt x="64" y="35"/>
                    </a:lnTo>
                    <a:lnTo>
                      <a:pt x="35" y="49"/>
                    </a:lnTo>
                    <a:lnTo>
                      <a:pt x="9" y="49"/>
                    </a:lnTo>
                    <a:lnTo>
                      <a:pt x="0" y="50"/>
                    </a:lnTo>
                    <a:lnTo>
                      <a:pt x="13" y="40"/>
                    </a:lnTo>
                    <a:lnTo>
                      <a:pt x="54" y="18"/>
                    </a:lnTo>
                    <a:lnTo>
                      <a:pt x="86" y="9"/>
                    </a:lnTo>
                    <a:lnTo>
                      <a:pt x="118" y="3"/>
                    </a:lnTo>
                    <a:lnTo>
                      <a:pt x="134" y="2"/>
                    </a:lnTo>
                    <a:lnTo>
                      <a:pt x="141" y="0"/>
                    </a:lnTo>
                    <a:lnTo>
                      <a:pt x="179" y="2"/>
                    </a:lnTo>
                    <a:lnTo>
                      <a:pt x="214" y="11"/>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07" name="Freeform 80"/>
              <p:cNvSpPr/>
              <p:nvPr/>
            </p:nvSpPr>
            <p:spPr bwMode="auto">
              <a:xfrm>
                <a:off x="4375" y="525"/>
                <a:ext cx="253" cy="76"/>
              </a:xfrm>
              <a:custGeom>
                <a:avLst/>
                <a:gdLst>
                  <a:gd name="T0" fmla="*/ 38 w 253"/>
                  <a:gd name="T1" fmla="*/ 9 h 76"/>
                  <a:gd name="T2" fmla="*/ 13 w 253"/>
                  <a:gd name="T3" fmla="*/ 22 h 76"/>
                  <a:gd name="T4" fmla="*/ 6 w 253"/>
                  <a:gd name="T5" fmla="*/ 28 h 76"/>
                  <a:gd name="T6" fmla="*/ 0 w 253"/>
                  <a:gd name="T7" fmla="*/ 38 h 76"/>
                  <a:gd name="T8" fmla="*/ 0 w 253"/>
                  <a:gd name="T9" fmla="*/ 47 h 76"/>
                  <a:gd name="T10" fmla="*/ 16 w 253"/>
                  <a:gd name="T11" fmla="*/ 60 h 76"/>
                  <a:gd name="T12" fmla="*/ 38 w 253"/>
                  <a:gd name="T13" fmla="*/ 69 h 76"/>
                  <a:gd name="T14" fmla="*/ 67 w 253"/>
                  <a:gd name="T15" fmla="*/ 76 h 76"/>
                  <a:gd name="T16" fmla="*/ 80 w 253"/>
                  <a:gd name="T17" fmla="*/ 76 h 76"/>
                  <a:gd name="T18" fmla="*/ 83 w 253"/>
                  <a:gd name="T19" fmla="*/ 76 h 76"/>
                  <a:gd name="T20" fmla="*/ 86 w 253"/>
                  <a:gd name="T21" fmla="*/ 76 h 76"/>
                  <a:gd name="T22" fmla="*/ 67 w 253"/>
                  <a:gd name="T23" fmla="*/ 68 h 76"/>
                  <a:gd name="T24" fmla="*/ 58 w 253"/>
                  <a:gd name="T25" fmla="*/ 59 h 76"/>
                  <a:gd name="T26" fmla="*/ 51 w 253"/>
                  <a:gd name="T27" fmla="*/ 50 h 76"/>
                  <a:gd name="T28" fmla="*/ 48 w 253"/>
                  <a:gd name="T29" fmla="*/ 42 h 76"/>
                  <a:gd name="T30" fmla="*/ 54 w 253"/>
                  <a:gd name="T31" fmla="*/ 33 h 76"/>
                  <a:gd name="T32" fmla="*/ 67 w 253"/>
                  <a:gd name="T33" fmla="*/ 27 h 76"/>
                  <a:gd name="T34" fmla="*/ 83 w 253"/>
                  <a:gd name="T35" fmla="*/ 21 h 76"/>
                  <a:gd name="T36" fmla="*/ 99 w 253"/>
                  <a:gd name="T37" fmla="*/ 18 h 76"/>
                  <a:gd name="T38" fmla="*/ 128 w 253"/>
                  <a:gd name="T39" fmla="*/ 16 h 76"/>
                  <a:gd name="T40" fmla="*/ 166 w 253"/>
                  <a:gd name="T41" fmla="*/ 24 h 76"/>
                  <a:gd name="T42" fmla="*/ 192 w 253"/>
                  <a:gd name="T43" fmla="*/ 33 h 76"/>
                  <a:gd name="T44" fmla="*/ 218 w 253"/>
                  <a:gd name="T45" fmla="*/ 47 h 76"/>
                  <a:gd name="T46" fmla="*/ 243 w 253"/>
                  <a:gd name="T47" fmla="*/ 47 h 76"/>
                  <a:gd name="T48" fmla="*/ 253 w 253"/>
                  <a:gd name="T49" fmla="*/ 48 h 76"/>
                  <a:gd name="T50" fmla="*/ 240 w 253"/>
                  <a:gd name="T51" fmla="*/ 38 h 76"/>
                  <a:gd name="T52" fmla="*/ 198 w 253"/>
                  <a:gd name="T53" fmla="*/ 18 h 76"/>
                  <a:gd name="T54" fmla="*/ 166 w 253"/>
                  <a:gd name="T55" fmla="*/ 7 h 76"/>
                  <a:gd name="T56" fmla="*/ 138 w 253"/>
                  <a:gd name="T57" fmla="*/ 1 h 76"/>
                  <a:gd name="T58" fmla="*/ 134 w 253"/>
                  <a:gd name="T59" fmla="*/ 3 h 76"/>
                  <a:gd name="T60" fmla="*/ 118 w 253"/>
                  <a:gd name="T61" fmla="*/ 0 h 76"/>
                  <a:gd name="T62" fmla="*/ 112 w 253"/>
                  <a:gd name="T63" fmla="*/ 0 h 76"/>
                  <a:gd name="T64" fmla="*/ 74 w 253"/>
                  <a:gd name="T65" fmla="*/ 1 h 76"/>
                  <a:gd name="T66" fmla="*/ 38 w 253"/>
                  <a:gd name="T67" fmla="*/ 9 h 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3" h="76">
                    <a:moveTo>
                      <a:pt x="38" y="9"/>
                    </a:moveTo>
                    <a:lnTo>
                      <a:pt x="13" y="22"/>
                    </a:lnTo>
                    <a:lnTo>
                      <a:pt x="6" y="28"/>
                    </a:lnTo>
                    <a:lnTo>
                      <a:pt x="0" y="38"/>
                    </a:lnTo>
                    <a:lnTo>
                      <a:pt x="0" y="47"/>
                    </a:lnTo>
                    <a:lnTo>
                      <a:pt x="16" y="60"/>
                    </a:lnTo>
                    <a:lnTo>
                      <a:pt x="38" y="69"/>
                    </a:lnTo>
                    <a:lnTo>
                      <a:pt x="67" y="76"/>
                    </a:lnTo>
                    <a:lnTo>
                      <a:pt x="80" y="76"/>
                    </a:lnTo>
                    <a:lnTo>
                      <a:pt x="83" y="76"/>
                    </a:lnTo>
                    <a:lnTo>
                      <a:pt x="86" y="76"/>
                    </a:lnTo>
                    <a:lnTo>
                      <a:pt x="67" y="68"/>
                    </a:lnTo>
                    <a:lnTo>
                      <a:pt x="58" y="59"/>
                    </a:lnTo>
                    <a:lnTo>
                      <a:pt x="51" y="50"/>
                    </a:lnTo>
                    <a:lnTo>
                      <a:pt x="48" y="42"/>
                    </a:lnTo>
                    <a:lnTo>
                      <a:pt x="54" y="33"/>
                    </a:lnTo>
                    <a:lnTo>
                      <a:pt x="67" y="27"/>
                    </a:lnTo>
                    <a:lnTo>
                      <a:pt x="83" y="21"/>
                    </a:lnTo>
                    <a:lnTo>
                      <a:pt x="99" y="18"/>
                    </a:lnTo>
                    <a:lnTo>
                      <a:pt x="128" y="16"/>
                    </a:lnTo>
                    <a:lnTo>
                      <a:pt x="166" y="24"/>
                    </a:lnTo>
                    <a:lnTo>
                      <a:pt x="192" y="33"/>
                    </a:lnTo>
                    <a:lnTo>
                      <a:pt x="218" y="47"/>
                    </a:lnTo>
                    <a:lnTo>
                      <a:pt x="243" y="47"/>
                    </a:lnTo>
                    <a:lnTo>
                      <a:pt x="253" y="48"/>
                    </a:lnTo>
                    <a:lnTo>
                      <a:pt x="240" y="38"/>
                    </a:lnTo>
                    <a:lnTo>
                      <a:pt x="198" y="18"/>
                    </a:lnTo>
                    <a:lnTo>
                      <a:pt x="166" y="7"/>
                    </a:lnTo>
                    <a:lnTo>
                      <a:pt x="138" y="1"/>
                    </a:lnTo>
                    <a:lnTo>
                      <a:pt x="134" y="3"/>
                    </a:lnTo>
                    <a:lnTo>
                      <a:pt x="118" y="0"/>
                    </a:lnTo>
                    <a:lnTo>
                      <a:pt x="112" y="0"/>
                    </a:lnTo>
                    <a:lnTo>
                      <a:pt x="74" y="1"/>
                    </a:lnTo>
                    <a:lnTo>
                      <a:pt x="38" y="9"/>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08" name="Freeform 81"/>
              <p:cNvSpPr/>
              <p:nvPr/>
            </p:nvSpPr>
            <p:spPr bwMode="auto">
              <a:xfrm>
                <a:off x="3260" y="529"/>
                <a:ext cx="7" cy="8"/>
              </a:xfrm>
              <a:custGeom>
                <a:avLst/>
                <a:gdLst>
                  <a:gd name="T0" fmla="*/ 7 w 7"/>
                  <a:gd name="T1" fmla="*/ 2 h 8"/>
                  <a:gd name="T2" fmla="*/ 4 w 7"/>
                  <a:gd name="T3" fmla="*/ 8 h 8"/>
                  <a:gd name="T4" fmla="*/ 4 w 7"/>
                  <a:gd name="T5" fmla="*/ 8 h 8"/>
                  <a:gd name="T6" fmla="*/ 0 w 7"/>
                  <a:gd name="T7" fmla="*/ 8 h 8"/>
                  <a:gd name="T8" fmla="*/ 4 w 7"/>
                  <a:gd name="T9" fmla="*/ 0 h 8"/>
                  <a:gd name="T10" fmla="*/ 4 w 7"/>
                  <a:gd name="T11" fmla="*/ 0 h 8"/>
                  <a:gd name="T12" fmla="*/ 7 w 7"/>
                  <a:gd name="T13" fmla="*/ 2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8">
                    <a:moveTo>
                      <a:pt x="7" y="2"/>
                    </a:moveTo>
                    <a:lnTo>
                      <a:pt x="4" y="8"/>
                    </a:lnTo>
                    <a:lnTo>
                      <a:pt x="0" y="8"/>
                    </a:lnTo>
                    <a:lnTo>
                      <a:pt x="4" y="0"/>
                    </a:lnTo>
                    <a:lnTo>
                      <a:pt x="7"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09" name="Freeform 82"/>
              <p:cNvSpPr/>
              <p:nvPr/>
            </p:nvSpPr>
            <p:spPr bwMode="auto">
              <a:xfrm>
                <a:off x="3446" y="529"/>
                <a:ext cx="3" cy="8"/>
              </a:xfrm>
              <a:custGeom>
                <a:avLst/>
                <a:gdLst>
                  <a:gd name="T0" fmla="*/ 0 w 3"/>
                  <a:gd name="T1" fmla="*/ 0 h 8"/>
                  <a:gd name="T2" fmla="*/ 0 w 3"/>
                  <a:gd name="T3" fmla="*/ 6 h 8"/>
                  <a:gd name="T4" fmla="*/ 0 w 3"/>
                  <a:gd name="T5" fmla="*/ 8 h 8"/>
                  <a:gd name="T6" fmla="*/ 3 w 3"/>
                  <a:gd name="T7" fmla="*/ 6 h 8"/>
                  <a:gd name="T8" fmla="*/ 3 w 3"/>
                  <a:gd name="T9" fmla="*/ 0 h 8"/>
                  <a:gd name="T10" fmla="*/ 0 w 3"/>
                  <a:gd name="T11" fmla="*/ 0 h 8"/>
                  <a:gd name="T12" fmla="*/ 0 w 3"/>
                  <a:gd name="T13" fmla="*/ 0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8">
                    <a:moveTo>
                      <a:pt x="0" y="0"/>
                    </a:moveTo>
                    <a:lnTo>
                      <a:pt x="0" y="6"/>
                    </a:lnTo>
                    <a:lnTo>
                      <a:pt x="0" y="8"/>
                    </a:lnTo>
                    <a:lnTo>
                      <a:pt x="3" y="6"/>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10" name="Freeform 83"/>
              <p:cNvSpPr/>
              <p:nvPr/>
            </p:nvSpPr>
            <p:spPr bwMode="auto">
              <a:xfrm>
                <a:off x="2777" y="531"/>
                <a:ext cx="25" cy="6"/>
              </a:xfrm>
              <a:custGeom>
                <a:avLst/>
                <a:gdLst>
                  <a:gd name="T0" fmla="*/ 25 w 25"/>
                  <a:gd name="T1" fmla="*/ 1 h 6"/>
                  <a:gd name="T2" fmla="*/ 25 w 25"/>
                  <a:gd name="T3" fmla="*/ 1 h 6"/>
                  <a:gd name="T4" fmla="*/ 6 w 25"/>
                  <a:gd name="T5" fmla="*/ 6 h 6"/>
                  <a:gd name="T6" fmla="*/ 0 w 25"/>
                  <a:gd name="T7" fmla="*/ 6 h 6"/>
                  <a:gd name="T8" fmla="*/ 0 w 25"/>
                  <a:gd name="T9" fmla="*/ 4 h 6"/>
                  <a:gd name="T10" fmla="*/ 0 w 25"/>
                  <a:gd name="T11" fmla="*/ 4 h 6"/>
                  <a:gd name="T12" fmla="*/ 6 w 25"/>
                  <a:gd name="T13" fmla="*/ 3 h 6"/>
                  <a:gd name="T14" fmla="*/ 22 w 25"/>
                  <a:gd name="T15" fmla="*/ 0 h 6"/>
                  <a:gd name="T16" fmla="*/ 25 w 25"/>
                  <a:gd name="T17" fmla="*/ 0 h 6"/>
                  <a:gd name="T18" fmla="*/ 25 w 25"/>
                  <a:gd name="T19" fmla="*/ 1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 h="6">
                    <a:moveTo>
                      <a:pt x="25" y="1"/>
                    </a:moveTo>
                    <a:lnTo>
                      <a:pt x="25" y="1"/>
                    </a:lnTo>
                    <a:lnTo>
                      <a:pt x="6" y="6"/>
                    </a:lnTo>
                    <a:lnTo>
                      <a:pt x="0" y="6"/>
                    </a:lnTo>
                    <a:lnTo>
                      <a:pt x="0" y="4"/>
                    </a:lnTo>
                    <a:lnTo>
                      <a:pt x="6" y="3"/>
                    </a:lnTo>
                    <a:lnTo>
                      <a:pt x="22" y="0"/>
                    </a:lnTo>
                    <a:lnTo>
                      <a:pt x="25" y="0"/>
                    </a:lnTo>
                    <a:lnTo>
                      <a:pt x="25"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11" name="Freeform 84"/>
              <p:cNvSpPr/>
              <p:nvPr/>
            </p:nvSpPr>
            <p:spPr bwMode="auto">
              <a:xfrm>
                <a:off x="3907" y="528"/>
                <a:ext cx="26" cy="6"/>
              </a:xfrm>
              <a:custGeom>
                <a:avLst/>
                <a:gdLst>
                  <a:gd name="T0" fmla="*/ 0 w 26"/>
                  <a:gd name="T1" fmla="*/ 0 h 6"/>
                  <a:gd name="T2" fmla="*/ 0 w 26"/>
                  <a:gd name="T3" fmla="*/ 1 h 6"/>
                  <a:gd name="T4" fmla="*/ 23 w 26"/>
                  <a:gd name="T5" fmla="*/ 6 h 6"/>
                  <a:gd name="T6" fmla="*/ 26 w 26"/>
                  <a:gd name="T7" fmla="*/ 6 h 6"/>
                  <a:gd name="T8" fmla="*/ 26 w 26"/>
                  <a:gd name="T9" fmla="*/ 4 h 6"/>
                  <a:gd name="T10" fmla="*/ 26 w 26"/>
                  <a:gd name="T11" fmla="*/ 4 h 6"/>
                  <a:gd name="T12" fmla="*/ 20 w 26"/>
                  <a:gd name="T13" fmla="*/ 3 h 6"/>
                  <a:gd name="T14" fmla="*/ 4 w 26"/>
                  <a:gd name="T15" fmla="*/ 0 h 6"/>
                  <a:gd name="T16" fmla="*/ 0 w 26"/>
                  <a:gd name="T17" fmla="*/ 0 h 6"/>
                  <a:gd name="T18" fmla="*/ 0 w 26"/>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6">
                    <a:moveTo>
                      <a:pt x="0" y="0"/>
                    </a:moveTo>
                    <a:lnTo>
                      <a:pt x="0" y="1"/>
                    </a:lnTo>
                    <a:lnTo>
                      <a:pt x="23" y="6"/>
                    </a:lnTo>
                    <a:lnTo>
                      <a:pt x="26" y="6"/>
                    </a:lnTo>
                    <a:lnTo>
                      <a:pt x="26" y="4"/>
                    </a:lnTo>
                    <a:lnTo>
                      <a:pt x="20" y="3"/>
                    </a:lnTo>
                    <a:lnTo>
                      <a:pt x="4"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12" name="Freeform 85"/>
              <p:cNvSpPr/>
              <p:nvPr/>
            </p:nvSpPr>
            <p:spPr bwMode="auto">
              <a:xfrm>
                <a:off x="2614" y="537"/>
                <a:ext cx="3" cy="4"/>
              </a:xfrm>
              <a:custGeom>
                <a:avLst/>
                <a:gdLst>
                  <a:gd name="T0" fmla="*/ 0 w 3"/>
                  <a:gd name="T1" fmla="*/ 4 h 4"/>
                  <a:gd name="T2" fmla="*/ 3 w 3"/>
                  <a:gd name="T3" fmla="*/ 0 h 4"/>
                  <a:gd name="T4" fmla="*/ 3 w 3"/>
                  <a:gd name="T5" fmla="*/ 4 h 4"/>
                  <a:gd name="T6" fmla="*/ 0 w 3"/>
                  <a:gd name="T7" fmla="*/ 4 h 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4">
                    <a:moveTo>
                      <a:pt x="0" y="4"/>
                    </a:moveTo>
                    <a:lnTo>
                      <a:pt x="3" y="0"/>
                    </a:lnTo>
                    <a:lnTo>
                      <a:pt x="3" y="4"/>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13" name="Freeform 86"/>
              <p:cNvSpPr/>
              <p:nvPr/>
            </p:nvSpPr>
            <p:spPr bwMode="auto">
              <a:xfrm>
                <a:off x="4093" y="532"/>
                <a:ext cx="3" cy="5"/>
              </a:xfrm>
              <a:custGeom>
                <a:avLst/>
                <a:gdLst>
                  <a:gd name="T0" fmla="*/ 3 w 3"/>
                  <a:gd name="T1" fmla="*/ 5 h 5"/>
                  <a:gd name="T2" fmla="*/ 0 w 3"/>
                  <a:gd name="T3" fmla="*/ 0 h 5"/>
                  <a:gd name="T4" fmla="*/ 0 w 3"/>
                  <a:gd name="T5" fmla="*/ 5 h 5"/>
                  <a:gd name="T6" fmla="*/ 3 w 3"/>
                  <a:gd name="T7" fmla="*/ 5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5">
                    <a:moveTo>
                      <a:pt x="3" y="5"/>
                    </a:moveTo>
                    <a:lnTo>
                      <a:pt x="0" y="0"/>
                    </a:lnTo>
                    <a:lnTo>
                      <a:pt x="0" y="5"/>
                    </a:lnTo>
                    <a:lnTo>
                      <a:pt x="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14" name="Freeform 87"/>
              <p:cNvSpPr/>
              <p:nvPr/>
            </p:nvSpPr>
            <p:spPr bwMode="auto">
              <a:xfrm>
                <a:off x="2732" y="537"/>
                <a:ext cx="29" cy="7"/>
              </a:xfrm>
              <a:custGeom>
                <a:avLst/>
                <a:gdLst>
                  <a:gd name="T0" fmla="*/ 29 w 29"/>
                  <a:gd name="T1" fmla="*/ 0 h 7"/>
                  <a:gd name="T2" fmla="*/ 26 w 29"/>
                  <a:gd name="T3" fmla="*/ 3 h 7"/>
                  <a:gd name="T4" fmla="*/ 6 w 29"/>
                  <a:gd name="T5" fmla="*/ 6 h 7"/>
                  <a:gd name="T6" fmla="*/ 3 w 29"/>
                  <a:gd name="T7" fmla="*/ 7 h 7"/>
                  <a:gd name="T8" fmla="*/ 0 w 29"/>
                  <a:gd name="T9" fmla="*/ 7 h 7"/>
                  <a:gd name="T10" fmla="*/ 0 w 29"/>
                  <a:gd name="T11" fmla="*/ 6 h 7"/>
                  <a:gd name="T12" fmla="*/ 19 w 29"/>
                  <a:gd name="T13" fmla="*/ 0 h 7"/>
                  <a:gd name="T14" fmla="*/ 26 w 29"/>
                  <a:gd name="T15" fmla="*/ 0 h 7"/>
                  <a:gd name="T16" fmla="*/ 26 w 29"/>
                  <a:gd name="T17" fmla="*/ 0 h 7"/>
                  <a:gd name="T18" fmla="*/ 29 w 2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9" h="7">
                    <a:moveTo>
                      <a:pt x="29" y="0"/>
                    </a:moveTo>
                    <a:lnTo>
                      <a:pt x="26" y="3"/>
                    </a:lnTo>
                    <a:lnTo>
                      <a:pt x="6" y="6"/>
                    </a:lnTo>
                    <a:lnTo>
                      <a:pt x="3" y="7"/>
                    </a:lnTo>
                    <a:lnTo>
                      <a:pt x="0" y="7"/>
                    </a:lnTo>
                    <a:lnTo>
                      <a:pt x="0" y="6"/>
                    </a:lnTo>
                    <a:lnTo>
                      <a:pt x="19" y="0"/>
                    </a:lnTo>
                    <a:lnTo>
                      <a:pt x="26" y="0"/>
                    </a:lnTo>
                    <a:lnTo>
                      <a:pt x="29"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15" name="Freeform 88"/>
              <p:cNvSpPr/>
              <p:nvPr/>
            </p:nvSpPr>
            <p:spPr bwMode="auto">
              <a:xfrm>
                <a:off x="3952" y="534"/>
                <a:ext cx="26" cy="6"/>
              </a:xfrm>
              <a:custGeom>
                <a:avLst/>
                <a:gdLst>
                  <a:gd name="T0" fmla="*/ 0 w 26"/>
                  <a:gd name="T1" fmla="*/ 0 h 6"/>
                  <a:gd name="T2" fmla="*/ 3 w 26"/>
                  <a:gd name="T3" fmla="*/ 1 h 6"/>
                  <a:gd name="T4" fmla="*/ 19 w 26"/>
                  <a:gd name="T5" fmla="*/ 6 h 6"/>
                  <a:gd name="T6" fmla="*/ 23 w 26"/>
                  <a:gd name="T7" fmla="*/ 6 h 6"/>
                  <a:gd name="T8" fmla="*/ 26 w 26"/>
                  <a:gd name="T9" fmla="*/ 6 h 6"/>
                  <a:gd name="T10" fmla="*/ 26 w 26"/>
                  <a:gd name="T11" fmla="*/ 6 h 6"/>
                  <a:gd name="T12" fmla="*/ 7 w 26"/>
                  <a:gd name="T13" fmla="*/ 0 h 6"/>
                  <a:gd name="T14" fmla="*/ 0 w 26"/>
                  <a:gd name="T15" fmla="*/ 0 h 6"/>
                  <a:gd name="T16" fmla="*/ 0 w 26"/>
                  <a:gd name="T17" fmla="*/ 0 h 6"/>
                  <a:gd name="T18" fmla="*/ 0 w 26"/>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6">
                    <a:moveTo>
                      <a:pt x="0" y="0"/>
                    </a:moveTo>
                    <a:lnTo>
                      <a:pt x="3" y="1"/>
                    </a:lnTo>
                    <a:lnTo>
                      <a:pt x="19" y="6"/>
                    </a:lnTo>
                    <a:lnTo>
                      <a:pt x="23" y="6"/>
                    </a:lnTo>
                    <a:lnTo>
                      <a:pt x="26" y="6"/>
                    </a:lnTo>
                    <a:lnTo>
                      <a:pt x="7"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16" name="Freeform 89"/>
              <p:cNvSpPr/>
              <p:nvPr/>
            </p:nvSpPr>
            <p:spPr bwMode="auto">
              <a:xfrm>
                <a:off x="2242" y="537"/>
                <a:ext cx="22" cy="7"/>
              </a:xfrm>
              <a:custGeom>
                <a:avLst/>
                <a:gdLst>
                  <a:gd name="T0" fmla="*/ 22 w 22"/>
                  <a:gd name="T1" fmla="*/ 7 h 7"/>
                  <a:gd name="T2" fmla="*/ 22 w 22"/>
                  <a:gd name="T3" fmla="*/ 7 h 7"/>
                  <a:gd name="T4" fmla="*/ 0 w 22"/>
                  <a:gd name="T5" fmla="*/ 1 h 7"/>
                  <a:gd name="T6" fmla="*/ 3 w 22"/>
                  <a:gd name="T7" fmla="*/ 0 h 7"/>
                  <a:gd name="T8" fmla="*/ 19 w 22"/>
                  <a:gd name="T9" fmla="*/ 4 h 7"/>
                  <a:gd name="T10" fmla="*/ 22 w 22"/>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7">
                    <a:moveTo>
                      <a:pt x="22" y="7"/>
                    </a:moveTo>
                    <a:lnTo>
                      <a:pt x="22" y="7"/>
                    </a:lnTo>
                    <a:lnTo>
                      <a:pt x="0" y="1"/>
                    </a:lnTo>
                    <a:lnTo>
                      <a:pt x="3" y="0"/>
                    </a:lnTo>
                    <a:lnTo>
                      <a:pt x="19" y="4"/>
                    </a:lnTo>
                    <a:lnTo>
                      <a:pt x="22"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17" name="Freeform 90"/>
              <p:cNvSpPr/>
              <p:nvPr/>
            </p:nvSpPr>
            <p:spPr bwMode="auto">
              <a:xfrm>
                <a:off x="4445" y="532"/>
                <a:ext cx="23" cy="8"/>
              </a:xfrm>
              <a:custGeom>
                <a:avLst/>
                <a:gdLst>
                  <a:gd name="T0" fmla="*/ 0 w 23"/>
                  <a:gd name="T1" fmla="*/ 8 h 8"/>
                  <a:gd name="T2" fmla="*/ 0 w 23"/>
                  <a:gd name="T3" fmla="*/ 8 h 8"/>
                  <a:gd name="T4" fmla="*/ 23 w 23"/>
                  <a:gd name="T5" fmla="*/ 2 h 8"/>
                  <a:gd name="T6" fmla="*/ 23 w 23"/>
                  <a:gd name="T7" fmla="*/ 0 h 8"/>
                  <a:gd name="T8" fmla="*/ 7 w 23"/>
                  <a:gd name="T9" fmla="*/ 3 h 8"/>
                  <a:gd name="T10" fmla="*/ 0 w 23"/>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8">
                    <a:moveTo>
                      <a:pt x="0" y="8"/>
                    </a:moveTo>
                    <a:lnTo>
                      <a:pt x="0" y="8"/>
                    </a:lnTo>
                    <a:lnTo>
                      <a:pt x="23" y="2"/>
                    </a:lnTo>
                    <a:lnTo>
                      <a:pt x="23" y="0"/>
                    </a:lnTo>
                    <a:lnTo>
                      <a:pt x="7" y="3"/>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18" name="Freeform 91"/>
              <p:cNvSpPr/>
              <p:nvPr/>
            </p:nvSpPr>
            <p:spPr bwMode="auto">
              <a:xfrm>
                <a:off x="2197" y="538"/>
                <a:ext cx="29" cy="5"/>
              </a:xfrm>
              <a:custGeom>
                <a:avLst/>
                <a:gdLst>
                  <a:gd name="T0" fmla="*/ 29 w 29"/>
                  <a:gd name="T1" fmla="*/ 0 h 5"/>
                  <a:gd name="T2" fmla="*/ 19 w 29"/>
                  <a:gd name="T3" fmla="*/ 3 h 5"/>
                  <a:gd name="T4" fmla="*/ 3 w 29"/>
                  <a:gd name="T5" fmla="*/ 5 h 5"/>
                  <a:gd name="T6" fmla="*/ 0 w 29"/>
                  <a:gd name="T7" fmla="*/ 5 h 5"/>
                  <a:gd name="T8" fmla="*/ 0 w 29"/>
                  <a:gd name="T9" fmla="*/ 3 h 5"/>
                  <a:gd name="T10" fmla="*/ 26 w 29"/>
                  <a:gd name="T11" fmla="*/ 0 h 5"/>
                  <a:gd name="T12" fmla="*/ 26 w 29"/>
                  <a:gd name="T13" fmla="*/ 0 h 5"/>
                  <a:gd name="T14" fmla="*/ 29 w 29"/>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5">
                    <a:moveTo>
                      <a:pt x="29" y="0"/>
                    </a:moveTo>
                    <a:lnTo>
                      <a:pt x="19" y="3"/>
                    </a:lnTo>
                    <a:lnTo>
                      <a:pt x="3" y="5"/>
                    </a:lnTo>
                    <a:lnTo>
                      <a:pt x="0" y="5"/>
                    </a:lnTo>
                    <a:lnTo>
                      <a:pt x="0" y="3"/>
                    </a:lnTo>
                    <a:lnTo>
                      <a:pt x="26" y="0"/>
                    </a:lnTo>
                    <a:lnTo>
                      <a:pt x="29"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19" name="Freeform 92"/>
              <p:cNvSpPr/>
              <p:nvPr/>
            </p:nvSpPr>
            <p:spPr bwMode="auto">
              <a:xfrm>
                <a:off x="4484" y="532"/>
                <a:ext cx="29" cy="5"/>
              </a:xfrm>
              <a:custGeom>
                <a:avLst/>
                <a:gdLst>
                  <a:gd name="T0" fmla="*/ 0 w 29"/>
                  <a:gd name="T1" fmla="*/ 2 h 5"/>
                  <a:gd name="T2" fmla="*/ 9 w 29"/>
                  <a:gd name="T3" fmla="*/ 3 h 5"/>
                  <a:gd name="T4" fmla="*/ 29 w 29"/>
                  <a:gd name="T5" fmla="*/ 5 h 5"/>
                  <a:gd name="T6" fmla="*/ 29 w 29"/>
                  <a:gd name="T7" fmla="*/ 5 h 5"/>
                  <a:gd name="T8" fmla="*/ 29 w 29"/>
                  <a:gd name="T9" fmla="*/ 3 h 5"/>
                  <a:gd name="T10" fmla="*/ 3 w 29"/>
                  <a:gd name="T11" fmla="*/ 0 h 5"/>
                  <a:gd name="T12" fmla="*/ 3 w 29"/>
                  <a:gd name="T13" fmla="*/ 0 h 5"/>
                  <a:gd name="T14" fmla="*/ 0 w 29"/>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5">
                    <a:moveTo>
                      <a:pt x="0" y="2"/>
                    </a:moveTo>
                    <a:lnTo>
                      <a:pt x="9" y="3"/>
                    </a:lnTo>
                    <a:lnTo>
                      <a:pt x="29" y="5"/>
                    </a:lnTo>
                    <a:lnTo>
                      <a:pt x="29" y="3"/>
                    </a:lnTo>
                    <a:lnTo>
                      <a:pt x="3"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20" name="Freeform 93"/>
              <p:cNvSpPr/>
              <p:nvPr/>
            </p:nvSpPr>
            <p:spPr bwMode="auto">
              <a:xfrm>
                <a:off x="2341" y="541"/>
                <a:ext cx="20" cy="9"/>
              </a:xfrm>
              <a:custGeom>
                <a:avLst/>
                <a:gdLst>
                  <a:gd name="T0" fmla="*/ 20 w 20"/>
                  <a:gd name="T1" fmla="*/ 9 h 9"/>
                  <a:gd name="T2" fmla="*/ 16 w 20"/>
                  <a:gd name="T3" fmla="*/ 9 h 9"/>
                  <a:gd name="T4" fmla="*/ 0 w 20"/>
                  <a:gd name="T5" fmla="*/ 2 h 9"/>
                  <a:gd name="T6" fmla="*/ 3 w 20"/>
                  <a:gd name="T7" fmla="*/ 0 h 9"/>
                  <a:gd name="T8" fmla="*/ 20 w 20"/>
                  <a:gd name="T9" fmla="*/ 9 h 9"/>
                  <a:gd name="T10" fmla="*/ 20 w 20"/>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9">
                    <a:moveTo>
                      <a:pt x="20" y="9"/>
                    </a:moveTo>
                    <a:lnTo>
                      <a:pt x="16" y="9"/>
                    </a:lnTo>
                    <a:lnTo>
                      <a:pt x="0" y="2"/>
                    </a:lnTo>
                    <a:lnTo>
                      <a:pt x="3" y="0"/>
                    </a:lnTo>
                    <a:lnTo>
                      <a:pt x="2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21" name="Freeform 94"/>
              <p:cNvSpPr/>
              <p:nvPr/>
            </p:nvSpPr>
            <p:spPr bwMode="auto">
              <a:xfrm>
                <a:off x="4352" y="535"/>
                <a:ext cx="17" cy="11"/>
              </a:xfrm>
              <a:custGeom>
                <a:avLst/>
                <a:gdLst>
                  <a:gd name="T0" fmla="*/ 0 w 17"/>
                  <a:gd name="T1" fmla="*/ 11 h 11"/>
                  <a:gd name="T2" fmla="*/ 0 w 17"/>
                  <a:gd name="T3" fmla="*/ 11 h 11"/>
                  <a:gd name="T4" fmla="*/ 17 w 17"/>
                  <a:gd name="T5" fmla="*/ 2 h 11"/>
                  <a:gd name="T6" fmla="*/ 17 w 17"/>
                  <a:gd name="T7" fmla="*/ 0 h 11"/>
                  <a:gd name="T8" fmla="*/ 0 w 17"/>
                  <a:gd name="T9" fmla="*/ 9 h 11"/>
                  <a:gd name="T10" fmla="*/ 0 w 17"/>
                  <a:gd name="T11" fmla="*/ 11 h 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1">
                    <a:moveTo>
                      <a:pt x="0" y="11"/>
                    </a:moveTo>
                    <a:lnTo>
                      <a:pt x="0" y="11"/>
                    </a:lnTo>
                    <a:lnTo>
                      <a:pt x="17" y="2"/>
                    </a:lnTo>
                    <a:lnTo>
                      <a:pt x="17" y="0"/>
                    </a:lnTo>
                    <a:lnTo>
                      <a:pt x="0" y="9"/>
                    </a:lnTo>
                    <a:lnTo>
                      <a:pt x="0"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22" name="Freeform 95"/>
              <p:cNvSpPr/>
              <p:nvPr/>
            </p:nvSpPr>
            <p:spPr bwMode="auto">
              <a:xfrm>
                <a:off x="2152" y="544"/>
                <a:ext cx="29" cy="8"/>
              </a:xfrm>
              <a:custGeom>
                <a:avLst/>
                <a:gdLst>
                  <a:gd name="T0" fmla="*/ 29 w 29"/>
                  <a:gd name="T1" fmla="*/ 0 h 8"/>
                  <a:gd name="T2" fmla="*/ 29 w 29"/>
                  <a:gd name="T3" fmla="*/ 0 h 8"/>
                  <a:gd name="T4" fmla="*/ 10 w 29"/>
                  <a:gd name="T5" fmla="*/ 3 h 8"/>
                  <a:gd name="T6" fmla="*/ 4 w 29"/>
                  <a:gd name="T7" fmla="*/ 8 h 8"/>
                  <a:gd name="T8" fmla="*/ 0 w 29"/>
                  <a:gd name="T9" fmla="*/ 8 h 8"/>
                  <a:gd name="T10" fmla="*/ 0 w 29"/>
                  <a:gd name="T11" fmla="*/ 6 h 8"/>
                  <a:gd name="T12" fmla="*/ 13 w 29"/>
                  <a:gd name="T13" fmla="*/ 2 h 8"/>
                  <a:gd name="T14" fmla="*/ 23 w 29"/>
                  <a:gd name="T15" fmla="*/ 0 h 8"/>
                  <a:gd name="T16" fmla="*/ 29 w 29"/>
                  <a:gd name="T17" fmla="*/ 0 h 8"/>
                  <a:gd name="T18" fmla="*/ 29 w 29"/>
                  <a:gd name="T19" fmla="*/ 0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9" h="8">
                    <a:moveTo>
                      <a:pt x="29" y="0"/>
                    </a:moveTo>
                    <a:lnTo>
                      <a:pt x="29" y="0"/>
                    </a:lnTo>
                    <a:lnTo>
                      <a:pt x="10" y="3"/>
                    </a:lnTo>
                    <a:lnTo>
                      <a:pt x="4" y="8"/>
                    </a:lnTo>
                    <a:lnTo>
                      <a:pt x="0" y="8"/>
                    </a:lnTo>
                    <a:lnTo>
                      <a:pt x="0" y="6"/>
                    </a:lnTo>
                    <a:lnTo>
                      <a:pt x="13" y="2"/>
                    </a:lnTo>
                    <a:lnTo>
                      <a:pt x="23" y="0"/>
                    </a:lnTo>
                    <a:lnTo>
                      <a:pt x="29"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23" name="Freeform 96"/>
              <p:cNvSpPr/>
              <p:nvPr/>
            </p:nvSpPr>
            <p:spPr bwMode="auto">
              <a:xfrm>
                <a:off x="4529" y="538"/>
                <a:ext cx="28" cy="8"/>
              </a:xfrm>
              <a:custGeom>
                <a:avLst/>
                <a:gdLst>
                  <a:gd name="T0" fmla="*/ 0 w 28"/>
                  <a:gd name="T1" fmla="*/ 0 h 8"/>
                  <a:gd name="T2" fmla="*/ 0 w 28"/>
                  <a:gd name="T3" fmla="*/ 2 h 8"/>
                  <a:gd name="T4" fmla="*/ 19 w 28"/>
                  <a:gd name="T5" fmla="*/ 5 h 8"/>
                  <a:gd name="T6" fmla="*/ 28 w 28"/>
                  <a:gd name="T7" fmla="*/ 8 h 8"/>
                  <a:gd name="T8" fmla="*/ 28 w 28"/>
                  <a:gd name="T9" fmla="*/ 8 h 8"/>
                  <a:gd name="T10" fmla="*/ 28 w 28"/>
                  <a:gd name="T11" fmla="*/ 8 h 8"/>
                  <a:gd name="T12" fmla="*/ 16 w 28"/>
                  <a:gd name="T13" fmla="*/ 2 h 8"/>
                  <a:gd name="T14" fmla="*/ 6 w 28"/>
                  <a:gd name="T15" fmla="*/ 0 h 8"/>
                  <a:gd name="T16" fmla="*/ 0 w 28"/>
                  <a:gd name="T17" fmla="*/ 0 h 8"/>
                  <a:gd name="T18" fmla="*/ 0 w 28"/>
                  <a:gd name="T19" fmla="*/ 0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8">
                    <a:moveTo>
                      <a:pt x="0" y="0"/>
                    </a:moveTo>
                    <a:lnTo>
                      <a:pt x="0" y="2"/>
                    </a:lnTo>
                    <a:lnTo>
                      <a:pt x="19" y="5"/>
                    </a:lnTo>
                    <a:lnTo>
                      <a:pt x="28" y="8"/>
                    </a:lnTo>
                    <a:lnTo>
                      <a:pt x="16" y="2"/>
                    </a:lnTo>
                    <a:lnTo>
                      <a:pt x="6"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24" name="Freeform 97"/>
              <p:cNvSpPr/>
              <p:nvPr/>
            </p:nvSpPr>
            <p:spPr bwMode="auto">
              <a:xfrm>
                <a:off x="2681" y="544"/>
                <a:ext cx="32" cy="5"/>
              </a:xfrm>
              <a:custGeom>
                <a:avLst/>
                <a:gdLst>
                  <a:gd name="T0" fmla="*/ 32 w 32"/>
                  <a:gd name="T1" fmla="*/ 0 h 5"/>
                  <a:gd name="T2" fmla="*/ 32 w 32"/>
                  <a:gd name="T3" fmla="*/ 2 h 5"/>
                  <a:gd name="T4" fmla="*/ 0 w 32"/>
                  <a:gd name="T5" fmla="*/ 5 h 5"/>
                  <a:gd name="T6" fmla="*/ 0 w 32"/>
                  <a:gd name="T7" fmla="*/ 5 h 5"/>
                  <a:gd name="T8" fmla="*/ 3 w 32"/>
                  <a:gd name="T9" fmla="*/ 3 h 5"/>
                  <a:gd name="T10" fmla="*/ 19 w 32"/>
                  <a:gd name="T11" fmla="*/ 0 h 5"/>
                  <a:gd name="T12" fmla="*/ 19 w 32"/>
                  <a:gd name="T13" fmla="*/ 0 h 5"/>
                  <a:gd name="T14" fmla="*/ 29 w 32"/>
                  <a:gd name="T15" fmla="*/ 0 h 5"/>
                  <a:gd name="T16" fmla="*/ 32 w 32"/>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5">
                    <a:moveTo>
                      <a:pt x="32" y="0"/>
                    </a:moveTo>
                    <a:lnTo>
                      <a:pt x="32" y="2"/>
                    </a:lnTo>
                    <a:lnTo>
                      <a:pt x="0" y="5"/>
                    </a:lnTo>
                    <a:lnTo>
                      <a:pt x="3" y="3"/>
                    </a:lnTo>
                    <a:lnTo>
                      <a:pt x="19" y="0"/>
                    </a:lnTo>
                    <a:lnTo>
                      <a:pt x="29" y="0"/>
                    </a:lnTo>
                    <a:lnTo>
                      <a:pt x="32"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25" name="Freeform 98"/>
              <p:cNvSpPr/>
              <p:nvPr/>
            </p:nvSpPr>
            <p:spPr bwMode="auto">
              <a:xfrm>
                <a:off x="4000" y="541"/>
                <a:ext cx="32" cy="5"/>
              </a:xfrm>
              <a:custGeom>
                <a:avLst/>
                <a:gdLst>
                  <a:gd name="T0" fmla="*/ 0 w 32"/>
                  <a:gd name="T1" fmla="*/ 0 h 5"/>
                  <a:gd name="T2" fmla="*/ 0 w 32"/>
                  <a:gd name="T3" fmla="*/ 2 h 5"/>
                  <a:gd name="T4" fmla="*/ 29 w 32"/>
                  <a:gd name="T5" fmla="*/ 5 h 5"/>
                  <a:gd name="T6" fmla="*/ 32 w 32"/>
                  <a:gd name="T7" fmla="*/ 3 h 5"/>
                  <a:gd name="T8" fmla="*/ 29 w 32"/>
                  <a:gd name="T9" fmla="*/ 2 h 5"/>
                  <a:gd name="T10" fmla="*/ 10 w 32"/>
                  <a:gd name="T11" fmla="*/ 0 h 5"/>
                  <a:gd name="T12" fmla="*/ 10 w 32"/>
                  <a:gd name="T13" fmla="*/ 0 h 5"/>
                  <a:gd name="T14" fmla="*/ 0 w 32"/>
                  <a:gd name="T15" fmla="*/ 0 h 5"/>
                  <a:gd name="T16" fmla="*/ 0 w 32"/>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5">
                    <a:moveTo>
                      <a:pt x="0" y="0"/>
                    </a:moveTo>
                    <a:lnTo>
                      <a:pt x="0" y="2"/>
                    </a:lnTo>
                    <a:lnTo>
                      <a:pt x="29" y="5"/>
                    </a:lnTo>
                    <a:lnTo>
                      <a:pt x="32" y="3"/>
                    </a:lnTo>
                    <a:lnTo>
                      <a:pt x="29" y="2"/>
                    </a:lnTo>
                    <a:lnTo>
                      <a:pt x="10"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26" name="Freeform 99"/>
              <p:cNvSpPr/>
              <p:nvPr/>
            </p:nvSpPr>
            <p:spPr bwMode="auto">
              <a:xfrm>
                <a:off x="3251" y="544"/>
                <a:ext cx="13" cy="9"/>
              </a:xfrm>
              <a:custGeom>
                <a:avLst/>
                <a:gdLst>
                  <a:gd name="T0" fmla="*/ 6 w 13"/>
                  <a:gd name="T1" fmla="*/ 6 h 9"/>
                  <a:gd name="T2" fmla="*/ 0 w 13"/>
                  <a:gd name="T3" fmla="*/ 9 h 9"/>
                  <a:gd name="T4" fmla="*/ 0 w 13"/>
                  <a:gd name="T5" fmla="*/ 6 h 9"/>
                  <a:gd name="T6" fmla="*/ 9 w 13"/>
                  <a:gd name="T7" fmla="*/ 0 h 9"/>
                  <a:gd name="T8" fmla="*/ 13 w 13"/>
                  <a:gd name="T9" fmla="*/ 0 h 9"/>
                  <a:gd name="T10" fmla="*/ 6 w 13"/>
                  <a:gd name="T11" fmla="*/ 6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9">
                    <a:moveTo>
                      <a:pt x="6" y="6"/>
                    </a:moveTo>
                    <a:lnTo>
                      <a:pt x="0" y="9"/>
                    </a:lnTo>
                    <a:lnTo>
                      <a:pt x="0" y="6"/>
                    </a:lnTo>
                    <a:lnTo>
                      <a:pt x="9" y="0"/>
                    </a:lnTo>
                    <a:lnTo>
                      <a:pt x="13" y="0"/>
                    </a:lnTo>
                    <a:lnTo>
                      <a:pt x="6"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27" name="Freeform 100"/>
              <p:cNvSpPr/>
              <p:nvPr/>
            </p:nvSpPr>
            <p:spPr bwMode="auto">
              <a:xfrm>
                <a:off x="3449" y="543"/>
                <a:ext cx="10" cy="9"/>
              </a:xfrm>
              <a:custGeom>
                <a:avLst/>
                <a:gdLst>
                  <a:gd name="T0" fmla="*/ 4 w 10"/>
                  <a:gd name="T1" fmla="*/ 6 h 9"/>
                  <a:gd name="T2" fmla="*/ 10 w 10"/>
                  <a:gd name="T3" fmla="*/ 9 h 9"/>
                  <a:gd name="T4" fmla="*/ 10 w 10"/>
                  <a:gd name="T5" fmla="*/ 6 h 9"/>
                  <a:gd name="T6" fmla="*/ 4 w 10"/>
                  <a:gd name="T7" fmla="*/ 0 h 9"/>
                  <a:gd name="T8" fmla="*/ 0 w 10"/>
                  <a:gd name="T9" fmla="*/ 0 h 9"/>
                  <a:gd name="T10" fmla="*/ 4 w 10"/>
                  <a:gd name="T11" fmla="*/ 6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9">
                    <a:moveTo>
                      <a:pt x="4" y="6"/>
                    </a:moveTo>
                    <a:lnTo>
                      <a:pt x="10" y="9"/>
                    </a:lnTo>
                    <a:lnTo>
                      <a:pt x="10" y="6"/>
                    </a:lnTo>
                    <a:lnTo>
                      <a:pt x="4" y="0"/>
                    </a:lnTo>
                    <a:lnTo>
                      <a:pt x="0" y="0"/>
                    </a:lnTo>
                    <a:lnTo>
                      <a:pt x="4"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28" name="Freeform 101"/>
              <p:cNvSpPr/>
              <p:nvPr/>
            </p:nvSpPr>
            <p:spPr bwMode="auto">
              <a:xfrm>
                <a:off x="2284" y="547"/>
                <a:ext cx="12" cy="8"/>
              </a:xfrm>
              <a:custGeom>
                <a:avLst/>
                <a:gdLst>
                  <a:gd name="T0" fmla="*/ 12 w 12"/>
                  <a:gd name="T1" fmla="*/ 6 h 8"/>
                  <a:gd name="T2" fmla="*/ 12 w 12"/>
                  <a:gd name="T3" fmla="*/ 8 h 8"/>
                  <a:gd name="T4" fmla="*/ 12 w 12"/>
                  <a:gd name="T5" fmla="*/ 8 h 8"/>
                  <a:gd name="T6" fmla="*/ 0 w 12"/>
                  <a:gd name="T7" fmla="*/ 2 h 8"/>
                  <a:gd name="T8" fmla="*/ 0 w 12"/>
                  <a:gd name="T9" fmla="*/ 0 h 8"/>
                  <a:gd name="T10" fmla="*/ 6 w 12"/>
                  <a:gd name="T11" fmla="*/ 3 h 8"/>
                  <a:gd name="T12" fmla="*/ 12 w 12"/>
                  <a:gd name="T13" fmla="*/ 6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8">
                    <a:moveTo>
                      <a:pt x="12" y="6"/>
                    </a:moveTo>
                    <a:lnTo>
                      <a:pt x="12" y="8"/>
                    </a:lnTo>
                    <a:lnTo>
                      <a:pt x="0" y="2"/>
                    </a:lnTo>
                    <a:lnTo>
                      <a:pt x="0" y="0"/>
                    </a:lnTo>
                    <a:lnTo>
                      <a:pt x="6" y="3"/>
                    </a:lnTo>
                    <a:lnTo>
                      <a:pt x="12"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29" name="Freeform 102"/>
              <p:cNvSpPr/>
              <p:nvPr/>
            </p:nvSpPr>
            <p:spPr bwMode="auto">
              <a:xfrm>
                <a:off x="4413" y="543"/>
                <a:ext cx="16" cy="7"/>
              </a:xfrm>
              <a:custGeom>
                <a:avLst/>
                <a:gdLst>
                  <a:gd name="T0" fmla="*/ 0 w 16"/>
                  <a:gd name="T1" fmla="*/ 6 h 7"/>
                  <a:gd name="T2" fmla="*/ 0 w 16"/>
                  <a:gd name="T3" fmla="*/ 6 h 7"/>
                  <a:gd name="T4" fmla="*/ 0 w 16"/>
                  <a:gd name="T5" fmla="*/ 7 h 7"/>
                  <a:gd name="T6" fmla="*/ 16 w 16"/>
                  <a:gd name="T7" fmla="*/ 0 h 7"/>
                  <a:gd name="T8" fmla="*/ 13 w 16"/>
                  <a:gd name="T9" fmla="*/ 0 h 7"/>
                  <a:gd name="T10" fmla="*/ 7 w 16"/>
                  <a:gd name="T11" fmla="*/ 1 h 7"/>
                  <a:gd name="T12" fmla="*/ 0 w 16"/>
                  <a:gd name="T13" fmla="*/ 6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7">
                    <a:moveTo>
                      <a:pt x="0" y="6"/>
                    </a:moveTo>
                    <a:lnTo>
                      <a:pt x="0" y="6"/>
                    </a:lnTo>
                    <a:lnTo>
                      <a:pt x="0" y="7"/>
                    </a:lnTo>
                    <a:lnTo>
                      <a:pt x="16" y="0"/>
                    </a:lnTo>
                    <a:lnTo>
                      <a:pt x="13" y="0"/>
                    </a:lnTo>
                    <a:lnTo>
                      <a:pt x="7" y="1"/>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30" name="Freeform 103"/>
              <p:cNvSpPr/>
              <p:nvPr/>
            </p:nvSpPr>
            <p:spPr bwMode="auto">
              <a:xfrm>
                <a:off x="2639" y="549"/>
                <a:ext cx="23" cy="4"/>
              </a:xfrm>
              <a:custGeom>
                <a:avLst/>
                <a:gdLst>
                  <a:gd name="T0" fmla="*/ 23 w 23"/>
                  <a:gd name="T1" fmla="*/ 1 h 4"/>
                  <a:gd name="T2" fmla="*/ 23 w 23"/>
                  <a:gd name="T3" fmla="*/ 1 h 4"/>
                  <a:gd name="T4" fmla="*/ 3 w 23"/>
                  <a:gd name="T5" fmla="*/ 4 h 4"/>
                  <a:gd name="T6" fmla="*/ 0 w 23"/>
                  <a:gd name="T7" fmla="*/ 4 h 4"/>
                  <a:gd name="T8" fmla="*/ 0 w 23"/>
                  <a:gd name="T9" fmla="*/ 4 h 4"/>
                  <a:gd name="T10" fmla="*/ 0 w 23"/>
                  <a:gd name="T11" fmla="*/ 4 h 4"/>
                  <a:gd name="T12" fmla="*/ 7 w 23"/>
                  <a:gd name="T13" fmla="*/ 1 h 4"/>
                  <a:gd name="T14" fmla="*/ 16 w 23"/>
                  <a:gd name="T15" fmla="*/ 0 h 4"/>
                  <a:gd name="T16" fmla="*/ 19 w 23"/>
                  <a:gd name="T17" fmla="*/ 0 h 4"/>
                  <a:gd name="T18" fmla="*/ 23 w 23"/>
                  <a:gd name="T19" fmla="*/ 1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4">
                    <a:moveTo>
                      <a:pt x="23" y="1"/>
                    </a:moveTo>
                    <a:lnTo>
                      <a:pt x="23" y="1"/>
                    </a:lnTo>
                    <a:lnTo>
                      <a:pt x="3" y="4"/>
                    </a:lnTo>
                    <a:lnTo>
                      <a:pt x="0" y="4"/>
                    </a:lnTo>
                    <a:lnTo>
                      <a:pt x="7" y="1"/>
                    </a:lnTo>
                    <a:lnTo>
                      <a:pt x="16" y="0"/>
                    </a:lnTo>
                    <a:lnTo>
                      <a:pt x="19" y="0"/>
                    </a:lnTo>
                    <a:lnTo>
                      <a:pt x="23"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31" name="Freeform 104"/>
              <p:cNvSpPr/>
              <p:nvPr/>
            </p:nvSpPr>
            <p:spPr bwMode="auto">
              <a:xfrm>
                <a:off x="4051" y="546"/>
                <a:ext cx="23" cy="3"/>
              </a:xfrm>
              <a:custGeom>
                <a:avLst/>
                <a:gdLst>
                  <a:gd name="T0" fmla="*/ 0 w 23"/>
                  <a:gd name="T1" fmla="*/ 0 h 3"/>
                  <a:gd name="T2" fmla="*/ 0 w 23"/>
                  <a:gd name="T3" fmla="*/ 1 h 3"/>
                  <a:gd name="T4" fmla="*/ 16 w 23"/>
                  <a:gd name="T5" fmla="*/ 3 h 3"/>
                  <a:gd name="T6" fmla="*/ 20 w 23"/>
                  <a:gd name="T7" fmla="*/ 3 h 3"/>
                  <a:gd name="T8" fmla="*/ 20 w 23"/>
                  <a:gd name="T9" fmla="*/ 3 h 3"/>
                  <a:gd name="T10" fmla="*/ 23 w 23"/>
                  <a:gd name="T11" fmla="*/ 3 h 3"/>
                  <a:gd name="T12" fmla="*/ 13 w 23"/>
                  <a:gd name="T13" fmla="*/ 0 h 3"/>
                  <a:gd name="T14" fmla="*/ 4 w 23"/>
                  <a:gd name="T15" fmla="*/ 0 h 3"/>
                  <a:gd name="T16" fmla="*/ 0 w 23"/>
                  <a:gd name="T17" fmla="*/ 0 h 3"/>
                  <a:gd name="T18" fmla="*/ 0 w 23"/>
                  <a:gd name="T19" fmla="*/ 0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3">
                    <a:moveTo>
                      <a:pt x="0" y="0"/>
                    </a:moveTo>
                    <a:lnTo>
                      <a:pt x="0" y="1"/>
                    </a:lnTo>
                    <a:lnTo>
                      <a:pt x="16" y="3"/>
                    </a:lnTo>
                    <a:lnTo>
                      <a:pt x="20" y="3"/>
                    </a:lnTo>
                    <a:lnTo>
                      <a:pt x="23" y="3"/>
                    </a:lnTo>
                    <a:lnTo>
                      <a:pt x="13" y="0"/>
                    </a:lnTo>
                    <a:lnTo>
                      <a:pt x="4"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32" name="Freeform 105"/>
              <p:cNvSpPr/>
              <p:nvPr/>
            </p:nvSpPr>
            <p:spPr bwMode="auto">
              <a:xfrm>
                <a:off x="2610" y="553"/>
                <a:ext cx="7" cy="11"/>
              </a:xfrm>
              <a:custGeom>
                <a:avLst/>
                <a:gdLst>
                  <a:gd name="T0" fmla="*/ 7 w 7"/>
                  <a:gd name="T1" fmla="*/ 11 h 11"/>
                  <a:gd name="T2" fmla="*/ 4 w 7"/>
                  <a:gd name="T3" fmla="*/ 11 h 11"/>
                  <a:gd name="T4" fmla="*/ 0 w 7"/>
                  <a:gd name="T5" fmla="*/ 8 h 11"/>
                  <a:gd name="T6" fmla="*/ 4 w 7"/>
                  <a:gd name="T7" fmla="*/ 2 h 11"/>
                  <a:gd name="T8" fmla="*/ 4 w 7"/>
                  <a:gd name="T9" fmla="*/ 0 h 11"/>
                  <a:gd name="T10" fmla="*/ 7 w 7"/>
                  <a:gd name="T11" fmla="*/ 10 h 11"/>
                  <a:gd name="T12" fmla="*/ 7 w 7"/>
                  <a:gd name="T13" fmla="*/ 11 h 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11">
                    <a:moveTo>
                      <a:pt x="7" y="11"/>
                    </a:moveTo>
                    <a:lnTo>
                      <a:pt x="4" y="11"/>
                    </a:lnTo>
                    <a:lnTo>
                      <a:pt x="0" y="8"/>
                    </a:lnTo>
                    <a:lnTo>
                      <a:pt x="4" y="2"/>
                    </a:lnTo>
                    <a:lnTo>
                      <a:pt x="4" y="0"/>
                    </a:lnTo>
                    <a:lnTo>
                      <a:pt x="7" y="10"/>
                    </a:lnTo>
                    <a:lnTo>
                      <a:pt x="7"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33" name="Freeform 106"/>
              <p:cNvSpPr/>
              <p:nvPr/>
            </p:nvSpPr>
            <p:spPr bwMode="auto">
              <a:xfrm>
                <a:off x="4096" y="550"/>
                <a:ext cx="3" cy="10"/>
              </a:xfrm>
              <a:custGeom>
                <a:avLst/>
                <a:gdLst>
                  <a:gd name="T0" fmla="*/ 0 w 3"/>
                  <a:gd name="T1" fmla="*/ 10 h 10"/>
                  <a:gd name="T2" fmla="*/ 0 w 3"/>
                  <a:gd name="T3" fmla="*/ 10 h 10"/>
                  <a:gd name="T4" fmla="*/ 3 w 3"/>
                  <a:gd name="T5" fmla="*/ 8 h 10"/>
                  <a:gd name="T6" fmla="*/ 3 w 3"/>
                  <a:gd name="T7" fmla="*/ 0 h 10"/>
                  <a:gd name="T8" fmla="*/ 0 w 3"/>
                  <a:gd name="T9" fmla="*/ 0 h 10"/>
                  <a:gd name="T10" fmla="*/ 0 w 3"/>
                  <a:gd name="T11" fmla="*/ 8 h 10"/>
                  <a:gd name="T12" fmla="*/ 0 w 3"/>
                  <a:gd name="T13" fmla="*/ 10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0">
                    <a:moveTo>
                      <a:pt x="0" y="10"/>
                    </a:moveTo>
                    <a:lnTo>
                      <a:pt x="0" y="10"/>
                    </a:lnTo>
                    <a:lnTo>
                      <a:pt x="3" y="8"/>
                    </a:lnTo>
                    <a:lnTo>
                      <a:pt x="3" y="0"/>
                    </a:lnTo>
                    <a:lnTo>
                      <a:pt x="0" y="0"/>
                    </a:lnTo>
                    <a:lnTo>
                      <a:pt x="0" y="8"/>
                    </a:lnTo>
                    <a:lnTo>
                      <a:pt x="0" y="1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34" name="Freeform 107"/>
              <p:cNvSpPr/>
              <p:nvPr/>
            </p:nvSpPr>
            <p:spPr bwMode="auto">
              <a:xfrm>
                <a:off x="2377" y="555"/>
                <a:ext cx="25" cy="3"/>
              </a:xfrm>
              <a:custGeom>
                <a:avLst/>
                <a:gdLst>
                  <a:gd name="T0" fmla="*/ 25 w 25"/>
                  <a:gd name="T1" fmla="*/ 3 h 3"/>
                  <a:gd name="T2" fmla="*/ 16 w 25"/>
                  <a:gd name="T3" fmla="*/ 3 h 3"/>
                  <a:gd name="T4" fmla="*/ 3 w 25"/>
                  <a:gd name="T5" fmla="*/ 1 h 3"/>
                  <a:gd name="T6" fmla="*/ 0 w 25"/>
                  <a:gd name="T7" fmla="*/ 1 h 3"/>
                  <a:gd name="T8" fmla="*/ 0 w 25"/>
                  <a:gd name="T9" fmla="*/ 0 h 3"/>
                  <a:gd name="T10" fmla="*/ 25 w 25"/>
                  <a:gd name="T11" fmla="*/ 3 h 3"/>
                  <a:gd name="T12" fmla="*/ 25 w 25"/>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3">
                    <a:moveTo>
                      <a:pt x="25" y="3"/>
                    </a:moveTo>
                    <a:lnTo>
                      <a:pt x="16" y="3"/>
                    </a:lnTo>
                    <a:lnTo>
                      <a:pt x="3" y="1"/>
                    </a:lnTo>
                    <a:lnTo>
                      <a:pt x="0" y="1"/>
                    </a:lnTo>
                    <a:lnTo>
                      <a:pt x="0" y="0"/>
                    </a:lnTo>
                    <a:lnTo>
                      <a:pt x="25"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35" name="Freeform 108"/>
              <p:cNvSpPr/>
              <p:nvPr/>
            </p:nvSpPr>
            <p:spPr bwMode="auto">
              <a:xfrm>
                <a:off x="4311" y="549"/>
                <a:ext cx="22" cy="4"/>
              </a:xfrm>
              <a:custGeom>
                <a:avLst/>
                <a:gdLst>
                  <a:gd name="T0" fmla="*/ 0 w 22"/>
                  <a:gd name="T1" fmla="*/ 4 h 4"/>
                  <a:gd name="T2" fmla="*/ 6 w 22"/>
                  <a:gd name="T3" fmla="*/ 4 h 4"/>
                  <a:gd name="T4" fmla="*/ 22 w 22"/>
                  <a:gd name="T5" fmla="*/ 3 h 4"/>
                  <a:gd name="T6" fmla="*/ 22 w 22"/>
                  <a:gd name="T7" fmla="*/ 3 h 4"/>
                  <a:gd name="T8" fmla="*/ 22 w 22"/>
                  <a:gd name="T9" fmla="*/ 0 h 4"/>
                  <a:gd name="T10" fmla="*/ 0 w 22"/>
                  <a:gd name="T11" fmla="*/ 4 h 4"/>
                  <a:gd name="T12" fmla="*/ 0 w 22"/>
                  <a:gd name="T13" fmla="*/ 4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 h="4">
                    <a:moveTo>
                      <a:pt x="0" y="4"/>
                    </a:moveTo>
                    <a:lnTo>
                      <a:pt x="6" y="4"/>
                    </a:lnTo>
                    <a:lnTo>
                      <a:pt x="22" y="3"/>
                    </a:lnTo>
                    <a:lnTo>
                      <a:pt x="22" y="0"/>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36" name="Freeform 109"/>
              <p:cNvSpPr/>
              <p:nvPr/>
            </p:nvSpPr>
            <p:spPr bwMode="auto">
              <a:xfrm>
                <a:off x="2117" y="556"/>
                <a:ext cx="26" cy="10"/>
              </a:xfrm>
              <a:custGeom>
                <a:avLst/>
                <a:gdLst>
                  <a:gd name="T0" fmla="*/ 26 w 26"/>
                  <a:gd name="T1" fmla="*/ 0 h 10"/>
                  <a:gd name="T2" fmla="*/ 3 w 26"/>
                  <a:gd name="T3" fmla="*/ 10 h 10"/>
                  <a:gd name="T4" fmla="*/ 3 w 26"/>
                  <a:gd name="T5" fmla="*/ 10 h 10"/>
                  <a:gd name="T6" fmla="*/ 0 w 26"/>
                  <a:gd name="T7" fmla="*/ 10 h 10"/>
                  <a:gd name="T8" fmla="*/ 23 w 26"/>
                  <a:gd name="T9" fmla="*/ 0 h 10"/>
                  <a:gd name="T10" fmla="*/ 26 w 26"/>
                  <a:gd name="T11" fmla="*/ 0 h 10"/>
                  <a:gd name="T12" fmla="*/ 26 w 26"/>
                  <a:gd name="T13" fmla="*/ 0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10">
                    <a:moveTo>
                      <a:pt x="26" y="0"/>
                    </a:moveTo>
                    <a:lnTo>
                      <a:pt x="3" y="10"/>
                    </a:lnTo>
                    <a:lnTo>
                      <a:pt x="0" y="10"/>
                    </a:lnTo>
                    <a:lnTo>
                      <a:pt x="23" y="0"/>
                    </a:lnTo>
                    <a:lnTo>
                      <a:pt x="26"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37" name="Freeform 110"/>
              <p:cNvSpPr/>
              <p:nvPr/>
            </p:nvSpPr>
            <p:spPr bwMode="auto">
              <a:xfrm>
                <a:off x="4567" y="550"/>
                <a:ext cx="26" cy="11"/>
              </a:xfrm>
              <a:custGeom>
                <a:avLst/>
                <a:gdLst>
                  <a:gd name="T0" fmla="*/ 0 w 26"/>
                  <a:gd name="T1" fmla="*/ 0 h 11"/>
                  <a:gd name="T2" fmla="*/ 22 w 26"/>
                  <a:gd name="T3" fmla="*/ 11 h 11"/>
                  <a:gd name="T4" fmla="*/ 26 w 26"/>
                  <a:gd name="T5" fmla="*/ 11 h 11"/>
                  <a:gd name="T6" fmla="*/ 26 w 26"/>
                  <a:gd name="T7" fmla="*/ 10 h 11"/>
                  <a:gd name="T8" fmla="*/ 3 w 26"/>
                  <a:gd name="T9" fmla="*/ 0 h 11"/>
                  <a:gd name="T10" fmla="*/ 3 w 26"/>
                  <a:gd name="T11" fmla="*/ 0 h 11"/>
                  <a:gd name="T12" fmla="*/ 0 w 26"/>
                  <a:gd name="T13" fmla="*/ 0 h 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11">
                    <a:moveTo>
                      <a:pt x="0" y="0"/>
                    </a:moveTo>
                    <a:lnTo>
                      <a:pt x="22" y="11"/>
                    </a:lnTo>
                    <a:lnTo>
                      <a:pt x="26" y="11"/>
                    </a:lnTo>
                    <a:lnTo>
                      <a:pt x="26" y="10"/>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38" name="Freeform 111"/>
              <p:cNvSpPr/>
              <p:nvPr/>
            </p:nvSpPr>
            <p:spPr bwMode="auto">
              <a:xfrm>
                <a:off x="2549" y="556"/>
                <a:ext cx="23" cy="5"/>
              </a:xfrm>
              <a:custGeom>
                <a:avLst/>
                <a:gdLst>
                  <a:gd name="T0" fmla="*/ 23 w 23"/>
                  <a:gd name="T1" fmla="*/ 2 h 5"/>
                  <a:gd name="T2" fmla="*/ 23 w 23"/>
                  <a:gd name="T3" fmla="*/ 2 h 5"/>
                  <a:gd name="T4" fmla="*/ 7 w 23"/>
                  <a:gd name="T5" fmla="*/ 5 h 5"/>
                  <a:gd name="T6" fmla="*/ 4 w 23"/>
                  <a:gd name="T7" fmla="*/ 5 h 5"/>
                  <a:gd name="T8" fmla="*/ 0 w 23"/>
                  <a:gd name="T9" fmla="*/ 4 h 5"/>
                  <a:gd name="T10" fmla="*/ 0 w 23"/>
                  <a:gd name="T11" fmla="*/ 4 h 5"/>
                  <a:gd name="T12" fmla="*/ 16 w 23"/>
                  <a:gd name="T13" fmla="*/ 0 h 5"/>
                  <a:gd name="T14" fmla="*/ 20 w 23"/>
                  <a:gd name="T15" fmla="*/ 0 h 5"/>
                  <a:gd name="T16" fmla="*/ 23 w 23"/>
                  <a:gd name="T17" fmla="*/ 2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5">
                    <a:moveTo>
                      <a:pt x="23" y="2"/>
                    </a:moveTo>
                    <a:lnTo>
                      <a:pt x="23" y="2"/>
                    </a:lnTo>
                    <a:lnTo>
                      <a:pt x="7" y="5"/>
                    </a:lnTo>
                    <a:lnTo>
                      <a:pt x="4" y="5"/>
                    </a:lnTo>
                    <a:lnTo>
                      <a:pt x="0" y="4"/>
                    </a:lnTo>
                    <a:lnTo>
                      <a:pt x="16" y="0"/>
                    </a:lnTo>
                    <a:lnTo>
                      <a:pt x="20" y="0"/>
                    </a:lnTo>
                    <a:lnTo>
                      <a:pt x="23"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39" name="Freeform 112"/>
              <p:cNvSpPr/>
              <p:nvPr/>
            </p:nvSpPr>
            <p:spPr bwMode="auto">
              <a:xfrm>
                <a:off x="4141" y="553"/>
                <a:ext cx="19" cy="3"/>
              </a:xfrm>
              <a:custGeom>
                <a:avLst/>
                <a:gdLst>
                  <a:gd name="T0" fmla="*/ 0 w 19"/>
                  <a:gd name="T1" fmla="*/ 0 h 3"/>
                  <a:gd name="T2" fmla="*/ 0 w 19"/>
                  <a:gd name="T3" fmla="*/ 0 h 3"/>
                  <a:gd name="T4" fmla="*/ 16 w 19"/>
                  <a:gd name="T5" fmla="*/ 3 h 3"/>
                  <a:gd name="T6" fmla="*/ 19 w 19"/>
                  <a:gd name="T7" fmla="*/ 3 h 3"/>
                  <a:gd name="T8" fmla="*/ 19 w 19"/>
                  <a:gd name="T9" fmla="*/ 2 h 3"/>
                  <a:gd name="T10" fmla="*/ 19 w 19"/>
                  <a:gd name="T11" fmla="*/ 2 h 3"/>
                  <a:gd name="T12" fmla="*/ 3 w 19"/>
                  <a:gd name="T13" fmla="*/ 0 h 3"/>
                  <a:gd name="T14" fmla="*/ 0 w 19"/>
                  <a:gd name="T15" fmla="*/ 0 h 3"/>
                  <a:gd name="T16" fmla="*/ 0 w 1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3">
                    <a:moveTo>
                      <a:pt x="0" y="0"/>
                    </a:moveTo>
                    <a:lnTo>
                      <a:pt x="0" y="0"/>
                    </a:lnTo>
                    <a:lnTo>
                      <a:pt x="16" y="3"/>
                    </a:lnTo>
                    <a:lnTo>
                      <a:pt x="19" y="3"/>
                    </a:lnTo>
                    <a:lnTo>
                      <a:pt x="19" y="2"/>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40" name="Freeform 113"/>
              <p:cNvSpPr/>
              <p:nvPr/>
            </p:nvSpPr>
            <p:spPr bwMode="auto">
              <a:xfrm>
                <a:off x="3225" y="558"/>
                <a:ext cx="16" cy="5"/>
              </a:xfrm>
              <a:custGeom>
                <a:avLst/>
                <a:gdLst>
                  <a:gd name="T0" fmla="*/ 16 w 16"/>
                  <a:gd name="T1" fmla="*/ 0 h 5"/>
                  <a:gd name="T2" fmla="*/ 3 w 16"/>
                  <a:gd name="T3" fmla="*/ 5 h 5"/>
                  <a:gd name="T4" fmla="*/ 0 w 16"/>
                  <a:gd name="T5" fmla="*/ 5 h 5"/>
                  <a:gd name="T6" fmla="*/ 0 w 16"/>
                  <a:gd name="T7" fmla="*/ 5 h 5"/>
                  <a:gd name="T8" fmla="*/ 0 w 16"/>
                  <a:gd name="T9" fmla="*/ 3 h 5"/>
                  <a:gd name="T10" fmla="*/ 16 w 16"/>
                  <a:gd name="T11" fmla="*/ 0 h 5"/>
                  <a:gd name="T12" fmla="*/ 16 w 16"/>
                  <a:gd name="T13" fmla="*/ 0 h 5"/>
                  <a:gd name="T14" fmla="*/ 16 w 16"/>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5">
                    <a:moveTo>
                      <a:pt x="16" y="0"/>
                    </a:moveTo>
                    <a:lnTo>
                      <a:pt x="3" y="5"/>
                    </a:lnTo>
                    <a:lnTo>
                      <a:pt x="0" y="5"/>
                    </a:lnTo>
                    <a:lnTo>
                      <a:pt x="0" y="3"/>
                    </a:lnTo>
                    <a:lnTo>
                      <a:pt x="16"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41" name="Freeform 114"/>
              <p:cNvSpPr/>
              <p:nvPr/>
            </p:nvSpPr>
            <p:spPr bwMode="auto">
              <a:xfrm>
                <a:off x="3469" y="556"/>
                <a:ext cx="19" cy="5"/>
              </a:xfrm>
              <a:custGeom>
                <a:avLst/>
                <a:gdLst>
                  <a:gd name="T0" fmla="*/ 0 w 19"/>
                  <a:gd name="T1" fmla="*/ 0 h 5"/>
                  <a:gd name="T2" fmla="*/ 16 w 19"/>
                  <a:gd name="T3" fmla="*/ 5 h 5"/>
                  <a:gd name="T4" fmla="*/ 16 w 19"/>
                  <a:gd name="T5" fmla="*/ 5 h 5"/>
                  <a:gd name="T6" fmla="*/ 16 w 19"/>
                  <a:gd name="T7" fmla="*/ 5 h 5"/>
                  <a:gd name="T8" fmla="*/ 19 w 19"/>
                  <a:gd name="T9" fmla="*/ 4 h 5"/>
                  <a:gd name="T10" fmla="*/ 3 w 19"/>
                  <a:gd name="T11" fmla="*/ 0 h 5"/>
                  <a:gd name="T12" fmla="*/ 0 w 19"/>
                  <a:gd name="T13" fmla="*/ 0 h 5"/>
                  <a:gd name="T14" fmla="*/ 0 w 19"/>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5">
                    <a:moveTo>
                      <a:pt x="0" y="0"/>
                    </a:moveTo>
                    <a:lnTo>
                      <a:pt x="16" y="5"/>
                    </a:lnTo>
                    <a:lnTo>
                      <a:pt x="19" y="4"/>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42" name="Freeform 115"/>
              <p:cNvSpPr/>
              <p:nvPr/>
            </p:nvSpPr>
            <p:spPr bwMode="auto">
              <a:xfrm>
                <a:off x="2434" y="558"/>
                <a:ext cx="29" cy="3"/>
              </a:xfrm>
              <a:custGeom>
                <a:avLst/>
                <a:gdLst>
                  <a:gd name="T0" fmla="*/ 29 w 29"/>
                  <a:gd name="T1" fmla="*/ 2 h 3"/>
                  <a:gd name="T2" fmla="*/ 29 w 29"/>
                  <a:gd name="T3" fmla="*/ 3 h 3"/>
                  <a:gd name="T4" fmla="*/ 29 w 29"/>
                  <a:gd name="T5" fmla="*/ 3 h 3"/>
                  <a:gd name="T6" fmla="*/ 0 w 29"/>
                  <a:gd name="T7" fmla="*/ 3 h 3"/>
                  <a:gd name="T8" fmla="*/ 0 w 29"/>
                  <a:gd name="T9" fmla="*/ 0 h 3"/>
                  <a:gd name="T10" fmla="*/ 26 w 29"/>
                  <a:gd name="T11" fmla="*/ 2 h 3"/>
                  <a:gd name="T12" fmla="*/ 29 w 29"/>
                  <a:gd name="T13" fmla="*/ 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 h="3">
                    <a:moveTo>
                      <a:pt x="29" y="2"/>
                    </a:moveTo>
                    <a:lnTo>
                      <a:pt x="29" y="3"/>
                    </a:lnTo>
                    <a:lnTo>
                      <a:pt x="0" y="3"/>
                    </a:lnTo>
                    <a:lnTo>
                      <a:pt x="0" y="0"/>
                    </a:lnTo>
                    <a:lnTo>
                      <a:pt x="26" y="2"/>
                    </a:lnTo>
                    <a:lnTo>
                      <a:pt x="29"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43" name="Freeform 116"/>
              <p:cNvSpPr/>
              <p:nvPr/>
            </p:nvSpPr>
            <p:spPr bwMode="auto">
              <a:xfrm>
                <a:off x="4247" y="553"/>
                <a:ext cx="29" cy="3"/>
              </a:xfrm>
              <a:custGeom>
                <a:avLst/>
                <a:gdLst>
                  <a:gd name="T0" fmla="*/ 0 w 29"/>
                  <a:gd name="T1" fmla="*/ 2 h 3"/>
                  <a:gd name="T2" fmla="*/ 0 w 29"/>
                  <a:gd name="T3" fmla="*/ 3 h 3"/>
                  <a:gd name="T4" fmla="*/ 0 w 29"/>
                  <a:gd name="T5" fmla="*/ 3 h 3"/>
                  <a:gd name="T6" fmla="*/ 29 w 29"/>
                  <a:gd name="T7" fmla="*/ 3 h 3"/>
                  <a:gd name="T8" fmla="*/ 29 w 29"/>
                  <a:gd name="T9" fmla="*/ 0 h 3"/>
                  <a:gd name="T10" fmla="*/ 3 w 29"/>
                  <a:gd name="T11" fmla="*/ 2 h 3"/>
                  <a:gd name="T12" fmla="*/ 0 w 29"/>
                  <a:gd name="T13" fmla="*/ 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 h="3">
                    <a:moveTo>
                      <a:pt x="0" y="2"/>
                    </a:moveTo>
                    <a:lnTo>
                      <a:pt x="0" y="3"/>
                    </a:lnTo>
                    <a:lnTo>
                      <a:pt x="29" y="3"/>
                    </a:lnTo>
                    <a:lnTo>
                      <a:pt x="29" y="0"/>
                    </a:lnTo>
                    <a:lnTo>
                      <a:pt x="3" y="2"/>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44" name="Freeform 117"/>
              <p:cNvSpPr/>
              <p:nvPr/>
            </p:nvSpPr>
            <p:spPr bwMode="auto">
              <a:xfrm>
                <a:off x="2495" y="558"/>
                <a:ext cx="26" cy="3"/>
              </a:xfrm>
              <a:custGeom>
                <a:avLst/>
                <a:gdLst>
                  <a:gd name="T0" fmla="*/ 26 w 26"/>
                  <a:gd name="T1" fmla="*/ 2 h 3"/>
                  <a:gd name="T2" fmla="*/ 26 w 26"/>
                  <a:gd name="T3" fmla="*/ 2 h 3"/>
                  <a:gd name="T4" fmla="*/ 0 w 26"/>
                  <a:gd name="T5" fmla="*/ 3 h 3"/>
                  <a:gd name="T6" fmla="*/ 0 w 26"/>
                  <a:gd name="T7" fmla="*/ 3 h 3"/>
                  <a:gd name="T8" fmla="*/ 0 w 26"/>
                  <a:gd name="T9" fmla="*/ 3 h 3"/>
                  <a:gd name="T10" fmla="*/ 10 w 26"/>
                  <a:gd name="T11" fmla="*/ 0 h 3"/>
                  <a:gd name="T12" fmla="*/ 22 w 26"/>
                  <a:gd name="T13" fmla="*/ 0 h 3"/>
                  <a:gd name="T14" fmla="*/ 26 w 26"/>
                  <a:gd name="T15" fmla="*/ 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3">
                    <a:moveTo>
                      <a:pt x="26" y="2"/>
                    </a:moveTo>
                    <a:lnTo>
                      <a:pt x="26" y="2"/>
                    </a:lnTo>
                    <a:lnTo>
                      <a:pt x="0" y="3"/>
                    </a:lnTo>
                    <a:lnTo>
                      <a:pt x="10" y="0"/>
                    </a:lnTo>
                    <a:lnTo>
                      <a:pt x="22" y="0"/>
                    </a:lnTo>
                    <a:lnTo>
                      <a:pt x="26"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45" name="Freeform 118"/>
              <p:cNvSpPr/>
              <p:nvPr/>
            </p:nvSpPr>
            <p:spPr bwMode="auto">
              <a:xfrm>
                <a:off x="4192" y="555"/>
                <a:ext cx="26" cy="1"/>
              </a:xfrm>
              <a:custGeom>
                <a:avLst/>
                <a:gdLst>
                  <a:gd name="T0" fmla="*/ 0 w 26"/>
                  <a:gd name="T1" fmla="*/ 0 h 1"/>
                  <a:gd name="T2" fmla="*/ 0 w 26"/>
                  <a:gd name="T3" fmla="*/ 0 h 1"/>
                  <a:gd name="T4" fmla="*/ 23 w 26"/>
                  <a:gd name="T5" fmla="*/ 1 h 1"/>
                  <a:gd name="T6" fmla="*/ 26 w 26"/>
                  <a:gd name="T7" fmla="*/ 1 h 1"/>
                  <a:gd name="T8" fmla="*/ 26 w 26"/>
                  <a:gd name="T9" fmla="*/ 1 h 1"/>
                  <a:gd name="T10" fmla="*/ 13 w 26"/>
                  <a:gd name="T11" fmla="*/ 0 h 1"/>
                  <a:gd name="T12" fmla="*/ 0 w 26"/>
                  <a:gd name="T13" fmla="*/ 0 h 1"/>
                  <a:gd name="T14" fmla="*/ 0 w 26"/>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1">
                    <a:moveTo>
                      <a:pt x="0" y="0"/>
                    </a:moveTo>
                    <a:lnTo>
                      <a:pt x="0" y="0"/>
                    </a:lnTo>
                    <a:lnTo>
                      <a:pt x="23" y="1"/>
                    </a:lnTo>
                    <a:lnTo>
                      <a:pt x="26" y="1"/>
                    </a:lnTo>
                    <a:lnTo>
                      <a:pt x="1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46" name="Freeform 119"/>
              <p:cNvSpPr/>
              <p:nvPr/>
            </p:nvSpPr>
            <p:spPr bwMode="auto">
              <a:xfrm>
                <a:off x="2306" y="563"/>
                <a:ext cx="6" cy="12"/>
              </a:xfrm>
              <a:custGeom>
                <a:avLst/>
                <a:gdLst>
                  <a:gd name="T0" fmla="*/ 6 w 6"/>
                  <a:gd name="T1" fmla="*/ 9 h 12"/>
                  <a:gd name="T2" fmla="*/ 6 w 6"/>
                  <a:gd name="T3" fmla="*/ 10 h 12"/>
                  <a:gd name="T4" fmla="*/ 3 w 6"/>
                  <a:gd name="T5" fmla="*/ 12 h 12"/>
                  <a:gd name="T6" fmla="*/ 3 w 6"/>
                  <a:gd name="T7" fmla="*/ 12 h 12"/>
                  <a:gd name="T8" fmla="*/ 0 w 6"/>
                  <a:gd name="T9" fmla="*/ 0 h 12"/>
                  <a:gd name="T10" fmla="*/ 3 w 6"/>
                  <a:gd name="T11" fmla="*/ 1 h 12"/>
                  <a:gd name="T12" fmla="*/ 6 w 6"/>
                  <a:gd name="T13" fmla="*/ 9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9"/>
                    </a:moveTo>
                    <a:lnTo>
                      <a:pt x="6" y="10"/>
                    </a:lnTo>
                    <a:lnTo>
                      <a:pt x="3" y="12"/>
                    </a:lnTo>
                    <a:lnTo>
                      <a:pt x="0" y="0"/>
                    </a:lnTo>
                    <a:lnTo>
                      <a:pt x="3" y="1"/>
                    </a:lnTo>
                    <a:lnTo>
                      <a:pt x="6"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47" name="Freeform 120"/>
              <p:cNvSpPr/>
              <p:nvPr/>
            </p:nvSpPr>
            <p:spPr bwMode="auto">
              <a:xfrm>
                <a:off x="4401" y="556"/>
                <a:ext cx="3" cy="13"/>
              </a:xfrm>
              <a:custGeom>
                <a:avLst/>
                <a:gdLst>
                  <a:gd name="T0" fmla="*/ 0 w 3"/>
                  <a:gd name="T1" fmla="*/ 11 h 13"/>
                  <a:gd name="T2" fmla="*/ 0 w 3"/>
                  <a:gd name="T3" fmla="*/ 13 h 13"/>
                  <a:gd name="T4" fmla="*/ 0 w 3"/>
                  <a:gd name="T5" fmla="*/ 13 h 13"/>
                  <a:gd name="T6" fmla="*/ 3 w 3"/>
                  <a:gd name="T7" fmla="*/ 13 h 13"/>
                  <a:gd name="T8" fmla="*/ 3 w 3"/>
                  <a:gd name="T9" fmla="*/ 0 h 13"/>
                  <a:gd name="T10" fmla="*/ 0 w 3"/>
                  <a:gd name="T11" fmla="*/ 4 h 13"/>
                  <a:gd name="T12" fmla="*/ 0 w 3"/>
                  <a:gd name="T13" fmla="*/ 11 h 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3">
                    <a:moveTo>
                      <a:pt x="0" y="11"/>
                    </a:moveTo>
                    <a:lnTo>
                      <a:pt x="0" y="13"/>
                    </a:lnTo>
                    <a:lnTo>
                      <a:pt x="3" y="13"/>
                    </a:lnTo>
                    <a:lnTo>
                      <a:pt x="3" y="0"/>
                    </a:lnTo>
                    <a:lnTo>
                      <a:pt x="0" y="4"/>
                    </a:lnTo>
                    <a:lnTo>
                      <a:pt x="0"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48" name="Freeform 121"/>
              <p:cNvSpPr/>
              <p:nvPr/>
            </p:nvSpPr>
            <p:spPr bwMode="auto">
              <a:xfrm>
                <a:off x="3206" y="564"/>
                <a:ext cx="10" cy="2"/>
              </a:xfrm>
              <a:custGeom>
                <a:avLst/>
                <a:gdLst>
                  <a:gd name="T0" fmla="*/ 10 w 10"/>
                  <a:gd name="T1" fmla="*/ 0 h 2"/>
                  <a:gd name="T2" fmla="*/ 3 w 10"/>
                  <a:gd name="T3" fmla="*/ 2 h 2"/>
                  <a:gd name="T4" fmla="*/ 0 w 10"/>
                  <a:gd name="T5" fmla="*/ 2 h 2"/>
                  <a:gd name="T6" fmla="*/ 0 w 10"/>
                  <a:gd name="T7" fmla="*/ 0 h 2"/>
                  <a:gd name="T8" fmla="*/ 6 w 10"/>
                  <a:gd name="T9" fmla="*/ 0 h 2"/>
                  <a:gd name="T10" fmla="*/ 10 w 10"/>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2">
                    <a:moveTo>
                      <a:pt x="10" y="0"/>
                    </a:moveTo>
                    <a:lnTo>
                      <a:pt x="3" y="2"/>
                    </a:lnTo>
                    <a:lnTo>
                      <a:pt x="0" y="2"/>
                    </a:lnTo>
                    <a:lnTo>
                      <a:pt x="0" y="0"/>
                    </a:lnTo>
                    <a:lnTo>
                      <a:pt x="6" y="0"/>
                    </a:lnTo>
                    <a:lnTo>
                      <a:pt x="1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49" name="Freeform 122"/>
              <p:cNvSpPr/>
              <p:nvPr/>
            </p:nvSpPr>
            <p:spPr bwMode="auto">
              <a:xfrm>
                <a:off x="3497" y="563"/>
                <a:ext cx="10" cy="1"/>
              </a:xfrm>
              <a:custGeom>
                <a:avLst/>
                <a:gdLst>
                  <a:gd name="T0" fmla="*/ 0 w 10"/>
                  <a:gd name="T1" fmla="*/ 0 h 1"/>
                  <a:gd name="T2" fmla="*/ 4 w 10"/>
                  <a:gd name="T3" fmla="*/ 1 h 1"/>
                  <a:gd name="T4" fmla="*/ 10 w 10"/>
                  <a:gd name="T5" fmla="*/ 1 h 1"/>
                  <a:gd name="T6" fmla="*/ 10 w 10"/>
                  <a:gd name="T7" fmla="*/ 0 h 1"/>
                  <a:gd name="T8" fmla="*/ 0 w 10"/>
                  <a:gd name="T9" fmla="*/ 0 h 1"/>
                  <a:gd name="T10" fmla="*/ 0 w 10"/>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
                    <a:moveTo>
                      <a:pt x="0" y="0"/>
                    </a:moveTo>
                    <a:lnTo>
                      <a:pt x="4" y="1"/>
                    </a:lnTo>
                    <a:lnTo>
                      <a:pt x="10" y="1"/>
                    </a:lnTo>
                    <a:lnTo>
                      <a:pt x="10"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50" name="Freeform 123"/>
              <p:cNvSpPr/>
              <p:nvPr/>
            </p:nvSpPr>
            <p:spPr bwMode="auto">
              <a:xfrm>
                <a:off x="2104" y="572"/>
                <a:ext cx="4" cy="4"/>
              </a:xfrm>
              <a:custGeom>
                <a:avLst/>
                <a:gdLst>
                  <a:gd name="T0" fmla="*/ 4 w 4"/>
                  <a:gd name="T1" fmla="*/ 1 h 4"/>
                  <a:gd name="T2" fmla="*/ 0 w 4"/>
                  <a:gd name="T3" fmla="*/ 4 h 4"/>
                  <a:gd name="T4" fmla="*/ 0 w 4"/>
                  <a:gd name="T5" fmla="*/ 4 h 4"/>
                  <a:gd name="T6" fmla="*/ 0 w 4"/>
                  <a:gd name="T7" fmla="*/ 1 h 4"/>
                  <a:gd name="T8" fmla="*/ 4 w 4"/>
                  <a:gd name="T9" fmla="*/ 0 h 4"/>
                  <a:gd name="T10" fmla="*/ 4 w 4"/>
                  <a:gd name="T11" fmla="*/ 0 h 4"/>
                  <a:gd name="T12" fmla="*/ 4 w 4"/>
                  <a:gd name="T13" fmla="*/ 1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4">
                    <a:moveTo>
                      <a:pt x="4" y="1"/>
                    </a:moveTo>
                    <a:lnTo>
                      <a:pt x="0" y="4"/>
                    </a:lnTo>
                    <a:lnTo>
                      <a:pt x="0" y="1"/>
                    </a:lnTo>
                    <a:lnTo>
                      <a:pt x="4" y="0"/>
                    </a:lnTo>
                    <a:lnTo>
                      <a:pt x="4"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51" name="Freeform 124"/>
              <p:cNvSpPr/>
              <p:nvPr/>
            </p:nvSpPr>
            <p:spPr bwMode="auto">
              <a:xfrm>
                <a:off x="4602" y="566"/>
                <a:ext cx="7" cy="4"/>
              </a:xfrm>
              <a:custGeom>
                <a:avLst/>
                <a:gdLst>
                  <a:gd name="T0" fmla="*/ 0 w 7"/>
                  <a:gd name="T1" fmla="*/ 3 h 4"/>
                  <a:gd name="T2" fmla="*/ 3 w 7"/>
                  <a:gd name="T3" fmla="*/ 4 h 4"/>
                  <a:gd name="T4" fmla="*/ 7 w 7"/>
                  <a:gd name="T5" fmla="*/ 4 h 4"/>
                  <a:gd name="T6" fmla="*/ 7 w 7"/>
                  <a:gd name="T7" fmla="*/ 1 h 4"/>
                  <a:gd name="T8" fmla="*/ 3 w 7"/>
                  <a:gd name="T9" fmla="*/ 0 h 4"/>
                  <a:gd name="T10" fmla="*/ 0 w 7"/>
                  <a:gd name="T11" fmla="*/ 0 h 4"/>
                  <a:gd name="T12" fmla="*/ 0 w 7"/>
                  <a:gd name="T13" fmla="*/ 3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4">
                    <a:moveTo>
                      <a:pt x="0" y="3"/>
                    </a:moveTo>
                    <a:lnTo>
                      <a:pt x="3" y="4"/>
                    </a:lnTo>
                    <a:lnTo>
                      <a:pt x="7" y="4"/>
                    </a:lnTo>
                    <a:lnTo>
                      <a:pt x="7" y="1"/>
                    </a:lnTo>
                    <a:lnTo>
                      <a:pt x="3" y="0"/>
                    </a:lnTo>
                    <a:lnTo>
                      <a:pt x="0"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52" name="Rectangle 125"/>
              <p:cNvSpPr>
                <a:spLocks noChangeArrowheads="1"/>
              </p:cNvSpPr>
              <p:nvPr/>
            </p:nvSpPr>
            <p:spPr bwMode="auto">
              <a:xfrm>
                <a:off x="2706" y="572"/>
                <a:ext cx="4" cy="6"/>
              </a:xfrm>
              <a:prstGeom prst="rect">
                <a:avLst/>
              </a:prstGeom>
              <a:solidFill>
                <a:srgbClr val="3300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eaLnBrk="0" hangingPunct="0">
                  <a:spcBef>
                    <a:spcPct val="20000"/>
                  </a:spcBef>
                </a:pPr>
                <a:endParaRPr lang="zh-CN" altLang="zh-CN" sz="3200" b="1">
                  <a:solidFill>
                    <a:srgbClr val="0000FF"/>
                  </a:solidFill>
                  <a:latin typeface="Times New Roman" panose="02020603050405020304" pitchFamily="18" charset="0"/>
                  <a:ea typeface="黑体" panose="02010609060101010101" pitchFamily="49" charset="-122"/>
                </a:endParaRPr>
              </a:p>
            </p:txBody>
          </p:sp>
          <p:sp>
            <p:nvSpPr>
              <p:cNvPr id="73853" name="Freeform 126"/>
              <p:cNvSpPr/>
              <p:nvPr/>
            </p:nvSpPr>
            <p:spPr bwMode="auto">
              <a:xfrm>
                <a:off x="4000" y="569"/>
                <a:ext cx="3" cy="6"/>
              </a:xfrm>
              <a:custGeom>
                <a:avLst/>
                <a:gdLst>
                  <a:gd name="T0" fmla="*/ 3 w 3"/>
                  <a:gd name="T1" fmla="*/ 6 h 6"/>
                  <a:gd name="T2" fmla="*/ 3 w 3"/>
                  <a:gd name="T3" fmla="*/ 6 h 6"/>
                  <a:gd name="T4" fmla="*/ 3 w 3"/>
                  <a:gd name="T5" fmla="*/ 0 h 6"/>
                  <a:gd name="T6" fmla="*/ 0 w 3"/>
                  <a:gd name="T7" fmla="*/ 0 h 6"/>
                  <a:gd name="T8" fmla="*/ 3 w 3"/>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6">
                    <a:moveTo>
                      <a:pt x="3" y="6"/>
                    </a:moveTo>
                    <a:lnTo>
                      <a:pt x="3" y="6"/>
                    </a:lnTo>
                    <a:lnTo>
                      <a:pt x="3" y="0"/>
                    </a:lnTo>
                    <a:lnTo>
                      <a:pt x="0" y="0"/>
                    </a:lnTo>
                    <a:lnTo>
                      <a:pt x="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54" name="Freeform 127"/>
              <p:cNvSpPr/>
              <p:nvPr/>
            </p:nvSpPr>
            <p:spPr bwMode="auto">
              <a:xfrm>
                <a:off x="2620" y="573"/>
                <a:ext cx="16" cy="9"/>
              </a:xfrm>
              <a:custGeom>
                <a:avLst/>
                <a:gdLst>
                  <a:gd name="T0" fmla="*/ 3 w 16"/>
                  <a:gd name="T1" fmla="*/ 6 h 9"/>
                  <a:gd name="T2" fmla="*/ 0 w 16"/>
                  <a:gd name="T3" fmla="*/ 3 h 9"/>
                  <a:gd name="T4" fmla="*/ 0 w 16"/>
                  <a:gd name="T5" fmla="*/ 0 h 9"/>
                  <a:gd name="T6" fmla="*/ 16 w 16"/>
                  <a:gd name="T7" fmla="*/ 9 h 9"/>
                  <a:gd name="T8" fmla="*/ 3 w 16"/>
                  <a:gd name="T9" fmla="*/ 6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9">
                    <a:moveTo>
                      <a:pt x="3" y="6"/>
                    </a:moveTo>
                    <a:lnTo>
                      <a:pt x="0" y="3"/>
                    </a:lnTo>
                    <a:lnTo>
                      <a:pt x="0" y="0"/>
                    </a:lnTo>
                    <a:lnTo>
                      <a:pt x="16" y="9"/>
                    </a:lnTo>
                    <a:lnTo>
                      <a:pt x="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55" name="Freeform 128"/>
              <p:cNvSpPr/>
              <p:nvPr/>
            </p:nvSpPr>
            <p:spPr bwMode="auto">
              <a:xfrm>
                <a:off x="4074" y="570"/>
                <a:ext cx="19" cy="8"/>
              </a:xfrm>
              <a:custGeom>
                <a:avLst/>
                <a:gdLst>
                  <a:gd name="T0" fmla="*/ 13 w 19"/>
                  <a:gd name="T1" fmla="*/ 5 h 8"/>
                  <a:gd name="T2" fmla="*/ 19 w 19"/>
                  <a:gd name="T3" fmla="*/ 2 h 8"/>
                  <a:gd name="T4" fmla="*/ 19 w 19"/>
                  <a:gd name="T5" fmla="*/ 0 h 8"/>
                  <a:gd name="T6" fmla="*/ 0 w 19"/>
                  <a:gd name="T7" fmla="*/ 8 h 8"/>
                  <a:gd name="T8" fmla="*/ 13 w 19"/>
                  <a:gd name="T9" fmla="*/ 5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8">
                    <a:moveTo>
                      <a:pt x="13" y="5"/>
                    </a:moveTo>
                    <a:lnTo>
                      <a:pt x="19" y="2"/>
                    </a:lnTo>
                    <a:lnTo>
                      <a:pt x="19" y="0"/>
                    </a:lnTo>
                    <a:lnTo>
                      <a:pt x="0" y="8"/>
                    </a:lnTo>
                    <a:lnTo>
                      <a:pt x="1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56" name="Freeform 129"/>
              <p:cNvSpPr/>
              <p:nvPr/>
            </p:nvSpPr>
            <p:spPr bwMode="auto">
              <a:xfrm>
                <a:off x="2687" y="579"/>
                <a:ext cx="16" cy="6"/>
              </a:xfrm>
              <a:custGeom>
                <a:avLst/>
                <a:gdLst>
                  <a:gd name="T0" fmla="*/ 3 w 16"/>
                  <a:gd name="T1" fmla="*/ 6 h 6"/>
                  <a:gd name="T2" fmla="*/ 0 w 16"/>
                  <a:gd name="T3" fmla="*/ 6 h 6"/>
                  <a:gd name="T4" fmla="*/ 13 w 16"/>
                  <a:gd name="T5" fmla="*/ 2 h 6"/>
                  <a:gd name="T6" fmla="*/ 16 w 16"/>
                  <a:gd name="T7" fmla="*/ 0 h 6"/>
                  <a:gd name="T8" fmla="*/ 16 w 16"/>
                  <a:gd name="T9" fmla="*/ 2 h 6"/>
                  <a:gd name="T10" fmla="*/ 3 w 16"/>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6">
                    <a:moveTo>
                      <a:pt x="3" y="6"/>
                    </a:moveTo>
                    <a:lnTo>
                      <a:pt x="0" y="6"/>
                    </a:lnTo>
                    <a:lnTo>
                      <a:pt x="13" y="2"/>
                    </a:lnTo>
                    <a:lnTo>
                      <a:pt x="16" y="0"/>
                    </a:lnTo>
                    <a:lnTo>
                      <a:pt x="16" y="2"/>
                    </a:lnTo>
                    <a:lnTo>
                      <a:pt x="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57" name="Freeform 130"/>
              <p:cNvSpPr/>
              <p:nvPr/>
            </p:nvSpPr>
            <p:spPr bwMode="auto">
              <a:xfrm>
                <a:off x="4010" y="576"/>
                <a:ext cx="13" cy="6"/>
              </a:xfrm>
              <a:custGeom>
                <a:avLst/>
                <a:gdLst>
                  <a:gd name="T0" fmla="*/ 9 w 13"/>
                  <a:gd name="T1" fmla="*/ 6 h 6"/>
                  <a:gd name="T2" fmla="*/ 13 w 13"/>
                  <a:gd name="T3" fmla="*/ 6 h 6"/>
                  <a:gd name="T4" fmla="*/ 3 w 13"/>
                  <a:gd name="T5" fmla="*/ 2 h 6"/>
                  <a:gd name="T6" fmla="*/ 0 w 13"/>
                  <a:gd name="T7" fmla="*/ 0 h 6"/>
                  <a:gd name="T8" fmla="*/ 0 w 13"/>
                  <a:gd name="T9" fmla="*/ 2 h 6"/>
                  <a:gd name="T10" fmla="*/ 9 w 13"/>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6">
                    <a:moveTo>
                      <a:pt x="9" y="6"/>
                    </a:moveTo>
                    <a:lnTo>
                      <a:pt x="13" y="6"/>
                    </a:lnTo>
                    <a:lnTo>
                      <a:pt x="3" y="2"/>
                    </a:lnTo>
                    <a:lnTo>
                      <a:pt x="0" y="0"/>
                    </a:lnTo>
                    <a:lnTo>
                      <a:pt x="0" y="2"/>
                    </a:lnTo>
                    <a:lnTo>
                      <a:pt x="9"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58" name="Freeform 131"/>
              <p:cNvSpPr/>
              <p:nvPr/>
            </p:nvSpPr>
            <p:spPr bwMode="auto">
              <a:xfrm>
                <a:off x="1979" y="581"/>
                <a:ext cx="193" cy="331"/>
              </a:xfrm>
              <a:custGeom>
                <a:avLst/>
                <a:gdLst>
                  <a:gd name="T0" fmla="*/ 180 w 193"/>
                  <a:gd name="T1" fmla="*/ 12 h 331"/>
                  <a:gd name="T2" fmla="*/ 193 w 193"/>
                  <a:gd name="T3" fmla="*/ 29 h 331"/>
                  <a:gd name="T4" fmla="*/ 173 w 193"/>
                  <a:gd name="T5" fmla="*/ 53 h 331"/>
                  <a:gd name="T6" fmla="*/ 151 w 193"/>
                  <a:gd name="T7" fmla="*/ 62 h 331"/>
                  <a:gd name="T8" fmla="*/ 148 w 193"/>
                  <a:gd name="T9" fmla="*/ 61 h 331"/>
                  <a:gd name="T10" fmla="*/ 164 w 193"/>
                  <a:gd name="T11" fmla="*/ 53 h 331"/>
                  <a:gd name="T12" fmla="*/ 170 w 193"/>
                  <a:gd name="T13" fmla="*/ 51 h 331"/>
                  <a:gd name="T14" fmla="*/ 164 w 193"/>
                  <a:gd name="T15" fmla="*/ 50 h 331"/>
                  <a:gd name="T16" fmla="*/ 161 w 193"/>
                  <a:gd name="T17" fmla="*/ 29 h 331"/>
                  <a:gd name="T18" fmla="*/ 132 w 193"/>
                  <a:gd name="T19" fmla="*/ 16 h 331"/>
                  <a:gd name="T20" fmla="*/ 116 w 193"/>
                  <a:gd name="T21" fmla="*/ 15 h 331"/>
                  <a:gd name="T22" fmla="*/ 61 w 193"/>
                  <a:gd name="T23" fmla="*/ 29 h 331"/>
                  <a:gd name="T24" fmla="*/ 26 w 193"/>
                  <a:gd name="T25" fmla="*/ 64 h 331"/>
                  <a:gd name="T26" fmla="*/ 39 w 193"/>
                  <a:gd name="T27" fmla="*/ 120 h 331"/>
                  <a:gd name="T28" fmla="*/ 77 w 193"/>
                  <a:gd name="T29" fmla="*/ 153 h 331"/>
                  <a:gd name="T30" fmla="*/ 116 w 193"/>
                  <a:gd name="T31" fmla="*/ 182 h 331"/>
                  <a:gd name="T32" fmla="*/ 135 w 193"/>
                  <a:gd name="T33" fmla="*/ 196 h 331"/>
                  <a:gd name="T34" fmla="*/ 164 w 193"/>
                  <a:gd name="T35" fmla="*/ 220 h 331"/>
                  <a:gd name="T36" fmla="*/ 186 w 193"/>
                  <a:gd name="T37" fmla="*/ 261 h 331"/>
                  <a:gd name="T38" fmla="*/ 183 w 193"/>
                  <a:gd name="T39" fmla="*/ 287 h 331"/>
                  <a:gd name="T40" fmla="*/ 173 w 193"/>
                  <a:gd name="T41" fmla="*/ 300 h 331"/>
                  <a:gd name="T42" fmla="*/ 167 w 193"/>
                  <a:gd name="T43" fmla="*/ 306 h 331"/>
                  <a:gd name="T44" fmla="*/ 129 w 193"/>
                  <a:gd name="T45" fmla="*/ 326 h 331"/>
                  <a:gd name="T46" fmla="*/ 80 w 193"/>
                  <a:gd name="T47" fmla="*/ 331 h 331"/>
                  <a:gd name="T48" fmla="*/ 36 w 193"/>
                  <a:gd name="T49" fmla="*/ 320 h 331"/>
                  <a:gd name="T50" fmla="*/ 26 w 193"/>
                  <a:gd name="T51" fmla="*/ 308 h 331"/>
                  <a:gd name="T52" fmla="*/ 39 w 193"/>
                  <a:gd name="T53" fmla="*/ 290 h 331"/>
                  <a:gd name="T54" fmla="*/ 55 w 193"/>
                  <a:gd name="T55" fmla="*/ 285 h 331"/>
                  <a:gd name="T56" fmla="*/ 58 w 193"/>
                  <a:gd name="T57" fmla="*/ 287 h 331"/>
                  <a:gd name="T58" fmla="*/ 52 w 193"/>
                  <a:gd name="T59" fmla="*/ 303 h 331"/>
                  <a:gd name="T60" fmla="*/ 77 w 193"/>
                  <a:gd name="T61" fmla="*/ 319 h 331"/>
                  <a:gd name="T62" fmla="*/ 96 w 193"/>
                  <a:gd name="T63" fmla="*/ 319 h 331"/>
                  <a:gd name="T64" fmla="*/ 135 w 193"/>
                  <a:gd name="T65" fmla="*/ 303 h 331"/>
                  <a:gd name="T66" fmla="*/ 145 w 193"/>
                  <a:gd name="T67" fmla="*/ 281 h 331"/>
                  <a:gd name="T68" fmla="*/ 119 w 193"/>
                  <a:gd name="T69" fmla="*/ 259 h 331"/>
                  <a:gd name="T70" fmla="*/ 87 w 193"/>
                  <a:gd name="T71" fmla="*/ 250 h 331"/>
                  <a:gd name="T72" fmla="*/ 112 w 193"/>
                  <a:gd name="T73" fmla="*/ 250 h 331"/>
                  <a:gd name="T74" fmla="*/ 135 w 193"/>
                  <a:gd name="T75" fmla="*/ 253 h 331"/>
                  <a:gd name="T76" fmla="*/ 145 w 193"/>
                  <a:gd name="T77" fmla="*/ 252 h 331"/>
                  <a:gd name="T78" fmla="*/ 119 w 193"/>
                  <a:gd name="T79" fmla="*/ 235 h 331"/>
                  <a:gd name="T80" fmla="*/ 74 w 193"/>
                  <a:gd name="T81" fmla="*/ 223 h 331"/>
                  <a:gd name="T82" fmla="*/ 77 w 193"/>
                  <a:gd name="T83" fmla="*/ 221 h 331"/>
                  <a:gd name="T84" fmla="*/ 116 w 193"/>
                  <a:gd name="T85" fmla="*/ 224 h 331"/>
                  <a:gd name="T86" fmla="*/ 138 w 193"/>
                  <a:gd name="T87" fmla="*/ 234 h 331"/>
                  <a:gd name="T88" fmla="*/ 141 w 193"/>
                  <a:gd name="T89" fmla="*/ 235 h 331"/>
                  <a:gd name="T90" fmla="*/ 148 w 193"/>
                  <a:gd name="T91" fmla="*/ 234 h 331"/>
                  <a:gd name="T92" fmla="*/ 138 w 193"/>
                  <a:gd name="T93" fmla="*/ 224 h 331"/>
                  <a:gd name="T94" fmla="*/ 80 w 193"/>
                  <a:gd name="T95" fmla="*/ 183 h 331"/>
                  <a:gd name="T96" fmla="*/ 39 w 193"/>
                  <a:gd name="T97" fmla="*/ 156 h 331"/>
                  <a:gd name="T98" fmla="*/ 10 w 193"/>
                  <a:gd name="T99" fmla="*/ 117 h 331"/>
                  <a:gd name="T100" fmla="*/ 0 w 193"/>
                  <a:gd name="T101" fmla="*/ 74 h 331"/>
                  <a:gd name="T102" fmla="*/ 20 w 193"/>
                  <a:gd name="T103" fmla="*/ 38 h 331"/>
                  <a:gd name="T104" fmla="*/ 26 w 193"/>
                  <a:gd name="T105" fmla="*/ 32 h 331"/>
                  <a:gd name="T106" fmla="*/ 68 w 193"/>
                  <a:gd name="T107" fmla="*/ 9 h 331"/>
                  <a:gd name="T108" fmla="*/ 80 w 193"/>
                  <a:gd name="T109" fmla="*/ 4 h 331"/>
                  <a:gd name="T110" fmla="*/ 122 w 193"/>
                  <a:gd name="T111" fmla="*/ 0 h 331"/>
                  <a:gd name="T112" fmla="*/ 154 w 193"/>
                  <a:gd name="T113" fmla="*/ 3 h 33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93" h="331">
                    <a:moveTo>
                      <a:pt x="154" y="3"/>
                    </a:moveTo>
                    <a:lnTo>
                      <a:pt x="180" y="12"/>
                    </a:lnTo>
                    <a:lnTo>
                      <a:pt x="189" y="20"/>
                    </a:lnTo>
                    <a:lnTo>
                      <a:pt x="193" y="29"/>
                    </a:lnTo>
                    <a:lnTo>
                      <a:pt x="189" y="41"/>
                    </a:lnTo>
                    <a:lnTo>
                      <a:pt x="173" y="53"/>
                    </a:lnTo>
                    <a:lnTo>
                      <a:pt x="161" y="59"/>
                    </a:lnTo>
                    <a:lnTo>
                      <a:pt x="151" y="62"/>
                    </a:lnTo>
                    <a:lnTo>
                      <a:pt x="151" y="61"/>
                    </a:lnTo>
                    <a:lnTo>
                      <a:pt x="148" y="61"/>
                    </a:lnTo>
                    <a:lnTo>
                      <a:pt x="161" y="53"/>
                    </a:lnTo>
                    <a:lnTo>
                      <a:pt x="164" y="53"/>
                    </a:lnTo>
                    <a:lnTo>
                      <a:pt x="167" y="51"/>
                    </a:lnTo>
                    <a:lnTo>
                      <a:pt x="170" y="51"/>
                    </a:lnTo>
                    <a:lnTo>
                      <a:pt x="170" y="50"/>
                    </a:lnTo>
                    <a:lnTo>
                      <a:pt x="164" y="50"/>
                    </a:lnTo>
                    <a:lnTo>
                      <a:pt x="167" y="38"/>
                    </a:lnTo>
                    <a:lnTo>
                      <a:pt x="161" y="29"/>
                    </a:lnTo>
                    <a:lnTo>
                      <a:pt x="151" y="24"/>
                    </a:lnTo>
                    <a:lnTo>
                      <a:pt x="132" y="16"/>
                    </a:lnTo>
                    <a:lnTo>
                      <a:pt x="122" y="16"/>
                    </a:lnTo>
                    <a:lnTo>
                      <a:pt x="116" y="15"/>
                    </a:lnTo>
                    <a:lnTo>
                      <a:pt x="77" y="23"/>
                    </a:lnTo>
                    <a:lnTo>
                      <a:pt x="61" y="29"/>
                    </a:lnTo>
                    <a:lnTo>
                      <a:pt x="39" y="42"/>
                    </a:lnTo>
                    <a:lnTo>
                      <a:pt x="26" y="64"/>
                    </a:lnTo>
                    <a:lnTo>
                      <a:pt x="29" y="94"/>
                    </a:lnTo>
                    <a:lnTo>
                      <a:pt x="39" y="120"/>
                    </a:lnTo>
                    <a:lnTo>
                      <a:pt x="61" y="142"/>
                    </a:lnTo>
                    <a:lnTo>
                      <a:pt x="77" y="153"/>
                    </a:lnTo>
                    <a:lnTo>
                      <a:pt x="93" y="167"/>
                    </a:lnTo>
                    <a:lnTo>
                      <a:pt x="116" y="182"/>
                    </a:lnTo>
                    <a:lnTo>
                      <a:pt x="132" y="193"/>
                    </a:lnTo>
                    <a:lnTo>
                      <a:pt x="135" y="196"/>
                    </a:lnTo>
                    <a:lnTo>
                      <a:pt x="138" y="199"/>
                    </a:lnTo>
                    <a:lnTo>
                      <a:pt x="164" y="220"/>
                    </a:lnTo>
                    <a:lnTo>
                      <a:pt x="177" y="238"/>
                    </a:lnTo>
                    <a:lnTo>
                      <a:pt x="186" y="261"/>
                    </a:lnTo>
                    <a:lnTo>
                      <a:pt x="186" y="270"/>
                    </a:lnTo>
                    <a:lnTo>
                      <a:pt x="183" y="287"/>
                    </a:lnTo>
                    <a:lnTo>
                      <a:pt x="177" y="290"/>
                    </a:lnTo>
                    <a:lnTo>
                      <a:pt x="173" y="300"/>
                    </a:lnTo>
                    <a:lnTo>
                      <a:pt x="170" y="300"/>
                    </a:lnTo>
                    <a:lnTo>
                      <a:pt x="167" y="306"/>
                    </a:lnTo>
                    <a:lnTo>
                      <a:pt x="154" y="317"/>
                    </a:lnTo>
                    <a:lnTo>
                      <a:pt x="129" y="326"/>
                    </a:lnTo>
                    <a:lnTo>
                      <a:pt x="109" y="329"/>
                    </a:lnTo>
                    <a:lnTo>
                      <a:pt x="80" y="331"/>
                    </a:lnTo>
                    <a:lnTo>
                      <a:pt x="52" y="326"/>
                    </a:lnTo>
                    <a:lnTo>
                      <a:pt x="36" y="320"/>
                    </a:lnTo>
                    <a:lnTo>
                      <a:pt x="29" y="313"/>
                    </a:lnTo>
                    <a:lnTo>
                      <a:pt x="26" y="308"/>
                    </a:lnTo>
                    <a:lnTo>
                      <a:pt x="29" y="296"/>
                    </a:lnTo>
                    <a:lnTo>
                      <a:pt x="39" y="290"/>
                    </a:lnTo>
                    <a:lnTo>
                      <a:pt x="52" y="287"/>
                    </a:lnTo>
                    <a:lnTo>
                      <a:pt x="55" y="285"/>
                    </a:lnTo>
                    <a:lnTo>
                      <a:pt x="64" y="285"/>
                    </a:lnTo>
                    <a:lnTo>
                      <a:pt x="58" y="287"/>
                    </a:lnTo>
                    <a:lnTo>
                      <a:pt x="52" y="294"/>
                    </a:lnTo>
                    <a:lnTo>
                      <a:pt x="52" y="303"/>
                    </a:lnTo>
                    <a:lnTo>
                      <a:pt x="61" y="313"/>
                    </a:lnTo>
                    <a:lnTo>
                      <a:pt x="77" y="319"/>
                    </a:lnTo>
                    <a:lnTo>
                      <a:pt x="90" y="320"/>
                    </a:lnTo>
                    <a:lnTo>
                      <a:pt x="96" y="319"/>
                    </a:lnTo>
                    <a:lnTo>
                      <a:pt x="116" y="314"/>
                    </a:lnTo>
                    <a:lnTo>
                      <a:pt x="135" y="303"/>
                    </a:lnTo>
                    <a:lnTo>
                      <a:pt x="145" y="290"/>
                    </a:lnTo>
                    <a:lnTo>
                      <a:pt x="145" y="281"/>
                    </a:lnTo>
                    <a:lnTo>
                      <a:pt x="138" y="272"/>
                    </a:lnTo>
                    <a:lnTo>
                      <a:pt x="119" y="259"/>
                    </a:lnTo>
                    <a:lnTo>
                      <a:pt x="100" y="253"/>
                    </a:lnTo>
                    <a:lnTo>
                      <a:pt x="87" y="250"/>
                    </a:lnTo>
                    <a:lnTo>
                      <a:pt x="93" y="249"/>
                    </a:lnTo>
                    <a:lnTo>
                      <a:pt x="112" y="250"/>
                    </a:lnTo>
                    <a:lnTo>
                      <a:pt x="132" y="253"/>
                    </a:lnTo>
                    <a:lnTo>
                      <a:pt x="135" y="253"/>
                    </a:lnTo>
                    <a:lnTo>
                      <a:pt x="138" y="255"/>
                    </a:lnTo>
                    <a:lnTo>
                      <a:pt x="145" y="252"/>
                    </a:lnTo>
                    <a:lnTo>
                      <a:pt x="135" y="243"/>
                    </a:lnTo>
                    <a:lnTo>
                      <a:pt x="119" y="235"/>
                    </a:lnTo>
                    <a:lnTo>
                      <a:pt x="96" y="228"/>
                    </a:lnTo>
                    <a:lnTo>
                      <a:pt x="74" y="223"/>
                    </a:lnTo>
                    <a:lnTo>
                      <a:pt x="71" y="223"/>
                    </a:lnTo>
                    <a:lnTo>
                      <a:pt x="77" y="221"/>
                    </a:lnTo>
                    <a:lnTo>
                      <a:pt x="100" y="221"/>
                    </a:lnTo>
                    <a:lnTo>
                      <a:pt x="116" y="224"/>
                    </a:lnTo>
                    <a:lnTo>
                      <a:pt x="132" y="229"/>
                    </a:lnTo>
                    <a:lnTo>
                      <a:pt x="138" y="234"/>
                    </a:lnTo>
                    <a:lnTo>
                      <a:pt x="138" y="235"/>
                    </a:lnTo>
                    <a:lnTo>
                      <a:pt x="141" y="235"/>
                    </a:lnTo>
                    <a:lnTo>
                      <a:pt x="145" y="235"/>
                    </a:lnTo>
                    <a:lnTo>
                      <a:pt x="148" y="234"/>
                    </a:lnTo>
                    <a:lnTo>
                      <a:pt x="145" y="226"/>
                    </a:lnTo>
                    <a:lnTo>
                      <a:pt x="138" y="224"/>
                    </a:lnTo>
                    <a:lnTo>
                      <a:pt x="135" y="218"/>
                    </a:lnTo>
                    <a:lnTo>
                      <a:pt x="80" y="183"/>
                    </a:lnTo>
                    <a:lnTo>
                      <a:pt x="64" y="173"/>
                    </a:lnTo>
                    <a:lnTo>
                      <a:pt x="39" y="156"/>
                    </a:lnTo>
                    <a:lnTo>
                      <a:pt x="20" y="132"/>
                    </a:lnTo>
                    <a:lnTo>
                      <a:pt x="10" y="117"/>
                    </a:lnTo>
                    <a:lnTo>
                      <a:pt x="0" y="95"/>
                    </a:lnTo>
                    <a:lnTo>
                      <a:pt x="0" y="74"/>
                    </a:lnTo>
                    <a:lnTo>
                      <a:pt x="10" y="50"/>
                    </a:lnTo>
                    <a:lnTo>
                      <a:pt x="20" y="38"/>
                    </a:lnTo>
                    <a:lnTo>
                      <a:pt x="23" y="35"/>
                    </a:lnTo>
                    <a:lnTo>
                      <a:pt x="26" y="32"/>
                    </a:lnTo>
                    <a:lnTo>
                      <a:pt x="58" y="12"/>
                    </a:lnTo>
                    <a:lnTo>
                      <a:pt x="68" y="9"/>
                    </a:lnTo>
                    <a:lnTo>
                      <a:pt x="71" y="9"/>
                    </a:lnTo>
                    <a:lnTo>
                      <a:pt x="80" y="4"/>
                    </a:lnTo>
                    <a:lnTo>
                      <a:pt x="119" y="0"/>
                    </a:lnTo>
                    <a:lnTo>
                      <a:pt x="122" y="0"/>
                    </a:lnTo>
                    <a:lnTo>
                      <a:pt x="132" y="0"/>
                    </a:lnTo>
                    <a:lnTo>
                      <a:pt x="154" y="3"/>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59" name="Freeform 132"/>
              <p:cNvSpPr/>
              <p:nvPr/>
            </p:nvSpPr>
            <p:spPr bwMode="auto">
              <a:xfrm>
                <a:off x="4541" y="575"/>
                <a:ext cx="193" cy="331"/>
              </a:xfrm>
              <a:custGeom>
                <a:avLst/>
                <a:gdLst>
                  <a:gd name="T0" fmla="*/ 13 w 193"/>
                  <a:gd name="T1" fmla="*/ 13 h 331"/>
                  <a:gd name="T2" fmla="*/ 0 w 193"/>
                  <a:gd name="T3" fmla="*/ 29 h 331"/>
                  <a:gd name="T4" fmla="*/ 16 w 193"/>
                  <a:gd name="T5" fmla="*/ 54 h 331"/>
                  <a:gd name="T6" fmla="*/ 42 w 193"/>
                  <a:gd name="T7" fmla="*/ 62 h 331"/>
                  <a:gd name="T8" fmla="*/ 45 w 193"/>
                  <a:gd name="T9" fmla="*/ 62 h 331"/>
                  <a:gd name="T10" fmla="*/ 29 w 193"/>
                  <a:gd name="T11" fmla="*/ 53 h 331"/>
                  <a:gd name="T12" fmla="*/ 23 w 193"/>
                  <a:gd name="T13" fmla="*/ 51 h 331"/>
                  <a:gd name="T14" fmla="*/ 29 w 193"/>
                  <a:gd name="T15" fmla="*/ 50 h 331"/>
                  <a:gd name="T16" fmla="*/ 29 w 193"/>
                  <a:gd name="T17" fmla="*/ 29 h 331"/>
                  <a:gd name="T18" fmla="*/ 58 w 193"/>
                  <a:gd name="T19" fmla="*/ 16 h 331"/>
                  <a:gd name="T20" fmla="*/ 77 w 193"/>
                  <a:gd name="T21" fmla="*/ 15 h 331"/>
                  <a:gd name="T22" fmla="*/ 132 w 193"/>
                  <a:gd name="T23" fmla="*/ 29 h 331"/>
                  <a:gd name="T24" fmla="*/ 167 w 193"/>
                  <a:gd name="T25" fmla="*/ 63 h 331"/>
                  <a:gd name="T26" fmla="*/ 154 w 193"/>
                  <a:gd name="T27" fmla="*/ 118 h 331"/>
                  <a:gd name="T28" fmla="*/ 116 w 193"/>
                  <a:gd name="T29" fmla="*/ 153 h 331"/>
                  <a:gd name="T30" fmla="*/ 77 w 193"/>
                  <a:gd name="T31" fmla="*/ 182 h 331"/>
                  <a:gd name="T32" fmla="*/ 61 w 193"/>
                  <a:gd name="T33" fmla="*/ 196 h 331"/>
                  <a:gd name="T34" fmla="*/ 32 w 193"/>
                  <a:gd name="T35" fmla="*/ 220 h 331"/>
                  <a:gd name="T36" fmla="*/ 10 w 193"/>
                  <a:gd name="T37" fmla="*/ 261 h 331"/>
                  <a:gd name="T38" fmla="*/ 13 w 193"/>
                  <a:gd name="T39" fmla="*/ 287 h 331"/>
                  <a:gd name="T40" fmla="*/ 26 w 193"/>
                  <a:gd name="T41" fmla="*/ 300 h 331"/>
                  <a:gd name="T42" fmla="*/ 32 w 193"/>
                  <a:gd name="T43" fmla="*/ 308 h 331"/>
                  <a:gd name="T44" fmla="*/ 68 w 193"/>
                  <a:gd name="T45" fmla="*/ 326 h 331"/>
                  <a:gd name="T46" fmla="*/ 116 w 193"/>
                  <a:gd name="T47" fmla="*/ 331 h 331"/>
                  <a:gd name="T48" fmla="*/ 161 w 193"/>
                  <a:gd name="T49" fmla="*/ 320 h 331"/>
                  <a:gd name="T50" fmla="*/ 170 w 193"/>
                  <a:gd name="T51" fmla="*/ 308 h 331"/>
                  <a:gd name="T52" fmla="*/ 157 w 193"/>
                  <a:gd name="T53" fmla="*/ 290 h 331"/>
                  <a:gd name="T54" fmla="*/ 141 w 193"/>
                  <a:gd name="T55" fmla="*/ 285 h 331"/>
                  <a:gd name="T56" fmla="*/ 138 w 193"/>
                  <a:gd name="T57" fmla="*/ 287 h 331"/>
                  <a:gd name="T58" fmla="*/ 145 w 193"/>
                  <a:gd name="T59" fmla="*/ 303 h 331"/>
                  <a:gd name="T60" fmla="*/ 122 w 193"/>
                  <a:gd name="T61" fmla="*/ 319 h 331"/>
                  <a:gd name="T62" fmla="*/ 100 w 193"/>
                  <a:gd name="T63" fmla="*/ 320 h 331"/>
                  <a:gd name="T64" fmla="*/ 61 w 193"/>
                  <a:gd name="T65" fmla="*/ 303 h 331"/>
                  <a:gd name="T66" fmla="*/ 52 w 193"/>
                  <a:gd name="T67" fmla="*/ 281 h 331"/>
                  <a:gd name="T68" fmla="*/ 77 w 193"/>
                  <a:gd name="T69" fmla="*/ 259 h 331"/>
                  <a:gd name="T70" fmla="*/ 109 w 193"/>
                  <a:gd name="T71" fmla="*/ 250 h 331"/>
                  <a:gd name="T72" fmla="*/ 84 w 193"/>
                  <a:gd name="T73" fmla="*/ 250 h 331"/>
                  <a:gd name="T74" fmla="*/ 61 w 193"/>
                  <a:gd name="T75" fmla="*/ 255 h 331"/>
                  <a:gd name="T76" fmla="*/ 52 w 193"/>
                  <a:gd name="T77" fmla="*/ 252 h 331"/>
                  <a:gd name="T78" fmla="*/ 77 w 193"/>
                  <a:gd name="T79" fmla="*/ 235 h 331"/>
                  <a:gd name="T80" fmla="*/ 122 w 193"/>
                  <a:gd name="T81" fmla="*/ 223 h 331"/>
                  <a:gd name="T82" fmla="*/ 119 w 193"/>
                  <a:gd name="T83" fmla="*/ 221 h 331"/>
                  <a:gd name="T84" fmla="*/ 81 w 193"/>
                  <a:gd name="T85" fmla="*/ 224 h 331"/>
                  <a:gd name="T86" fmla="*/ 58 w 193"/>
                  <a:gd name="T87" fmla="*/ 234 h 331"/>
                  <a:gd name="T88" fmla="*/ 55 w 193"/>
                  <a:gd name="T89" fmla="*/ 237 h 331"/>
                  <a:gd name="T90" fmla="*/ 48 w 193"/>
                  <a:gd name="T91" fmla="*/ 234 h 331"/>
                  <a:gd name="T92" fmla="*/ 58 w 193"/>
                  <a:gd name="T93" fmla="*/ 224 h 331"/>
                  <a:gd name="T94" fmla="*/ 113 w 193"/>
                  <a:gd name="T95" fmla="*/ 183 h 331"/>
                  <a:gd name="T96" fmla="*/ 154 w 193"/>
                  <a:gd name="T97" fmla="*/ 155 h 331"/>
                  <a:gd name="T98" fmla="*/ 183 w 193"/>
                  <a:gd name="T99" fmla="*/ 117 h 331"/>
                  <a:gd name="T100" fmla="*/ 193 w 193"/>
                  <a:gd name="T101" fmla="*/ 73 h 331"/>
                  <a:gd name="T102" fmla="*/ 173 w 193"/>
                  <a:gd name="T103" fmla="*/ 36 h 331"/>
                  <a:gd name="T104" fmla="*/ 167 w 193"/>
                  <a:gd name="T105" fmla="*/ 32 h 331"/>
                  <a:gd name="T106" fmla="*/ 122 w 193"/>
                  <a:gd name="T107" fmla="*/ 9 h 331"/>
                  <a:gd name="T108" fmla="*/ 113 w 193"/>
                  <a:gd name="T109" fmla="*/ 4 h 331"/>
                  <a:gd name="T110" fmla="*/ 68 w 193"/>
                  <a:gd name="T111" fmla="*/ 0 h 331"/>
                  <a:gd name="T112" fmla="*/ 36 w 193"/>
                  <a:gd name="T113" fmla="*/ 3 h 33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93" h="331">
                    <a:moveTo>
                      <a:pt x="36" y="3"/>
                    </a:moveTo>
                    <a:lnTo>
                      <a:pt x="13" y="13"/>
                    </a:lnTo>
                    <a:lnTo>
                      <a:pt x="4" y="21"/>
                    </a:lnTo>
                    <a:lnTo>
                      <a:pt x="0" y="29"/>
                    </a:lnTo>
                    <a:lnTo>
                      <a:pt x="4" y="41"/>
                    </a:lnTo>
                    <a:lnTo>
                      <a:pt x="16" y="54"/>
                    </a:lnTo>
                    <a:lnTo>
                      <a:pt x="32" y="59"/>
                    </a:lnTo>
                    <a:lnTo>
                      <a:pt x="42" y="62"/>
                    </a:lnTo>
                    <a:lnTo>
                      <a:pt x="45" y="62"/>
                    </a:lnTo>
                    <a:lnTo>
                      <a:pt x="29" y="53"/>
                    </a:lnTo>
                    <a:lnTo>
                      <a:pt x="23" y="53"/>
                    </a:lnTo>
                    <a:lnTo>
                      <a:pt x="23" y="51"/>
                    </a:lnTo>
                    <a:lnTo>
                      <a:pt x="23" y="50"/>
                    </a:lnTo>
                    <a:lnTo>
                      <a:pt x="29" y="50"/>
                    </a:lnTo>
                    <a:lnTo>
                      <a:pt x="26" y="38"/>
                    </a:lnTo>
                    <a:lnTo>
                      <a:pt x="29" y="29"/>
                    </a:lnTo>
                    <a:lnTo>
                      <a:pt x="39" y="24"/>
                    </a:lnTo>
                    <a:lnTo>
                      <a:pt x="58" y="16"/>
                    </a:lnTo>
                    <a:lnTo>
                      <a:pt x="68" y="16"/>
                    </a:lnTo>
                    <a:lnTo>
                      <a:pt x="77" y="15"/>
                    </a:lnTo>
                    <a:lnTo>
                      <a:pt x="116" y="22"/>
                    </a:lnTo>
                    <a:lnTo>
                      <a:pt x="132" y="29"/>
                    </a:lnTo>
                    <a:lnTo>
                      <a:pt x="151" y="42"/>
                    </a:lnTo>
                    <a:lnTo>
                      <a:pt x="167" y="63"/>
                    </a:lnTo>
                    <a:lnTo>
                      <a:pt x="164" y="94"/>
                    </a:lnTo>
                    <a:lnTo>
                      <a:pt x="154" y="118"/>
                    </a:lnTo>
                    <a:lnTo>
                      <a:pt x="132" y="142"/>
                    </a:lnTo>
                    <a:lnTo>
                      <a:pt x="116" y="153"/>
                    </a:lnTo>
                    <a:lnTo>
                      <a:pt x="100" y="167"/>
                    </a:lnTo>
                    <a:lnTo>
                      <a:pt x="77" y="182"/>
                    </a:lnTo>
                    <a:lnTo>
                      <a:pt x="61" y="194"/>
                    </a:lnTo>
                    <a:lnTo>
                      <a:pt x="61" y="196"/>
                    </a:lnTo>
                    <a:lnTo>
                      <a:pt x="55" y="199"/>
                    </a:lnTo>
                    <a:lnTo>
                      <a:pt x="32" y="220"/>
                    </a:lnTo>
                    <a:lnTo>
                      <a:pt x="16" y="238"/>
                    </a:lnTo>
                    <a:lnTo>
                      <a:pt x="10" y="261"/>
                    </a:lnTo>
                    <a:lnTo>
                      <a:pt x="10" y="271"/>
                    </a:lnTo>
                    <a:lnTo>
                      <a:pt x="13" y="287"/>
                    </a:lnTo>
                    <a:lnTo>
                      <a:pt x="20" y="290"/>
                    </a:lnTo>
                    <a:lnTo>
                      <a:pt x="26" y="300"/>
                    </a:lnTo>
                    <a:lnTo>
                      <a:pt x="32" y="308"/>
                    </a:lnTo>
                    <a:lnTo>
                      <a:pt x="45" y="317"/>
                    </a:lnTo>
                    <a:lnTo>
                      <a:pt x="68" y="326"/>
                    </a:lnTo>
                    <a:lnTo>
                      <a:pt x="87" y="329"/>
                    </a:lnTo>
                    <a:lnTo>
                      <a:pt x="116" y="331"/>
                    </a:lnTo>
                    <a:lnTo>
                      <a:pt x="145" y="326"/>
                    </a:lnTo>
                    <a:lnTo>
                      <a:pt x="161" y="320"/>
                    </a:lnTo>
                    <a:lnTo>
                      <a:pt x="170" y="312"/>
                    </a:lnTo>
                    <a:lnTo>
                      <a:pt x="170" y="308"/>
                    </a:lnTo>
                    <a:lnTo>
                      <a:pt x="167" y="296"/>
                    </a:lnTo>
                    <a:lnTo>
                      <a:pt x="157" y="290"/>
                    </a:lnTo>
                    <a:lnTo>
                      <a:pt x="148" y="287"/>
                    </a:lnTo>
                    <a:lnTo>
                      <a:pt x="141" y="285"/>
                    </a:lnTo>
                    <a:lnTo>
                      <a:pt x="132" y="285"/>
                    </a:lnTo>
                    <a:lnTo>
                      <a:pt x="138" y="287"/>
                    </a:lnTo>
                    <a:lnTo>
                      <a:pt x="148" y="294"/>
                    </a:lnTo>
                    <a:lnTo>
                      <a:pt x="145" y="303"/>
                    </a:lnTo>
                    <a:lnTo>
                      <a:pt x="135" y="312"/>
                    </a:lnTo>
                    <a:lnTo>
                      <a:pt x="122" y="319"/>
                    </a:lnTo>
                    <a:lnTo>
                      <a:pt x="106" y="320"/>
                    </a:lnTo>
                    <a:lnTo>
                      <a:pt x="100" y="320"/>
                    </a:lnTo>
                    <a:lnTo>
                      <a:pt x="84" y="314"/>
                    </a:lnTo>
                    <a:lnTo>
                      <a:pt x="61" y="303"/>
                    </a:lnTo>
                    <a:lnTo>
                      <a:pt x="52" y="291"/>
                    </a:lnTo>
                    <a:lnTo>
                      <a:pt x="52" y="281"/>
                    </a:lnTo>
                    <a:lnTo>
                      <a:pt x="58" y="273"/>
                    </a:lnTo>
                    <a:lnTo>
                      <a:pt x="77" y="259"/>
                    </a:lnTo>
                    <a:lnTo>
                      <a:pt x="93" y="253"/>
                    </a:lnTo>
                    <a:lnTo>
                      <a:pt x="109" y="250"/>
                    </a:lnTo>
                    <a:lnTo>
                      <a:pt x="103" y="249"/>
                    </a:lnTo>
                    <a:lnTo>
                      <a:pt x="84" y="250"/>
                    </a:lnTo>
                    <a:lnTo>
                      <a:pt x="64" y="253"/>
                    </a:lnTo>
                    <a:lnTo>
                      <a:pt x="61" y="255"/>
                    </a:lnTo>
                    <a:lnTo>
                      <a:pt x="58" y="255"/>
                    </a:lnTo>
                    <a:lnTo>
                      <a:pt x="52" y="252"/>
                    </a:lnTo>
                    <a:lnTo>
                      <a:pt x="61" y="243"/>
                    </a:lnTo>
                    <a:lnTo>
                      <a:pt x="77" y="235"/>
                    </a:lnTo>
                    <a:lnTo>
                      <a:pt x="100" y="227"/>
                    </a:lnTo>
                    <a:lnTo>
                      <a:pt x="122" y="223"/>
                    </a:lnTo>
                    <a:lnTo>
                      <a:pt x="119" y="221"/>
                    </a:lnTo>
                    <a:lnTo>
                      <a:pt x="97" y="221"/>
                    </a:lnTo>
                    <a:lnTo>
                      <a:pt x="81" y="224"/>
                    </a:lnTo>
                    <a:lnTo>
                      <a:pt x="64" y="229"/>
                    </a:lnTo>
                    <a:lnTo>
                      <a:pt x="58" y="234"/>
                    </a:lnTo>
                    <a:lnTo>
                      <a:pt x="58" y="235"/>
                    </a:lnTo>
                    <a:lnTo>
                      <a:pt x="55" y="237"/>
                    </a:lnTo>
                    <a:lnTo>
                      <a:pt x="48" y="235"/>
                    </a:lnTo>
                    <a:lnTo>
                      <a:pt x="48" y="234"/>
                    </a:lnTo>
                    <a:lnTo>
                      <a:pt x="52" y="226"/>
                    </a:lnTo>
                    <a:lnTo>
                      <a:pt x="58" y="224"/>
                    </a:lnTo>
                    <a:lnTo>
                      <a:pt x="61" y="218"/>
                    </a:lnTo>
                    <a:lnTo>
                      <a:pt x="113" y="183"/>
                    </a:lnTo>
                    <a:lnTo>
                      <a:pt x="132" y="173"/>
                    </a:lnTo>
                    <a:lnTo>
                      <a:pt x="154" y="155"/>
                    </a:lnTo>
                    <a:lnTo>
                      <a:pt x="173" y="132"/>
                    </a:lnTo>
                    <a:lnTo>
                      <a:pt x="183" y="117"/>
                    </a:lnTo>
                    <a:lnTo>
                      <a:pt x="193" y="95"/>
                    </a:lnTo>
                    <a:lnTo>
                      <a:pt x="193" y="73"/>
                    </a:lnTo>
                    <a:lnTo>
                      <a:pt x="183" y="50"/>
                    </a:lnTo>
                    <a:lnTo>
                      <a:pt x="173" y="36"/>
                    </a:lnTo>
                    <a:lnTo>
                      <a:pt x="170" y="35"/>
                    </a:lnTo>
                    <a:lnTo>
                      <a:pt x="167" y="32"/>
                    </a:lnTo>
                    <a:lnTo>
                      <a:pt x="135" y="12"/>
                    </a:lnTo>
                    <a:lnTo>
                      <a:pt x="122" y="9"/>
                    </a:lnTo>
                    <a:lnTo>
                      <a:pt x="119" y="9"/>
                    </a:lnTo>
                    <a:lnTo>
                      <a:pt x="113" y="4"/>
                    </a:lnTo>
                    <a:lnTo>
                      <a:pt x="74" y="0"/>
                    </a:lnTo>
                    <a:lnTo>
                      <a:pt x="68" y="0"/>
                    </a:lnTo>
                    <a:lnTo>
                      <a:pt x="58" y="0"/>
                    </a:lnTo>
                    <a:lnTo>
                      <a:pt x="36" y="3"/>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60" name="Freeform 133"/>
              <p:cNvSpPr/>
              <p:nvPr/>
            </p:nvSpPr>
            <p:spPr bwMode="auto">
              <a:xfrm>
                <a:off x="2290" y="582"/>
                <a:ext cx="16" cy="11"/>
              </a:xfrm>
              <a:custGeom>
                <a:avLst/>
                <a:gdLst>
                  <a:gd name="T0" fmla="*/ 16 w 16"/>
                  <a:gd name="T1" fmla="*/ 2 h 11"/>
                  <a:gd name="T2" fmla="*/ 6 w 16"/>
                  <a:gd name="T3" fmla="*/ 9 h 11"/>
                  <a:gd name="T4" fmla="*/ 3 w 16"/>
                  <a:gd name="T5" fmla="*/ 11 h 11"/>
                  <a:gd name="T6" fmla="*/ 0 w 16"/>
                  <a:gd name="T7" fmla="*/ 11 h 11"/>
                  <a:gd name="T8" fmla="*/ 0 w 16"/>
                  <a:gd name="T9" fmla="*/ 11 h 11"/>
                  <a:gd name="T10" fmla="*/ 16 w 16"/>
                  <a:gd name="T11" fmla="*/ 0 h 11"/>
                  <a:gd name="T12" fmla="*/ 16 w 16"/>
                  <a:gd name="T13" fmla="*/ 0 h 11"/>
                  <a:gd name="T14" fmla="*/ 16 w 16"/>
                  <a:gd name="T15" fmla="*/ 2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1">
                    <a:moveTo>
                      <a:pt x="16" y="2"/>
                    </a:moveTo>
                    <a:lnTo>
                      <a:pt x="6" y="9"/>
                    </a:lnTo>
                    <a:lnTo>
                      <a:pt x="3" y="11"/>
                    </a:lnTo>
                    <a:lnTo>
                      <a:pt x="0" y="11"/>
                    </a:lnTo>
                    <a:lnTo>
                      <a:pt x="16" y="0"/>
                    </a:lnTo>
                    <a:lnTo>
                      <a:pt x="16"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61" name="Freeform 134"/>
              <p:cNvSpPr/>
              <p:nvPr/>
            </p:nvSpPr>
            <p:spPr bwMode="auto">
              <a:xfrm>
                <a:off x="4404" y="578"/>
                <a:ext cx="19" cy="10"/>
              </a:xfrm>
              <a:custGeom>
                <a:avLst/>
                <a:gdLst>
                  <a:gd name="T0" fmla="*/ 0 w 19"/>
                  <a:gd name="T1" fmla="*/ 1 h 10"/>
                  <a:gd name="T2" fmla="*/ 13 w 19"/>
                  <a:gd name="T3" fmla="*/ 9 h 10"/>
                  <a:gd name="T4" fmla="*/ 16 w 19"/>
                  <a:gd name="T5" fmla="*/ 10 h 10"/>
                  <a:gd name="T6" fmla="*/ 16 w 19"/>
                  <a:gd name="T7" fmla="*/ 10 h 10"/>
                  <a:gd name="T8" fmla="*/ 19 w 19"/>
                  <a:gd name="T9" fmla="*/ 9 h 10"/>
                  <a:gd name="T10" fmla="*/ 3 w 19"/>
                  <a:gd name="T11" fmla="*/ 0 h 10"/>
                  <a:gd name="T12" fmla="*/ 0 w 19"/>
                  <a:gd name="T13" fmla="*/ 0 h 10"/>
                  <a:gd name="T14" fmla="*/ 0 w 19"/>
                  <a:gd name="T15" fmla="*/ 1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10">
                    <a:moveTo>
                      <a:pt x="0" y="1"/>
                    </a:moveTo>
                    <a:lnTo>
                      <a:pt x="13" y="9"/>
                    </a:lnTo>
                    <a:lnTo>
                      <a:pt x="16" y="10"/>
                    </a:lnTo>
                    <a:lnTo>
                      <a:pt x="19" y="9"/>
                    </a:lnTo>
                    <a:lnTo>
                      <a:pt x="3" y="0"/>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62" name="Freeform 135"/>
              <p:cNvSpPr/>
              <p:nvPr/>
            </p:nvSpPr>
            <p:spPr bwMode="auto">
              <a:xfrm>
                <a:off x="2652" y="585"/>
                <a:ext cx="26" cy="3"/>
              </a:xfrm>
              <a:custGeom>
                <a:avLst/>
                <a:gdLst>
                  <a:gd name="T0" fmla="*/ 22 w 26"/>
                  <a:gd name="T1" fmla="*/ 2 h 3"/>
                  <a:gd name="T2" fmla="*/ 22 w 26"/>
                  <a:gd name="T3" fmla="*/ 2 h 3"/>
                  <a:gd name="T4" fmla="*/ 26 w 26"/>
                  <a:gd name="T5" fmla="*/ 2 h 3"/>
                  <a:gd name="T6" fmla="*/ 16 w 26"/>
                  <a:gd name="T7" fmla="*/ 3 h 3"/>
                  <a:gd name="T8" fmla="*/ 0 w 26"/>
                  <a:gd name="T9" fmla="*/ 2 h 3"/>
                  <a:gd name="T10" fmla="*/ 0 w 26"/>
                  <a:gd name="T11" fmla="*/ 0 h 3"/>
                  <a:gd name="T12" fmla="*/ 16 w 26"/>
                  <a:gd name="T13" fmla="*/ 2 h 3"/>
                  <a:gd name="T14" fmla="*/ 22 w 26"/>
                  <a:gd name="T15" fmla="*/ 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3">
                    <a:moveTo>
                      <a:pt x="22" y="2"/>
                    </a:moveTo>
                    <a:lnTo>
                      <a:pt x="22" y="2"/>
                    </a:lnTo>
                    <a:lnTo>
                      <a:pt x="26" y="2"/>
                    </a:lnTo>
                    <a:lnTo>
                      <a:pt x="16" y="3"/>
                    </a:lnTo>
                    <a:lnTo>
                      <a:pt x="0" y="2"/>
                    </a:lnTo>
                    <a:lnTo>
                      <a:pt x="0" y="0"/>
                    </a:lnTo>
                    <a:lnTo>
                      <a:pt x="16" y="2"/>
                    </a:lnTo>
                    <a:lnTo>
                      <a:pt x="22"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63" name="Freeform 136"/>
              <p:cNvSpPr/>
              <p:nvPr/>
            </p:nvSpPr>
            <p:spPr bwMode="auto">
              <a:xfrm>
                <a:off x="4035" y="581"/>
                <a:ext cx="26" cy="3"/>
              </a:xfrm>
              <a:custGeom>
                <a:avLst/>
                <a:gdLst>
                  <a:gd name="T0" fmla="*/ 4 w 26"/>
                  <a:gd name="T1" fmla="*/ 3 h 3"/>
                  <a:gd name="T2" fmla="*/ 0 w 26"/>
                  <a:gd name="T3" fmla="*/ 1 h 3"/>
                  <a:gd name="T4" fmla="*/ 0 w 26"/>
                  <a:gd name="T5" fmla="*/ 3 h 3"/>
                  <a:gd name="T6" fmla="*/ 10 w 26"/>
                  <a:gd name="T7" fmla="*/ 3 h 3"/>
                  <a:gd name="T8" fmla="*/ 23 w 26"/>
                  <a:gd name="T9" fmla="*/ 1 h 3"/>
                  <a:gd name="T10" fmla="*/ 26 w 26"/>
                  <a:gd name="T11" fmla="*/ 0 h 3"/>
                  <a:gd name="T12" fmla="*/ 7 w 26"/>
                  <a:gd name="T13" fmla="*/ 3 h 3"/>
                  <a:gd name="T14" fmla="*/ 4 w 26"/>
                  <a:gd name="T15" fmla="*/ 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3">
                    <a:moveTo>
                      <a:pt x="4" y="3"/>
                    </a:moveTo>
                    <a:lnTo>
                      <a:pt x="0" y="1"/>
                    </a:lnTo>
                    <a:lnTo>
                      <a:pt x="0" y="3"/>
                    </a:lnTo>
                    <a:lnTo>
                      <a:pt x="10" y="3"/>
                    </a:lnTo>
                    <a:lnTo>
                      <a:pt x="23" y="1"/>
                    </a:lnTo>
                    <a:lnTo>
                      <a:pt x="26" y="0"/>
                    </a:lnTo>
                    <a:lnTo>
                      <a:pt x="7" y="3"/>
                    </a:lnTo>
                    <a:lnTo>
                      <a:pt x="4"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64" name="Freeform 137"/>
              <p:cNvSpPr/>
              <p:nvPr/>
            </p:nvSpPr>
            <p:spPr bwMode="auto">
              <a:xfrm>
                <a:off x="2104" y="587"/>
                <a:ext cx="13" cy="4"/>
              </a:xfrm>
              <a:custGeom>
                <a:avLst/>
                <a:gdLst>
                  <a:gd name="T0" fmla="*/ 13 w 13"/>
                  <a:gd name="T1" fmla="*/ 4 h 4"/>
                  <a:gd name="T2" fmla="*/ 4 w 13"/>
                  <a:gd name="T3" fmla="*/ 3 h 4"/>
                  <a:gd name="T4" fmla="*/ 0 w 13"/>
                  <a:gd name="T5" fmla="*/ 1 h 4"/>
                  <a:gd name="T6" fmla="*/ 4 w 13"/>
                  <a:gd name="T7" fmla="*/ 0 h 4"/>
                  <a:gd name="T8" fmla="*/ 13 w 13"/>
                  <a:gd name="T9" fmla="*/ 3 h 4"/>
                  <a:gd name="T10" fmla="*/ 13 w 13"/>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4">
                    <a:moveTo>
                      <a:pt x="13" y="4"/>
                    </a:moveTo>
                    <a:lnTo>
                      <a:pt x="4" y="3"/>
                    </a:lnTo>
                    <a:lnTo>
                      <a:pt x="0" y="1"/>
                    </a:lnTo>
                    <a:lnTo>
                      <a:pt x="4" y="0"/>
                    </a:lnTo>
                    <a:lnTo>
                      <a:pt x="13" y="3"/>
                    </a:lnTo>
                    <a:lnTo>
                      <a:pt x="1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65" name="Freeform 138"/>
              <p:cNvSpPr/>
              <p:nvPr/>
            </p:nvSpPr>
            <p:spPr bwMode="auto">
              <a:xfrm>
                <a:off x="4596" y="582"/>
                <a:ext cx="9" cy="3"/>
              </a:xfrm>
              <a:custGeom>
                <a:avLst/>
                <a:gdLst>
                  <a:gd name="T0" fmla="*/ 0 w 9"/>
                  <a:gd name="T1" fmla="*/ 3 h 3"/>
                  <a:gd name="T2" fmla="*/ 6 w 9"/>
                  <a:gd name="T3" fmla="*/ 2 h 3"/>
                  <a:gd name="T4" fmla="*/ 9 w 9"/>
                  <a:gd name="T5" fmla="*/ 0 h 3"/>
                  <a:gd name="T6" fmla="*/ 9 w 9"/>
                  <a:gd name="T7" fmla="*/ 0 h 3"/>
                  <a:gd name="T8" fmla="*/ 0 w 9"/>
                  <a:gd name="T9" fmla="*/ 2 h 3"/>
                  <a:gd name="T10" fmla="*/ 0 w 9"/>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3">
                    <a:moveTo>
                      <a:pt x="0" y="3"/>
                    </a:moveTo>
                    <a:lnTo>
                      <a:pt x="6" y="2"/>
                    </a:lnTo>
                    <a:lnTo>
                      <a:pt x="9" y="0"/>
                    </a:lnTo>
                    <a:lnTo>
                      <a:pt x="0" y="2"/>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66" name="Freeform 139"/>
              <p:cNvSpPr/>
              <p:nvPr/>
            </p:nvSpPr>
            <p:spPr bwMode="auto">
              <a:xfrm>
                <a:off x="2072" y="590"/>
                <a:ext cx="13" cy="3"/>
              </a:xfrm>
              <a:custGeom>
                <a:avLst/>
                <a:gdLst>
                  <a:gd name="T0" fmla="*/ 0 w 13"/>
                  <a:gd name="T1" fmla="*/ 3 h 3"/>
                  <a:gd name="T2" fmla="*/ 0 w 13"/>
                  <a:gd name="T3" fmla="*/ 3 h 3"/>
                  <a:gd name="T4" fmla="*/ 0 w 13"/>
                  <a:gd name="T5" fmla="*/ 1 h 3"/>
                  <a:gd name="T6" fmla="*/ 7 w 13"/>
                  <a:gd name="T7" fmla="*/ 0 h 3"/>
                  <a:gd name="T8" fmla="*/ 13 w 13"/>
                  <a:gd name="T9" fmla="*/ 0 h 3"/>
                  <a:gd name="T10" fmla="*/ 13 w 13"/>
                  <a:gd name="T11" fmla="*/ 1 h 3"/>
                  <a:gd name="T12" fmla="*/ 0 w 13"/>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3">
                    <a:moveTo>
                      <a:pt x="0" y="3"/>
                    </a:moveTo>
                    <a:lnTo>
                      <a:pt x="0" y="3"/>
                    </a:lnTo>
                    <a:lnTo>
                      <a:pt x="0" y="1"/>
                    </a:lnTo>
                    <a:lnTo>
                      <a:pt x="7" y="0"/>
                    </a:lnTo>
                    <a:lnTo>
                      <a:pt x="13" y="0"/>
                    </a:lnTo>
                    <a:lnTo>
                      <a:pt x="13" y="1"/>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67" name="Freeform 140"/>
              <p:cNvSpPr/>
              <p:nvPr/>
            </p:nvSpPr>
            <p:spPr bwMode="auto">
              <a:xfrm>
                <a:off x="4628" y="584"/>
                <a:ext cx="13" cy="3"/>
              </a:xfrm>
              <a:custGeom>
                <a:avLst/>
                <a:gdLst>
                  <a:gd name="T0" fmla="*/ 10 w 13"/>
                  <a:gd name="T1" fmla="*/ 3 h 3"/>
                  <a:gd name="T2" fmla="*/ 10 w 13"/>
                  <a:gd name="T3" fmla="*/ 3 h 3"/>
                  <a:gd name="T4" fmla="*/ 13 w 13"/>
                  <a:gd name="T5" fmla="*/ 3 h 3"/>
                  <a:gd name="T6" fmla="*/ 3 w 13"/>
                  <a:gd name="T7" fmla="*/ 0 h 3"/>
                  <a:gd name="T8" fmla="*/ 0 w 13"/>
                  <a:gd name="T9" fmla="*/ 0 h 3"/>
                  <a:gd name="T10" fmla="*/ 0 w 13"/>
                  <a:gd name="T11" fmla="*/ 1 h 3"/>
                  <a:gd name="T12" fmla="*/ 10 w 13"/>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3">
                    <a:moveTo>
                      <a:pt x="10" y="3"/>
                    </a:moveTo>
                    <a:lnTo>
                      <a:pt x="10" y="3"/>
                    </a:lnTo>
                    <a:lnTo>
                      <a:pt x="13" y="3"/>
                    </a:lnTo>
                    <a:lnTo>
                      <a:pt x="3" y="0"/>
                    </a:lnTo>
                    <a:lnTo>
                      <a:pt x="0" y="0"/>
                    </a:lnTo>
                    <a:lnTo>
                      <a:pt x="0" y="1"/>
                    </a:lnTo>
                    <a:lnTo>
                      <a:pt x="1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68" name="Freeform 141"/>
              <p:cNvSpPr/>
              <p:nvPr/>
            </p:nvSpPr>
            <p:spPr bwMode="auto">
              <a:xfrm>
                <a:off x="2130" y="594"/>
                <a:ext cx="10" cy="7"/>
              </a:xfrm>
              <a:custGeom>
                <a:avLst/>
                <a:gdLst>
                  <a:gd name="T0" fmla="*/ 10 w 10"/>
                  <a:gd name="T1" fmla="*/ 3 h 7"/>
                  <a:gd name="T2" fmla="*/ 10 w 10"/>
                  <a:gd name="T3" fmla="*/ 7 h 7"/>
                  <a:gd name="T4" fmla="*/ 6 w 10"/>
                  <a:gd name="T5" fmla="*/ 7 h 7"/>
                  <a:gd name="T6" fmla="*/ 0 w 10"/>
                  <a:gd name="T7" fmla="*/ 0 h 7"/>
                  <a:gd name="T8" fmla="*/ 3 w 10"/>
                  <a:gd name="T9" fmla="*/ 0 h 7"/>
                  <a:gd name="T10" fmla="*/ 10 w 10"/>
                  <a:gd name="T11" fmla="*/ 3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7">
                    <a:moveTo>
                      <a:pt x="10" y="3"/>
                    </a:moveTo>
                    <a:lnTo>
                      <a:pt x="10" y="7"/>
                    </a:lnTo>
                    <a:lnTo>
                      <a:pt x="6" y="7"/>
                    </a:lnTo>
                    <a:lnTo>
                      <a:pt x="0" y="0"/>
                    </a:lnTo>
                    <a:lnTo>
                      <a:pt x="3" y="0"/>
                    </a:lnTo>
                    <a:lnTo>
                      <a:pt x="1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69" name="Freeform 142"/>
              <p:cNvSpPr/>
              <p:nvPr/>
            </p:nvSpPr>
            <p:spPr bwMode="auto">
              <a:xfrm>
                <a:off x="4573" y="588"/>
                <a:ext cx="7" cy="6"/>
              </a:xfrm>
              <a:custGeom>
                <a:avLst/>
                <a:gdLst>
                  <a:gd name="T0" fmla="*/ 0 w 7"/>
                  <a:gd name="T1" fmla="*/ 5 h 6"/>
                  <a:gd name="T2" fmla="*/ 0 w 7"/>
                  <a:gd name="T3" fmla="*/ 6 h 6"/>
                  <a:gd name="T4" fmla="*/ 0 w 7"/>
                  <a:gd name="T5" fmla="*/ 6 h 6"/>
                  <a:gd name="T6" fmla="*/ 7 w 7"/>
                  <a:gd name="T7" fmla="*/ 0 h 6"/>
                  <a:gd name="T8" fmla="*/ 4 w 7"/>
                  <a:gd name="T9" fmla="*/ 0 h 6"/>
                  <a:gd name="T10" fmla="*/ 0 w 7"/>
                  <a:gd name="T11" fmla="*/ 5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6">
                    <a:moveTo>
                      <a:pt x="0" y="5"/>
                    </a:moveTo>
                    <a:lnTo>
                      <a:pt x="0" y="6"/>
                    </a:lnTo>
                    <a:lnTo>
                      <a:pt x="7" y="0"/>
                    </a:lnTo>
                    <a:lnTo>
                      <a:pt x="4" y="0"/>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70" name="Freeform 143"/>
              <p:cNvSpPr/>
              <p:nvPr/>
            </p:nvSpPr>
            <p:spPr bwMode="auto">
              <a:xfrm>
                <a:off x="2040" y="594"/>
                <a:ext cx="16" cy="7"/>
              </a:xfrm>
              <a:custGeom>
                <a:avLst/>
                <a:gdLst>
                  <a:gd name="T0" fmla="*/ 3 w 16"/>
                  <a:gd name="T1" fmla="*/ 7 h 7"/>
                  <a:gd name="T2" fmla="*/ 0 w 16"/>
                  <a:gd name="T3" fmla="*/ 7 h 7"/>
                  <a:gd name="T4" fmla="*/ 0 w 16"/>
                  <a:gd name="T5" fmla="*/ 5 h 7"/>
                  <a:gd name="T6" fmla="*/ 16 w 16"/>
                  <a:gd name="T7" fmla="*/ 0 h 7"/>
                  <a:gd name="T8" fmla="*/ 16 w 16"/>
                  <a:gd name="T9" fmla="*/ 2 h 7"/>
                  <a:gd name="T10" fmla="*/ 3 w 16"/>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7">
                    <a:moveTo>
                      <a:pt x="3" y="7"/>
                    </a:moveTo>
                    <a:lnTo>
                      <a:pt x="0" y="7"/>
                    </a:lnTo>
                    <a:lnTo>
                      <a:pt x="0" y="5"/>
                    </a:lnTo>
                    <a:lnTo>
                      <a:pt x="16" y="0"/>
                    </a:lnTo>
                    <a:lnTo>
                      <a:pt x="16" y="2"/>
                    </a:lnTo>
                    <a:lnTo>
                      <a:pt x="3"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71" name="Freeform 144"/>
              <p:cNvSpPr/>
              <p:nvPr/>
            </p:nvSpPr>
            <p:spPr bwMode="auto">
              <a:xfrm>
                <a:off x="4657" y="588"/>
                <a:ext cx="13" cy="6"/>
              </a:xfrm>
              <a:custGeom>
                <a:avLst/>
                <a:gdLst>
                  <a:gd name="T0" fmla="*/ 13 w 13"/>
                  <a:gd name="T1" fmla="*/ 6 h 6"/>
                  <a:gd name="T2" fmla="*/ 13 w 13"/>
                  <a:gd name="T3" fmla="*/ 6 h 6"/>
                  <a:gd name="T4" fmla="*/ 13 w 13"/>
                  <a:gd name="T5" fmla="*/ 5 h 6"/>
                  <a:gd name="T6" fmla="*/ 0 w 13"/>
                  <a:gd name="T7" fmla="*/ 0 h 6"/>
                  <a:gd name="T8" fmla="*/ 0 w 13"/>
                  <a:gd name="T9" fmla="*/ 2 h 6"/>
                  <a:gd name="T10" fmla="*/ 13 w 13"/>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6">
                    <a:moveTo>
                      <a:pt x="13" y="6"/>
                    </a:moveTo>
                    <a:lnTo>
                      <a:pt x="13" y="6"/>
                    </a:lnTo>
                    <a:lnTo>
                      <a:pt x="13" y="5"/>
                    </a:lnTo>
                    <a:lnTo>
                      <a:pt x="0" y="0"/>
                    </a:lnTo>
                    <a:lnTo>
                      <a:pt x="0" y="2"/>
                    </a:lnTo>
                    <a:lnTo>
                      <a:pt x="1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72" name="Freeform 145"/>
              <p:cNvSpPr/>
              <p:nvPr/>
            </p:nvSpPr>
            <p:spPr bwMode="auto">
              <a:xfrm>
                <a:off x="2056" y="599"/>
                <a:ext cx="112" cy="229"/>
              </a:xfrm>
              <a:custGeom>
                <a:avLst/>
                <a:gdLst>
                  <a:gd name="T0" fmla="*/ 42 w 112"/>
                  <a:gd name="T1" fmla="*/ 2 h 229"/>
                  <a:gd name="T2" fmla="*/ 35 w 112"/>
                  <a:gd name="T3" fmla="*/ 8 h 229"/>
                  <a:gd name="T4" fmla="*/ 26 w 112"/>
                  <a:gd name="T5" fmla="*/ 27 h 229"/>
                  <a:gd name="T6" fmla="*/ 26 w 112"/>
                  <a:gd name="T7" fmla="*/ 49 h 229"/>
                  <a:gd name="T8" fmla="*/ 29 w 112"/>
                  <a:gd name="T9" fmla="*/ 68 h 229"/>
                  <a:gd name="T10" fmla="*/ 39 w 112"/>
                  <a:gd name="T11" fmla="*/ 88 h 229"/>
                  <a:gd name="T12" fmla="*/ 52 w 112"/>
                  <a:gd name="T13" fmla="*/ 103 h 229"/>
                  <a:gd name="T14" fmla="*/ 55 w 112"/>
                  <a:gd name="T15" fmla="*/ 109 h 229"/>
                  <a:gd name="T16" fmla="*/ 58 w 112"/>
                  <a:gd name="T17" fmla="*/ 109 h 229"/>
                  <a:gd name="T18" fmla="*/ 74 w 112"/>
                  <a:gd name="T19" fmla="*/ 99 h 229"/>
                  <a:gd name="T20" fmla="*/ 84 w 112"/>
                  <a:gd name="T21" fmla="*/ 96 h 229"/>
                  <a:gd name="T22" fmla="*/ 87 w 112"/>
                  <a:gd name="T23" fmla="*/ 94 h 229"/>
                  <a:gd name="T24" fmla="*/ 84 w 112"/>
                  <a:gd name="T25" fmla="*/ 100 h 229"/>
                  <a:gd name="T26" fmla="*/ 77 w 112"/>
                  <a:gd name="T27" fmla="*/ 111 h 229"/>
                  <a:gd name="T28" fmla="*/ 77 w 112"/>
                  <a:gd name="T29" fmla="*/ 146 h 229"/>
                  <a:gd name="T30" fmla="*/ 84 w 112"/>
                  <a:gd name="T31" fmla="*/ 162 h 229"/>
                  <a:gd name="T32" fmla="*/ 93 w 112"/>
                  <a:gd name="T33" fmla="*/ 187 h 229"/>
                  <a:gd name="T34" fmla="*/ 109 w 112"/>
                  <a:gd name="T35" fmla="*/ 214 h 229"/>
                  <a:gd name="T36" fmla="*/ 112 w 112"/>
                  <a:gd name="T37" fmla="*/ 228 h 229"/>
                  <a:gd name="T38" fmla="*/ 112 w 112"/>
                  <a:gd name="T39" fmla="*/ 229 h 229"/>
                  <a:gd name="T40" fmla="*/ 103 w 112"/>
                  <a:gd name="T41" fmla="*/ 211 h 229"/>
                  <a:gd name="T42" fmla="*/ 80 w 112"/>
                  <a:gd name="T43" fmla="*/ 187 h 229"/>
                  <a:gd name="T44" fmla="*/ 68 w 112"/>
                  <a:gd name="T45" fmla="*/ 178 h 229"/>
                  <a:gd name="T46" fmla="*/ 52 w 112"/>
                  <a:gd name="T47" fmla="*/ 155 h 229"/>
                  <a:gd name="T48" fmla="*/ 42 w 112"/>
                  <a:gd name="T49" fmla="*/ 141 h 229"/>
                  <a:gd name="T50" fmla="*/ 32 w 112"/>
                  <a:gd name="T51" fmla="*/ 124 h 229"/>
                  <a:gd name="T52" fmla="*/ 23 w 112"/>
                  <a:gd name="T53" fmla="*/ 109 h 229"/>
                  <a:gd name="T54" fmla="*/ 13 w 112"/>
                  <a:gd name="T55" fmla="*/ 91 h 229"/>
                  <a:gd name="T56" fmla="*/ 3 w 112"/>
                  <a:gd name="T57" fmla="*/ 64 h 229"/>
                  <a:gd name="T58" fmla="*/ 0 w 112"/>
                  <a:gd name="T59" fmla="*/ 39 h 229"/>
                  <a:gd name="T60" fmla="*/ 0 w 112"/>
                  <a:gd name="T61" fmla="*/ 27 h 229"/>
                  <a:gd name="T62" fmla="*/ 3 w 112"/>
                  <a:gd name="T63" fmla="*/ 20 h 229"/>
                  <a:gd name="T64" fmla="*/ 10 w 112"/>
                  <a:gd name="T65" fmla="*/ 6 h 229"/>
                  <a:gd name="T66" fmla="*/ 19 w 112"/>
                  <a:gd name="T67" fmla="*/ 3 h 229"/>
                  <a:gd name="T68" fmla="*/ 32 w 112"/>
                  <a:gd name="T69" fmla="*/ 2 h 229"/>
                  <a:gd name="T70" fmla="*/ 39 w 112"/>
                  <a:gd name="T71" fmla="*/ 0 h 229"/>
                  <a:gd name="T72" fmla="*/ 39 w 112"/>
                  <a:gd name="T73" fmla="*/ 0 h 229"/>
                  <a:gd name="T74" fmla="*/ 42 w 112"/>
                  <a:gd name="T75" fmla="*/ 2 h 22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2" h="229">
                    <a:moveTo>
                      <a:pt x="42" y="2"/>
                    </a:moveTo>
                    <a:lnTo>
                      <a:pt x="35" y="8"/>
                    </a:lnTo>
                    <a:lnTo>
                      <a:pt x="26" y="27"/>
                    </a:lnTo>
                    <a:lnTo>
                      <a:pt x="26" y="49"/>
                    </a:lnTo>
                    <a:lnTo>
                      <a:pt x="29" y="68"/>
                    </a:lnTo>
                    <a:lnTo>
                      <a:pt x="39" y="88"/>
                    </a:lnTo>
                    <a:lnTo>
                      <a:pt x="52" y="103"/>
                    </a:lnTo>
                    <a:lnTo>
                      <a:pt x="55" y="109"/>
                    </a:lnTo>
                    <a:lnTo>
                      <a:pt x="58" y="109"/>
                    </a:lnTo>
                    <a:lnTo>
                      <a:pt x="74" y="99"/>
                    </a:lnTo>
                    <a:lnTo>
                      <a:pt x="84" y="96"/>
                    </a:lnTo>
                    <a:lnTo>
                      <a:pt x="87" y="94"/>
                    </a:lnTo>
                    <a:lnTo>
                      <a:pt x="84" y="100"/>
                    </a:lnTo>
                    <a:lnTo>
                      <a:pt x="77" y="111"/>
                    </a:lnTo>
                    <a:lnTo>
                      <a:pt x="77" y="146"/>
                    </a:lnTo>
                    <a:lnTo>
                      <a:pt x="84" y="162"/>
                    </a:lnTo>
                    <a:lnTo>
                      <a:pt x="93" y="187"/>
                    </a:lnTo>
                    <a:lnTo>
                      <a:pt x="109" y="214"/>
                    </a:lnTo>
                    <a:lnTo>
                      <a:pt x="112" y="228"/>
                    </a:lnTo>
                    <a:lnTo>
                      <a:pt x="112" y="229"/>
                    </a:lnTo>
                    <a:lnTo>
                      <a:pt x="103" y="211"/>
                    </a:lnTo>
                    <a:lnTo>
                      <a:pt x="80" y="187"/>
                    </a:lnTo>
                    <a:lnTo>
                      <a:pt x="68" y="178"/>
                    </a:lnTo>
                    <a:lnTo>
                      <a:pt x="52" y="155"/>
                    </a:lnTo>
                    <a:lnTo>
                      <a:pt x="42" y="141"/>
                    </a:lnTo>
                    <a:lnTo>
                      <a:pt x="32" y="124"/>
                    </a:lnTo>
                    <a:lnTo>
                      <a:pt x="23" y="109"/>
                    </a:lnTo>
                    <a:lnTo>
                      <a:pt x="13" y="91"/>
                    </a:lnTo>
                    <a:lnTo>
                      <a:pt x="3" y="64"/>
                    </a:lnTo>
                    <a:lnTo>
                      <a:pt x="0" y="39"/>
                    </a:lnTo>
                    <a:lnTo>
                      <a:pt x="0" y="27"/>
                    </a:lnTo>
                    <a:lnTo>
                      <a:pt x="3" y="20"/>
                    </a:lnTo>
                    <a:lnTo>
                      <a:pt x="10" y="6"/>
                    </a:lnTo>
                    <a:lnTo>
                      <a:pt x="19" y="3"/>
                    </a:lnTo>
                    <a:lnTo>
                      <a:pt x="32" y="2"/>
                    </a:lnTo>
                    <a:lnTo>
                      <a:pt x="39" y="0"/>
                    </a:lnTo>
                    <a:lnTo>
                      <a:pt x="42" y="2"/>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73" name="Freeform 146"/>
              <p:cNvSpPr/>
              <p:nvPr/>
            </p:nvSpPr>
            <p:spPr bwMode="auto">
              <a:xfrm>
                <a:off x="4548" y="593"/>
                <a:ext cx="106" cy="229"/>
              </a:xfrm>
              <a:custGeom>
                <a:avLst/>
                <a:gdLst>
                  <a:gd name="T0" fmla="*/ 64 w 106"/>
                  <a:gd name="T1" fmla="*/ 1 h 229"/>
                  <a:gd name="T2" fmla="*/ 74 w 106"/>
                  <a:gd name="T3" fmla="*/ 8 h 229"/>
                  <a:gd name="T4" fmla="*/ 83 w 106"/>
                  <a:gd name="T5" fmla="*/ 27 h 229"/>
                  <a:gd name="T6" fmla="*/ 83 w 106"/>
                  <a:gd name="T7" fmla="*/ 49 h 229"/>
                  <a:gd name="T8" fmla="*/ 80 w 106"/>
                  <a:gd name="T9" fmla="*/ 68 h 229"/>
                  <a:gd name="T10" fmla="*/ 70 w 106"/>
                  <a:gd name="T11" fmla="*/ 88 h 229"/>
                  <a:gd name="T12" fmla="*/ 57 w 106"/>
                  <a:gd name="T13" fmla="*/ 103 h 229"/>
                  <a:gd name="T14" fmla="*/ 54 w 106"/>
                  <a:gd name="T15" fmla="*/ 109 h 229"/>
                  <a:gd name="T16" fmla="*/ 51 w 106"/>
                  <a:gd name="T17" fmla="*/ 109 h 229"/>
                  <a:gd name="T18" fmla="*/ 35 w 106"/>
                  <a:gd name="T19" fmla="*/ 99 h 229"/>
                  <a:gd name="T20" fmla="*/ 25 w 106"/>
                  <a:gd name="T21" fmla="*/ 96 h 229"/>
                  <a:gd name="T22" fmla="*/ 22 w 106"/>
                  <a:gd name="T23" fmla="*/ 94 h 229"/>
                  <a:gd name="T24" fmla="*/ 25 w 106"/>
                  <a:gd name="T25" fmla="*/ 100 h 229"/>
                  <a:gd name="T26" fmla="*/ 32 w 106"/>
                  <a:gd name="T27" fmla="*/ 111 h 229"/>
                  <a:gd name="T28" fmla="*/ 35 w 106"/>
                  <a:gd name="T29" fmla="*/ 147 h 229"/>
                  <a:gd name="T30" fmla="*/ 25 w 106"/>
                  <a:gd name="T31" fmla="*/ 162 h 229"/>
                  <a:gd name="T32" fmla="*/ 16 w 106"/>
                  <a:gd name="T33" fmla="*/ 187 h 229"/>
                  <a:gd name="T34" fmla="*/ 3 w 106"/>
                  <a:gd name="T35" fmla="*/ 216 h 229"/>
                  <a:gd name="T36" fmla="*/ 0 w 106"/>
                  <a:gd name="T37" fmla="*/ 229 h 229"/>
                  <a:gd name="T38" fmla="*/ 0 w 106"/>
                  <a:gd name="T39" fmla="*/ 229 h 229"/>
                  <a:gd name="T40" fmla="*/ 6 w 106"/>
                  <a:gd name="T41" fmla="*/ 212 h 229"/>
                  <a:gd name="T42" fmla="*/ 32 w 106"/>
                  <a:gd name="T43" fmla="*/ 187 h 229"/>
                  <a:gd name="T44" fmla="*/ 41 w 106"/>
                  <a:gd name="T45" fmla="*/ 178 h 229"/>
                  <a:gd name="T46" fmla="*/ 57 w 106"/>
                  <a:gd name="T47" fmla="*/ 155 h 229"/>
                  <a:gd name="T48" fmla="*/ 67 w 106"/>
                  <a:gd name="T49" fmla="*/ 141 h 229"/>
                  <a:gd name="T50" fmla="*/ 80 w 106"/>
                  <a:gd name="T51" fmla="*/ 124 h 229"/>
                  <a:gd name="T52" fmla="*/ 86 w 106"/>
                  <a:gd name="T53" fmla="*/ 109 h 229"/>
                  <a:gd name="T54" fmla="*/ 99 w 106"/>
                  <a:gd name="T55" fmla="*/ 91 h 229"/>
                  <a:gd name="T56" fmla="*/ 106 w 106"/>
                  <a:gd name="T57" fmla="*/ 64 h 229"/>
                  <a:gd name="T58" fmla="*/ 106 w 106"/>
                  <a:gd name="T59" fmla="*/ 39 h 229"/>
                  <a:gd name="T60" fmla="*/ 106 w 106"/>
                  <a:gd name="T61" fmla="*/ 27 h 229"/>
                  <a:gd name="T62" fmla="*/ 102 w 106"/>
                  <a:gd name="T63" fmla="*/ 20 h 229"/>
                  <a:gd name="T64" fmla="*/ 99 w 106"/>
                  <a:gd name="T65" fmla="*/ 6 h 229"/>
                  <a:gd name="T66" fmla="*/ 90 w 106"/>
                  <a:gd name="T67" fmla="*/ 3 h 229"/>
                  <a:gd name="T68" fmla="*/ 77 w 106"/>
                  <a:gd name="T69" fmla="*/ 1 h 229"/>
                  <a:gd name="T70" fmla="*/ 70 w 106"/>
                  <a:gd name="T71" fmla="*/ 0 h 229"/>
                  <a:gd name="T72" fmla="*/ 67 w 106"/>
                  <a:gd name="T73" fmla="*/ 0 h 229"/>
                  <a:gd name="T74" fmla="*/ 64 w 106"/>
                  <a:gd name="T75" fmla="*/ 1 h 22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6" h="229">
                    <a:moveTo>
                      <a:pt x="64" y="1"/>
                    </a:moveTo>
                    <a:lnTo>
                      <a:pt x="74" y="8"/>
                    </a:lnTo>
                    <a:lnTo>
                      <a:pt x="83" y="27"/>
                    </a:lnTo>
                    <a:lnTo>
                      <a:pt x="83" y="49"/>
                    </a:lnTo>
                    <a:lnTo>
                      <a:pt x="80" y="68"/>
                    </a:lnTo>
                    <a:lnTo>
                      <a:pt x="70" y="88"/>
                    </a:lnTo>
                    <a:lnTo>
                      <a:pt x="57" y="103"/>
                    </a:lnTo>
                    <a:lnTo>
                      <a:pt x="54" y="109"/>
                    </a:lnTo>
                    <a:lnTo>
                      <a:pt x="51" y="109"/>
                    </a:lnTo>
                    <a:lnTo>
                      <a:pt x="35" y="99"/>
                    </a:lnTo>
                    <a:lnTo>
                      <a:pt x="25" y="96"/>
                    </a:lnTo>
                    <a:lnTo>
                      <a:pt x="22" y="94"/>
                    </a:lnTo>
                    <a:lnTo>
                      <a:pt x="25" y="100"/>
                    </a:lnTo>
                    <a:lnTo>
                      <a:pt x="32" y="111"/>
                    </a:lnTo>
                    <a:lnTo>
                      <a:pt x="35" y="147"/>
                    </a:lnTo>
                    <a:lnTo>
                      <a:pt x="25" y="162"/>
                    </a:lnTo>
                    <a:lnTo>
                      <a:pt x="16" y="187"/>
                    </a:lnTo>
                    <a:lnTo>
                      <a:pt x="3" y="216"/>
                    </a:lnTo>
                    <a:lnTo>
                      <a:pt x="0" y="229"/>
                    </a:lnTo>
                    <a:lnTo>
                      <a:pt x="6" y="212"/>
                    </a:lnTo>
                    <a:lnTo>
                      <a:pt x="32" y="187"/>
                    </a:lnTo>
                    <a:lnTo>
                      <a:pt x="41" y="178"/>
                    </a:lnTo>
                    <a:lnTo>
                      <a:pt x="57" y="155"/>
                    </a:lnTo>
                    <a:lnTo>
                      <a:pt x="67" y="141"/>
                    </a:lnTo>
                    <a:lnTo>
                      <a:pt x="80" y="124"/>
                    </a:lnTo>
                    <a:lnTo>
                      <a:pt x="86" y="109"/>
                    </a:lnTo>
                    <a:lnTo>
                      <a:pt x="99" y="91"/>
                    </a:lnTo>
                    <a:lnTo>
                      <a:pt x="106" y="64"/>
                    </a:lnTo>
                    <a:lnTo>
                      <a:pt x="106" y="39"/>
                    </a:lnTo>
                    <a:lnTo>
                      <a:pt x="106" y="27"/>
                    </a:lnTo>
                    <a:lnTo>
                      <a:pt x="102" y="20"/>
                    </a:lnTo>
                    <a:lnTo>
                      <a:pt x="99" y="6"/>
                    </a:lnTo>
                    <a:lnTo>
                      <a:pt x="90" y="3"/>
                    </a:lnTo>
                    <a:lnTo>
                      <a:pt x="77" y="1"/>
                    </a:lnTo>
                    <a:lnTo>
                      <a:pt x="70" y="0"/>
                    </a:lnTo>
                    <a:lnTo>
                      <a:pt x="67" y="0"/>
                    </a:lnTo>
                    <a:lnTo>
                      <a:pt x="64" y="1"/>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74" name="Freeform 147"/>
              <p:cNvSpPr/>
              <p:nvPr/>
            </p:nvSpPr>
            <p:spPr bwMode="auto">
              <a:xfrm>
                <a:off x="2075" y="605"/>
                <a:ext cx="7" cy="9"/>
              </a:xfrm>
              <a:custGeom>
                <a:avLst/>
                <a:gdLst>
                  <a:gd name="T0" fmla="*/ 7 w 7"/>
                  <a:gd name="T1" fmla="*/ 3 h 9"/>
                  <a:gd name="T2" fmla="*/ 4 w 7"/>
                  <a:gd name="T3" fmla="*/ 5 h 9"/>
                  <a:gd name="T4" fmla="*/ 4 w 7"/>
                  <a:gd name="T5" fmla="*/ 9 h 9"/>
                  <a:gd name="T6" fmla="*/ 4 w 7"/>
                  <a:gd name="T7" fmla="*/ 9 h 9"/>
                  <a:gd name="T8" fmla="*/ 0 w 7"/>
                  <a:gd name="T9" fmla="*/ 9 h 9"/>
                  <a:gd name="T10" fmla="*/ 0 w 7"/>
                  <a:gd name="T11" fmla="*/ 3 h 9"/>
                  <a:gd name="T12" fmla="*/ 7 w 7"/>
                  <a:gd name="T13" fmla="*/ 0 h 9"/>
                  <a:gd name="T14" fmla="*/ 7 w 7"/>
                  <a:gd name="T15" fmla="*/ 0 h 9"/>
                  <a:gd name="T16" fmla="*/ 7 w 7"/>
                  <a:gd name="T17" fmla="*/ 3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9">
                    <a:moveTo>
                      <a:pt x="7" y="3"/>
                    </a:moveTo>
                    <a:lnTo>
                      <a:pt x="4" y="5"/>
                    </a:lnTo>
                    <a:lnTo>
                      <a:pt x="4" y="9"/>
                    </a:lnTo>
                    <a:lnTo>
                      <a:pt x="0" y="9"/>
                    </a:lnTo>
                    <a:lnTo>
                      <a:pt x="0" y="3"/>
                    </a:lnTo>
                    <a:lnTo>
                      <a:pt x="7" y="0"/>
                    </a:lnTo>
                    <a:lnTo>
                      <a:pt x="7"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75" name="Freeform 148"/>
              <p:cNvSpPr/>
              <p:nvPr/>
            </p:nvSpPr>
            <p:spPr bwMode="auto">
              <a:xfrm>
                <a:off x="4628" y="599"/>
                <a:ext cx="6" cy="9"/>
              </a:xfrm>
              <a:custGeom>
                <a:avLst/>
                <a:gdLst>
                  <a:gd name="T0" fmla="*/ 0 w 6"/>
                  <a:gd name="T1" fmla="*/ 3 h 9"/>
                  <a:gd name="T2" fmla="*/ 6 w 6"/>
                  <a:gd name="T3" fmla="*/ 5 h 9"/>
                  <a:gd name="T4" fmla="*/ 6 w 6"/>
                  <a:gd name="T5" fmla="*/ 9 h 9"/>
                  <a:gd name="T6" fmla="*/ 6 w 6"/>
                  <a:gd name="T7" fmla="*/ 9 h 9"/>
                  <a:gd name="T8" fmla="*/ 6 w 6"/>
                  <a:gd name="T9" fmla="*/ 9 h 9"/>
                  <a:gd name="T10" fmla="*/ 6 w 6"/>
                  <a:gd name="T11" fmla="*/ 3 h 9"/>
                  <a:gd name="T12" fmla="*/ 3 w 6"/>
                  <a:gd name="T13" fmla="*/ 0 h 9"/>
                  <a:gd name="T14" fmla="*/ 0 w 6"/>
                  <a:gd name="T15" fmla="*/ 0 h 9"/>
                  <a:gd name="T16" fmla="*/ 0 w 6"/>
                  <a:gd name="T17" fmla="*/ 3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 h="9">
                    <a:moveTo>
                      <a:pt x="0" y="3"/>
                    </a:moveTo>
                    <a:lnTo>
                      <a:pt x="6" y="5"/>
                    </a:lnTo>
                    <a:lnTo>
                      <a:pt x="6" y="9"/>
                    </a:lnTo>
                    <a:lnTo>
                      <a:pt x="6" y="3"/>
                    </a:lnTo>
                    <a:lnTo>
                      <a:pt x="3" y="0"/>
                    </a:lnTo>
                    <a:lnTo>
                      <a:pt x="0"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76" name="Freeform 149"/>
              <p:cNvSpPr/>
              <p:nvPr/>
            </p:nvSpPr>
            <p:spPr bwMode="auto">
              <a:xfrm>
                <a:off x="2149" y="607"/>
                <a:ext cx="7" cy="9"/>
              </a:xfrm>
              <a:custGeom>
                <a:avLst/>
                <a:gdLst>
                  <a:gd name="T0" fmla="*/ 7 w 7"/>
                  <a:gd name="T1" fmla="*/ 6 h 9"/>
                  <a:gd name="T2" fmla="*/ 7 w 7"/>
                  <a:gd name="T3" fmla="*/ 9 h 9"/>
                  <a:gd name="T4" fmla="*/ 3 w 7"/>
                  <a:gd name="T5" fmla="*/ 9 h 9"/>
                  <a:gd name="T6" fmla="*/ 0 w 7"/>
                  <a:gd name="T7" fmla="*/ 0 h 9"/>
                  <a:gd name="T8" fmla="*/ 3 w 7"/>
                  <a:gd name="T9" fmla="*/ 0 h 9"/>
                  <a:gd name="T10" fmla="*/ 7 w 7"/>
                  <a:gd name="T11" fmla="*/ 6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9">
                    <a:moveTo>
                      <a:pt x="7" y="6"/>
                    </a:moveTo>
                    <a:lnTo>
                      <a:pt x="7" y="9"/>
                    </a:lnTo>
                    <a:lnTo>
                      <a:pt x="3" y="9"/>
                    </a:lnTo>
                    <a:lnTo>
                      <a:pt x="0" y="0"/>
                    </a:lnTo>
                    <a:lnTo>
                      <a:pt x="3" y="0"/>
                    </a:lnTo>
                    <a:lnTo>
                      <a:pt x="7"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77" name="Freeform 150"/>
              <p:cNvSpPr/>
              <p:nvPr/>
            </p:nvSpPr>
            <p:spPr bwMode="auto">
              <a:xfrm>
                <a:off x="4557" y="601"/>
                <a:ext cx="4" cy="9"/>
              </a:xfrm>
              <a:custGeom>
                <a:avLst/>
                <a:gdLst>
                  <a:gd name="T0" fmla="*/ 0 w 4"/>
                  <a:gd name="T1" fmla="*/ 6 h 9"/>
                  <a:gd name="T2" fmla="*/ 0 w 4"/>
                  <a:gd name="T3" fmla="*/ 9 h 9"/>
                  <a:gd name="T4" fmla="*/ 4 w 4"/>
                  <a:gd name="T5" fmla="*/ 9 h 9"/>
                  <a:gd name="T6" fmla="*/ 4 w 4"/>
                  <a:gd name="T7" fmla="*/ 0 h 9"/>
                  <a:gd name="T8" fmla="*/ 4 w 4"/>
                  <a:gd name="T9" fmla="*/ 0 h 9"/>
                  <a:gd name="T10" fmla="*/ 0 w 4"/>
                  <a:gd name="T11" fmla="*/ 6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9">
                    <a:moveTo>
                      <a:pt x="0" y="6"/>
                    </a:moveTo>
                    <a:lnTo>
                      <a:pt x="0" y="9"/>
                    </a:lnTo>
                    <a:lnTo>
                      <a:pt x="4" y="9"/>
                    </a:lnTo>
                    <a:lnTo>
                      <a:pt x="4" y="0"/>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78" name="Freeform 151"/>
              <p:cNvSpPr/>
              <p:nvPr/>
            </p:nvSpPr>
            <p:spPr bwMode="auto">
              <a:xfrm>
                <a:off x="2018" y="608"/>
                <a:ext cx="6" cy="5"/>
              </a:xfrm>
              <a:custGeom>
                <a:avLst/>
                <a:gdLst>
                  <a:gd name="T0" fmla="*/ 3 w 6"/>
                  <a:gd name="T1" fmla="*/ 5 h 5"/>
                  <a:gd name="T2" fmla="*/ 3 w 6"/>
                  <a:gd name="T3" fmla="*/ 5 h 5"/>
                  <a:gd name="T4" fmla="*/ 0 w 6"/>
                  <a:gd name="T5" fmla="*/ 5 h 5"/>
                  <a:gd name="T6" fmla="*/ 0 w 6"/>
                  <a:gd name="T7" fmla="*/ 2 h 5"/>
                  <a:gd name="T8" fmla="*/ 6 w 6"/>
                  <a:gd name="T9" fmla="*/ 0 h 5"/>
                  <a:gd name="T10" fmla="*/ 6 w 6"/>
                  <a:gd name="T11" fmla="*/ 3 h 5"/>
                  <a:gd name="T12" fmla="*/ 3 w 6"/>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5">
                    <a:moveTo>
                      <a:pt x="3" y="5"/>
                    </a:moveTo>
                    <a:lnTo>
                      <a:pt x="3" y="5"/>
                    </a:lnTo>
                    <a:lnTo>
                      <a:pt x="0" y="5"/>
                    </a:lnTo>
                    <a:lnTo>
                      <a:pt x="0" y="2"/>
                    </a:lnTo>
                    <a:lnTo>
                      <a:pt x="6" y="0"/>
                    </a:lnTo>
                    <a:lnTo>
                      <a:pt x="6" y="3"/>
                    </a:lnTo>
                    <a:lnTo>
                      <a:pt x="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79" name="Freeform 152"/>
              <p:cNvSpPr/>
              <p:nvPr/>
            </p:nvSpPr>
            <p:spPr bwMode="auto">
              <a:xfrm>
                <a:off x="4689" y="602"/>
                <a:ext cx="6" cy="5"/>
              </a:xfrm>
              <a:custGeom>
                <a:avLst/>
                <a:gdLst>
                  <a:gd name="T0" fmla="*/ 3 w 6"/>
                  <a:gd name="T1" fmla="*/ 5 h 5"/>
                  <a:gd name="T2" fmla="*/ 3 w 6"/>
                  <a:gd name="T3" fmla="*/ 5 h 5"/>
                  <a:gd name="T4" fmla="*/ 6 w 6"/>
                  <a:gd name="T5" fmla="*/ 5 h 5"/>
                  <a:gd name="T6" fmla="*/ 6 w 6"/>
                  <a:gd name="T7" fmla="*/ 2 h 5"/>
                  <a:gd name="T8" fmla="*/ 0 w 6"/>
                  <a:gd name="T9" fmla="*/ 0 h 5"/>
                  <a:gd name="T10" fmla="*/ 0 w 6"/>
                  <a:gd name="T11" fmla="*/ 2 h 5"/>
                  <a:gd name="T12" fmla="*/ 3 w 6"/>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5">
                    <a:moveTo>
                      <a:pt x="3" y="5"/>
                    </a:moveTo>
                    <a:lnTo>
                      <a:pt x="3" y="5"/>
                    </a:lnTo>
                    <a:lnTo>
                      <a:pt x="6" y="5"/>
                    </a:lnTo>
                    <a:lnTo>
                      <a:pt x="6" y="2"/>
                    </a:lnTo>
                    <a:lnTo>
                      <a:pt x="0" y="0"/>
                    </a:lnTo>
                    <a:lnTo>
                      <a:pt x="0" y="2"/>
                    </a:lnTo>
                    <a:lnTo>
                      <a:pt x="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80" name="Freeform 153"/>
              <p:cNvSpPr/>
              <p:nvPr/>
            </p:nvSpPr>
            <p:spPr bwMode="auto">
              <a:xfrm>
                <a:off x="2069" y="619"/>
                <a:ext cx="6" cy="13"/>
              </a:xfrm>
              <a:custGeom>
                <a:avLst/>
                <a:gdLst>
                  <a:gd name="T0" fmla="*/ 6 w 6"/>
                  <a:gd name="T1" fmla="*/ 3 h 13"/>
                  <a:gd name="T2" fmla="*/ 0 w 6"/>
                  <a:gd name="T3" fmla="*/ 13 h 13"/>
                  <a:gd name="T4" fmla="*/ 0 w 6"/>
                  <a:gd name="T5" fmla="*/ 13 h 13"/>
                  <a:gd name="T6" fmla="*/ 0 w 6"/>
                  <a:gd name="T7" fmla="*/ 4 h 13"/>
                  <a:gd name="T8" fmla="*/ 3 w 6"/>
                  <a:gd name="T9" fmla="*/ 0 h 13"/>
                  <a:gd name="T10" fmla="*/ 6 w 6"/>
                  <a:gd name="T11" fmla="*/ 0 h 13"/>
                  <a:gd name="T12" fmla="*/ 6 w 6"/>
                  <a:gd name="T13" fmla="*/ 3 h 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3">
                    <a:moveTo>
                      <a:pt x="6" y="3"/>
                    </a:moveTo>
                    <a:lnTo>
                      <a:pt x="0" y="13"/>
                    </a:lnTo>
                    <a:lnTo>
                      <a:pt x="0" y="4"/>
                    </a:lnTo>
                    <a:lnTo>
                      <a:pt x="3" y="0"/>
                    </a:lnTo>
                    <a:lnTo>
                      <a:pt x="6" y="0"/>
                    </a:lnTo>
                    <a:lnTo>
                      <a:pt x="6"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81" name="Freeform 154"/>
              <p:cNvSpPr/>
              <p:nvPr/>
            </p:nvSpPr>
            <p:spPr bwMode="auto">
              <a:xfrm>
                <a:off x="4638" y="613"/>
                <a:ext cx="6" cy="13"/>
              </a:xfrm>
              <a:custGeom>
                <a:avLst/>
                <a:gdLst>
                  <a:gd name="T0" fmla="*/ 0 w 6"/>
                  <a:gd name="T1" fmla="*/ 3 h 13"/>
                  <a:gd name="T2" fmla="*/ 3 w 6"/>
                  <a:gd name="T3" fmla="*/ 13 h 13"/>
                  <a:gd name="T4" fmla="*/ 6 w 6"/>
                  <a:gd name="T5" fmla="*/ 13 h 13"/>
                  <a:gd name="T6" fmla="*/ 6 w 6"/>
                  <a:gd name="T7" fmla="*/ 6 h 13"/>
                  <a:gd name="T8" fmla="*/ 0 w 6"/>
                  <a:gd name="T9" fmla="*/ 0 h 13"/>
                  <a:gd name="T10" fmla="*/ 0 w 6"/>
                  <a:gd name="T11" fmla="*/ 0 h 13"/>
                  <a:gd name="T12" fmla="*/ 0 w 6"/>
                  <a:gd name="T13" fmla="*/ 3 h 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3">
                    <a:moveTo>
                      <a:pt x="0" y="3"/>
                    </a:moveTo>
                    <a:lnTo>
                      <a:pt x="3" y="13"/>
                    </a:lnTo>
                    <a:lnTo>
                      <a:pt x="6" y="13"/>
                    </a:lnTo>
                    <a:lnTo>
                      <a:pt x="6" y="6"/>
                    </a:lnTo>
                    <a:lnTo>
                      <a:pt x="0"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82" name="Freeform 155"/>
              <p:cNvSpPr/>
              <p:nvPr/>
            </p:nvSpPr>
            <p:spPr bwMode="auto">
              <a:xfrm>
                <a:off x="2002" y="622"/>
                <a:ext cx="6" cy="4"/>
              </a:xfrm>
              <a:custGeom>
                <a:avLst/>
                <a:gdLst>
                  <a:gd name="T0" fmla="*/ 6 w 6"/>
                  <a:gd name="T1" fmla="*/ 4 h 4"/>
                  <a:gd name="T2" fmla="*/ 3 w 6"/>
                  <a:gd name="T3" fmla="*/ 4 h 4"/>
                  <a:gd name="T4" fmla="*/ 0 w 6"/>
                  <a:gd name="T5" fmla="*/ 3 h 4"/>
                  <a:gd name="T6" fmla="*/ 6 w 6"/>
                  <a:gd name="T7" fmla="*/ 0 h 4"/>
                  <a:gd name="T8" fmla="*/ 6 w 6"/>
                  <a:gd name="T9" fmla="*/ 0 h 4"/>
                  <a:gd name="T10" fmla="*/ 6 w 6"/>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4">
                    <a:moveTo>
                      <a:pt x="6" y="4"/>
                    </a:moveTo>
                    <a:lnTo>
                      <a:pt x="3" y="4"/>
                    </a:lnTo>
                    <a:lnTo>
                      <a:pt x="0" y="3"/>
                    </a:lnTo>
                    <a:lnTo>
                      <a:pt x="6" y="0"/>
                    </a:lnTo>
                    <a:lnTo>
                      <a:pt x="6"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83" name="Freeform 156"/>
              <p:cNvSpPr/>
              <p:nvPr/>
            </p:nvSpPr>
            <p:spPr bwMode="auto">
              <a:xfrm>
                <a:off x="4702" y="616"/>
                <a:ext cx="6" cy="4"/>
              </a:xfrm>
              <a:custGeom>
                <a:avLst/>
                <a:gdLst>
                  <a:gd name="T0" fmla="*/ 3 w 6"/>
                  <a:gd name="T1" fmla="*/ 3 h 4"/>
                  <a:gd name="T2" fmla="*/ 6 w 6"/>
                  <a:gd name="T3" fmla="*/ 4 h 4"/>
                  <a:gd name="T4" fmla="*/ 6 w 6"/>
                  <a:gd name="T5" fmla="*/ 3 h 4"/>
                  <a:gd name="T6" fmla="*/ 3 w 6"/>
                  <a:gd name="T7" fmla="*/ 0 h 4"/>
                  <a:gd name="T8" fmla="*/ 0 w 6"/>
                  <a:gd name="T9" fmla="*/ 0 h 4"/>
                  <a:gd name="T10" fmla="*/ 3 w 6"/>
                  <a:gd name="T11" fmla="*/ 3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4">
                    <a:moveTo>
                      <a:pt x="3" y="3"/>
                    </a:moveTo>
                    <a:lnTo>
                      <a:pt x="6" y="4"/>
                    </a:lnTo>
                    <a:lnTo>
                      <a:pt x="6" y="3"/>
                    </a:lnTo>
                    <a:lnTo>
                      <a:pt x="3" y="0"/>
                    </a:lnTo>
                    <a:lnTo>
                      <a:pt x="0" y="0"/>
                    </a:lnTo>
                    <a:lnTo>
                      <a:pt x="3"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84" name="Freeform 157"/>
              <p:cNvSpPr/>
              <p:nvPr/>
            </p:nvSpPr>
            <p:spPr bwMode="auto">
              <a:xfrm>
                <a:off x="2149" y="622"/>
                <a:ext cx="3" cy="4"/>
              </a:xfrm>
              <a:custGeom>
                <a:avLst/>
                <a:gdLst>
                  <a:gd name="T0" fmla="*/ 3 w 3"/>
                  <a:gd name="T1" fmla="*/ 4 h 4"/>
                  <a:gd name="T2" fmla="*/ 0 w 3"/>
                  <a:gd name="T3" fmla="*/ 4 h 4"/>
                  <a:gd name="T4" fmla="*/ 0 w 3"/>
                  <a:gd name="T5" fmla="*/ 4 h 4"/>
                  <a:gd name="T6" fmla="*/ 0 w 3"/>
                  <a:gd name="T7" fmla="*/ 1 h 4"/>
                  <a:gd name="T8" fmla="*/ 3 w 3"/>
                  <a:gd name="T9" fmla="*/ 0 h 4"/>
                  <a:gd name="T10" fmla="*/ 3 w 3"/>
                  <a:gd name="T11" fmla="*/ 0 h 4"/>
                  <a:gd name="T12" fmla="*/ 3 w 3"/>
                  <a:gd name="T13" fmla="*/ 4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
                    <a:moveTo>
                      <a:pt x="3" y="4"/>
                    </a:moveTo>
                    <a:lnTo>
                      <a:pt x="0" y="4"/>
                    </a:lnTo>
                    <a:lnTo>
                      <a:pt x="0" y="1"/>
                    </a:lnTo>
                    <a:lnTo>
                      <a:pt x="3" y="0"/>
                    </a:lnTo>
                    <a:lnTo>
                      <a:pt x="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85" name="Freeform 158"/>
              <p:cNvSpPr/>
              <p:nvPr/>
            </p:nvSpPr>
            <p:spPr bwMode="auto">
              <a:xfrm>
                <a:off x="4561" y="617"/>
                <a:ext cx="3" cy="5"/>
              </a:xfrm>
              <a:custGeom>
                <a:avLst/>
                <a:gdLst>
                  <a:gd name="T0" fmla="*/ 0 w 3"/>
                  <a:gd name="T1" fmla="*/ 3 h 5"/>
                  <a:gd name="T2" fmla="*/ 3 w 3"/>
                  <a:gd name="T3" fmla="*/ 5 h 5"/>
                  <a:gd name="T4" fmla="*/ 3 w 3"/>
                  <a:gd name="T5" fmla="*/ 5 h 5"/>
                  <a:gd name="T6" fmla="*/ 3 w 3"/>
                  <a:gd name="T7" fmla="*/ 2 h 5"/>
                  <a:gd name="T8" fmla="*/ 0 w 3"/>
                  <a:gd name="T9" fmla="*/ 0 h 5"/>
                  <a:gd name="T10" fmla="*/ 0 w 3"/>
                  <a:gd name="T11" fmla="*/ 0 h 5"/>
                  <a:gd name="T12" fmla="*/ 0 w 3"/>
                  <a:gd name="T13" fmla="*/ 3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5">
                    <a:moveTo>
                      <a:pt x="0" y="3"/>
                    </a:moveTo>
                    <a:lnTo>
                      <a:pt x="3" y="5"/>
                    </a:lnTo>
                    <a:lnTo>
                      <a:pt x="3" y="2"/>
                    </a:lnTo>
                    <a:lnTo>
                      <a:pt x="0"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86" name="Freeform 159"/>
              <p:cNvSpPr/>
              <p:nvPr/>
            </p:nvSpPr>
            <p:spPr bwMode="auto">
              <a:xfrm>
                <a:off x="1995" y="637"/>
                <a:ext cx="4" cy="6"/>
              </a:xfrm>
              <a:custGeom>
                <a:avLst/>
                <a:gdLst>
                  <a:gd name="T0" fmla="*/ 4 w 4"/>
                  <a:gd name="T1" fmla="*/ 5 h 6"/>
                  <a:gd name="T2" fmla="*/ 0 w 4"/>
                  <a:gd name="T3" fmla="*/ 6 h 6"/>
                  <a:gd name="T4" fmla="*/ 0 w 4"/>
                  <a:gd name="T5" fmla="*/ 6 h 6"/>
                  <a:gd name="T6" fmla="*/ 0 w 4"/>
                  <a:gd name="T7" fmla="*/ 1 h 6"/>
                  <a:gd name="T8" fmla="*/ 0 w 4"/>
                  <a:gd name="T9" fmla="*/ 0 h 6"/>
                  <a:gd name="T10" fmla="*/ 4 w 4"/>
                  <a:gd name="T11" fmla="*/ 0 h 6"/>
                  <a:gd name="T12" fmla="*/ 4 w 4"/>
                  <a:gd name="T13" fmla="*/ 5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6">
                    <a:moveTo>
                      <a:pt x="4" y="5"/>
                    </a:moveTo>
                    <a:lnTo>
                      <a:pt x="0" y="6"/>
                    </a:lnTo>
                    <a:lnTo>
                      <a:pt x="0" y="1"/>
                    </a:lnTo>
                    <a:lnTo>
                      <a:pt x="0" y="0"/>
                    </a:lnTo>
                    <a:lnTo>
                      <a:pt x="4" y="0"/>
                    </a:lnTo>
                    <a:lnTo>
                      <a:pt x="4"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87" name="Freeform 160"/>
              <p:cNvSpPr/>
              <p:nvPr/>
            </p:nvSpPr>
            <p:spPr bwMode="auto">
              <a:xfrm>
                <a:off x="4714" y="631"/>
                <a:ext cx="4" cy="6"/>
              </a:xfrm>
              <a:custGeom>
                <a:avLst/>
                <a:gdLst>
                  <a:gd name="T0" fmla="*/ 0 w 4"/>
                  <a:gd name="T1" fmla="*/ 4 h 6"/>
                  <a:gd name="T2" fmla="*/ 0 w 4"/>
                  <a:gd name="T3" fmla="*/ 6 h 6"/>
                  <a:gd name="T4" fmla="*/ 4 w 4"/>
                  <a:gd name="T5" fmla="*/ 6 h 6"/>
                  <a:gd name="T6" fmla="*/ 4 w 4"/>
                  <a:gd name="T7" fmla="*/ 1 h 6"/>
                  <a:gd name="T8" fmla="*/ 0 w 4"/>
                  <a:gd name="T9" fmla="*/ 0 h 6"/>
                  <a:gd name="T10" fmla="*/ 0 w 4"/>
                  <a:gd name="T11" fmla="*/ 0 h 6"/>
                  <a:gd name="T12" fmla="*/ 0 w 4"/>
                  <a:gd name="T13" fmla="*/ 4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6">
                    <a:moveTo>
                      <a:pt x="0" y="4"/>
                    </a:moveTo>
                    <a:lnTo>
                      <a:pt x="0" y="6"/>
                    </a:lnTo>
                    <a:lnTo>
                      <a:pt x="4" y="6"/>
                    </a:lnTo>
                    <a:lnTo>
                      <a:pt x="4" y="1"/>
                    </a:lnTo>
                    <a:lnTo>
                      <a:pt x="0" y="0"/>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88" name="Freeform 161"/>
              <p:cNvSpPr/>
              <p:nvPr/>
            </p:nvSpPr>
            <p:spPr bwMode="auto">
              <a:xfrm>
                <a:off x="2069" y="640"/>
                <a:ext cx="6" cy="15"/>
              </a:xfrm>
              <a:custGeom>
                <a:avLst/>
                <a:gdLst>
                  <a:gd name="T0" fmla="*/ 6 w 6"/>
                  <a:gd name="T1" fmla="*/ 14 h 15"/>
                  <a:gd name="T2" fmla="*/ 3 w 6"/>
                  <a:gd name="T3" fmla="*/ 15 h 15"/>
                  <a:gd name="T4" fmla="*/ 0 w 6"/>
                  <a:gd name="T5" fmla="*/ 12 h 15"/>
                  <a:gd name="T6" fmla="*/ 3 w 6"/>
                  <a:gd name="T7" fmla="*/ 0 h 15"/>
                  <a:gd name="T8" fmla="*/ 3 w 6"/>
                  <a:gd name="T9" fmla="*/ 0 h 15"/>
                  <a:gd name="T10" fmla="*/ 6 w 6"/>
                  <a:gd name="T11" fmla="*/ 14 h 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5">
                    <a:moveTo>
                      <a:pt x="6" y="14"/>
                    </a:moveTo>
                    <a:lnTo>
                      <a:pt x="3" y="15"/>
                    </a:lnTo>
                    <a:lnTo>
                      <a:pt x="0" y="12"/>
                    </a:lnTo>
                    <a:lnTo>
                      <a:pt x="3" y="0"/>
                    </a:lnTo>
                    <a:lnTo>
                      <a:pt x="6" y="1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89" name="Freeform 162"/>
              <p:cNvSpPr/>
              <p:nvPr/>
            </p:nvSpPr>
            <p:spPr bwMode="auto">
              <a:xfrm>
                <a:off x="4638" y="634"/>
                <a:ext cx="6" cy="15"/>
              </a:xfrm>
              <a:custGeom>
                <a:avLst/>
                <a:gdLst>
                  <a:gd name="T0" fmla="*/ 0 w 6"/>
                  <a:gd name="T1" fmla="*/ 14 h 15"/>
                  <a:gd name="T2" fmla="*/ 0 w 6"/>
                  <a:gd name="T3" fmla="*/ 15 h 15"/>
                  <a:gd name="T4" fmla="*/ 6 w 6"/>
                  <a:gd name="T5" fmla="*/ 12 h 15"/>
                  <a:gd name="T6" fmla="*/ 3 w 6"/>
                  <a:gd name="T7" fmla="*/ 0 h 15"/>
                  <a:gd name="T8" fmla="*/ 3 w 6"/>
                  <a:gd name="T9" fmla="*/ 0 h 15"/>
                  <a:gd name="T10" fmla="*/ 0 w 6"/>
                  <a:gd name="T11" fmla="*/ 14 h 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5">
                    <a:moveTo>
                      <a:pt x="0" y="14"/>
                    </a:moveTo>
                    <a:lnTo>
                      <a:pt x="0" y="15"/>
                    </a:lnTo>
                    <a:lnTo>
                      <a:pt x="6" y="12"/>
                    </a:lnTo>
                    <a:lnTo>
                      <a:pt x="3" y="0"/>
                    </a:lnTo>
                    <a:lnTo>
                      <a:pt x="0" y="1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90" name="Freeform 163"/>
              <p:cNvSpPr/>
              <p:nvPr/>
            </p:nvSpPr>
            <p:spPr bwMode="auto">
              <a:xfrm>
                <a:off x="1989" y="655"/>
                <a:ext cx="3" cy="9"/>
              </a:xfrm>
              <a:custGeom>
                <a:avLst/>
                <a:gdLst>
                  <a:gd name="T0" fmla="*/ 0 w 3"/>
                  <a:gd name="T1" fmla="*/ 9 h 9"/>
                  <a:gd name="T2" fmla="*/ 0 w 3"/>
                  <a:gd name="T3" fmla="*/ 9 h 9"/>
                  <a:gd name="T4" fmla="*/ 0 w 3"/>
                  <a:gd name="T5" fmla="*/ 2 h 9"/>
                  <a:gd name="T6" fmla="*/ 0 w 3"/>
                  <a:gd name="T7" fmla="*/ 0 h 9"/>
                  <a:gd name="T8" fmla="*/ 3 w 3"/>
                  <a:gd name="T9" fmla="*/ 0 h 9"/>
                  <a:gd name="T10" fmla="*/ 0 w 3"/>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9">
                    <a:moveTo>
                      <a:pt x="0" y="9"/>
                    </a:moveTo>
                    <a:lnTo>
                      <a:pt x="0" y="9"/>
                    </a:lnTo>
                    <a:lnTo>
                      <a:pt x="0" y="2"/>
                    </a:lnTo>
                    <a:lnTo>
                      <a:pt x="0" y="0"/>
                    </a:lnTo>
                    <a:lnTo>
                      <a:pt x="3" y="0"/>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91" name="Freeform 164"/>
              <p:cNvSpPr/>
              <p:nvPr/>
            </p:nvSpPr>
            <p:spPr bwMode="auto">
              <a:xfrm>
                <a:off x="4721" y="649"/>
                <a:ext cx="3" cy="9"/>
              </a:xfrm>
              <a:custGeom>
                <a:avLst/>
                <a:gdLst>
                  <a:gd name="T0" fmla="*/ 0 w 3"/>
                  <a:gd name="T1" fmla="*/ 9 h 9"/>
                  <a:gd name="T2" fmla="*/ 3 w 3"/>
                  <a:gd name="T3" fmla="*/ 9 h 9"/>
                  <a:gd name="T4" fmla="*/ 3 w 3"/>
                  <a:gd name="T5" fmla="*/ 2 h 9"/>
                  <a:gd name="T6" fmla="*/ 3 w 3"/>
                  <a:gd name="T7" fmla="*/ 0 h 9"/>
                  <a:gd name="T8" fmla="*/ 0 w 3"/>
                  <a:gd name="T9" fmla="*/ 0 h 9"/>
                  <a:gd name="T10" fmla="*/ 0 w 3"/>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9">
                    <a:moveTo>
                      <a:pt x="0" y="9"/>
                    </a:moveTo>
                    <a:lnTo>
                      <a:pt x="3" y="9"/>
                    </a:lnTo>
                    <a:lnTo>
                      <a:pt x="3" y="2"/>
                    </a:lnTo>
                    <a:lnTo>
                      <a:pt x="3" y="0"/>
                    </a:lnTo>
                    <a:lnTo>
                      <a:pt x="0" y="0"/>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92" name="Freeform 165"/>
              <p:cNvSpPr/>
              <p:nvPr/>
            </p:nvSpPr>
            <p:spPr bwMode="auto">
              <a:xfrm>
                <a:off x="2072" y="663"/>
                <a:ext cx="7" cy="9"/>
              </a:xfrm>
              <a:custGeom>
                <a:avLst/>
                <a:gdLst>
                  <a:gd name="T0" fmla="*/ 7 w 7"/>
                  <a:gd name="T1" fmla="*/ 6 h 9"/>
                  <a:gd name="T2" fmla="*/ 7 w 7"/>
                  <a:gd name="T3" fmla="*/ 7 h 9"/>
                  <a:gd name="T4" fmla="*/ 3 w 7"/>
                  <a:gd name="T5" fmla="*/ 9 h 9"/>
                  <a:gd name="T6" fmla="*/ 3 w 7"/>
                  <a:gd name="T7" fmla="*/ 9 h 9"/>
                  <a:gd name="T8" fmla="*/ 0 w 7"/>
                  <a:gd name="T9" fmla="*/ 0 h 9"/>
                  <a:gd name="T10" fmla="*/ 3 w 7"/>
                  <a:gd name="T11" fmla="*/ 0 h 9"/>
                  <a:gd name="T12" fmla="*/ 7 w 7"/>
                  <a:gd name="T13" fmla="*/ 6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9">
                    <a:moveTo>
                      <a:pt x="7" y="6"/>
                    </a:moveTo>
                    <a:lnTo>
                      <a:pt x="7" y="7"/>
                    </a:lnTo>
                    <a:lnTo>
                      <a:pt x="3" y="9"/>
                    </a:lnTo>
                    <a:lnTo>
                      <a:pt x="0" y="0"/>
                    </a:lnTo>
                    <a:lnTo>
                      <a:pt x="3" y="0"/>
                    </a:lnTo>
                    <a:lnTo>
                      <a:pt x="7"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93" name="Freeform 166"/>
              <p:cNvSpPr/>
              <p:nvPr/>
            </p:nvSpPr>
            <p:spPr bwMode="auto">
              <a:xfrm>
                <a:off x="4634" y="657"/>
                <a:ext cx="4" cy="9"/>
              </a:xfrm>
              <a:custGeom>
                <a:avLst/>
                <a:gdLst>
                  <a:gd name="T0" fmla="*/ 0 w 4"/>
                  <a:gd name="T1" fmla="*/ 6 h 9"/>
                  <a:gd name="T2" fmla="*/ 0 w 4"/>
                  <a:gd name="T3" fmla="*/ 9 h 9"/>
                  <a:gd name="T4" fmla="*/ 4 w 4"/>
                  <a:gd name="T5" fmla="*/ 9 h 9"/>
                  <a:gd name="T6" fmla="*/ 4 w 4"/>
                  <a:gd name="T7" fmla="*/ 9 h 9"/>
                  <a:gd name="T8" fmla="*/ 4 w 4"/>
                  <a:gd name="T9" fmla="*/ 0 h 9"/>
                  <a:gd name="T10" fmla="*/ 4 w 4"/>
                  <a:gd name="T11" fmla="*/ 0 h 9"/>
                  <a:gd name="T12" fmla="*/ 0 w 4"/>
                  <a:gd name="T13" fmla="*/ 6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9">
                    <a:moveTo>
                      <a:pt x="0" y="6"/>
                    </a:moveTo>
                    <a:lnTo>
                      <a:pt x="0" y="9"/>
                    </a:lnTo>
                    <a:lnTo>
                      <a:pt x="4" y="9"/>
                    </a:lnTo>
                    <a:lnTo>
                      <a:pt x="4" y="0"/>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94" name="Freeform 167"/>
              <p:cNvSpPr/>
              <p:nvPr/>
            </p:nvSpPr>
            <p:spPr bwMode="auto">
              <a:xfrm>
                <a:off x="1989" y="676"/>
                <a:ext cx="6" cy="8"/>
              </a:xfrm>
              <a:custGeom>
                <a:avLst/>
                <a:gdLst>
                  <a:gd name="T0" fmla="*/ 6 w 6"/>
                  <a:gd name="T1" fmla="*/ 8 h 8"/>
                  <a:gd name="T2" fmla="*/ 0 w 6"/>
                  <a:gd name="T3" fmla="*/ 3 h 8"/>
                  <a:gd name="T4" fmla="*/ 3 w 6"/>
                  <a:gd name="T5" fmla="*/ 0 h 8"/>
                  <a:gd name="T6" fmla="*/ 6 w 6"/>
                  <a:gd name="T7" fmla="*/ 3 h 8"/>
                  <a:gd name="T8" fmla="*/ 6 w 6"/>
                  <a:gd name="T9" fmla="*/ 8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8">
                    <a:moveTo>
                      <a:pt x="6" y="8"/>
                    </a:moveTo>
                    <a:lnTo>
                      <a:pt x="0" y="3"/>
                    </a:lnTo>
                    <a:lnTo>
                      <a:pt x="3" y="0"/>
                    </a:lnTo>
                    <a:lnTo>
                      <a:pt x="6" y="3"/>
                    </a:lnTo>
                    <a:lnTo>
                      <a:pt x="6"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95" name="Freeform 168"/>
              <p:cNvSpPr/>
              <p:nvPr/>
            </p:nvSpPr>
            <p:spPr bwMode="auto">
              <a:xfrm>
                <a:off x="4718" y="670"/>
                <a:ext cx="6" cy="8"/>
              </a:xfrm>
              <a:custGeom>
                <a:avLst/>
                <a:gdLst>
                  <a:gd name="T0" fmla="*/ 0 w 6"/>
                  <a:gd name="T1" fmla="*/ 8 h 8"/>
                  <a:gd name="T2" fmla="*/ 6 w 6"/>
                  <a:gd name="T3" fmla="*/ 3 h 8"/>
                  <a:gd name="T4" fmla="*/ 3 w 6"/>
                  <a:gd name="T5" fmla="*/ 0 h 8"/>
                  <a:gd name="T6" fmla="*/ 0 w 6"/>
                  <a:gd name="T7" fmla="*/ 2 h 8"/>
                  <a:gd name="T8" fmla="*/ 0 w 6"/>
                  <a:gd name="T9" fmla="*/ 8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8">
                    <a:moveTo>
                      <a:pt x="0" y="8"/>
                    </a:moveTo>
                    <a:lnTo>
                      <a:pt x="6" y="3"/>
                    </a:lnTo>
                    <a:lnTo>
                      <a:pt x="3" y="0"/>
                    </a:lnTo>
                    <a:lnTo>
                      <a:pt x="0" y="2"/>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96" name="Freeform 169"/>
              <p:cNvSpPr/>
              <p:nvPr/>
            </p:nvSpPr>
            <p:spPr bwMode="auto">
              <a:xfrm>
                <a:off x="2079" y="679"/>
                <a:ext cx="9" cy="11"/>
              </a:xfrm>
              <a:custGeom>
                <a:avLst/>
                <a:gdLst>
                  <a:gd name="T0" fmla="*/ 9 w 9"/>
                  <a:gd name="T1" fmla="*/ 11 h 11"/>
                  <a:gd name="T2" fmla="*/ 9 w 9"/>
                  <a:gd name="T3" fmla="*/ 11 h 11"/>
                  <a:gd name="T4" fmla="*/ 9 w 9"/>
                  <a:gd name="T5" fmla="*/ 11 h 11"/>
                  <a:gd name="T6" fmla="*/ 6 w 9"/>
                  <a:gd name="T7" fmla="*/ 11 h 11"/>
                  <a:gd name="T8" fmla="*/ 0 w 9"/>
                  <a:gd name="T9" fmla="*/ 2 h 11"/>
                  <a:gd name="T10" fmla="*/ 0 w 9"/>
                  <a:gd name="T11" fmla="*/ 0 h 11"/>
                  <a:gd name="T12" fmla="*/ 3 w 9"/>
                  <a:gd name="T13" fmla="*/ 0 h 11"/>
                  <a:gd name="T14" fmla="*/ 9 w 9"/>
                  <a:gd name="T15" fmla="*/ 11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11">
                    <a:moveTo>
                      <a:pt x="9" y="11"/>
                    </a:moveTo>
                    <a:lnTo>
                      <a:pt x="9" y="11"/>
                    </a:lnTo>
                    <a:lnTo>
                      <a:pt x="6" y="11"/>
                    </a:lnTo>
                    <a:lnTo>
                      <a:pt x="0" y="2"/>
                    </a:lnTo>
                    <a:lnTo>
                      <a:pt x="0" y="0"/>
                    </a:lnTo>
                    <a:lnTo>
                      <a:pt x="3" y="0"/>
                    </a:lnTo>
                    <a:lnTo>
                      <a:pt x="9"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97" name="Freeform 170"/>
              <p:cNvSpPr/>
              <p:nvPr/>
            </p:nvSpPr>
            <p:spPr bwMode="auto">
              <a:xfrm>
                <a:off x="4625" y="673"/>
                <a:ext cx="9" cy="11"/>
              </a:xfrm>
              <a:custGeom>
                <a:avLst/>
                <a:gdLst>
                  <a:gd name="T0" fmla="*/ 0 w 9"/>
                  <a:gd name="T1" fmla="*/ 11 h 11"/>
                  <a:gd name="T2" fmla="*/ 0 w 9"/>
                  <a:gd name="T3" fmla="*/ 11 h 11"/>
                  <a:gd name="T4" fmla="*/ 0 w 9"/>
                  <a:gd name="T5" fmla="*/ 11 h 11"/>
                  <a:gd name="T6" fmla="*/ 3 w 9"/>
                  <a:gd name="T7" fmla="*/ 11 h 11"/>
                  <a:gd name="T8" fmla="*/ 9 w 9"/>
                  <a:gd name="T9" fmla="*/ 2 h 11"/>
                  <a:gd name="T10" fmla="*/ 9 w 9"/>
                  <a:gd name="T11" fmla="*/ 0 h 11"/>
                  <a:gd name="T12" fmla="*/ 6 w 9"/>
                  <a:gd name="T13" fmla="*/ 0 h 11"/>
                  <a:gd name="T14" fmla="*/ 0 w 9"/>
                  <a:gd name="T15" fmla="*/ 11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11">
                    <a:moveTo>
                      <a:pt x="0" y="11"/>
                    </a:moveTo>
                    <a:lnTo>
                      <a:pt x="0" y="11"/>
                    </a:lnTo>
                    <a:lnTo>
                      <a:pt x="3" y="11"/>
                    </a:lnTo>
                    <a:lnTo>
                      <a:pt x="9" y="2"/>
                    </a:lnTo>
                    <a:lnTo>
                      <a:pt x="9" y="0"/>
                    </a:lnTo>
                    <a:lnTo>
                      <a:pt x="6" y="0"/>
                    </a:lnTo>
                    <a:lnTo>
                      <a:pt x="0"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98" name="Freeform 171"/>
              <p:cNvSpPr/>
              <p:nvPr/>
            </p:nvSpPr>
            <p:spPr bwMode="auto">
              <a:xfrm>
                <a:off x="2002" y="698"/>
                <a:ext cx="6" cy="6"/>
              </a:xfrm>
              <a:custGeom>
                <a:avLst/>
                <a:gdLst>
                  <a:gd name="T0" fmla="*/ 6 w 6"/>
                  <a:gd name="T1" fmla="*/ 4 h 6"/>
                  <a:gd name="T2" fmla="*/ 6 w 6"/>
                  <a:gd name="T3" fmla="*/ 6 h 6"/>
                  <a:gd name="T4" fmla="*/ 0 w 6"/>
                  <a:gd name="T5" fmla="*/ 3 h 6"/>
                  <a:gd name="T6" fmla="*/ 0 w 6"/>
                  <a:gd name="T7" fmla="*/ 0 h 6"/>
                  <a:gd name="T8" fmla="*/ 0 w 6"/>
                  <a:gd name="T9" fmla="*/ 0 h 6"/>
                  <a:gd name="T10" fmla="*/ 6 w 6"/>
                  <a:gd name="T11" fmla="*/ 4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6">
                    <a:moveTo>
                      <a:pt x="6" y="4"/>
                    </a:moveTo>
                    <a:lnTo>
                      <a:pt x="6" y="6"/>
                    </a:lnTo>
                    <a:lnTo>
                      <a:pt x="0" y="3"/>
                    </a:lnTo>
                    <a:lnTo>
                      <a:pt x="0" y="0"/>
                    </a:lnTo>
                    <a:lnTo>
                      <a:pt x="6"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899" name="Freeform 172"/>
              <p:cNvSpPr/>
              <p:nvPr/>
            </p:nvSpPr>
            <p:spPr bwMode="auto">
              <a:xfrm>
                <a:off x="4705" y="690"/>
                <a:ext cx="9" cy="8"/>
              </a:xfrm>
              <a:custGeom>
                <a:avLst/>
                <a:gdLst>
                  <a:gd name="T0" fmla="*/ 0 w 9"/>
                  <a:gd name="T1" fmla="*/ 6 h 8"/>
                  <a:gd name="T2" fmla="*/ 0 w 9"/>
                  <a:gd name="T3" fmla="*/ 8 h 8"/>
                  <a:gd name="T4" fmla="*/ 6 w 9"/>
                  <a:gd name="T5" fmla="*/ 5 h 8"/>
                  <a:gd name="T6" fmla="*/ 9 w 9"/>
                  <a:gd name="T7" fmla="*/ 0 h 8"/>
                  <a:gd name="T8" fmla="*/ 6 w 9"/>
                  <a:gd name="T9" fmla="*/ 0 h 8"/>
                  <a:gd name="T10" fmla="*/ 0 w 9"/>
                  <a:gd name="T11" fmla="*/ 6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8">
                    <a:moveTo>
                      <a:pt x="0" y="6"/>
                    </a:moveTo>
                    <a:lnTo>
                      <a:pt x="0" y="8"/>
                    </a:lnTo>
                    <a:lnTo>
                      <a:pt x="6" y="5"/>
                    </a:lnTo>
                    <a:lnTo>
                      <a:pt x="9" y="0"/>
                    </a:lnTo>
                    <a:lnTo>
                      <a:pt x="6" y="0"/>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00" name="Freeform 173"/>
              <p:cNvSpPr/>
              <p:nvPr/>
            </p:nvSpPr>
            <p:spPr bwMode="auto">
              <a:xfrm>
                <a:off x="2091" y="701"/>
                <a:ext cx="10" cy="15"/>
              </a:xfrm>
              <a:custGeom>
                <a:avLst/>
                <a:gdLst>
                  <a:gd name="T0" fmla="*/ 7 w 10"/>
                  <a:gd name="T1" fmla="*/ 1 h 15"/>
                  <a:gd name="T2" fmla="*/ 10 w 10"/>
                  <a:gd name="T3" fmla="*/ 15 h 15"/>
                  <a:gd name="T4" fmla="*/ 7 w 10"/>
                  <a:gd name="T5" fmla="*/ 15 h 15"/>
                  <a:gd name="T6" fmla="*/ 7 w 10"/>
                  <a:gd name="T7" fmla="*/ 15 h 15"/>
                  <a:gd name="T8" fmla="*/ 0 w 10"/>
                  <a:gd name="T9" fmla="*/ 1 h 15"/>
                  <a:gd name="T10" fmla="*/ 0 w 10"/>
                  <a:gd name="T11" fmla="*/ 1 h 15"/>
                  <a:gd name="T12" fmla="*/ 0 w 10"/>
                  <a:gd name="T13" fmla="*/ 0 h 15"/>
                  <a:gd name="T14" fmla="*/ 4 w 10"/>
                  <a:gd name="T15" fmla="*/ 0 h 15"/>
                  <a:gd name="T16" fmla="*/ 7 w 10"/>
                  <a:gd name="T17" fmla="*/ 1 h 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 h="15">
                    <a:moveTo>
                      <a:pt x="7" y="1"/>
                    </a:moveTo>
                    <a:lnTo>
                      <a:pt x="10" y="15"/>
                    </a:lnTo>
                    <a:lnTo>
                      <a:pt x="7" y="15"/>
                    </a:lnTo>
                    <a:lnTo>
                      <a:pt x="0" y="1"/>
                    </a:lnTo>
                    <a:lnTo>
                      <a:pt x="0" y="0"/>
                    </a:lnTo>
                    <a:lnTo>
                      <a:pt x="4" y="0"/>
                    </a:lnTo>
                    <a:lnTo>
                      <a:pt x="7"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01" name="Freeform 174"/>
              <p:cNvSpPr/>
              <p:nvPr/>
            </p:nvSpPr>
            <p:spPr bwMode="auto">
              <a:xfrm>
                <a:off x="4615" y="695"/>
                <a:ext cx="7" cy="16"/>
              </a:xfrm>
              <a:custGeom>
                <a:avLst/>
                <a:gdLst>
                  <a:gd name="T0" fmla="*/ 0 w 7"/>
                  <a:gd name="T1" fmla="*/ 3 h 16"/>
                  <a:gd name="T2" fmla="*/ 0 w 7"/>
                  <a:gd name="T3" fmla="*/ 15 h 16"/>
                  <a:gd name="T4" fmla="*/ 0 w 7"/>
                  <a:gd name="T5" fmla="*/ 16 h 16"/>
                  <a:gd name="T6" fmla="*/ 0 w 7"/>
                  <a:gd name="T7" fmla="*/ 15 h 16"/>
                  <a:gd name="T8" fmla="*/ 7 w 7"/>
                  <a:gd name="T9" fmla="*/ 1 h 16"/>
                  <a:gd name="T10" fmla="*/ 7 w 7"/>
                  <a:gd name="T11" fmla="*/ 1 h 16"/>
                  <a:gd name="T12" fmla="*/ 7 w 7"/>
                  <a:gd name="T13" fmla="*/ 0 h 16"/>
                  <a:gd name="T14" fmla="*/ 3 w 7"/>
                  <a:gd name="T15" fmla="*/ 0 h 16"/>
                  <a:gd name="T16" fmla="*/ 0 w 7"/>
                  <a:gd name="T17" fmla="*/ 3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16">
                    <a:moveTo>
                      <a:pt x="0" y="3"/>
                    </a:moveTo>
                    <a:lnTo>
                      <a:pt x="0" y="15"/>
                    </a:lnTo>
                    <a:lnTo>
                      <a:pt x="0" y="16"/>
                    </a:lnTo>
                    <a:lnTo>
                      <a:pt x="0" y="15"/>
                    </a:lnTo>
                    <a:lnTo>
                      <a:pt x="7" y="1"/>
                    </a:lnTo>
                    <a:lnTo>
                      <a:pt x="7" y="0"/>
                    </a:lnTo>
                    <a:lnTo>
                      <a:pt x="3"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02" name="Freeform 175"/>
              <p:cNvSpPr/>
              <p:nvPr/>
            </p:nvSpPr>
            <p:spPr bwMode="auto">
              <a:xfrm>
                <a:off x="2018" y="719"/>
                <a:ext cx="6" cy="3"/>
              </a:xfrm>
              <a:custGeom>
                <a:avLst/>
                <a:gdLst>
                  <a:gd name="T0" fmla="*/ 6 w 6"/>
                  <a:gd name="T1" fmla="*/ 3 h 3"/>
                  <a:gd name="T2" fmla="*/ 6 w 6"/>
                  <a:gd name="T3" fmla="*/ 3 h 3"/>
                  <a:gd name="T4" fmla="*/ 0 w 6"/>
                  <a:gd name="T5" fmla="*/ 3 h 3"/>
                  <a:gd name="T6" fmla="*/ 0 w 6"/>
                  <a:gd name="T7" fmla="*/ 0 h 3"/>
                  <a:gd name="T8" fmla="*/ 3 w 6"/>
                  <a:gd name="T9" fmla="*/ 0 h 3"/>
                  <a:gd name="T10" fmla="*/ 6 w 6"/>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3">
                    <a:moveTo>
                      <a:pt x="6" y="3"/>
                    </a:moveTo>
                    <a:lnTo>
                      <a:pt x="6" y="3"/>
                    </a:lnTo>
                    <a:lnTo>
                      <a:pt x="0" y="3"/>
                    </a:lnTo>
                    <a:lnTo>
                      <a:pt x="0" y="0"/>
                    </a:lnTo>
                    <a:lnTo>
                      <a:pt x="3" y="0"/>
                    </a:lnTo>
                    <a:lnTo>
                      <a:pt x="6"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03" name="Freeform 176"/>
              <p:cNvSpPr/>
              <p:nvPr/>
            </p:nvSpPr>
            <p:spPr bwMode="auto">
              <a:xfrm>
                <a:off x="4689" y="711"/>
                <a:ext cx="9" cy="5"/>
              </a:xfrm>
              <a:custGeom>
                <a:avLst/>
                <a:gdLst>
                  <a:gd name="T0" fmla="*/ 0 w 9"/>
                  <a:gd name="T1" fmla="*/ 5 h 5"/>
                  <a:gd name="T2" fmla="*/ 0 w 9"/>
                  <a:gd name="T3" fmla="*/ 5 h 5"/>
                  <a:gd name="T4" fmla="*/ 6 w 9"/>
                  <a:gd name="T5" fmla="*/ 5 h 5"/>
                  <a:gd name="T6" fmla="*/ 9 w 9"/>
                  <a:gd name="T7" fmla="*/ 0 h 5"/>
                  <a:gd name="T8" fmla="*/ 3 w 9"/>
                  <a:gd name="T9" fmla="*/ 2 h 5"/>
                  <a:gd name="T10" fmla="*/ 0 w 9"/>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5">
                    <a:moveTo>
                      <a:pt x="0" y="5"/>
                    </a:moveTo>
                    <a:lnTo>
                      <a:pt x="0" y="5"/>
                    </a:lnTo>
                    <a:lnTo>
                      <a:pt x="6" y="5"/>
                    </a:lnTo>
                    <a:lnTo>
                      <a:pt x="9" y="0"/>
                    </a:lnTo>
                    <a:lnTo>
                      <a:pt x="3" y="2"/>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04" name="Freeform 177"/>
              <p:cNvSpPr/>
              <p:nvPr/>
            </p:nvSpPr>
            <p:spPr bwMode="auto">
              <a:xfrm>
                <a:off x="2101" y="727"/>
                <a:ext cx="10" cy="15"/>
              </a:xfrm>
              <a:custGeom>
                <a:avLst/>
                <a:gdLst>
                  <a:gd name="T0" fmla="*/ 10 w 10"/>
                  <a:gd name="T1" fmla="*/ 13 h 15"/>
                  <a:gd name="T2" fmla="*/ 10 w 10"/>
                  <a:gd name="T3" fmla="*/ 15 h 15"/>
                  <a:gd name="T4" fmla="*/ 3 w 10"/>
                  <a:gd name="T5" fmla="*/ 10 h 15"/>
                  <a:gd name="T6" fmla="*/ 0 w 10"/>
                  <a:gd name="T7" fmla="*/ 1 h 15"/>
                  <a:gd name="T8" fmla="*/ 0 w 10"/>
                  <a:gd name="T9" fmla="*/ 0 h 15"/>
                  <a:gd name="T10" fmla="*/ 0 w 10"/>
                  <a:gd name="T11" fmla="*/ 0 h 15"/>
                  <a:gd name="T12" fmla="*/ 10 w 10"/>
                  <a:gd name="T13" fmla="*/ 13 h 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15">
                    <a:moveTo>
                      <a:pt x="10" y="13"/>
                    </a:moveTo>
                    <a:lnTo>
                      <a:pt x="10" y="15"/>
                    </a:lnTo>
                    <a:lnTo>
                      <a:pt x="3" y="10"/>
                    </a:lnTo>
                    <a:lnTo>
                      <a:pt x="0" y="1"/>
                    </a:lnTo>
                    <a:lnTo>
                      <a:pt x="0" y="0"/>
                    </a:lnTo>
                    <a:lnTo>
                      <a:pt x="10" y="1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05" name="Freeform 178"/>
              <p:cNvSpPr/>
              <p:nvPr/>
            </p:nvSpPr>
            <p:spPr bwMode="auto">
              <a:xfrm>
                <a:off x="4602" y="720"/>
                <a:ext cx="13" cy="16"/>
              </a:xfrm>
              <a:custGeom>
                <a:avLst/>
                <a:gdLst>
                  <a:gd name="T0" fmla="*/ 0 w 13"/>
                  <a:gd name="T1" fmla="*/ 14 h 16"/>
                  <a:gd name="T2" fmla="*/ 0 w 13"/>
                  <a:gd name="T3" fmla="*/ 16 h 16"/>
                  <a:gd name="T4" fmla="*/ 10 w 13"/>
                  <a:gd name="T5" fmla="*/ 11 h 16"/>
                  <a:gd name="T6" fmla="*/ 13 w 13"/>
                  <a:gd name="T7" fmla="*/ 2 h 16"/>
                  <a:gd name="T8" fmla="*/ 10 w 13"/>
                  <a:gd name="T9" fmla="*/ 0 h 16"/>
                  <a:gd name="T10" fmla="*/ 10 w 13"/>
                  <a:gd name="T11" fmla="*/ 0 h 16"/>
                  <a:gd name="T12" fmla="*/ 0 w 13"/>
                  <a:gd name="T13" fmla="*/ 14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16">
                    <a:moveTo>
                      <a:pt x="0" y="14"/>
                    </a:moveTo>
                    <a:lnTo>
                      <a:pt x="0" y="16"/>
                    </a:lnTo>
                    <a:lnTo>
                      <a:pt x="10" y="11"/>
                    </a:lnTo>
                    <a:lnTo>
                      <a:pt x="13" y="2"/>
                    </a:lnTo>
                    <a:lnTo>
                      <a:pt x="10" y="0"/>
                    </a:lnTo>
                    <a:lnTo>
                      <a:pt x="0" y="1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06" name="Freeform 179"/>
              <p:cNvSpPr/>
              <p:nvPr/>
            </p:nvSpPr>
            <p:spPr bwMode="auto">
              <a:xfrm>
                <a:off x="2040" y="736"/>
                <a:ext cx="7" cy="6"/>
              </a:xfrm>
              <a:custGeom>
                <a:avLst/>
                <a:gdLst>
                  <a:gd name="T0" fmla="*/ 7 w 7"/>
                  <a:gd name="T1" fmla="*/ 3 h 6"/>
                  <a:gd name="T2" fmla="*/ 7 w 7"/>
                  <a:gd name="T3" fmla="*/ 4 h 6"/>
                  <a:gd name="T4" fmla="*/ 7 w 7"/>
                  <a:gd name="T5" fmla="*/ 6 h 6"/>
                  <a:gd name="T6" fmla="*/ 0 w 7"/>
                  <a:gd name="T7" fmla="*/ 3 h 6"/>
                  <a:gd name="T8" fmla="*/ 0 w 7"/>
                  <a:gd name="T9" fmla="*/ 0 h 6"/>
                  <a:gd name="T10" fmla="*/ 0 w 7"/>
                  <a:gd name="T11" fmla="*/ 0 h 6"/>
                  <a:gd name="T12" fmla="*/ 7 w 7"/>
                  <a:gd name="T13" fmla="*/ 3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6">
                    <a:moveTo>
                      <a:pt x="7" y="3"/>
                    </a:moveTo>
                    <a:lnTo>
                      <a:pt x="7" y="4"/>
                    </a:lnTo>
                    <a:lnTo>
                      <a:pt x="7" y="6"/>
                    </a:lnTo>
                    <a:lnTo>
                      <a:pt x="0" y="3"/>
                    </a:lnTo>
                    <a:lnTo>
                      <a:pt x="0" y="0"/>
                    </a:lnTo>
                    <a:lnTo>
                      <a:pt x="7"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07" name="Freeform 180"/>
              <p:cNvSpPr/>
              <p:nvPr/>
            </p:nvSpPr>
            <p:spPr bwMode="auto">
              <a:xfrm>
                <a:off x="4666" y="730"/>
                <a:ext cx="10" cy="6"/>
              </a:xfrm>
              <a:custGeom>
                <a:avLst/>
                <a:gdLst>
                  <a:gd name="T0" fmla="*/ 0 w 10"/>
                  <a:gd name="T1" fmla="*/ 3 h 6"/>
                  <a:gd name="T2" fmla="*/ 0 w 10"/>
                  <a:gd name="T3" fmla="*/ 3 h 6"/>
                  <a:gd name="T4" fmla="*/ 0 w 10"/>
                  <a:gd name="T5" fmla="*/ 6 h 6"/>
                  <a:gd name="T6" fmla="*/ 10 w 10"/>
                  <a:gd name="T7" fmla="*/ 3 h 6"/>
                  <a:gd name="T8" fmla="*/ 10 w 10"/>
                  <a:gd name="T9" fmla="*/ 0 h 6"/>
                  <a:gd name="T10" fmla="*/ 7 w 10"/>
                  <a:gd name="T11" fmla="*/ 0 h 6"/>
                  <a:gd name="T12" fmla="*/ 0 w 10"/>
                  <a:gd name="T13" fmla="*/ 3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6">
                    <a:moveTo>
                      <a:pt x="0" y="3"/>
                    </a:moveTo>
                    <a:lnTo>
                      <a:pt x="0" y="3"/>
                    </a:lnTo>
                    <a:lnTo>
                      <a:pt x="0" y="6"/>
                    </a:lnTo>
                    <a:lnTo>
                      <a:pt x="10" y="3"/>
                    </a:lnTo>
                    <a:lnTo>
                      <a:pt x="10" y="0"/>
                    </a:lnTo>
                    <a:lnTo>
                      <a:pt x="7"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08" name="Freeform 181"/>
              <p:cNvSpPr/>
              <p:nvPr/>
            </p:nvSpPr>
            <p:spPr bwMode="auto">
              <a:xfrm>
                <a:off x="2114" y="748"/>
                <a:ext cx="10" cy="13"/>
              </a:xfrm>
              <a:custGeom>
                <a:avLst/>
                <a:gdLst>
                  <a:gd name="T0" fmla="*/ 10 w 10"/>
                  <a:gd name="T1" fmla="*/ 12 h 13"/>
                  <a:gd name="T2" fmla="*/ 6 w 10"/>
                  <a:gd name="T3" fmla="*/ 13 h 13"/>
                  <a:gd name="T4" fmla="*/ 6 w 10"/>
                  <a:gd name="T5" fmla="*/ 13 h 13"/>
                  <a:gd name="T6" fmla="*/ 3 w 10"/>
                  <a:gd name="T7" fmla="*/ 9 h 13"/>
                  <a:gd name="T8" fmla="*/ 0 w 10"/>
                  <a:gd name="T9" fmla="*/ 0 h 13"/>
                  <a:gd name="T10" fmla="*/ 3 w 10"/>
                  <a:gd name="T11" fmla="*/ 1 h 13"/>
                  <a:gd name="T12" fmla="*/ 10 w 10"/>
                  <a:gd name="T13" fmla="*/ 12 h 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13">
                    <a:moveTo>
                      <a:pt x="10" y="12"/>
                    </a:moveTo>
                    <a:lnTo>
                      <a:pt x="6" y="13"/>
                    </a:lnTo>
                    <a:lnTo>
                      <a:pt x="3" y="9"/>
                    </a:lnTo>
                    <a:lnTo>
                      <a:pt x="0" y="0"/>
                    </a:lnTo>
                    <a:lnTo>
                      <a:pt x="3" y="1"/>
                    </a:lnTo>
                    <a:lnTo>
                      <a:pt x="10" y="1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09" name="Freeform 182"/>
              <p:cNvSpPr/>
              <p:nvPr/>
            </p:nvSpPr>
            <p:spPr bwMode="auto">
              <a:xfrm>
                <a:off x="4593" y="742"/>
                <a:ext cx="6" cy="13"/>
              </a:xfrm>
              <a:custGeom>
                <a:avLst/>
                <a:gdLst>
                  <a:gd name="T0" fmla="*/ 0 w 6"/>
                  <a:gd name="T1" fmla="*/ 12 h 13"/>
                  <a:gd name="T2" fmla="*/ 0 w 6"/>
                  <a:gd name="T3" fmla="*/ 13 h 13"/>
                  <a:gd name="T4" fmla="*/ 3 w 6"/>
                  <a:gd name="T5" fmla="*/ 13 h 13"/>
                  <a:gd name="T6" fmla="*/ 6 w 6"/>
                  <a:gd name="T7" fmla="*/ 9 h 13"/>
                  <a:gd name="T8" fmla="*/ 6 w 6"/>
                  <a:gd name="T9" fmla="*/ 0 h 13"/>
                  <a:gd name="T10" fmla="*/ 3 w 6"/>
                  <a:gd name="T11" fmla="*/ 1 h 13"/>
                  <a:gd name="T12" fmla="*/ 0 w 6"/>
                  <a:gd name="T13" fmla="*/ 12 h 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3">
                    <a:moveTo>
                      <a:pt x="0" y="12"/>
                    </a:moveTo>
                    <a:lnTo>
                      <a:pt x="0" y="13"/>
                    </a:lnTo>
                    <a:lnTo>
                      <a:pt x="3" y="13"/>
                    </a:lnTo>
                    <a:lnTo>
                      <a:pt x="6" y="9"/>
                    </a:lnTo>
                    <a:lnTo>
                      <a:pt x="6" y="0"/>
                    </a:lnTo>
                    <a:lnTo>
                      <a:pt x="3" y="1"/>
                    </a:lnTo>
                    <a:lnTo>
                      <a:pt x="0" y="1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10" name="Freeform 183"/>
              <p:cNvSpPr/>
              <p:nvPr/>
            </p:nvSpPr>
            <p:spPr bwMode="auto">
              <a:xfrm>
                <a:off x="2059" y="751"/>
                <a:ext cx="10" cy="7"/>
              </a:xfrm>
              <a:custGeom>
                <a:avLst/>
                <a:gdLst>
                  <a:gd name="T0" fmla="*/ 10 w 10"/>
                  <a:gd name="T1" fmla="*/ 7 h 7"/>
                  <a:gd name="T2" fmla="*/ 7 w 10"/>
                  <a:gd name="T3" fmla="*/ 7 h 7"/>
                  <a:gd name="T4" fmla="*/ 0 w 10"/>
                  <a:gd name="T5" fmla="*/ 1 h 7"/>
                  <a:gd name="T6" fmla="*/ 4 w 10"/>
                  <a:gd name="T7" fmla="*/ 0 h 7"/>
                  <a:gd name="T8" fmla="*/ 10 w 10"/>
                  <a:gd name="T9" fmla="*/ 7 h 7"/>
                  <a:gd name="T10" fmla="*/ 10 w 10"/>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7">
                    <a:moveTo>
                      <a:pt x="10" y="7"/>
                    </a:moveTo>
                    <a:lnTo>
                      <a:pt x="7" y="7"/>
                    </a:lnTo>
                    <a:lnTo>
                      <a:pt x="0" y="1"/>
                    </a:lnTo>
                    <a:lnTo>
                      <a:pt x="4" y="0"/>
                    </a:lnTo>
                    <a:lnTo>
                      <a:pt x="10"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11" name="Freeform 184"/>
              <p:cNvSpPr/>
              <p:nvPr/>
            </p:nvSpPr>
            <p:spPr bwMode="auto">
              <a:xfrm>
                <a:off x="4644" y="745"/>
                <a:ext cx="10" cy="7"/>
              </a:xfrm>
              <a:custGeom>
                <a:avLst/>
                <a:gdLst>
                  <a:gd name="T0" fmla="*/ 0 w 10"/>
                  <a:gd name="T1" fmla="*/ 7 h 7"/>
                  <a:gd name="T2" fmla="*/ 6 w 10"/>
                  <a:gd name="T3" fmla="*/ 7 h 7"/>
                  <a:gd name="T4" fmla="*/ 10 w 10"/>
                  <a:gd name="T5" fmla="*/ 1 h 7"/>
                  <a:gd name="T6" fmla="*/ 10 w 10"/>
                  <a:gd name="T7" fmla="*/ 0 h 7"/>
                  <a:gd name="T8" fmla="*/ 0 w 10"/>
                  <a:gd name="T9" fmla="*/ 7 h 7"/>
                  <a:gd name="T10" fmla="*/ 0 w 10"/>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7">
                    <a:moveTo>
                      <a:pt x="0" y="7"/>
                    </a:moveTo>
                    <a:lnTo>
                      <a:pt x="6" y="7"/>
                    </a:lnTo>
                    <a:lnTo>
                      <a:pt x="10" y="1"/>
                    </a:lnTo>
                    <a:lnTo>
                      <a:pt x="10" y="0"/>
                    </a:lnTo>
                    <a:lnTo>
                      <a:pt x="0"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12" name="Freeform 185"/>
              <p:cNvSpPr/>
              <p:nvPr/>
            </p:nvSpPr>
            <p:spPr bwMode="auto">
              <a:xfrm>
                <a:off x="2127" y="769"/>
                <a:ext cx="9" cy="9"/>
              </a:xfrm>
              <a:custGeom>
                <a:avLst/>
                <a:gdLst>
                  <a:gd name="T0" fmla="*/ 9 w 9"/>
                  <a:gd name="T1" fmla="*/ 9 h 9"/>
                  <a:gd name="T2" fmla="*/ 9 w 9"/>
                  <a:gd name="T3" fmla="*/ 9 h 9"/>
                  <a:gd name="T4" fmla="*/ 6 w 9"/>
                  <a:gd name="T5" fmla="*/ 8 h 9"/>
                  <a:gd name="T6" fmla="*/ 0 w 9"/>
                  <a:gd name="T7" fmla="*/ 0 h 9"/>
                  <a:gd name="T8" fmla="*/ 3 w 9"/>
                  <a:gd name="T9" fmla="*/ 0 h 9"/>
                  <a:gd name="T10" fmla="*/ 6 w 9"/>
                  <a:gd name="T11" fmla="*/ 3 h 9"/>
                  <a:gd name="T12" fmla="*/ 9 w 9"/>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9">
                    <a:moveTo>
                      <a:pt x="9" y="9"/>
                    </a:moveTo>
                    <a:lnTo>
                      <a:pt x="9" y="9"/>
                    </a:lnTo>
                    <a:lnTo>
                      <a:pt x="6" y="8"/>
                    </a:lnTo>
                    <a:lnTo>
                      <a:pt x="0" y="0"/>
                    </a:lnTo>
                    <a:lnTo>
                      <a:pt x="3" y="0"/>
                    </a:lnTo>
                    <a:lnTo>
                      <a:pt x="6" y="3"/>
                    </a:lnTo>
                    <a:lnTo>
                      <a:pt x="9"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13" name="Freeform 186"/>
              <p:cNvSpPr/>
              <p:nvPr/>
            </p:nvSpPr>
            <p:spPr bwMode="auto">
              <a:xfrm>
                <a:off x="4577" y="763"/>
                <a:ext cx="9" cy="9"/>
              </a:xfrm>
              <a:custGeom>
                <a:avLst/>
                <a:gdLst>
                  <a:gd name="T0" fmla="*/ 0 w 9"/>
                  <a:gd name="T1" fmla="*/ 9 h 9"/>
                  <a:gd name="T2" fmla="*/ 3 w 9"/>
                  <a:gd name="T3" fmla="*/ 9 h 9"/>
                  <a:gd name="T4" fmla="*/ 6 w 9"/>
                  <a:gd name="T5" fmla="*/ 8 h 9"/>
                  <a:gd name="T6" fmla="*/ 9 w 9"/>
                  <a:gd name="T7" fmla="*/ 0 h 9"/>
                  <a:gd name="T8" fmla="*/ 9 w 9"/>
                  <a:gd name="T9" fmla="*/ 0 h 9"/>
                  <a:gd name="T10" fmla="*/ 3 w 9"/>
                  <a:gd name="T11" fmla="*/ 3 h 9"/>
                  <a:gd name="T12" fmla="*/ 0 w 9"/>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9">
                    <a:moveTo>
                      <a:pt x="0" y="9"/>
                    </a:moveTo>
                    <a:lnTo>
                      <a:pt x="3" y="9"/>
                    </a:lnTo>
                    <a:lnTo>
                      <a:pt x="6" y="8"/>
                    </a:lnTo>
                    <a:lnTo>
                      <a:pt x="9" y="0"/>
                    </a:lnTo>
                    <a:lnTo>
                      <a:pt x="3" y="3"/>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14" name="Freeform 187"/>
              <p:cNvSpPr/>
              <p:nvPr/>
            </p:nvSpPr>
            <p:spPr bwMode="auto">
              <a:xfrm>
                <a:off x="2098" y="775"/>
                <a:ext cx="10" cy="6"/>
              </a:xfrm>
              <a:custGeom>
                <a:avLst/>
                <a:gdLst>
                  <a:gd name="T0" fmla="*/ 10 w 10"/>
                  <a:gd name="T1" fmla="*/ 6 h 6"/>
                  <a:gd name="T2" fmla="*/ 6 w 10"/>
                  <a:gd name="T3" fmla="*/ 6 h 6"/>
                  <a:gd name="T4" fmla="*/ 0 w 10"/>
                  <a:gd name="T5" fmla="*/ 2 h 6"/>
                  <a:gd name="T6" fmla="*/ 3 w 10"/>
                  <a:gd name="T7" fmla="*/ 0 h 6"/>
                  <a:gd name="T8" fmla="*/ 10 w 10"/>
                  <a:gd name="T9" fmla="*/ 6 h 6"/>
                  <a:gd name="T10" fmla="*/ 10 w 10"/>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6">
                    <a:moveTo>
                      <a:pt x="10" y="6"/>
                    </a:moveTo>
                    <a:lnTo>
                      <a:pt x="6" y="6"/>
                    </a:lnTo>
                    <a:lnTo>
                      <a:pt x="0" y="2"/>
                    </a:lnTo>
                    <a:lnTo>
                      <a:pt x="3" y="0"/>
                    </a:lnTo>
                    <a:lnTo>
                      <a:pt x="1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15" name="Freeform 188"/>
              <p:cNvSpPr/>
              <p:nvPr/>
            </p:nvSpPr>
            <p:spPr bwMode="auto">
              <a:xfrm>
                <a:off x="4605" y="769"/>
                <a:ext cx="13" cy="8"/>
              </a:xfrm>
              <a:custGeom>
                <a:avLst/>
                <a:gdLst>
                  <a:gd name="T0" fmla="*/ 0 w 13"/>
                  <a:gd name="T1" fmla="*/ 8 h 8"/>
                  <a:gd name="T2" fmla="*/ 7 w 13"/>
                  <a:gd name="T3" fmla="*/ 8 h 8"/>
                  <a:gd name="T4" fmla="*/ 13 w 13"/>
                  <a:gd name="T5" fmla="*/ 2 h 8"/>
                  <a:gd name="T6" fmla="*/ 10 w 13"/>
                  <a:gd name="T7" fmla="*/ 0 h 8"/>
                  <a:gd name="T8" fmla="*/ 4 w 13"/>
                  <a:gd name="T9" fmla="*/ 6 h 8"/>
                  <a:gd name="T10" fmla="*/ 0 w 13"/>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8">
                    <a:moveTo>
                      <a:pt x="0" y="8"/>
                    </a:moveTo>
                    <a:lnTo>
                      <a:pt x="7" y="8"/>
                    </a:lnTo>
                    <a:lnTo>
                      <a:pt x="13" y="2"/>
                    </a:lnTo>
                    <a:lnTo>
                      <a:pt x="10" y="0"/>
                    </a:lnTo>
                    <a:lnTo>
                      <a:pt x="4" y="6"/>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16" name="Freeform 189"/>
              <p:cNvSpPr/>
              <p:nvPr/>
            </p:nvSpPr>
            <p:spPr bwMode="auto">
              <a:xfrm>
                <a:off x="2120" y="793"/>
                <a:ext cx="7" cy="6"/>
              </a:xfrm>
              <a:custGeom>
                <a:avLst/>
                <a:gdLst>
                  <a:gd name="T0" fmla="*/ 7 w 7"/>
                  <a:gd name="T1" fmla="*/ 5 h 6"/>
                  <a:gd name="T2" fmla="*/ 7 w 7"/>
                  <a:gd name="T3" fmla="*/ 6 h 6"/>
                  <a:gd name="T4" fmla="*/ 4 w 7"/>
                  <a:gd name="T5" fmla="*/ 5 h 6"/>
                  <a:gd name="T6" fmla="*/ 0 w 7"/>
                  <a:gd name="T7" fmla="*/ 3 h 6"/>
                  <a:gd name="T8" fmla="*/ 0 w 7"/>
                  <a:gd name="T9" fmla="*/ 0 h 6"/>
                  <a:gd name="T10" fmla="*/ 4 w 7"/>
                  <a:gd name="T11" fmla="*/ 0 h 6"/>
                  <a:gd name="T12" fmla="*/ 7 w 7"/>
                  <a:gd name="T13" fmla="*/ 5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6">
                    <a:moveTo>
                      <a:pt x="7" y="5"/>
                    </a:moveTo>
                    <a:lnTo>
                      <a:pt x="7" y="6"/>
                    </a:lnTo>
                    <a:lnTo>
                      <a:pt x="4" y="5"/>
                    </a:lnTo>
                    <a:lnTo>
                      <a:pt x="0" y="3"/>
                    </a:lnTo>
                    <a:lnTo>
                      <a:pt x="0" y="0"/>
                    </a:lnTo>
                    <a:lnTo>
                      <a:pt x="4" y="0"/>
                    </a:lnTo>
                    <a:lnTo>
                      <a:pt x="7"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17" name="Freeform 190"/>
              <p:cNvSpPr/>
              <p:nvPr/>
            </p:nvSpPr>
            <p:spPr bwMode="auto">
              <a:xfrm>
                <a:off x="4589" y="787"/>
                <a:ext cx="7" cy="6"/>
              </a:xfrm>
              <a:custGeom>
                <a:avLst/>
                <a:gdLst>
                  <a:gd name="T0" fmla="*/ 0 w 7"/>
                  <a:gd name="T1" fmla="*/ 5 h 6"/>
                  <a:gd name="T2" fmla="*/ 0 w 7"/>
                  <a:gd name="T3" fmla="*/ 6 h 6"/>
                  <a:gd name="T4" fmla="*/ 0 w 7"/>
                  <a:gd name="T5" fmla="*/ 5 h 6"/>
                  <a:gd name="T6" fmla="*/ 4 w 7"/>
                  <a:gd name="T7" fmla="*/ 3 h 6"/>
                  <a:gd name="T8" fmla="*/ 7 w 7"/>
                  <a:gd name="T9" fmla="*/ 0 h 6"/>
                  <a:gd name="T10" fmla="*/ 4 w 7"/>
                  <a:gd name="T11" fmla="*/ 0 h 6"/>
                  <a:gd name="T12" fmla="*/ 0 w 7"/>
                  <a:gd name="T13" fmla="*/ 5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6">
                    <a:moveTo>
                      <a:pt x="0" y="5"/>
                    </a:moveTo>
                    <a:lnTo>
                      <a:pt x="0" y="6"/>
                    </a:lnTo>
                    <a:lnTo>
                      <a:pt x="0" y="5"/>
                    </a:lnTo>
                    <a:lnTo>
                      <a:pt x="4" y="3"/>
                    </a:lnTo>
                    <a:lnTo>
                      <a:pt x="7" y="0"/>
                    </a:lnTo>
                    <a:lnTo>
                      <a:pt x="4" y="0"/>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18" name="Freeform 191"/>
              <p:cNvSpPr/>
              <p:nvPr/>
            </p:nvSpPr>
            <p:spPr bwMode="auto">
              <a:xfrm>
                <a:off x="2146" y="816"/>
                <a:ext cx="3" cy="5"/>
              </a:xfrm>
              <a:custGeom>
                <a:avLst/>
                <a:gdLst>
                  <a:gd name="T0" fmla="*/ 3 w 3"/>
                  <a:gd name="T1" fmla="*/ 2 h 5"/>
                  <a:gd name="T2" fmla="*/ 3 w 3"/>
                  <a:gd name="T3" fmla="*/ 5 h 5"/>
                  <a:gd name="T4" fmla="*/ 0 w 3"/>
                  <a:gd name="T5" fmla="*/ 5 h 5"/>
                  <a:gd name="T6" fmla="*/ 0 w 3"/>
                  <a:gd name="T7" fmla="*/ 0 h 5"/>
                  <a:gd name="T8" fmla="*/ 0 w 3"/>
                  <a:gd name="T9" fmla="*/ 0 h 5"/>
                  <a:gd name="T10" fmla="*/ 3 w 3"/>
                  <a:gd name="T11" fmla="*/ 2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5">
                    <a:moveTo>
                      <a:pt x="3" y="2"/>
                    </a:moveTo>
                    <a:lnTo>
                      <a:pt x="3" y="5"/>
                    </a:lnTo>
                    <a:lnTo>
                      <a:pt x="0" y="5"/>
                    </a:lnTo>
                    <a:lnTo>
                      <a:pt x="0" y="0"/>
                    </a:lnTo>
                    <a:lnTo>
                      <a:pt x="3"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19" name="Freeform 192"/>
              <p:cNvSpPr/>
              <p:nvPr/>
            </p:nvSpPr>
            <p:spPr bwMode="auto">
              <a:xfrm>
                <a:off x="4567" y="810"/>
                <a:ext cx="3" cy="5"/>
              </a:xfrm>
              <a:custGeom>
                <a:avLst/>
                <a:gdLst>
                  <a:gd name="T0" fmla="*/ 0 w 3"/>
                  <a:gd name="T1" fmla="*/ 2 h 5"/>
                  <a:gd name="T2" fmla="*/ 0 w 3"/>
                  <a:gd name="T3" fmla="*/ 5 h 5"/>
                  <a:gd name="T4" fmla="*/ 0 w 3"/>
                  <a:gd name="T5" fmla="*/ 5 h 5"/>
                  <a:gd name="T6" fmla="*/ 3 w 3"/>
                  <a:gd name="T7" fmla="*/ 0 h 5"/>
                  <a:gd name="T8" fmla="*/ 0 w 3"/>
                  <a:gd name="T9" fmla="*/ 0 h 5"/>
                  <a:gd name="T10" fmla="*/ 0 w 3"/>
                  <a:gd name="T11" fmla="*/ 2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5">
                    <a:moveTo>
                      <a:pt x="0" y="2"/>
                    </a:moveTo>
                    <a:lnTo>
                      <a:pt x="0" y="5"/>
                    </a:lnTo>
                    <a:lnTo>
                      <a:pt x="3" y="0"/>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20" name="Freeform 193"/>
              <p:cNvSpPr/>
              <p:nvPr/>
            </p:nvSpPr>
            <p:spPr bwMode="auto">
              <a:xfrm>
                <a:off x="2152" y="834"/>
                <a:ext cx="4" cy="11"/>
              </a:xfrm>
              <a:custGeom>
                <a:avLst/>
                <a:gdLst>
                  <a:gd name="T0" fmla="*/ 4 w 4"/>
                  <a:gd name="T1" fmla="*/ 11 h 11"/>
                  <a:gd name="T2" fmla="*/ 0 w 4"/>
                  <a:gd name="T3" fmla="*/ 8 h 11"/>
                  <a:gd name="T4" fmla="*/ 0 w 4"/>
                  <a:gd name="T5" fmla="*/ 0 h 11"/>
                  <a:gd name="T6" fmla="*/ 4 w 4"/>
                  <a:gd name="T7" fmla="*/ 3 h 11"/>
                  <a:gd name="T8" fmla="*/ 4 w 4"/>
                  <a:gd name="T9" fmla="*/ 11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4" y="11"/>
                    </a:moveTo>
                    <a:lnTo>
                      <a:pt x="0" y="8"/>
                    </a:lnTo>
                    <a:lnTo>
                      <a:pt x="0" y="0"/>
                    </a:lnTo>
                    <a:lnTo>
                      <a:pt x="4" y="3"/>
                    </a:lnTo>
                    <a:lnTo>
                      <a:pt x="4"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21" name="Freeform 194"/>
              <p:cNvSpPr/>
              <p:nvPr/>
            </p:nvSpPr>
            <p:spPr bwMode="auto">
              <a:xfrm>
                <a:off x="4561" y="830"/>
                <a:ext cx="3" cy="9"/>
              </a:xfrm>
              <a:custGeom>
                <a:avLst/>
                <a:gdLst>
                  <a:gd name="T0" fmla="*/ 0 w 3"/>
                  <a:gd name="T1" fmla="*/ 9 h 9"/>
                  <a:gd name="T2" fmla="*/ 3 w 3"/>
                  <a:gd name="T3" fmla="*/ 7 h 9"/>
                  <a:gd name="T4" fmla="*/ 3 w 3"/>
                  <a:gd name="T5" fmla="*/ 0 h 9"/>
                  <a:gd name="T6" fmla="*/ 0 w 3"/>
                  <a:gd name="T7" fmla="*/ 1 h 9"/>
                  <a:gd name="T8" fmla="*/ 0 w 3"/>
                  <a:gd name="T9" fmla="*/ 9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9">
                    <a:moveTo>
                      <a:pt x="0" y="9"/>
                    </a:moveTo>
                    <a:lnTo>
                      <a:pt x="3" y="7"/>
                    </a:lnTo>
                    <a:lnTo>
                      <a:pt x="3" y="0"/>
                    </a:lnTo>
                    <a:lnTo>
                      <a:pt x="0" y="1"/>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22" name="Freeform 195"/>
              <p:cNvSpPr/>
              <p:nvPr/>
            </p:nvSpPr>
            <p:spPr bwMode="auto">
              <a:xfrm>
                <a:off x="2104" y="853"/>
                <a:ext cx="42" cy="45"/>
              </a:xfrm>
              <a:custGeom>
                <a:avLst/>
                <a:gdLst>
                  <a:gd name="T0" fmla="*/ 42 w 42"/>
                  <a:gd name="T1" fmla="*/ 7 h 45"/>
                  <a:gd name="T2" fmla="*/ 32 w 42"/>
                  <a:gd name="T3" fmla="*/ 27 h 45"/>
                  <a:gd name="T4" fmla="*/ 26 w 42"/>
                  <a:gd name="T5" fmla="*/ 34 h 45"/>
                  <a:gd name="T6" fmla="*/ 7 w 42"/>
                  <a:gd name="T7" fmla="*/ 45 h 45"/>
                  <a:gd name="T8" fmla="*/ 0 w 42"/>
                  <a:gd name="T9" fmla="*/ 45 h 45"/>
                  <a:gd name="T10" fmla="*/ 0 w 42"/>
                  <a:gd name="T11" fmla="*/ 42 h 45"/>
                  <a:gd name="T12" fmla="*/ 16 w 42"/>
                  <a:gd name="T13" fmla="*/ 33 h 45"/>
                  <a:gd name="T14" fmla="*/ 26 w 42"/>
                  <a:gd name="T15" fmla="*/ 21 h 45"/>
                  <a:gd name="T16" fmla="*/ 23 w 42"/>
                  <a:gd name="T17" fmla="*/ 4 h 45"/>
                  <a:gd name="T18" fmla="*/ 29 w 42"/>
                  <a:gd name="T19" fmla="*/ 0 h 45"/>
                  <a:gd name="T20" fmla="*/ 32 w 42"/>
                  <a:gd name="T21" fmla="*/ 0 h 45"/>
                  <a:gd name="T22" fmla="*/ 42 w 42"/>
                  <a:gd name="T23" fmla="*/ 7 h 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2" h="45">
                    <a:moveTo>
                      <a:pt x="42" y="7"/>
                    </a:moveTo>
                    <a:lnTo>
                      <a:pt x="32" y="27"/>
                    </a:lnTo>
                    <a:lnTo>
                      <a:pt x="26" y="34"/>
                    </a:lnTo>
                    <a:lnTo>
                      <a:pt x="7" y="45"/>
                    </a:lnTo>
                    <a:lnTo>
                      <a:pt x="0" y="45"/>
                    </a:lnTo>
                    <a:lnTo>
                      <a:pt x="0" y="42"/>
                    </a:lnTo>
                    <a:lnTo>
                      <a:pt x="16" y="33"/>
                    </a:lnTo>
                    <a:lnTo>
                      <a:pt x="26" y="21"/>
                    </a:lnTo>
                    <a:lnTo>
                      <a:pt x="23" y="4"/>
                    </a:lnTo>
                    <a:lnTo>
                      <a:pt x="29" y="0"/>
                    </a:lnTo>
                    <a:lnTo>
                      <a:pt x="32" y="0"/>
                    </a:lnTo>
                    <a:lnTo>
                      <a:pt x="42"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23" name="Freeform 196"/>
              <p:cNvSpPr/>
              <p:nvPr/>
            </p:nvSpPr>
            <p:spPr bwMode="auto">
              <a:xfrm>
                <a:off x="4570" y="846"/>
                <a:ext cx="42" cy="46"/>
              </a:xfrm>
              <a:custGeom>
                <a:avLst/>
                <a:gdLst>
                  <a:gd name="T0" fmla="*/ 0 w 42"/>
                  <a:gd name="T1" fmla="*/ 8 h 46"/>
                  <a:gd name="T2" fmla="*/ 10 w 42"/>
                  <a:gd name="T3" fmla="*/ 28 h 46"/>
                  <a:gd name="T4" fmla="*/ 19 w 42"/>
                  <a:gd name="T5" fmla="*/ 35 h 46"/>
                  <a:gd name="T6" fmla="*/ 39 w 42"/>
                  <a:gd name="T7" fmla="*/ 46 h 46"/>
                  <a:gd name="T8" fmla="*/ 42 w 42"/>
                  <a:gd name="T9" fmla="*/ 46 h 46"/>
                  <a:gd name="T10" fmla="*/ 42 w 42"/>
                  <a:gd name="T11" fmla="*/ 43 h 46"/>
                  <a:gd name="T12" fmla="*/ 26 w 42"/>
                  <a:gd name="T13" fmla="*/ 34 h 46"/>
                  <a:gd name="T14" fmla="*/ 19 w 42"/>
                  <a:gd name="T15" fmla="*/ 22 h 46"/>
                  <a:gd name="T16" fmla="*/ 19 w 42"/>
                  <a:gd name="T17" fmla="*/ 5 h 46"/>
                  <a:gd name="T18" fmla="*/ 13 w 42"/>
                  <a:gd name="T19" fmla="*/ 0 h 46"/>
                  <a:gd name="T20" fmla="*/ 10 w 42"/>
                  <a:gd name="T21" fmla="*/ 0 h 46"/>
                  <a:gd name="T22" fmla="*/ 0 w 42"/>
                  <a:gd name="T23" fmla="*/ 8 h 4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2" h="46">
                    <a:moveTo>
                      <a:pt x="0" y="8"/>
                    </a:moveTo>
                    <a:lnTo>
                      <a:pt x="10" y="28"/>
                    </a:lnTo>
                    <a:lnTo>
                      <a:pt x="19" y="35"/>
                    </a:lnTo>
                    <a:lnTo>
                      <a:pt x="39" y="46"/>
                    </a:lnTo>
                    <a:lnTo>
                      <a:pt x="42" y="46"/>
                    </a:lnTo>
                    <a:lnTo>
                      <a:pt x="42" y="43"/>
                    </a:lnTo>
                    <a:lnTo>
                      <a:pt x="26" y="34"/>
                    </a:lnTo>
                    <a:lnTo>
                      <a:pt x="19" y="22"/>
                    </a:lnTo>
                    <a:lnTo>
                      <a:pt x="19" y="5"/>
                    </a:lnTo>
                    <a:lnTo>
                      <a:pt x="13" y="0"/>
                    </a:lnTo>
                    <a:lnTo>
                      <a:pt x="10" y="0"/>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24" name="Freeform 197"/>
              <p:cNvSpPr/>
              <p:nvPr/>
            </p:nvSpPr>
            <p:spPr bwMode="auto">
              <a:xfrm>
                <a:off x="2149" y="854"/>
                <a:ext cx="3" cy="3"/>
              </a:xfrm>
              <a:custGeom>
                <a:avLst/>
                <a:gdLst>
                  <a:gd name="T0" fmla="*/ 0 w 3"/>
                  <a:gd name="T1" fmla="*/ 3 h 3"/>
                  <a:gd name="T2" fmla="*/ 3 w 3"/>
                  <a:gd name="T3" fmla="*/ 0 h 3"/>
                  <a:gd name="T4" fmla="*/ 3 w 3"/>
                  <a:gd name="T5" fmla="*/ 3 h 3"/>
                  <a:gd name="T6" fmla="*/ 0 w 3"/>
                  <a:gd name="T7" fmla="*/ 3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3">
                    <a:moveTo>
                      <a:pt x="0" y="3"/>
                    </a:moveTo>
                    <a:lnTo>
                      <a:pt x="3" y="0"/>
                    </a:lnTo>
                    <a:lnTo>
                      <a:pt x="3" y="3"/>
                    </a:lnTo>
                    <a:lnTo>
                      <a:pt x="0" y="3"/>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25" name="Freeform 198"/>
              <p:cNvSpPr/>
              <p:nvPr/>
            </p:nvSpPr>
            <p:spPr bwMode="auto">
              <a:xfrm>
                <a:off x="4564" y="848"/>
                <a:ext cx="3" cy="3"/>
              </a:xfrm>
              <a:custGeom>
                <a:avLst/>
                <a:gdLst>
                  <a:gd name="T0" fmla="*/ 3 w 3"/>
                  <a:gd name="T1" fmla="*/ 3 h 3"/>
                  <a:gd name="T2" fmla="*/ 0 w 3"/>
                  <a:gd name="T3" fmla="*/ 0 h 3"/>
                  <a:gd name="T4" fmla="*/ 0 w 3"/>
                  <a:gd name="T5" fmla="*/ 3 h 3"/>
                  <a:gd name="T6" fmla="*/ 3 w 3"/>
                  <a:gd name="T7" fmla="*/ 3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3">
                    <a:moveTo>
                      <a:pt x="3" y="3"/>
                    </a:moveTo>
                    <a:lnTo>
                      <a:pt x="0" y="0"/>
                    </a:lnTo>
                    <a:lnTo>
                      <a:pt x="0" y="3"/>
                    </a:lnTo>
                    <a:lnTo>
                      <a:pt x="3" y="3"/>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26" name="Freeform 199"/>
              <p:cNvSpPr/>
              <p:nvPr/>
            </p:nvSpPr>
            <p:spPr bwMode="auto">
              <a:xfrm>
                <a:off x="2124" y="854"/>
                <a:ext cx="16" cy="32"/>
              </a:xfrm>
              <a:custGeom>
                <a:avLst/>
                <a:gdLst>
                  <a:gd name="T0" fmla="*/ 9 w 16"/>
                  <a:gd name="T1" fmla="*/ 24 h 32"/>
                  <a:gd name="T2" fmla="*/ 0 w 16"/>
                  <a:gd name="T3" fmla="*/ 32 h 32"/>
                  <a:gd name="T4" fmla="*/ 9 w 16"/>
                  <a:gd name="T5" fmla="*/ 20 h 32"/>
                  <a:gd name="T6" fmla="*/ 9 w 16"/>
                  <a:gd name="T7" fmla="*/ 2 h 32"/>
                  <a:gd name="T8" fmla="*/ 9 w 16"/>
                  <a:gd name="T9" fmla="*/ 0 h 32"/>
                  <a:gd name="T10" fmla="*/ 16 w 16"/>
                  <a:gd name="T11" fmla="*/ 8 h 32"/>
                  <a:gd name="T12" fmla="*/ 9 w 16"/>
                  <a:gd name="T13" fmla="*/ 24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32">
                    <a:moveTo>
                      <a:pt x="9" y="24"/>
                    </a:moveTo>
                    <a:lnTo>
                      <a:pt x="0" y="32"/>
                    </a:lnTo>
                    <a:lnTo>
                      <a:pt x="9" y="20"/>
                    </a:lnTo>
                    <a:lnTo>
                      <a:pt x="9" y="2"/>
                    </a:lnTo>
                    <a:lnTo>
                      <a:pt x="9" y="0"/>
                    </a:lnTo>
                    <a:lnTo>
                      <a:pt x="16" y="8"/>
                    </a:lnTo>
                    <a:lnTo>
                      <a:pt x="9" y="24"/>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27" name="Freeform 200"/>
              <p:cNvSpPr/>
              <p:nvPr/>
            </p:nvSpPr>
            <p:spPr bwMode="auto">
              <a:xfrm>
                <a:off x="4577" y="848"/>
                <a:ext cx="16" cy="32"/>
              </a:xfrm>
              <a:custGeom>
                <a:avLst/>
                <a:gdLst>
                  <a:gd name="T0" fmla="*/ 6 w 16"/>
                  <a:gd name="T1" fmla="*/ 24 h 32"/>
                  <a:gd name="T2" fmla="*/ 16 w 16"/>
                  <a:gd name="T3" fmla="*/ 32 h 32"/>
                  <a:gd name="T4" fmla="*/ 6 w 16"/>
                  <a:gd name="T5" fmla="*/ 21 h 32"/>
                  <a:gd name="T6" fmla="*/ 6 w 16"/>
                  <a:gd name="T7" fmla="*/ 3 h 32"/>
                  <a:gd name="T8" fmla="*/ 6 w 16"/>
                  <a:gd name="T9" fmla="*/ 0 h 32"/>
                  <a:gd name="T10" fmla="*/ 0 w 16"/>
                  <a:gd name="T11" fmla="*/ 8 h 32"/>
                  <a:gd name="T12" fmla="*/ 6 w 16"/>
                  <a:gd name="T13" fmla="*/ 24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32">
                    <a:moveTo>
                      <a:pt x="6" y="24"/>
                    </a:moveTo>
                    <a:lnTo>
                      <a:pt x="16" y="32"/>
                    </a:lnTo>
                    <a:lnTo>
                      <a:pt x="6" y="21"/>
                    </a:lnTo>
                    <a:lnTo>
                      <a:pt x="6" y="3"/>
                    </a:lnTo>
                    <a:lnTo>
                      <a:pt x="6" y="0"/>
                    </a:lnTo>
                    <a:lnTo>
                      <a:pt x="0" y="8"/>
                    </a:lnTo>
                    <a:lnTo>
                      <a:pt x="6" y="24"/>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28" name="Freeform 201"/>
              <p:cNvSpPr/>
              <p:nvPr/>
            </p:nvSpPr>
            <p:spPr bwMode="auto">
              <a:xfrm>
                <a:off x="2011" y="877"/>
                <a:ext cx="64" cy="30"/>
              </a:xfrm>
              <a:custGeom>
                <a:avLst/>
                <a:gdLst>
                  <a:gd name="T0" fmla="*/ 13 w 64"/>
                  <a:gd name="T1" fmla="*/ 9 h 30"/>
                  <a:gd name="T2" fmla="*/ 16 w 64"/>
                  <a:gd name="T3" fmla="*/ 15 h 30"/>
                  <a:gd name="T4" fmla="*/ 23 w 64"/>
                  <a:gd name="T5" fmla="*/ 21 h 30"/>
                  <a:gd name="T6" fmla="*/ 45 w 64"/>
                  <a:gd name="T7" fmla="*/ 27 h 30"/>
                  <a:gd name="T8" fmla="*/ 61 w 64"/>
                  <a:gd name="T9" fmla="*/ 27 h 30"/>
                  <a:gd name="T10" fmla="*/ 64 w 64"/>
                  <a:gd name="T11" fmla="*/ 29 h 30"/>
                  <a:gd name="T12" fmla="*/ 61 w 64"/>
                  <a:gd name="T13" fmla="*/ 30 h 30"/>
                  <a:gd name="T14" fmla="*/ 20 w 64"/>
                  <a:gd name="T15" fmla="*/ 29 h 30"/>
                  <a:gd name="T16" fmla="*/ 13 w 64"/>
                  <a:gd name="T17" fmla="*/ 27 h 30"/>
                  <a:gd name="T18" fmla="*/ 10 w 64"/>
                  <a:gd name="T19" fmla="*/ 26 h 30"/>
                  <a:gd name="T20" fmla="*/ 13 w 64"/>
                  <a:gd name="T21" fmla="*/ 24 h 30"/>
                  <a:gd name="T22" fmla="*/ 0 w 64"/>
                  <a:gd name="T23" fmla="*/ 10 h 30"/>
                  <a:gd name="T24" fmla="*/ 4 w 64"/>
                  <a:gd name="T25" fmla="*/ 3 h 30"/>
                  <a:gd name="T26" fmla="*/ 10 w 64"/>
                  <a:gd name="T27" fmla="*/ 0 h 30"/>
                  <a:gd name="T28" fmla="*/ 10 w 64"/>
                  <a:gd name="T29" fmla="*/ 0 h 30"/>
                  <a:gd name="T30" fmla="*/ 13 w 64"/>
                  <a:gd name="T31" fmla="*/ 9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4" h="30">
                    <a:moveTo>
                      <a:pt x="13" y="9"/>
                    </a:moveTo>
                    <a:lnTo>
                      <a:pt x="16" y="15"/>
                    </a:lnTo>
                    <a:lnTo>
                      <a:pt x="23" y="21"/>
                    </a:lnTo>
                    <a:lnTo>
                      <a:pt x="45" y="27"/>
                    </a:lnTo>
                    <a:lnTo>
                      <a:pt x="61" y="27"/>
                    </a:lnTo>
                    <a:lnTo>
                      <a:pt x="64" y="29"/>
                    </a:lnTo>
                    <a:lnTo>
                      <a:pt x="61" y="30"/>
                    </a:lnTo>
                    <a:lnTo>
                      <a:pt x="20" y="29"/>
                    </a:lnTo>
                    <a:lnTo>
                      <a:pt x="13" y="27"/>
                    </a:lnTo>
                    <a:lnTo>
                      <a:pt x="10" y="26"/>
                    </a:lnTo>
                    <a:lnTo>
                      <a:pt x="13" y="24"/>
                    </a:lnTo>
                    <a:lnTo>
                      <a:pt x="0" y="10"/>
                    </a:lnTo>
                    <a:lnTo>
                      <a:pt x="4" y="3"/>
                    </a:lnTo>
                    <a:lnTo>
                      <a:pt x="10" y="0"/>
                    </a:lnTo>
                    <a:lnTo>
                      <a:pt x="13"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29" name="Freeform 202"/>
              <p:cNvSpPr/>
              <p:nvPr/>
            </p:nvSpPr>
            <p:spPr bwMode="auto">
              <a:xfrm>
                <a:off x="4641" y="869"/>
                <a:ext cx="64" cy="32"/>
              </a:xfrm>
              <a:custGeom>
                <a:avLst/>
                <a:gdLst>
                  <a:gd name="T0" fmla="*/ 51 w 64"/>
                  <a:gd name="T1" fmla="*/ 11 h 32"/>
                  <a:gd name="T2" fmla="*/ 48 w 64"/>
                  <a:gd name="T3" fmla="*/ 17 h 32"/>
                  <a:gd name="T4" fmla="*/ 41 w 64"/>
                  <a:gd name="T5" fmla="*/ 21 h 32"/>
                  <a:gd name="T6" fmla="*/ 22 w 64"/>
                  <a:gd name="T7" fmla="*/ 29 h 32"/>
                  <a:gd name="T8" fmla="*/ 3 w 64"/>
                  <a:gd name="T9" fmla="*/ 29 h 32"/>
                  <a:gd name="T10" fmla="*/ 0 w 64"/>
                  <a:gd name="T11" fmla="*/ 31 h 32"/>
                  <a:gd name="T12" fmla="*/ 6 w 64"/>
                  <a:gd name="T13" fmla="*/ 32 h 32"/>
                  <a:gd name="T14" fmla="*/ 45 w 64"/>
                  <a:gd name="T15" fmla="*/ 31 h 32"/>
                  <a:gd name="T16" fmla="*/ 51 w 64"/>
                  <a:gd name="T17" fmla="*/ 29 h 32"/>
                  <a:gd name="T18" fmla="*/ 54 w 64"/>
                  <a:gd name="T19" fmla="*/ 28 h 32"/>
                  <a:gd name="T20" fmla="*/ 54 w 64"/>
                  <a:gd name="T21" fmla="*/ 26 h 32"/>
                  <a:gd name="T22" fmla="*/ 64 w 64"/>
                  <a:gd name="T23" fmla="*/ 12 h 32"/>
                  <a:gd name="T24" fmla="*/ 61 w 64"/>
                  <a:gd name="T25" fmla="*/ 5 h 32"/>
                  <a:gd name="T26" fmla="*/ 54 w 64"/>
                  <a:gd name="T27" fmla="*/ 0 h 32"/>
                  <a:gd name="T28" fmla="*/ 54 w 64"/>
                  <a:gd name="T29" fmla="*/ 0 h 32"/>
                  <a:gd name="T30" fmla="*/ 51 w 64"/>
                  <a:gd name="T31" fmla="*/ 11 h 3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4" h="32">
                    <a:moveTo>
                      <a:pt x="51" y="11"/>
                    </a:moveTo>
                    <a:lnTo>
                      <a:pt x="48" y="17"/>
                    </a:lnTo>
                    <a:lnTo>
                      <a:pt x="41" y="21"/>
                    </a:lnTo>
                    <a:lnTo>
                      <a:pt x="22" y="29"/>
                    </a:lnTo>
                    <a:lnTo>
                      <a:pt x="3" y="29"/>
                    </a:lnTo>
                    <a:lnTo>
                      <a:pt x="0" y="31"/>
                    </a:lnTo>
                    <a:lnTo>
                      <a:pt x="6" y="32"/>
                    </a:lnTo>
                    <a:lnTo>
                      <a:pt x="45" y="31"/>
                    </a:lnTo>
                    <a:lnTo>
                      <a:pt x="51" y="29"/>
                    </a:lnTo>
                    <a:lnTo>
                      <a:pt x="54" y="28"/>
                    </a:lnTo>
                    <a:lnTo>
                      <a:pt x="54" y="26"/>
                    </a:lnTo>
                    <a:lnTo>
                      <a:pt x="64" y="12"/>
                    </a:lnTo>
                    <a:lnTo>
                      <a:pt x="61" y="5"/>
                    </a:lnTo>
                    <a:lnTo>
                      <a:pt x="54" y="0"/>
                    </a:lnTo>
                    <a:lnTo>
                      <a:pt x="51"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30" name="Freeform 203"/>
              <p:cNvSpPr/>
              <p:nvPr/>
            </p:nvSpPr>
            <p:spPr bwMode="auto">
              <a:xfrm>
                <a:off x="2018" y="881"/>
                <a:ext cx="29" cy="25"/>
              </a:xfrm>
              <a:custGeom>
                <a:avLst/>
                <a:gdLst>
                  <a:gd name="T0" fmla="*/ 6 w 29"/>
                  <a:gd name="T1" fmla="*/ 11 h 25"/>
                  <a:gd name="T2" fmla="*/ 6 w 29"/>
                  <a:gd name="T3" fmla="*/ 13 h 25"/>
                  <a:gd name="T4" fmla="*/ 22 w 29"/>
                  <a:gd name="T5" fmla="*/ 20 h 25"/>
                  <a:gd name="T6" fmla="*/ 29 w 29"/>
                  <a:gd name="T7" fmla="*/ 25 h 25"/>
                  <a:gd name="T8" fmla="*/ 13 w 29"/>
                  <a:gd name="T9" fmla="*/ 23 h 25"/>
                  <a:gd name="T10" fmla="*/ 9 w 29"/>
                  <a:gd name="T11" fmla="*/ 22 h 25"/>
                  <a:gd name="T12" fmla="*/ 9 w 29"/>
                  <a:gd name="T13" fmla="*/ 19 h 25"/>
                  <a:gd name="T14" fmla="*/ 0 w 29"/>
                  <a:gd name="T15" fmla="*/ 8 h 25"/>
                  <a:gd name="T16" fmla="*/ 0 w 29"/>
                  <a:gd name="T17" fmla="*/ 0 h 25"/>
                  <a:gd name="T18" fmla="*/ 0 w 29"/>
                  <a:gd name="T19" fmla="*/ 5 h 25"/>
                  <a:gd name="T20" fmla="*/ 6 w 29"/>
                  <a:gd name="T21" fmla="*/ 11 h 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 h="25">
                    <a:moveTo>
                      <a:pt x="6" y="11"/>
                    </a:moveTo>
                    <a:lnTo>
                      <a:pt x="6" y="13"/>
                    </a:lnTo>
                    <a:lnTo>
                      <a:pt x="22" y="20"/>
                    </a:lnTo>
                    <a:lnTo>
                      <a:pt x="29" y="25"/>
                    </a:lnTo>
                    <a:lnTo>
                      <a:pt x="13" y="23"/>
                    </a:lnTo>
                    <a:lnTo>
                      <a:pt x="9" y="22"/>
                    </a:lnTo>
                    <a:lnTo>
                      <a:pt x="9" y="19"/>
                    </a:lnTo>
                    <a:lnTo>
                      <a:pt x="0" y="8"/>
                    </a:lnTo>
                    <a:lnTo>
                      <a:pt x="0" y="0"/>
                    </a:lnTo>
                    <a:lnTo>
                      <a:pt x="0" y="5"/>
                    </a:lnTo>
                    <a:lnTo>
                      <a:pt x="6" y="11"/>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31" name="Freeform 204"/>
              <p:cNvSpPr/>
              <p:nvPr/>
            </p:nvSpPr>
            <p:spPr bwMode="auto">
              <a:xfrm>
                <a:off x="4670" y="875"/>
                <a:ext cx="32" cy="23"/>
              </a:xfrm>
              <a:custGeom>
                <a:avLst/>
                <a:gdLst>
                  <a:gd name="T0" fmla="*/ 25 w 32"/>
                  <a:gd name="T1" fmla="*/ 11 h 23"/>
                  <a:gd name="T2" fmla="*/ 25 w 32"/>
                  <a:gd name="T3" fmla="*/ 12 h 23"/>
                  <a:gd name="T4" fmla="*/ 9 w 32"/>
                  <a:gd name="T5" fmla="*/ 20 h 23"/>
                  <a:gd name="T6" fmla="*/ 0 w 32"/>
                  <a:gd name="T7" fmla="*/ 23 h 23"/>
                  <a:gd name="T8" fmla="*/ 16 w 32"/>
                  <a:gd name="T9" fmla="*/ 23 h 23"/>
                  <a:gd name="T10" fmla="*/ 19 w 32"/>
                  <a:gd name="T11" fmla="*/ 22 h 23"/>
                  <a:gd name="T12" fmla="*/ 19 w 32"/>
                  <a:gd name="T13" fmla="*/ 19 h 23"/>
                  <a:gd name="T14" fmla="*/ 32 w 32"/>
                  <a:gd name="T15" fmla="*/ 8 h 23"/>
                  <a:gd name="T16" fmla="*/ 28 w 32"/>
                  <a:gd name="T17" fmla="*/ 0 h 23"/>
                  <a:gd name="T18" fmla="*/ 28 w 32"/>
                  <a:gd name="T19" fmla="*/ 5 h 23"/>
                  <a:gd name="T20" fmla="*/ 25 w 32"/>
                  <a:gd name="T21" fmla="*/ 11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 h="23">
                    <a:moveTo>
                      <a:pt x="25" y="11"/>
                    </a:moveTo>
                    <a:lnTo>
                      <a:pt x="25" y="12"/>
                    </a:lnTo>
                    <a:lnTo>
                      <a:pt x="9" y="20"/>
                    </a:lnTo>
                    <a:lnTo>
                      <a:pt x="0" y="23"/>
                    </a:lnTo>
                    <a:lnTo>
                      <a:pt x="16" y="23"/>
                    </a:lnTo>
                    <a:lnTo>
                      <a:pt x="19" y="22"/>
                    </a:lnTo>
                    <a:lnTo>
                      <a:pt x="19" y="19"/>
                    </a:lnTo>
                    <a:lnTo>
                      <a:pt x="32" y="8"/>
                    </a:lnTo>
                    <a:lnTo>
                      <a:pt x="28" y="0"/>
                    </a:lnTo>
                    <a:lnTo>
                      <a:pt x="28" y="5"/>
                    </a:lnTo>
                    <a:lnTo>
                      <a:pt x="25" y="11"/>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32" name="Freeform 205"/>
              <p:cNvSpPr>
                <a:spLocks noEditPoints="1"/>
              </p:cNvSpPr>
              <p:nvPr/>
            </p:nvSpPr>
            <p:spPr bwMode="auto">
              <a:xfrm>
                <a:off x="2095" y="895"/>
                <a:ext cx="1274" cy="205"/>
              </a:xfrm>
              <a:custGeom>
                <a:avLst/>
                <a:gdLst>
                  <a:gd name="T0" fmla="*/ 1271 w 1274"/>
                  <a:gd name="T1" fmla="*/ 134 h 205"/>
                  <a:gd name="T2" fmla="*/ 1239 w 1274"/>
                  <a:gd name="T3" fmla="*/ 115 h 205"/>
                  <a:gd name="T4" fmla="*/ 1207 w 1274"/>
                  <a:gd name="T5" fmla="*/ 112 h 205"/>
                  <a:gd name="T6" fmla="*/ 1271 w 1274"/>
                  <a:gd name="T7" fmla="*/ 176 h 205"/>
                  <a:gd name="T8" fmla="*/ 1172 w 1274"/>
                  <a:gd name="T9" fmla="*/ 203 h 205"/>
                  <a:gd name="T10" fmla="*/ 1133 w 1274"/>
                  <a:gd name="T11" fmla="*/ 166 h 205"/>
                  <a:gd name="T12" fmla="*/ 1204 w 1274"/>
                  <a:gd name="T13" fmla="*/ 178 h 205"/>
                  <a:gd name="T14" fmla="*/ 1217 w 1274"/>
                  <a:gd name="T15" fmla="*/ 141 h 205"/>
                  <a:gd name="T16" fmla="*/ 1111 w 1274"/>
                  <a:gd name="T17" fmla="*/ 131 h 205"/>
                  <a:gd name="T18" fmla="*/ 928 w 1274"/>
                  <a:gd name="T19" fmla="*/ 179 h 205"/>
                  <a:gd name="T20" fmla="*/ 611 w 1274"/>
                  <a:gd name="T21" fmla="*/ 159 h 205"/>
                  <a:gd name="T22" fmla="*/ 451 w 1274"/>
                  <a:gd name="T23" fmla="*/ 140 h 205"/>
                  <a:gd name="T24" fmla="*/ 346 w 1274"/>
                  <a:gd name="T25" fmla="*/ 131 h 205"/>
                  <a:gd name="T26" fmla="*/ 205 w 1274"/>
                  <a:gd name="T27" fmla="*/ 68 h 205"/>
                  <a:gd name="T28" fmla="*/ 144 w 1274"/>
                  <a:gd name="T29" fmla="*/ 50 h 205"/>
                  <a:gd name="T30" fmla="*/ 77 w 1274"/>
                  <a:gd name="T31" fmla="*/ 36 h 205"/>
                  <a:gd name="T32" fmla="*/ 51 w 1274"/>
                  <a:gd name="T33" fmla="*/ 68 h 205"/>
                  <a:gd name="T34" fmla="*/ 112 w 1274"/>
                  <a:gd name="T35" fmla="*/ 71 h 205"/>
                  <a:gd name="T36" fmla="*/ 61 w 1274"/>
                  <a:gd name="T37" fmla="*/ 96 h 205"/>
                  <a:gd name="T38" fmla="*/ 0 w 1274"/>
                  <a:gd name="T39" fmla="*/ 59 h 205"/>
                  <a:gd name="T40" fmla="*/ 99 w 1274"/>
                  <a:gd name="T41" fmla="*/ 14 h 205"/>
                  <a:gd name="T42" fmla="*/ 298 w 1274"/>
                  <a:gd name="T43" fmla="*/ 36 h 205"/>
                  <a:gd name="T44" fmla="*/ 317 w 1274"/>
                  <a:gd name="T45" fmla="*/ 46 h 205"/>
                  <a:gd name="T46" fmla="*/ 416 w 1274"/>
                  <a:gd name="T47" fmla="*/ 87 h 205"/>
                  <a:gd name="T48" fmla="*/ 490 w 1274"/>
                  <a:gd name="T49" fmla="*/ 108 h 205"/>
                  <a:gd name="T50" fmla="*/ 538 w 1274"/>
                  <a:gd name="T51" fmla="*/ 93 h 205"/>
                  <a:gd name="T52" fmla="*/ 496 w 1274"/>
                  <a:gd name="T53" fmla="*/ 61 h 205"/>
                  <a:gd name="T54" fmla="*/ 464 w 1274"/>
                  <a:gd name="T55" fmla="*/ 82 h 205"/>
                  <a:gd name="T56" fmla="*/ 477 w 1274"/>
                  <a:gd name="T57" fmla="*/ 38 h 205"/>
                  <a:gd name="T58" fmla="*/ 608 w 1274"/>
                  <a:gd name="T59" fmla="*/ 68 h 205"/>
                  <a:gd name="T60" fmla="*/ 563 w 1274"/>
                  <a:gd name="T61" fmla="*/ 123 h 205"/>
                  <a:gd name="T62" fmla="*/ 647 w 1274"/>
                  <a:gd name="T63" fmla="*/ 143 h 205"/>
                  <a:gd name="T64" fmla="*/ 723 w 1274"/>
                  <a:gd name="T65" fmla="*/ 138 h 205"/>
                  <a:gd name="T66" fmla="*/ 800 w 1274"/>
                  <a:gd name="T67" fmla="*/ 141 h 205"/>
                  <a:gd name="T68" fmla="*/ 813 w 1274"/>
                  <a:gd name="T69" fmla="*/ 159 h 205"/>
                  <a:gd name="T70" fmla="*/ 903 w 1274"/>
                  <a:gd name="T71" fmla="*/ 152 h 205"/>
                  <a:gd name="T72" fmla="*/ 909 w 1274"/>
                  <a:gd name="T73" fmla="*/ 126 h 205"/>
                  <a:gd name="T74" fmla="*/ 922 w 1274"/>
                  <a:gd name="T75" fmla="*/ 114 h 205"/>
                  <a:gd name="T76" fmla="*/ 967 w 1274"/>
                  <a:gd name="T77" fmla="*/ 152 h 205"/>
                  <a:gd name="T78" fmla="*/ 996 w 1274"/>
                  <a:gd name="T79" fmla="*/ 149 h 205"/>
                  <a:gd name="T80" fmla="*/ 1050 w 1274"/>
                  <a:gd name="T81" fmla="*/ 96 h 205"/>
                  <a:gd name="T82" fmla="*/ 1018 w 1274"/>
                  <a:gd name="T83" fmla="*/ 102 h 205"/>
                  <a:gd name="T84" fmla="*/ 1005 w 1274"/>
                  <a:gd name="T85" fmla="*/ 112 h 205"/>
                  <a:gd name="T86" fmla="*/ 992 w 1274"/>
                  <a:gd name="T87" fmla="*/ 68 h 205"/>
                  <a:gd name="T88" fmla="*/ 1105 w 1274"/>
                  <a:gd name="T89" fmla="*/ 94 h 205"/>
                  <a:gd name="T90" fmla="*/ 1130 w 1274"/>
                  <a:gd name="T91" fmla="*/ 111 h 205"/>
                  <a:gd name="T92" fmla="*/ 1133 w 1274"/>
                  <a:gd name="T93" fmla="*/ 108 h 205"/>
                  <a:gd name="T94" fmla="*/ 1041 w 1274"/>
                  <a:gd name="T95" fmla="*/ 49 h 205"/>
                  <a:gd name="T96" fmla="*/ 1076 w 1274"/>
                  <a:gd name="T97" fmla="*/ 44 h 205"/>
                  <a:gd name="T98" fmla="*/ 1140 w 1274"/>
                  <a:gd name="T99" fmla="*/ 52 h 205"/>
                  <a:gd name="T100" fmla="*/ 1204 w 1274"/>
                  <a:gd name="T101" fmla="*/ 33 h 205"/>
                  <a:gd name="T102" fmla="*/ 1262 w 1274"/>
                  <a:gd name="T103" fmla="*/ 3 h 205"/>
                  <a:gd name="T104" fmla="*/ 1271 w 1274"/>
                  <a:gd name="T105" fmla="*/ 70 h 205"/>
                  <a:gd name="T106" fmla="*/ 458 w 1274"/>
                  <a:gd name="T107" fmla="*/ 117 h 205"/>
                  <a:gd name="T108" fmla="*/ 301 w 1274"/>
                  <a:gd name="T109" fmla="*/ 97 h 20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274" h="205">
                    <a:moveTo>
                      <a:pt x="1271" y="70"/>
                    </a:moveTo>
                    <a:lnTo>
                      <a:pt x="1274" y="70"/>
                    </a:lnTo>
                    <a:lnTo>
                      <a:pt x="1274" y="71"/>
                    </a:lnTo>
                    <a:lnTo>
                      <a:pt x="1271" y="71"/>
                    </a:lnTo>
                    <a:lnTo>
                      <a:pt x="1271" y="134"/>
                    </a:lnTo>
                    <a:lnTo>
                      <a:pt x="1268" y="132"/>
                    </a:lnTo>
                    <a:lnTo>
                      <a:pt x="1268" y="134"/>
                    </a:lnTo>
                    <a:lnTo>
                      <a:pt x="1255" y="123"/>
                    </a:lnTo>
                    <a:lnTo>
                      <a:pt x="1239" y="115"/>
                    </a:lnTo>
                    <a:lnTo>
                      <a:pt x="1217" y="111"/>
                    </a:lnTo>
                    <a:lnTo>
                      <a:pt x="1181" y="109"/>
                    </a:lnTo>
                    <a:lnTo>
                      <a:pt x="1181" y="111"/>
                    </a:lnTo>
                    <a:lnTo>
                      <a:pt x="1207" y="112"/>
                    </a:lnTo>
                    <a:lnTo>
                      <a:pt x="1236" y="120"/>
                    </a:lnTo>
                    <a:lnTo>
                      <a:pt x="1255" y="132"/>
                    </a:lnTo>
                    <a:lnTo>
                      <a:pt x="1268" y="147"/>
                    </a:lnTo>
                    <a:lnTo>
                      <a:pt x="1274" y="167"/>
                    </a:lnTo>
                    <a:lnTo>
                      <a:pt x="1271" y="176"/>
                    </a:lnTo>
                    <a:lnTo>
                      <a:pt x="1252" y="191"/>
                    </a:lnTo>
                    <a:lnTo>
                      <a:pt x="1236" y="197"/>
                    </a:lnTo>
                    <a:lnTo>
                      <a:pt x="1213" y="202"/>
                    </a:lnTo>
                    <a:lnTo>
                      <a:pt x="1188" y="205"/>
                    </a:lnTo>
                    <a:lnTo>
                      <a:pt x="1172" y="203"/>
                    </a:lnTo>
                    <a:lnTo>
                      <a:pt x="1159" y="200"/>
                    </a:lnTo>
                    <a:lnTo>
                      <a:pt x="1143" y="193"/>
                    </a:lnTo>
                    <a:lnTo>
                      <a:pt x="1130" y="182"/>
                    </a:lnTo>
                    <a:lnTo>
                      <a:pt x="1130" y="173"/>
                    </a:lnTo>
                    <a:lnTo>
                      <a:pt x="1133" y="166"/>
                    </a:lnTo>
                    <a:lnTo>
                      <a:pt x="1137" y="166"/>
                    </a:lnTo>
                    <a:lnTo>
                      <a:pt x="1140" y="166"/>
                    </a:lnTo>
                    <a:lnTo>
                      <a:pt x="1159" y="175"/>
                    </a:lnTo>
                    <a:lnTo>
                      <a:pt x="1172" y="179"/>
                    </a:lnTo>
                    <a:lnTo>
                      <a:pt x="1204" y="178"/>
                    </a:lnTo>
                    <a:lnTo>
                      <a:pt x="1213" y="175"/>
                    </a:lnTo>
                    <a:lnTo>
                      <a:pt x="1226" y="167"/>
                    </a:lnTo>
                    <a:lnTo>
                      <a:pt x="1229" y="158"/>
                    </a:lnTo>
                    <a:lnTo>
                      <a:pt x="1229" y="152"/>
                    </a:lnTo>
                    <a:lnTo>
                      <a:pt x="1217" y="141"/>
                    </a:lnTo>
                    <a:lnTo>
                      <a:pt x="1197" y="135"/>
                    </a:lnTo>
                    <a:lnTo>
                      <a:pt x="1188" y="134"/>
                    </a:lnTo>
                    <a:lnTo>
                      <a:pt x="1185" y="132"/>
                    </a:lnTo>
                    <a:lnTo>
                      <a:pt x="1143" y="129"/>
                    </a:lnTo>
                    <a:lnTo>
                      <a:pt x="1111" y="131"/>
                    </a:lnTo>
                    <a:lnTo>
                      <a:pt x="1085" y="138"/>
                    </a:lnTo>
                    <a:lnTo>
                      <a:pt x="1060" y="152"/>
                    </a:lnTo>
                    <a:lnTo>
                      <a:pt x="1025" y="164"/>
                    </a:lnTo>
                    <a:lnTo>
                      <a:pt x="992" y="170"/>
                    </a:lnTo>
                    <a:lnTo>
                      <a:pt x="928" y="179"/>
                    </a:lnTo>
                    <a:lnTo>
                      <a:pt x="877" y="184"/>
                    </a:lnTo>
                    <a:lnTo>
                      <a:pt x="836" y="185"/>
                    </a:lnTo>
                    <a:lnTo>
                      <a:pt x="784" y="184"/>
                    </a:lnTo>
                    <a:lnTo>
                      <a:pt x="685" y="173"/>
                    </a:lnTo>
                    <a:lnTo>
                      <a:pt x="611" y="159"/>
                    </a:lnTo>
                    <a:lnTo>
                      <a:pt x="560" y="147"/>
                    </a:lnTo>
                    <a:lnTo>
                      <a:pt x="519" y="135"/>
                    </a:lnTo>
                    <a:lnTo>
                      <a:pt x="512" y="137"/>
                    </a:lnTo>
                    <a:lnTo>
                      <a:pt x="470" y="140"/>
                    </a:lnTo>
                    <a:lnTo>
                      <a:pt x="451" y="140"/>
                    </a:lnTo>
                    <a:lnTo>
                      <a:pt x="451" y="138"/>
                    </a:lnTo>
                    <a:lnTo>
                      <a:pt x="445" y="140"/>
                    </a:lnTo>
                    <a:lnTo>
                      <a:pt x="416" y="140"/>
                    </a:lnTo>
                    <a:lnTo>
                      <a:pt x="368" y="134"/>
                    </a:lnTo>
                    <a:lnTo>
                      <a:pt x="346" y="131"/>
                    </a:lnTo>
                    <a:lnTo>
                      <a:pt x="301" y="120"/>
                    </a:lnTo>
                    <a:lnTo>
                      <a:pt x="266" y="106"/>
                    </a:lnTo>
                    <a:lnTo>
                      <a:pt x="227" y="85"/>
                    </a:lnTo>
                    <a:lnTo>
                      <a:pt x="208" y="70"/>
                    </a:lnTo>
                    <a:lnTo>
                      <a:pt x="205" y="68"/>
                    </a:lnTo>
                    <a:lnTo>
                      <a:pt x="179" y="82"/>
                    </a:lnTo>
                    <a:lnTo>
                      <a:pt x="163" y="85"/>
                    </a:lnTo>
                    <a:lnTo>
                      <a:pt x="163" y="73"/>
                    </a:lnTo>
                    <a:lnTo>
                      <a:pt x="163" y="64"/>
                    </a:lnTo>
                    <a:lnTo>
                      <a:pt x="144" y="50"/>
                    </a:lnTo>
                    <a:lnTo>
                      <a:pt x="112" y="36"/>
                    </a:lnTo>
                    <a:lnTo>
                      <a:pt x="99" y="35"/>
                    </a:lnTo>
                    <a:lnTo>
                      <a:pt x="86" y="35"/>
                    </a:lnTo>
                    <a:lnTo>
                      <a:pt x="83" y="36"/>
                    </a:lnTo>
                    <a:lnTo>
                      <a:pt x="77" y="36"/>
                    </a:lnTo>
                    <a:lnTo>
                      <a:pt x="57" y="41"/>
                    </a:lnTo>
                    <a:lnTo>
                      <a:pt x="45" y="50"/>
                    </a:lnTo>
                    <a:lnTo>
                      <a:pt x="41" y="58"/>
                    </a:lnTo>
                    <a:lnTo>
                      <a:pt x="41" y="62"/>
                    </a:lnTo>
                    <a:lnTo>
                      <a:pt x="51" y="68"/>
                    </a:lnTo>
                    <a:lnTo>
                      <a:pt x="70" y="73"/>
                    </a:lnTo>
                    <a:lnTo>
                      <a:pt x="80" y="73"/>
                    </a:lnTo>
                    <a:lnTo>
                      <a:pt x="102" y="71"/>
                    </a:lnTo>
                    <a:lnTo>
                      <a:pt x="105" y="71"/>
                    </a:lnTo>
                    <a:lnTo>
                      <a:pt x="112" y="71"/>
                    </a:lnTo>
                    <a:lnTo>
                      <a:pt x="112" y="77"/>
                    </a:lnTo>
                    <a:lnTo>
                      <a:pt x="102" y="84"/>
                    </a:lnTo>
                    <a:lnTo>
                      <a:pt x="102" y="85"/>
                    </a:lnTo>
                    <a:lnTo>
                      <a:pt x="83" y="93"/>
                    </a:lnTo>
                    <a:lnTo>
                      <a:pt x="61" y="96"/>
                    </a:lnTo>
                    <a:lnTo>
                      <a:pt x="45" y="94"/>
                    </a:lnTo>
                    <a:lnTo>
                      <a:pt x="22" y="90"/>
                    </a:lnTo>
                    <a:lnTo>
                      <a:pt x="13" y="84"/>
                    </a:lnTo>
                    <a:lnTo>
                      <a:pt x="0" y="73"/>
                    </a:lnTo>
                    <a:lnTo>
                      <a:pt x="0" y="59"/>
                    </a:lnTo>
                    <a:lnTo>
                      <a:pt x="6" y="43"/>
                    </a:lnTo>
                    <a:lnTo>
                      <a:pt x="22" y="27"/>
                    </a:lnTo>
                    <a:lnTo>
                      <a:pt x="35" y="21"/>
                    </a:lnTo>
                    <a:lnTo>
                      <a:pt x="64" y="15"/>
                    </a:lnTo>
                    <a:lnTo>
                      <a:pt x="99" y="14"/>
                    </a:lnTo>
                    <a:lnTo>
                      <a:pt x="137" y="15"/>
                    </a:lnTo>
                    <a:lnTo>
                      <a:pt x="176" y="21"/>
                    </a:lnTo>
                    <a:lnTo>
                      <a:pt x="227" y="33"/>
                    </a:lnTo>
                    <a:lnTo>
                      <a:pt x="259" y="36"/>
                    </a:lnTo>
                    <a:lnTo>
                      <a:pt x="298" y="36"/>
                    </a:lnTo>
                    <a:lnTo>
                      <a:pt x="333" y="32"/>
                    </a:lnTo>
                    <a:lnTo>
                      <a:pt x="339" y="29"/>
                    </a:lnTo>
                    <a:lnTo>
                      <a:pt x="346" y="29"/>
                    </a:lnTo>
                    <a:lnTo>
                      <a:pt x="336" y="36"/>
                    </a:lnTo>
                    <a:lnTo>
                      <a:pt x="317" y="46"/>
                    </a:lnTo>
                    <a:lnTo>
                      <a:pt x="298" y="53"/>
                    </a:lnTo>
                    <a:lnTo>
                      <a:pt x="310" y="58"/>
                    </a:lnTo>
                    <a:lnTo>
                      <a:pt x="362" y="71"/>
                    </a:lnTo>
                    <a:lnTo>
                      <a:pt x="378" y="76"/>
                    </a:lnTo>
                    <a:lnTo>
                      <a:pt x="416" y="87"/>
                    </a:lnTo>
                    <a:lnTo>
                      <a:pt x="445" y="94"/>
                    </a:lnTo>
                    <a:lnTo>
                      <a:pt x="464" y="100"/>
                    </a:lnTo>
                    <a:lnTo>
                      <a:pt x="467" y="100"/>
                    </a:lnTo>
                    <a:lnTo>
                      <a:pt x="477" y="105"/>
                    </a:lnTo>
                    <a:lnTo>
                      <a:pt x="490" y="108"/>
                    </a:lnTo>
                    <a:lnTo>
                      <a:pt x="493" y="111"/>
                    </a:lnTo>
                    <a:lnTo>
                      <a:pt x="496" y="108"/>
                    </a:lnTo>
                    <a:lnTo>
                      <a:pt x="502" y="108"/>
                    </a:lnTo>
                    <a:lnTo>
                      <a:pt x="522" y="103"/>
                    </a:lnTo>
                    <a:lnTo>
                      <a:pt x="538" y="93"/>
                    </a:lnTo>
                    <a:lnTo>
                      <a:pt x="544" y="81"/>
                    </a:lnTo>
                    <a:lnTo>
                      <a:pt x="538" y="71"/>
                    </a:lnTo>
                    <a:lnTo>
                      <a:pt x="528" y="65"/>
                    </a:lnTo>
                    <a:lnTo>
                      <a:pt x="512" y="61"/>
                    </a:lnTo>
                    <a:lnTo>
                      <a:pt x="496" y="61"/>
                    </a:lnTo>
                    <a:lnTo>
                      <a:pt x="477" y="65"/>
                    </a:lnTo>
                    <a:lnTo>
                      <a:pt x="467" y="73"/>
                    </a:lnTo>
                    <a:lnTo>
                      <a:pt x="467" y="79"/>
                    </a:lnTo>
                    <a:lnTo>
                      <a:pt x="467" y="81"/>
                    </a:lnTo>
                    <a:lnTo>
                      <a:pt x="464" y="82"/>
                    </a:lnTo>
                    <a:lnTo>
                      <a:pt x="448" y="74"/>
                    </a:lnTo>
                    <a:lnTo>
                      <a:pt x="442" y="65"/>
                    </a:lnTo>
                    <a:lnTo>
                      <a:pt x="445" y="52"/>
                    </a:lnTo>
                    <a:lnTo>
                      <a:pt x="458" y="44"/>
                    </a:lnTo>
                    <a:lnTo>
                      <a:pt x="477" y="38"/>
                    </a:lnTo>
                    <a:lnTo>
                      <a:pt x="502" y="33"/>
                    </a:lnTo>
                    <a:lnTo>
                      <a:pt x="525" y="33"/>
                    </a:lnTo>
                    <a:lnTo>
                      <a:pt x="560" y="40"/>
                    </a:lnTo>
                    <a:lnTo>
                      <a:pt x="592" y="52"/>
                    </a:lnTo>
                    <a:lnTo>
                      <a:pt x="608" y="68"/>
                    </a:lnTo>
                    <a:lnTo>
                      <a:pt x="611" y="76"/>
                    </a:lnTo>
                    <a:lnTo>
                      <a:pt x="608" y="91"/>
                    </a:lnTo>
                    <a:lnTo>
                      <a:pt x="592" y="109"/>
                    </a:lnTo>
                    <a:lnTo>
                      <a:pt x="579" y="118"/>
                    </a:lnTo>
                    <a:lnTo>
                      <a:pt x="563" y="123"/>
                    </a:lnTo>
                    <a:lnTo>
                      <a:pt x="563" y="125"/>
                    </a:lnTo>
                    <a:lnTo>
                      <a:pt x="557" y="126"/>
                    </a:lnTo>
                    <a:lnTo>
                      <a:pt x="605" y="138"/>
                    </a:lnTo>
                    <a:lnTo>
                      <a:pt x="647" y="143"/>
                    </a:lnTo>
                    <a:lnTo>
                      <a:pt x="679" y="140"/>
                    </a:lnTo>
                    <a:lnTo>
                      <a:pt x="698" y="137"/>
                    </a:lnTo>
                    <a:lnTo>
                      <a:pt x="717" y="131"/>
                    </a:lnTo>
                    <a:lnTo>
                      <a:pt x="723" y="134"/>
                    </a:lnTo>
                    <a:lnTo>
                      <a:pt x="723" y="138"/>
                    </a:lnTo>
                    <a:lnTo>
                      <a:pt x="723" y="150"/>
                    </a:lnTo>
                    <a:lnTo>
                      <a:pt x="743" y="150"/>
                    </a:lnTo>
                    <a:lnTo>
                      <a:pt x="775" y="149"/>
                    </a:lnTo>
                    <a:lnTo>
                      <a:pt x="797" y="144"/>
                    </a:lnTo>
                    <a:lnTo>
                      <a:pt x="800" y="141"/>
                    </a:lnTo>
                    <a:lnTo>
                      <a:pt x="813" y="137"/>
                    </a:lnTo>
                    <a:lnTo>
                      <a:pt x="816" y="137"/>
                    </a:lnTo>
                    <a:lnTo>
                      <a:pt x="820" y="143"/>
                    </a:lnTo>
                    <a:lnTo>
                      <a:pt x="816" y="155"/>
                    </a:lnTo>
                    <a:lnTo>
                      <a:pt x="813" y="159"/>
                    </a:lnTo>
                    <a:lnTo>
                      <a:pt x="816" y="162"/>
                    </a:lnTo>
                    <a:lnTo>
                      <a:pt x="836" y="162"/>
                    </a:lnTo>
                    <a:lnTo>
                      <a:pt x="861" y="162"/>
                    </a:lnTo>
                    <a:lnTo>
                      <a:pt x="868" y="161"/>
                    </a:lnTo>
                    <a:lnTo>
                      <a:pt x="903" y="152"/>
                    </a:lnTo>
                    <a:lnTo>
                      <a:pt x="919" y="146"/>
                    </a:lnTo>
                    <a:lnTo>
                      <a:pt x="928" y="140"/>
                    </a:lnTo>
                    <a:lnTo>
                      <a:pt x="925" y="132"/>
                    </a:lnTo>
                    <a:lnTo>
                      <a:pt x="919" y="129"/>
                    </a:lnTo>
                    <a:lnTo>
                      <a:pt x="909" y="126"/>
                    </a:lnTo>
                    <a:lnTo>
                      <a:pt x="900" y="126"/>
                    </a:lnTo>
                    <a:lnTo>
                      <a:pt x="903" y="121"/>
                    </a:lnTo>
                    <a:lnTo>
                      <a:pt x="912" y="118"/>
                    </a:lnTo>
                    <a:lnTo>
                      <a:pt x="912" y="117"/>
                    </a:lnTo>
                    <a:lnTo>
                      <a:pt x="922" y="114"/>
                    </a:lnTo>
                    <a:lnTo>
                      <a:pt x="941" y="114"/>
                    </a:lnTo>
                    <a:lnTo>
                      <a:pt x="951" y="118"/>
                    </a:lnTo>
                    <a:lnTo>
                      <a:pt x="964" y="128"/>
                    </a:lnTo>
                    <a:lnTo>
                      <a:pt x="967" y="146"/>
                    </a:lnTo>
                    <a:lnTo>
                      <a:pt x="967" y="152"/>
                    </a:lnTo>
                    <a:lnTo>
                      <a:pt x="960" y="155"/>
                    </a:lnTo>
                    <a:lnTo>
                      <a:pt x="964" y="156"/>
                    </a:lnTo>
                    <a:lnTo>
                      <a:pt x="986" y="150"/>
                    </a:lnTo>
                    <a:lnTo>
                      <a:pt x="996" y="149"/>
                    </a:lnTo>
                    <a:lnTo>
                      <a:pt x="1037" y="131"/>
                    </a:lnTo>
                    <a:lnTo>
                      <a:pt x="1053" y="117"/>
                    </a:lnTo>
                    <a:lnTo>
                      <a:pt x="1057" y="105"/>
                    </a:lnTo>
                    <a:lnTo>
                      <a:pt x="1057" y="102"/>
                    </a:lnTo>
                    <a:lnTo>
                      <a:pt x="1050" y="96"/>
                    </a:lnTo>
                    <a:lnTo>
                      <a:pt x="1044" y="93"/>
                    </a:lnTo>
                    <a:lnTo>
                      <a:pt x="1034" y="93"/>
                    </a:lnTo>
                    <a:lnTo>
                      <a:pt x="1028" y="93"/>
                    </a:lnTo>
                    <a:lnTo>
                      <a:pt x="1018" y="97"/>
                    </a:lnTo>
                    <a:lnTo>
                      <a:pt x="1018" y="102"/>
                    </a:lnTo>
                    <a:lnTo>
                      <a:pt x="1021" y="108"/>
                    </a:lnTo>
                    <a:lnTo>
                      <a:pt x="1028" y="111"/>
                    </a:lnTo>
                    <a:lnTo>
                      <a:pt x="1028" y="112"/>
                    </a:lnTo>
                    <a:lnTo>
                      <a:pt x="1015" y="114"/>
                    </a:lnTo>
                    <a:lnTo>
                      <a:pt x="1005" y="112"/>
                    </a:lnTo>
                    <a:lnTo>
                      <a:pt x="983" y="108"/>
                    </a:lnTo>
                    <a:lnTo>
                      <a:pt x="973" y="94"/>
                    </a:lnTo>
                    <a:lnTo>
                      <a:pt x="970" y="90"/>
                    </a:lnTo>
                    <a:lnTo>
                      <a:pt x="976" y="76"/>
                    </a:lnTo>
                    <a:lnTo>
                      <a:pt x="992" y="68"/>
                    </a:lnTo>
                    <a:lnTo>
                      <a:pt x="1018" y="64"/>
                    </a:lnTo>
                    <a:lnTo>
                      <a:pt x="1047" y="64"/>
                    </a:lnTo>
                    <a:lnTo>
                      <a:pt x="1063" y="67"/>
                    </a:lnTo>
                    <a:lnTo>
                      <a:pt x="1082" y="76"/>
                    </a:lnTo>
                    <a:lnTo>
                      <a:pt x="1105" y="94"/>
                    </a:lnTo>
                    <a:lnTo>
                      <a:pt x="1111" y="111"/>
                    </a:lnTo>
                    <a:lnTo>
                      <a:pt x="1111" y="112"/>
                    </a:lnTo>
                    <a:lnTo>
                      <a:pt x="1111" y="115"/>
                    </a:lnTo>
                    <a:lnTo>
                      <a:pt x="1114" y="115"/>
                    </a:lnTo>
                    <a:lnTo>
                      <a:pt x="1130" y="111"/>
                    </a:lnTo>
                    <a:lnTo>
                      <a:pt x="1140" y="111"/>
                    </a:lnTo>
                    <a:lnTo>
                      <a:pt x="1146" y="111"/>
                    </a:lnTo>
                    <a:lnTo>
                      <a:pt x="1146" y="109"/>
                    </a:lnTo>
                    <a:lnTo>
                      <a:pt x="1137" y="108"/>
                    </a:lnTo>
                    <a:lnTo>
                      <a:pt x="1133" y="108"/>
                    </a:lnTo>
                    <a:lnTo>
                      <a:pt x="1121" y="99"/>
                    </a:lnTo>
                    <a:lnTo>
                      <a:pt x="1095" y="70"/>
                    </a:lnTo>
                    <a:lnTo>
                      <a:pt x="1066" y="55"/>
                    </a:lnTo>
                    <a:lnTo>
                      <a:pt x="1047" y="50"/>
                    </a:lnTo>
                    <a:lnTo>
                      <a:pt x="1041" y="49"/>
                    </a:lnTo>
                    <a:lnTo>
                      <a:pt x="1041" y="47"/>
                    </a:lnTo>
                    <a:lnTo>
                      <a:pt x="1050" y="44"/>
                    </a:lnTo>
                    <a:lnTo>
                      <a:pt x="1073" y="43"/>
                    </a:lnTo>
                    <a:lnTo>
                      <a:pt x="1076" y="44"/>
                    </a:lnTo>
                    <a:lnTo>
                      <a:pt x="1089" y="44"/>
                    </a:lnTo>
                    <a:lnTo>
                      <a:pt x="1117" y="47"/>
                    </a:lnTo>
                    <a:lnTo>
                      <a:pt x="1137" y="52"/>
                    </a:lnTo>
                    <a:lnTo>
                      <a:pt x="1140" y="52"/>
                    </a:lnTo>
                    <a:lnTo>
                      <a:pt x="1146" y="33"/>
                    </a:lnTo>
                    <a:lnTo>
                      <a:pt x="1149" y="29"/>
                    </a:lnTo>
                    <a:lnTo>
                      <a:pt x="1149" y="27"/>
                    </a:lnTo>
                    <a:lnTo>
                      <a:pt x="1169" y="27"/>
                    </a:lnTo>
                    <a:lnTo>
                      <a:pt x="1204" y="33"/>
                    </a:lnTo>
                    <a:lnTo>
                      <a:pt x="1207" y="32"/>
                    </a:lnTo>
                    <a:lnTo>
                      <a:pt x="1210" y="24"/>
                    </a:lnTo>
                    <a:lnTo>
                      <a:pt x="1220" y="18"/>
                    </a:lnTo>
                    <a:lnTo>
                      <a:pt x="1242" y="9"/>
                    </a:lnTo>
                    <a:lnTo>
                      <a:pt x="1262" y="3"/>
                    </a:lnTo>
                    <a:lnTo>
                      <a:pt x="1268" y="0"/>
                    </a:lnTo>
                    <a:lnTo>
                      <a:pt x="1271" y="0"/>
                    </a:lnTo>
                    <a:lnTo>
                      <a:pt x="1271" y="2"/>
                    </a:lnTo>
                    <a:lnTo>
                      <a:pt x="1271" y="0"/>
                    </a:lnTo>
                    <a:lnTo>
                      <a:pt x="1271" y="70"/>
                    </a:lnTo>
                    <a:close/>
                    <a:moveTo>
                      <a:pt x="333" y="82"/>
                    </a:moveTo>
                    <a:lnTo>
                      <a:pt x="358" y="90"/>
                    </a:lnTo>
                    <a:lnTo>
                      <a:pt x="400" y="100"/>
                    </a:lnTo>
                    <a:lnTo>
                      <a:pt x="422" y="108"/>
                    </a:lnTo>
                    <a:lnTo>
                      <a:pt x="458" y="117"/>
                    </a:lnTo>
                    <a:lnTo>
                      <a:pt x="435" y="120"/>
                    </a:lnTo>
                    <a:lnTo>
                      <a:pt x="416" y="120"/>
                    </a:lnTo>
                    <a:lnTo>
                      <a:pt x="387" y="118"/>
                    </a:lnTo>
                    <a:lnTo>
                      <a:pt x="330" y="106"/>
                    </a:lnTo>
                    <a:lnTo>
                      <a:pt x="301" y="97"/>
                    </a:lnTo>
                    <a:lnTo>
                      <a:pt x="269" y="82"/>
                    </a:lnTo>
                    <a:lnTo>
                      <a:pt x="243" y="61"/>
                    </a:lnTo>
                    <a:lnTo>
                      <a:pt x="275" y="67"/>
                    </a:lnTo>
                    <a:lnTo>
                      <a:pt x="333" y="8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33" name="Freeform 206"/>
              <p:cNvSpPr>
                <a:spLocks noEditPoints="1"/>
              </p:cNvSpPr>
              <p:nvPr/>
            </p:nvSpPr>
            <p:spPr bwMode="auto">
              <a:xfrm>
                <a:off x="3350" y="894"/>
                <a:ext cx="1275" cy="204"/>
              </a:xfrm>
              <a:custGeom>
                <a:avLst/>
                <a:gdLst>
                  <a:gd name="T0" fmla="*/ 3 w 1275"/>
                  <a:gd name="T1" fmla="*/ 133 h 204"/>
                  <a:gd name="T2" fmla="*/ 35 w 1275"/>
                  <a:gd name="T3" fmla="*/ 115 h 204"/>
                  <a:gd name="T4" fmla="*/ 67 w 1275"/>
                  <a:gd name="T5" fmla="*/ 113 h 204"/>
                  <a:gd name="T6" fmla="*/ 3 w 1275"/>
                  <a:gd name="T7" fmla="*/ 176 h 204"/>
                  <a:gd name="T8" fmla="*/ 106 w 1275"/>
                  <a:gd name="T9" fmla="*/ 203 h 204"/>
                  <a:gd name="T10" fmla="*/ 141 w 1275"/>
                  <a:gd name="T11" fmla="*/ 165 h 204"/>
                  <a:gd name="T12" fmla="*/ 71 w 1275"/>
                  <a:gd name="T13" fmla="*/ 177 h 204"/>
                  <a:gd name="T14" fmla="*/ 58 w 1275"/>
                  <a:gd name="T15" fmla="*/ 141 h 204"/>
                  <a:gd name="T16" fmla="*/ 163 w 1275"/>
                  <a:gd name="T17" fmla="*/ 130 h 204"/>
                  <a:gd name="T18" fmla="*/ 346 w 1275"/>
                  <a:gd name="T19" fmla="*/ 179 h 204"/>
                  <a:gd name="T20" fmla="*/ 663 w 1275"/>
                  <a:gd name="T21" fmla="*/ 157 h 204"/>
                  <a:gd name="T22" fmla="*/ 823 w 1275"/>
                  <a:gd name="T23" fmla="*/ 136 h 204"/>
                  <a:gd name="T24" fmla="*/ 929 w 1275"/>
                  <a:gd name="T25" fmla="*/ 127 h 204"/>
                  <a:gd name="T26" fmla="*/ 1070 w 1275"/>
                  <a:gd name="T27" fmla="*/ 65 h 204"/>
                  <a:gd name="T28" fmla="*/ 1127 w 1275"/>
                  <a:gd name="T29" fmla="*/ 45 h 204"/>
                  <a:gd name="T30" fmla="*/ 1198 w 1275"/>
                  <a:gd name="T31" fmla="*/ 31 h 204"/>
                  <a:gd name="T32" fmla="*/ 1220 w 1275"/>
                  <a:gd name="T33" fmla="*/ 63 h 204"/>
                  <a:gd name="T34" fmla="*/ 1163 w 1275"/>
                  <a:gd name="T35" fmla="*/ 66 h 204"/>
                  <a:gd name="T36" fmla="*/ 1214 w 1275"/>
                  <a:gd name="T37" fmla="*/ 91 h 204"/>
                  <a:gd name="T38" fmla="*/ 1275 w 1275"/>
                  <a:gd name="T39" fmla="*/ 54 h 204"/>
                  <a:gd name="T40" fmla="*/ 1175 w 1275"/>
                  <a:gd name="T41" fmla="*/ 10 h 204"/>
                  <a:gd name="T42" fmla="*/ 977 w 1275"/>
                  <a:gd name="T43" fmla="*/ 33 h 204"/>
                  <a:gd name="T44" fmla="*/ 954 w 1275"/>
                  <a:gd name="T45" fmla="*/ 42 h 204"/>
                  <a:gd name="T46" fmla="*/ 858 w 1275"/>
                  <a:gd name="T47" fmla="*/ 83 h 204"/>
                  <a:gd name="T48" fmla="*/ 785 w 1275"/>
                  <a:gd name="T49" fmla="*/ 104 h 204"/>
                  <a:gd name="T50" fmla="*/ 737 w 1275"/>
                  <a:gd name="T51" fmla="*/ 89 h 204"/>
                  <a:gd name="T52" fmla="*/ 775 w 1275"/>
                  <a:gd name="T53" fmla="*/ 59 h 204"/>
                  <a:gd name="T54" fmla="*/ 810 w 1275"/>
                  <a:gd name="T55" fmla="*/ 80 h 204"/>
                  <a:gd name="T56" fmla="*/ 798 w 1275"/>
                  <a:gd name="T57" fmla="*/ 34 h 204"/>
                  <a:gd name="T58" fmla="*/ 663 w 1275"/>
                  <a:gd name="T59" fmla="*/ 65 h 204"/>
                  <a:gd name="T60" fmla="*/ 711 w 1275"/>
                  <a:gd name="T61" fmla="*/ 121 h 204"/>
                  <a:gd name="T62" fmla="*/ 628 w 1275"/>
                  <a:gd name="T63" fmla="*/ 141 h 204"/>
                  <a:gd name="T64" fmla="*/ 551 w 1275"/>
                  <a:gd name="T65" fmla="*/ 136 h 204"/>
                  <a:gd name="T66" fmla="*/ 474 w 1275"/>
                  <a:gd name="T67" fmla="*/ 139 h 204"/>
                  <a:gd name="T68" fmla="*/ 464 w 1275"/>
                  <a:gd name="T69" fmla="*/ 157 h 204"/>
                  <a:gd name="T70" fmla="*/ 372 w 1275"/>
                  <a:gd name="T71" fmla="*/ 151 h 204"/>
                  <a:gd name="T72" fmla="*/ 365 w 1275"/>
                  <a:gd name="T73" fmla="*/ 124 h 204"/>
                  <a:gd name="T74" fmla="*/ 352 w 1275"/>
                  <a:gd name="T75" fmla="*/ 113 h 204"/>
                  <a:gd name="T76" fmla="*/ 308 w 1275"/>
                  <a:gd name="T77" fmla="*/ 150 h 204"/>
                  <a:gd name="T78" fmla="*/ 282 w 1275"/>
                  <a:gd name="T79" fmla="*/ 148 h 204"/>
                  <a:gd name="T80" fmla="*/ 221 w 1275"/>
                  <a:gd name="T81" fmla="*/ 95 h 204"/>
                  <a:gd name="T82" fmla="*/ 256 w 1275"/>
                  <a:gd name="T83" fmla="*/ 101 h 204"/>
                  <a:gd name="T84" fmla="*/ 269 w 1275"/>
                  <a:gd name="T85" fmla="*/ 112 h 204"/>
                  <a:gd name="T86" fmla="*/ 282 w 1275"/>
                  <a:gd name="T87" fmla="*/ 68 h 204"/>
                  <a:gd name="T88" fmla="*/ 170 w 1275"/>
                  <a:gd name="T89" fmla="*/ 94 h 204"/>
                  <a:gd name="T90" fmla="*/ 144 w 1275"/>
                  <a:gd name="T91" fmla="*/ 110 h 204"/>
                  <a:gd name="T92" fmla="*/ 138 w 1275"/>
                  <a:gd name="T93" fmla="*/ 107 h 204"/>
                  <a:gd name="T94" fmla="*/ 234 w 1275"/>
                  <a:gd name="T95" fmla="*/ 48 h 204"/>
                  <a:gd name="T96" fmla="*/ 195 w 1275"/>
                  <a:gd name="T97" fmla="*/ 44 h 204"/>
                  <a:gd name="T98" fmla="*/ 131 w 1275"/>
                  <a:gd name="T99" fmla="*/ 53 h 204"/>
                  <a:gd name="T100" fmla="*/ 67 w 1275"/>
                  <a:gd name="T101" fmla="*/ 34 h 204"/>
                  <a:gd name="T102" fmla="*/ 10 w 1275"/>
                  <a:gd name="T103" fmla="*/ 3 h 204"/>
                  <a:gd name="T104" fmla="*/ 0 w 1275"/>
                  <a:gd name="T105" fmla="*/ 69 h 204"/>
                  <a:gd name="T106" fmla="*/ 817 w 1275"/>
                  <a:gd name="T107" fmla="*/ 113 h 204"/>
                  <a:gd name="T108" fmla="*/ 974 w 1275"/>
                  <a:gd name="T109" fmla="*/ 94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275" h="204">
                    <a:moveTo>
                      <a:pt x="0" y="69"/>
                    </a:moveTo>
                    <a:lnTo>
                      <a:pt x="0" y="69"/>
                    </a:lnTo>
                    <a:lnTo>
                      <a:pt x="0" y="71"/>
                    </a:lnTo>
                    <a:lnTo>
                      <a:pt x="3" y="133"/>
                    </a:lnTo>
                    <a:lnTo>
                      <a:pt x="7" y="133"/>
                    </a:lnTo>
                    <a:lnTo>
                      <a:pt x="19" y="124"/>
                    </a:lnTo>
                    <a:lnTo>
                      <a:pt x="35" y="115"/>
                    </a:lnTo>
                    <a:lnTo>
                      <a:pt x="58" y="110"/>
                    </a:lnTo>
                    <a:lnTo>
                      <a:pt x="93" y="109"/>
                    </a:lnTo>
                    <a:lnTo>
                      <a:pt x="93" y="110"/>
                    </a:lnTo>
                    <a:lnTo>
                      <a:pt x="67" y="113"/>
                    </a:lnTo>
                    <a:lnTo>
                      <a:pt x="39" y="119"/>
                    </a:lnTo>
                    <a:lnTo>
                      <a:pt x="19" y="132"/>
                    </a:lnTo>
                    <a:lnTo>
                      <a:pt x="7" y="147"/>
                    </a:lnTo>
                    <a:lnTo>
                      <a:pt x="3" y="167"/>
                    </a:lnTo>
                    <a:lnTo>
                      <a:pt x="3" y="176"/>
                    </a:lnTo>
                    <a:lnTo>
                      <a:pt x="23" y="191"/>
                    </a:lnTo>
                    <a:lnTo>
                      <a:pt x="39" y="198"/>
                    </a:lnTo>
                    <a:lnTo>
                      <a:pt x="61" y="203"/>
                    </a:lnTo>
                    <a:lnTo>
                      <a:pt x="90" y="204"/>
                    </a:lnTo>
                    <a:lnTo>
                      <a:pt x="106" y="203"/>
                    </a:lnTo>
                    <a:lnTo>
                      <a:pt x="119" y="200"/>
                    </a:lnTo>
                    <a:lnTo>
                      <a:pt x="135" y="192"/>
                    </a:lnTo>
                    <a:lnTo>
                      <a:pt x="144" y="182"/>
                    </a:lnTo>
                    <a:lnTo>
                      <a:pt x="147" y="173"/>
                    </a:lnTo>
                    <a:lnTo>
                      <a:pt x="141" y="165"/>
                    </a:lnTo>
                    <a:lnTo>
                      <a:pt x="138" y="165"/>
                    </a:lnTo>
                    <a:lnTo>
                      <a:pt x="115" y="174"/>
                    </a:lnTo>
                    <a:lnTo>
                      <a:pt x="106" y="179"/>
                    </a:lnTo>
                    <a:lnTo>
                      <a:pt x="71" y="177"/>
                    </a:lnTo>
                    <a:lnTo>
                      <a:pt x="61" y="174"/>
                    </a:lnTo>
                    <a:lnTo>
                      <a:pt x="48" y="167"/>
                    </a:lnTo>
                    <a:lnTo>
                      <a:pt x="45" y="157"/>
                    </a:lnTo>
                    <a:lnTo>
                      <a:pt x="48" y="151"/>
                    </a:lnTo>
                    <a:lnTo>
                      <a:pt x="58" y="141"/>
                    </a:lnTo>
                    <a:lnTo>
                      <a:pt x="77" y="135"/>
                    </a:lnTo>
                    <a:lnTo>
                      <a:pt x="87" y="133"/>
                    </a:lnTo>
                    <a:lnTo>
                      <a:pt x="90" y="132"/>
                    </a:lnTo>
                    <a:lnTo>
                      <a:pt x="131" y="129"/>
                    </a:lnTo>
                    <a:lnTo>
                      <a:pt x="163" y="130"/>
                    </a:lnTo>
                    <a:lnTo>
                      <a:pt x="189" y="138"/>
                    </a:lnTo>
                    <a:lnTo>
                      <a:pt x="215" y="151"/>
                    </a:lnTo>
                    <a:lnTo>
                      <a:pt x="250" y="163"/>
                    </a:lnTo>
                    <a:lnTo>
                      <a:pt x="282" y="170"/>
                    </a:lnTo>
                    <a:lnTo>
                      <a:pt x="346" y="179"/>
                    </a:lnTo>
                    <a:lnTo>
                      <a:pt x="400" y="182"/>
                    </a:lnTo>
                    <a:lnTo>
                      <a:pt x="442" y="183"/>
                    </a:lnTo>
                    <a:lnTo>
                      <a:pt x="493" y="183"/>
                    </a:lnTo>
                    <a:lnTo>
                      <a:pt x="593" y="171"/>
                    </a:lnTo>
                    <a:lnTo>
                      <a:pt x="663" y="157"/>
                    </a:lnTo>
                    <a:lnTo>
                      <a:pt x="714" y="145"/>
                    </a:lnTo>
                    <a:lnTo>
                      <a:pt x="756" y="132"/>
                    </a:lnTo>
                    <a:lnTo>
                      <a:pt x="762" y="133"/>
                    </a:lnTo>
                    <a:lnTo>
                      <a:pt x="804" y="136"/>
                    </a:lnTo>
                    <a:lnTo>
                      <a:pt x="823" y="136"/>
                    </a:lnTo>
                    <a:lnTo>
                      <a:pt x="823" y="135"/>
                    </a:lnTo>
                    <a:lnTo>
                      <a:pt x="830" y="136"/>
                    </a:lnTo>
                    <a:lnTo>
                      <a:pt x="858" y="136"/>
                    </a:lnTo>
                    <a:lnTo>
                      <a:pt x="906" y="132"/>
                    </a:lnTo>
                    <a:lnTo>
                      <a:pt x="929" y="127"/>
                    </a:lnTo>
                    <a:lnTo>
                      <a:pt x="974" y="116"/>
                    </a:lnTo>
                    <a:lnTo>
                      <a:pt x="1009" y="103"/>
                    </a:lnTo>
                    <a:lnTo>
                      <a:pt x="1047" y="80"/>
                    </a:lnTo>
                    <a:lnTo>
                      <a:pt x="1067" y="65"/>
                    </a:lnTo>
                    <a:lnTo>
                      <a:pt x="1070" y="65"/>
                    </a:lnTo>
                    <a:lnTo>
                      <a:pt x="1095" y="77"/>
                    </a:lnTo>
                    <a:lnTo>
                      <a:pt x="1111" y="80"/>
                    </a:lnTo>
                    <a:lnTo>
                      <a:pt x="1108" y="69"/>
                    </a:lnTo>
                    <a:lnTo>
                      <a:pt x="1108" y="59"/>
                    </a:lnTo>
                    <a:lnTo>
                      <a:pt x="1127" y="45"/>
                    </a:lnTo>
                    <a:lnTo>
                      <a:pt x="1159" y="33"/>
                    </a:lnTo>
                    <a:lnTo>
                      <a:pt x="1172" y="31"/>
                    </a:lnTo>
                    <a:lnTo>
                      <a:pt x="1188" y="31"/>
                    </a:lnTo>
                    <a:lnTo>
                      <a:pt x="1198" y="31"/>
                    </a:lnTo>
                    <a:lnTo>
                      <a:pt x="1217" y="37"/>
                    </a:lnTo>
                    <a:lnTo>
                      <a:pt x="1230" y="45"/>
                    </a:lnTo>
                    <a:lnTo>
                      <a:pt x="1233" y="54"/>
                    </a:lnTo>
                    <a:lnTo>
                      <a:pt x="1230" y="57"/>
                    </a:lnTo>
                    <a:lnTo>
                      <a:pt x="1220" y="63"/>
                    </a:lnTo>
                    <a:lnTo>
                      <a:pt x="1201" y="68"/>
                    </a:lnTo>
                    <a:lnTo>
                      <a:pt x="1195" y="69"/>
                    </a:lnTo>
                    <a:lnTo>
                      <a:pt x="1172" y="68"/>
                    </a:lnTo>
                    <a:lnTo>
                      <a:pt x="1166" y="66"/>
                    </a:lnTo>
                    <a:lnTo>
                      <a:pt x="1163" y="66"/>
                    </a:lnTo>
                    <a:lnTo>
                      <a:pt x="1163" y="72"/>
                    </a:lnTo>
                    <a:lnTo>
                      <a:pt x="1169" y="78"/>
                    </a:lnTo>
                    <a:lnTo>
                      <a:pt x="1169" y="82"/>
                    </a:lnTo>
                    <a:lnTo>
                      <a:pt x="1191" y="88"/>
                    </a:lnTo>
                    <a:lnTo>
                      <a:pt x="1214" y="91"/>
                    </a:lnTo>
                    <a:lnTo>
                      <a:pt x="1230" y="89"/>
                    </a:lnTo>
                    <a:lnTo>
                      <a:pt x="1249" y="85"/>
                    </a:lnTo>
                    <a:lnTo>
                      <a:pt x="1262" y="78"/>
                    </a:lnTo>
                    <a:lnTo>
                      <a:pt x="1272" y="69"/>
                    </a:lnTo>
                    <a:lnTo>
                      <a:pt x="1275" y="54"/>
                    </a:lnTo>
                    <a:lnTo>
                      <a:pt x="1268" y="37"/>
                    </a:lnTo>
                    <a:lnTo>
                      <a:pt x="1252" y="22"/>
                    </a:lnTo>
                    <a:lnTo>
                      <a:pt x="1236" y="16"/>
                    </a:lnTo>
                    <a:lnTo>
                      <a:pt x="1207" y="12"/>
                    </a:lnTo>
                    <a:lnTo>
                      <a:pt x="1175" y="10"/>
                    </a:lnTo>
                    <a:lnTo>
                      <a:pt x="1137" y="10"/>
                    </a:lnTo>
                    <a:lnTo>
                      <a:pt x="1095" y="16"/>
                    </a:lnTo>
                    <a:lnTo>
                      <a:pt x="1044" y="30"/>
                    </a:lnTo>
                    <a:lnTo>
                      <a:pt x="1015" y="33"/>
                    </a:lnTo>
                    <a:lnTo>
                      <a:pt x="977" y="33"/>
                    </a:lnTo>
                    <a:lnTo>
                      <a:pt x="938" y="27"/>
                    </a:lnTo>
                    <a:lnTo>
                      <a:pt x="932" y="25"/>
                    </a:lnTo>
                    <a:lnTo>
                      <a:pt x="929" y="25"/>
                    </a:lnTo>
                    <a:lnTo>
                      <a:pt x="938" y="33"/>
                    </a:lnTo>
                    <a:lnTo>
                      <a:pt x="954" y="42"/>
                    </a:lnTo>
                    <a:lnTo>
                      <a:pt x="977" y="50"/>
                    </a:lnTo>
                    <a:lnTo>
                      <a:pt x="961" y="54"/>
                    </a:lnTo>
                    <a:lnTo>
                      <a:pt x="913" y="68"/>
                    </a:lnTo>
                    <a:lnTo>
                      <a:pt x="897" y="72"/>
                    </a:lnTo>
                    <a:lnTo>
                      <a:pt x="858" y="83"/>
                    </a:lnTo>
                    <a:lnTo>
                      <a:pt x="826" y="91"/>
                    </a:lnTo>
                    <a:lnTo>
                      <a:pt x="810" y="97"/>
                    </a:lnTo>
                    <a:lnTo>
                      <a:pt x="807" y="97"/>
                    </a:lnTo>
                    <a:lnTo>
                      <a:pt x="798" y="101"/>
                    </a:lnTo>
                    <a:lnTo>
                      <a:pt x="785" y="104"/>
                    </a:lnTo>
                    <a:lnTo>
                      <a:pt x="782" y="107"/>
                    </a:lnTo>
                    <a:lnTo>
                      <a:pt x="778" y="104"/>
                    </a:lnTo>
                    <a:lnTo>
                      <a:pt x="772" y="104"/>
                    </a:lnTo>
                    <a:lnTo>
                      <a:pt x="753" y="100"/>
                    </a:lnTo>
                    <a:lnTo>
                      <a:pt x="737" y="89"/>
                    </a:lnTo>
                    <a:lnTo>
                      <a:pt x="730" y="77"/>
                    </a:lnTo>
                    <a:lnTo>
                      <a:pt x="737" y="68"/>
                    </a:lnTo>
                    <a:lnTo>
                      <a:pt x="746" y="62"/>
                    </a:lnTo>
                    <a:lnTo>
                      <a:pt x="762" y="59"/>
                    </a:lnTo>
                    <a:lnTo>
                      <a:pt x="775" y="59"/>
                    </a:lnTo>
                    <a:lnTo>
                      <a:pt x="794" y="63"/>
                    </a:lnTo>
                    <a:lnTo>
                      <a:pt x="807" y="69"/>
                    </a:lnTo>
                    <a:lnTo>
                      <a:pt x="807" y="77"/>
                    </a:lnTo>
                    <a:lnTo>
                      <a:pt x="804" y="77"/>
                    </a:lnTo>
                    <a:lnTo>
                      <a:pt x="810" y="80"/>
                    </a:lnTo>
                    <a:lnTo>
                      <a:pt x="823" y="72"/>
                    </a:lnTo>
                    <a:lnTo>
                      <a:pt x="833" y="63"/>
                    </a:lnTo>
                    <a:lnTo>
                      <a:pt x="826" y="48"/>
                    </a:lnTo>
                    <a:lnTo>
                      <a:pt x="814" y="41"/>
                    </a:lnTo>
                    <a:lnTo>
                      <a:pt x="798" y="34"/>
                    </a:lnTo>
                    <a:lnTo>
                      <a:pt x="769" y="30"/>
                    </a:lnTo>
                    <a:lnTo>
                      <a:pt x="749" y="30"/>
                    </a:lnTo>
                    <a:lnTo>
                      <a:pt x="711" y="36"/>
                    </a:lnTo>
                    <a:lnTo>
                      <a:pt x="679" y="50"/>
                    </a:lnTo>
                    <a:lnTo>
                      <a:pt x="663" y="65"/>
                    </a:lnTo>
                    <a:lnTo>
                      <a:pt x="663" y="74"/>
                    </a:lnTo>
                    <a:lnTo>
                      <a:pt x="663" y="89"/>
                    </a:lnTo>
                    <a:lnTo>
                      <a:pt x="682" y="107"/>
                    </a:lnTo>
                    <a:lnTo>
                      <a:pt x="695" y="115"/>
                    </a:lnTo>
                    <a:lnTo>
                      <a:pt x="711" y="121"/>
                    </a:lnTo>
                    <a:lnTo>
                      <a:pt x="711" y="122"/>
                    </a:lnTo>
                    <a:lnTo>
                      <a:pt x="717" y="124"/>
                    </a:lnTo>
                    <a:lnTo>
                      <a:pt x="669" y="135"/>
                    </a:lnTo>
                    <a:lnTo>
                      <a:pt x="628" y="141"/>
                    </a:lnTo>
                    <a:lnTo>
                      <a:pt x="596" y="138"/>
                    </a:lnTo>
                    <a:lnTo>
                      <a:pt x="577" y="135"/>
                    </a:lnTo>
                    <a:lnTo>
                      <a:pt x="557" y="129"/>
                    </a:lnTo>
                    <a:lnTo>
                      <a:pt x="551" y="132"/>
                    </a:lnTo>
                    <a:lnTo>
                      <a:pt x="551" y="136"/>
                    </a:lnTo>
                    <a:lnTo>
                      <a:pt x="551" y="148"/>
                    </a:lnTo>
                    <a:lnTo>
                      <a:pt x="532" y="148"/>
                    </a:lnTo>
                    <a:lnTo>
                      <a:pt x="500" y="147"/>
                    </a:lnTo>
                    <a:lnTo>
                      <a:pt x="477" y="142"/>
                    </a:lnTo>
                    <a:lnTo>
                      <a:pt x="474" y="139"/>
                    </a:lnTo>
                    <a:lnTo>
                      <a:pt x="461" y="136"/>
                    </a:lnTo>
                    <a:lnTo>
                      <a:pt x="458" y="136"/>
                    </a:lnTo>
                    <a:lnTo>
                      <a:pt x="455" y="141"/>
                    </a:lnTo>
                    <a:lnTo>
                      <a:pt x="458" y="153"/>
                    </a:lnTo>
                    <a:lnTo>
                      <a:pt x="464" y="157"/>
                    </a:lnTo>
                    <a:lnTo>
                      <a:pt x="458" y="160"/>
                    </a:lnTo>
                    <a:lnTo>
                      <a:pt x="439" y="162"/>
                    </a:lnTo>
                    <a:lnTo>
                      <a:pt x="413" y="160"/>
                    </a:lnTo>
                    <a:lnTo>
                      <a:pt x="407" y="159"/>
                    </a:lnTo>
                    <a:lnTo>
                      <a:pt x="372" y="151"/>
                    </a:lnTo>
                    <a:lnTo>
                      <a:pt x="356" y="145"/>
                    </a:lnTo>
                    <a:lnTo>
                      <a:pt x="346" y="138"/>
                    </a:lnTo>
                    <a:lnTo>
                      <a:pt x="349" y="132"/>
                    </a:lnTo>
                    <a:lnTo>
                      <a:pt x="356" y="127"/>
                    </a:lnTo>
                    <a:lnTo>
                      <a:pt x="365" y="124"/>
                    </a:lnTo>
                    <a:lnTo>
                      <a:pt x="372" y="124"/>
                    </a:lnTo>
                    <a:lnTo>
                      <a:pt x="372" y="121"/>
                    </a:lnTo>
                    <a:lnTo>
                      <a:pt x="362" y="116"/>
                    </a:lnTo>
                    <a:lnTo>
                      <a:pt x="362" y="115"/>
                    </a:lnTo>
                    <a:lnTo>
                      <a:pt x="352" y="113"/>
                    </a:lnTo>
                    <a:lnTo>
                      <a:pt x="333" y="113"/>
                    </a:lnTo>
                    <a:lnTo>
                      <a:pt x="324" y="118"/>
                    </a:lnTo>
                    <a:lnTo>
                      <a:pt x="311" y="127"/>
                    </a:lnTo>
                    <a:lnTo>
                      <a:pt x="308" y="145"/>
                    </a:lnTo>
                    <a:lnTo>
                      <a:pt x="308" y="150"/>
                    </a:lnTo>
                    <a:lnTo>
                      <a:pt x="314" y="153"/>
                    </a:lnTo>
                    <a:lnTo>
                      <a:pt x="314" y="154"/>
                    </a:lnTo>
                    <a:lnTo>
                      <a:pt x="311" y="154"/>
                    </a:lnTo>
                    <a:lnTo>
                      <a:pt x="288" y="150"/>
                    </a:lnTo>
                    <a:lnTo>
                      <a:pt x="282" y="148"/>
                    </a:lnTo>
                    <a:lnTo>
                      <a:pt x="237" y="130"/>
                    </a:lnTo>
                    <a:lnTo>
                      <a:pt x="221" y="116"/>
                    </a:lnTo>
                    <a:lnTo>
                      <a:pt x="215" y="104"/>
                    </a:lnTo>
                    <a:lnTo>
                      <a:pt x="218" y="101"/>
                    </a:lnTo>
                    <a:lnTo>
                      <a:pt x="221" y="95"/>
                    </a:lnTo>
                    <a:lnTo>
                      <a:pt x="231" y="92"/>
                    </a:lnTo>
                    <a:lnTo>
                      <a:pt x="237" y="91"/>
                    </a:lnTo>
                    <a:lnTo>
                      <a:pt x="247" y="92"/>
                    </a:lnTo>
                    <a:lnTo>
                      <a:pt x="253" y="97"/>
                    </a:lnTo>
                    <a:lnTo>
                      <a:pt x="256" y="101"/>
                    </a:lnTo>
                    <a:lnTo>
                      <a:pt x="253" y="107"/>
                    </a:lnTo>
                    <a:lnTo>
                      <a:pt x="247" y="110"/>
                    </a:lnTo>
                    <a:lnTo>
                      <a:pt x="247" y="112"/>
                    </a:lnTo>
                    <a:lnTo>
                      <a:pt x="260" y="113"/>
                    </a:lnTo>
                    <a:lnTo>
                      <a:pt x="269" y="112"/>
                    </a:lnTo>
                    <a:lnTo>
                      <a:pt x="288" y="106"/>
                    </a:lnTo>
                    <a:lnTo>
                      <a:pt x="301" y="94"/>
                    </a:lnTo>
                    <a:lnTo>
                      <a:pt x="304" y="88"/>
                    </a:lnTo>
                    <a:lnTo>
                      <a:pt x="298" y="75"/>
                    </a:lnTo>
                    <a:lnTo>
                      <a:pt x="282" y="68"/>
                    </a:lnTo>
                    <a:lnTo>
                      <a:pt x="256" y="63"/>
                    </a:lnTo>
                    <a:lnTo>
                      <a:pt x="227" y="63"/>
                    </a:lnTo>
                    <a:lnTo>
                      <a:pt x="211" y="66"/>
                    </a:lnTo>
                    <a:lnTo>
                      <a:pt x="192" y="75"/>
                    </a:lnTo>
                    <a:lnTo>
                      <a:pt x="170" y="94"/>
                    </a:lnTo>
                    <a:lnTo>
                      <a:pt x="163" y="110"/>
                    </a:lnTo>
                    <a:lnTo>
                      <a:pt x="163" y="112"/>
                    </a:lnTo>
                    <a:lnTo>
                      <a:pt x="163" y="115"/>
                    </a:lnTo>
                    <a:lnTo>
                      <a:pt x="160" y="115"/>
                    </a:lnTo>
                    <a:lnTo>
                      <a:pt x="144" y="110"/>
                    </a:lnTo>
                    <a:lnTo>
                      <a:pt x="131" y="110"/>
                    </a:lnTo>
                    <a:lnTo>
                      <a:pt x="128" y="110"/>
                    </a:lnTo>
                    <a:lnTo>
                      <a:pt x="128" y="109"/>
                    </a:lnTo>
                    <a:lnTo>
                      <a:pt x="138" y="107"/>
                    </a:lnTo>
                    <a:lnTo>
                      <a:pt x="154" y="98"/>
                    </a:lnTo>
                    <a:lnTo>
                      <a:pt x="176" y="69"/>
                    </a:lnTo>
                    <a:lnTo>
                      <a:pt x="205" y="54"/>
                    </a:lnTo>
                    <a:lnTo>
                      <a:pt x="224" y="48"/>
                    </a:lnTo>
                    <a:lnTo>
                      <a:pt x="234" y="48"/>
                    </a:lnTo>
                    <a:lnTo>
                      <a:pt x="234" y="47"/>
                    </a:lnTo>
                    <a:lnTo>
                      <a:pt x="221" y="44"/>
                    </a:lnTo>
                    <a:lnTo>
                      <a:pt x="199" y="42"/>
                    </a:lnTo>
                    <a:lnTo>
                      <a:pt x="195" y="44"/>
                    </a:lnTo>
                    <a:lnTo>
                      <a:pt x="183" y="44"/>
                    </a:lnTo>
                    <a:lnTo>
                      <a:pt x="154" y="47"/>
                    </a:lnTo>
                    <a:lnTo>
                      <a:pt x="135" y="51"/>
                    </a:lnTo>
                    <a:lnTo>
                      <a:pt x="135" y="53"/>
                    </a:lnTo>
                    <a:lnTo>
                      <a:pt x="131" y="53"/>
                    </a:lnTo>
                    <a:lnTo>
                      <a:pt x="125" y="33"/>
                    </a:lnTo>
                    <a:lnTo>
                      <a:pt x="125" y="28"/>
                    </a:lnTo>
                    <a:lnTo>
                      <a:pt x="125" y="27"/>
                    </a:lnTo>
                    <a:lnTo>
                      <a:pt x="103" y="27"/>
                    </a:lnTo>
                    <a:lnTo>
                      <a:pt x="67" y="34"/>
                    </a:lnTo>
                    <a:lnTo>
                      <a:pt x="64" y="33"/>
                    </a:lnTo>
                    <a:lnTo>
                      <a:pt x="61" y="25"/>
                    </a:lnTo>
                    <a:lnTo>
                      <a:pt x="51" y="18"/>
                    </a:lnTo>
                    <a:lnTo>
                      <a:pt x="29" y="9"/>
                    </a:lnTo>
                    <a:lnTo>
                      <a:pt x="10" y="3"/>
                    </a:lnTo>
                    <a:lnTo>
                      <a:pt x="7" y="0"/>
                    </a:lnTo>
                    <a:lnTo>
                      <a:pt x="0" y="0"/>
                    </a:lnTo>
                    <a:lnTo>
                      <a:pt x="0" y="1"/>
                    </a:lnTo>
                    <a:lnTo>
                      <a:pt x="0" y="0"/>
                    </a:lnTo>
                    <a:lnTo>
                      <a:pt x="0" y="69"/>
                    </a:lnTo>
                    <a:close/>
                    <a:moveTo>
                      <a:pt x="938" y="77"/>
                    </a:moveTo>
                    <a:lnTo>
                      <a:pt x="916" y="86"/>
                    </a:lnTo>
                    <a:lnTo>
                      <a:pt x="874" y="97"/>
                    </a:lnTo>
                    <a:lnTo>
                      <a:pt x="849" y="104"/>
                    </a:lnTo>
                    <a:lnTo>
                      <a:pt x="817" y="113"/>
                    </a:lnTo>
                    <a:lnTo>
                      <a:pt x="839" y="116"/>
                    </a:lnTo>
                    <a:lnTo>
                      <a:pt x="858" y="116"/>
                    </a:lnTo>
                    <a:lnTo>
                      <a:pt x="887" y="115"/>
                    </a:lnTo>
                    <a:lnTo>
                      <a:pt x="945" y="103"/>
                    </a:lnTo>
                    <a:lnTo>
                      <a:pt x="974" y="94"/>
                    </a:lnTo>
                    <a:lnTo>
                      <a:pt x="1002" y="78"/>
                    </a:lnTo>
                    <a:lnTo>
                      <a:pt x="1031" y="57"/>
                    </a:lnTo>
                    <a:lnTo>
                      <a:pt x="996" y="63"/>
                    </a:lnTo>
                    <a:lnTo>
                      <a:pt x="938" y="7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34" name="Freeform 207"/>
              <p:cNvSpPr/>
              <p:nvPr/>
            </p:nvSpPr>
            <p:spPr bwMode="auto">
              <a:xfrm>
                <a:off x="2101" y="912"/>
                <a:ext cx="327" cy="76"/>
              </a:xfrm>
              <a:custGeom>
                <a:avLst/>
                <a:gdLst>
                  <a:gd name="T0" fmla="*/ 173 w 327"/>
                  <a:gd name="T1" fmla="*/ 7 h 76"/>
                  <a:gd name="T2" fmla="*/ 221 w 327"/>
                  <a:gd name="T3" fmla="*/ 19 h 76"/>
                  <a:gd name="T4" fmla="*/ 250 w 327"/>
                  <a:gd name="T5" fmla="*/ 23 h 76"/>
                  <a:gd name="T6" fmla="*/ 285 w 327"/>
                  <a:gd name="T7" fmla="*/ 23 h 76"/>
                  <a:gd name="T8" fmla="*/ 327 w 327"/>
                  <a:gd name="T9" fmla="*/ 16 h 76"/>
                  <a:gd name="T10" fmla="*/ 317 w 327"/>
                  <a:gd name="T11" fmla="*/ 23 h 76"/>
                  <a:gd name="T12" fmla="*/ 288 w 327"/>
                  <a:gd name="T13" fmla="*/ 33 h 76"/>
                  <a:gd name="T14" fmla="*/ 279 w 327"/>
                  <a:gd name="T15" fmla="*/ 36 h 76"/>
                  <a:gd name="T16" fmla="*/ 260 w 327"/>
                  <a:gd name="T17" fmla="*/ 38 h 76"/>
                  <a:gd name="T18" fmla="*/ 256 w 327"/>
                  <a:gd name="T19" fmla="*/ 39 h 76"/>
                  <a:gd name="T20" fmla="*/ 237 w 327"/>
                  <a:gd name="T21" fmla="*/ 41 h 76"/>
                  <a:gd name="T22" fmla="*/ 215 w 327"/>
                  <a:gd name="T23" fmla="*/ 41 h 76"/>
                  <a:gd name="T24" fmla="*/ 205 w 327"/>
                  <a:gd name="T25" fmla="*/ 42 h 76"/>
                  <a:gd name="T26" fmla="*/ 183 w 327"/>
                  <a:gd name="T27" fmla="*/ 56 h 76"/>
                  <a:gd name="T28" fmla="*/ 167 w 327"/>
                  <a:gd name="T29" fmla="*/ 62 h 76"/>
                  <a:gd name="T30" fmla="*/ 163 w 327"/>
                  <a:gd name="T31" fmla="*/ 64 h 76"/>
                  <a:gd name="T32" fmla="*/ 167 w 327"/>
                  <a:gd name="T33" fmla="*/ 51 h 76"/>
                  <a:gd name="T34" fmla="*/ 157 w 327"/>
                  <a:gd name="T35" fmla="*/ 41 h 76"/>
                  <a:gd name="T36" fmla="*/ 144 w 327"/>
                  <a:gd name="T37" fmla="*/ 33 h 76"/>
                  <a:gd name="T38" fmla="*/ 119 w 327"/>
                  <a:gd name="T39" fmla="*/ 21 h 76"/>
                  <a:gd name="T40" fmla="*/ 99 w 327"/>
                  <a:gd name="T41" fmla="*/ 16 h 76"/>
                  <a:gd name="T42" fmla="*/ 67 w 327"/>
                  <a:gd name="T43" fmla="*/ 16 h 76"/>
                  <a:gd name="T44" fmla="*/ 48 w 327"/>
                  <a:gd name="T45" fmla="*/ 23 h 76"/>
                  <a:gd name="T46" fmla="*/ 35 w 327"/>
                  <a:gd name="T47" fmla="*/ 29 h 76"/>
                  <a:gd name="T48" fmla="*/ 29 w 327"/>
                  <a:gd name="T49" fmla="*/ 36 h 76"/>
                  <a:gd name="T50" fmla="*/ 29 w 327"/>
                  <a:gd name="T51" fmla="*/ 44 h 76"/>
                  <a:gd name="T52" fmla="*/ 35 w 327"/>
                  <a:gd name="T53" fmla="*/ 50 h 76"/>
                  <a:gd name="T54" fmla="*/ 58 w 327"/>
                  <a:gd name="T55" fmla="*/ 57 h 76"/>
                  <a:gd name="T56" fmla="*/ 74 w 327"/>
                  <a:gd name="T57" fmla="*/ 59 h 76"/>
                  <a:gd name="T58" fmla="*/ 99 w 327"/>
                  <a:gd name="T59" fmla="*/ 57 h 76"/>
                  <a:gd name="T60" fmla="*/ 90 w 327"/>
                  <a:gd name="T61" fmla="*/ 65 h 76"/>
                  <a:gd name="T62" fmla="*/ 83 w 327"/>
                  <a:gd name="T63" fmla="*/ 70 h 76"/>
                  <a:gd name="T64" fmla="*/ 83 w 327"/>
                  <a:gd name="T65" fmla="*/ 71 h 76"/>
                  <a:gd name="T66" fmla="*/ 61 w 327"/>
                  <a:gd name="T67" fmla="*/ 76 h 76"/>
                  <a:gd name="T68" fmla="*/ 42 w 327"/>
                  <a:gd name="T69" fmla="*/ 76 h 76"/>
                  <a:gd name="T70" fmla="*/ 19 w 327"/>
                  <a:gd name="T71" fmla="*/ 70 h 76"/>
                  <a:gd name="T72" fmla="*/ 7 w 327"/>
                  <a:gd name="T73" fmla="*/ 62 h 76"/>
                  <a:gd name="T74" fmla="*/ 0 w 327"/>
                  <a:gd name="T75" fmla="*/ 53 h 76"/>
                  <a:gd name="T76" fmla="*/ 0 w 327"/>
                  <a:gd name="T77" fmla="*/ 36 h 76"/>
                  <a:gd name="T78" fmla="*/ 10 w 327"/>
                  <a:gd name="T79" fmla="*/ 19 h 76"/>
                  <a:gd name="T80" fmla="*/ 23 w 327"/>
                  <a:gd name="T81" fmla="*/ 10 h 76"/>
                  <a:gd name="T82" fmla="*/ 39 w 327"/>
                  <a:gd name="T83" fmla="*/ 6 h 76"/>
                  <a:gd name="T84" fmla="*/ 67 w 327"/>
                  <a:gd name="T85" fmla="*/ 1 h 76"/>
                  <a:gd name="T86" fmla="*/ 83 w 327"/>
                  <a:gd name="T87" fmla="*/ 0 h 76"/>
                  <a:gd name="T88" fmla="*/ 125 w 327"/>
                  <a:gd name="T89" fmla="*/ 0 h 76"/>
                  <a:gd name="T90" fmla="*/ 173 w 327"/>
                  <a:gd name="T91" fmla="*/ 7 h 7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27" h="76">
                    <a:moveTo>
                      <a:pt x="173" y="7"/>
                    </a:moveTo>
                    <a:lnTo>
                      <a:pt x="221" y="19"/>
                    </a:lnTo>
                    <a:lnTo>
                      <a:pt x="250" y="23"/>
                    </a:lnTo>
                    <a:lnTo>
                      <a:pt x="285" y="23"/>
                    </a:lnTo>
                    <a:lnTo>
                      <a:pt x="327" y="16"/>
                    </a:lnTo>
                    <a:lnTo>
                      <a:pt x="317" y="23"/>
                    </a:lnTo>
                    <a:lnTo>
                      <a:pt x="288" y="33"/>
                    </a:lnTo>
                    <a:lnTo>
                      <a:pt x="279" y="36"/>
                    </a:lnTo>
                    <a:lnTo>
                      <a:pt x="260" y="38"/>
                    </a:lnTo>
                    <a:lnTo>
                      <a:pt x="256" y="39"/>
                    </a:lnTo>
                    <a:lnTo>
                      <a:pt x="237" y="41"/>
                    </a:lnTo>
                    <a:lnTo>
                      <a:pt x="215" y="41"/>
                    </a:lnTo>
                    <a:lnTo>
                      <a:pt x="205" y="42"/>
                    </a:lnTo>
                    <a:lnTo>
                      <a:pt x="183" y="56"/>
                    </a:lnTo>
                    <a:lnTo>
                      <a:pt x="167" y="62"/>
                    </a:lnTo>
                    <a:lnTo>
                      <a:pt x="163" y="64"/>
                    </a:lnTo>
                    <a:lnTo>
                      <a:pt x="167" y="51"/>
                    </a:lnTo>
                    <a:lnTo>
                      <a:pt x="157" y="41"/>
                    </a:lnTo>
                    <a:lnTo>
                      <a:pt x="144" y="33"/>
                    </a:lnTo>
                    <a:lnTo>
                      <a:pt x="119" y="21"/>
                    </a:lnTo>
                    <a:lnTo>
                      <a:pt x="99" y="16"/>
                    </a:lnTo>
                    <a:lnTo>
                      <a:pt x="67" y="16"/>
                    </a:lnTo>
                    <a:lnTo>
                      <a:pt x="48" y="23"/>
                    </a:lnTo>
                    <a:lnTo>
                      <a:pt x="35" y="29"/>
                    </a:lnTo>
                    <a:lnTo>
                      <a:pt x="29" y="36"/>
                    </a:lnTo>
                    <a:lnTo>
                      <a:pt x="29" y="44"/>
                    </a:lnTo>
                    <a:lnTo>
                      <a:pt x="35" y="50"/>
                    </a:lnTo>
                    <a:lnTo>
                      <a:pt x="58" y="57"/>
                    </a:lnTo>
                    <a:lnTo>
                      <a:pt x="74" y="59"/>
                    </a:lnTo>
                    <a:lnTo>
                      <a:pt x="99" y="57"/>
                    </a:lnTo>
                    <a:lnTo>
                      <a:pt x="90" y="65"/>
                    </a:lnTo>
                    <a:lnTo>
                      <a:pt x="83" y="70"/>
                    </a:lnTo>
                    <a:lnTo>
                      <a:pt x="83" y="71"/>
                    </a:lnTo>
                    <a:lnTo>
                      <a:pt x="61" y="76"/>
                    </a:lnTo>
                    <a:lnTo>
                      <a:pt x="42" y="76"/>
                    </a:lnTo>
                    <a:lnTo>
                      <a:pt x="19" y="70"/>
                    </a:lnTo>
                    <a:lnTo>
                      <a:pt x="7" y="62"/>
                    </a:lnTo>
                    <a:lnTo>
                      <a:pt x="0" y="53"/>
                    </a:lnTo>
                    <a:lnTo>
                      <a:pt x="0" y="36"/>
                    </a:lnTo>
                    <a:lnTo>
                      <a:pt x="10" y="19"/>
                    </a:lnTo>
                    <a:lnTo>
                      <a:pt x="23" y="10"/>
                    </a:lnTo>
                    <a:lnTo>
                      <a:pt x="39" y="6"/>
                    </a:lnTo>
                    <a:lnTo>
                      <a:pt x="67" y="1"/>
                    </a:lnTo>
                    <a:lnTo>
                      <a:pt x="83" y="0"/>
                    </a:lnTo>
                    <a:lnTo>
                      <a:pt x="125" y="0"/>
                    </a:lnTo>
                    <a:lnTo>
                      <a:pt x="173" y="7"/>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35" name="Freeform 208"/>
              <p:cNvSpPr/>
              <p:nvPr/>
            </p:nvSpPr>
            <p:spPr bwMode="auto">
              <a:xfrm>
                <a:off x="4292" y="906"/>
                <a:ext cx="326" cy="76"/>
              </a:xfrm>
              <a:custGeom>
                <a:avLst/>
                <a:gdLst>
                  <a:gd name="T0" fmla="*/ 153 w 326"/>
                  <a:gd name="T1" fmla="*/ 7 h 76"/>
                  <a:gd name="T2" fmla="*/ 105 w 326"/>
                  <a:gd name="T3" fmla="*/ 19 h 76"/>
                  <a:gd name="T4" fmla="*/ 73 w 326"/>
                  <a:gd name="T5" fmla="*/ 22 h 76"/>
                  <a:gd name="T6" fmla="*/ 41 w 326"/>
                  <a:gd name="T7" fmla="*/ 22 h 76"/>
                  <a:gd name="T8" fmla="*/ 0 w 326"/>
                  <a:gd name="T9" fmla="*/ 18 h 76"/>
                  <a:gd name="T10" fmla="*/ 6 w 326"/>
                  <a:gd name="T11" fmla="*/ 24 h 76"/>
                  <a:gd name="T12" fmla="*/ 35 w 326"/>
                  <a:gd name="T13" fmla="*/ 35 h 76"/>
                  <a:gd name="T14" fmla="*/ 48 w 326"/>
                  <a:gd name="T15" fmla="*/ 38 h 76"/>
                  <a:gd name="T16" fmla="*/ 67 w 326"/>
                  <a:gd name="T17" fmla="*/ 39 h 76"/>
                  <a:gd name="T18" fmla="*/ 70 w 326"/>
                  <a:gd name="T19" fmla="*/ 41 h 76"/>
                  <a:gd name="T20" fmla="*/ 86 w 326"/>
                  <a:gd name="T21" fmla="*/ 42 h 76"/>
                  <a:gd name="T22" fmla="*/ 112 w 326"/>
                  <a:gd name="T23" fmla="*/ 42 h 76"/>
                  <a:gd name="T24" fmla="*/ 118 w 326"/>
                  <a:gd name="T25" fmla="*/ 44 h 76"/>
                  <a:gd name="T26" fmla="*/ 144 w 326"/>
                  <a:gd name="T27" fmla="*/ 57 h 76"/>
                  <a:gd name="T28" fmla="*/ 160 w 326"/>
                  <a:gd name="T29" fmla="*/ 63 h 76"/>
                  <a:gd name="T30" fmla="*/ 163 w 326"/>
                  <a:gd name="T31" fmla="*/ 63 h 76"/>
                  <a:gd name="T32" fmla="*/ 160 w 326"/>
                  <a:gd name="T33" fmla="*/ 51 h 76"/>
                  <a:gd name="T34" fmla="*/ 169 w 326"/>
                  <a:gd name="T35" fmla="*/ 41 h 76"/>
                  <a:gd name="T36" fmla="*/ 179 w 326"/>
                  <a:gd name="T37" fmla="*/ 33 h 76"/>
                  <a:gd name="T38" fmla="*/ 208 w 326"/>
                  <a:gd name="T39" fmla="*/ 21 h 76"/>
                  <a:gd name="T40" fmla="*/ 224 w 326"/>
                  <a:gd name="T41" fmla="*/ 16 h 76"/>
                  <a:gd name="T42" fmla="*/ 259 w 326"/>
                  <a:gd name="T43" fmla="*/ 18 h 76"/>
                  <a:gd name="T44" fmla="*/ 278 w 326"/>
                  <a:gd name="T45" fmla="*/ 22 h 76"/>
                  <a:gd name="T46" fmla="*/ 291 w 326"/>
                  <a:gd name="T47" fmla="*/ 29 h 76"/>
                  <a:gd name="T48" fmla="*/ 294 w 326"/>
                  <a:gd name="T49" fmla="*/ 36 h 76"/>
                  <a:gd name="T50" fmla="*/ 294 w 326"/>
                  <a:gd name="T51" fmla="*/ 45 h 76"/>
                  <a:gd name="T52" fmla="*/ 288 w 326"/>
                  <a:gd name="T53" fmla="*/ 50 h 76"/>
                  <a:gd name="T54" fmla="*/ 269 w 326"/>
                  <a:gd name="T55" fmla="*/ 57 h 76"/>
                  <a:gd name="T56" fmla="*/ 249 w 326"/>
                  <a:gd name="T57" fmla="*/ 60 h 76"/>
                  <a:gd name="T58" fmla="*/ 227 w 326"/>
                  <a:gd name="T59" fmla="*/ 57 h 76"/>
                  <a:gd name="T60" fmla="*/ 233 w 326"/>
                  <a:gd name="T61" fmla="*/ 66 h 76"/>
                  <a:gd name="T62" fmla="*/ 243 w 326"/>
                  <a:gd name="T63" fmla="*/ 71 h 76"/>
                  <a:gd name="T64" fmla="*/ 243 w 326"/>
                  <a:gd name="T65" fmla="*/ 71 h 76"/>
                  <a:gd name="T66" fmla="*/ 265 w 326"/>
                  <a:gd name="T67" fmla="*/ 76 h 76"/>
                  <a:gd name="T68" fmla="*/ 285 w 326"/>
                  <a:gd name="T69" fmla="*/ 76 h 76"/>
                  <a:gd name="T70" fmla="*/ 304 w 326"/>
                  <a:gd name="T71" fmla="*/ 70 h 76"/>
                  <a:gd name="T72" fmla="*/ 320 w 326"/>
                  <a:gd name="T73" fmla="*/ 62 h 76"/>
                  <a:gd name="T74" fmla="*/ 326 w 326"/>
                  <a:gd name="T75" fmla="*/ 53 h 76"/>
                  <a:gd name="T76" fmla="*/ 326 w 326"/>
                  <a:gd name="T77" fmla="*/ 36 h 76"/>
                  <a:gd name="T78" fmla="*/ 313 w 326"/>
                  <a:gd name="T79" fmla="*/ 21 h 76"/>
                  <a:gd name="T80" fmla="*/ 301 w 326"/>
                  <a:gd name="T81" fmla="*/ 10 h 76"/>
                  <a:gd name="T82" fmla="*/ 288 w 326"/>
                  <a:gd name="T83" fmla="*/ 6 h 76"/>
                  <a:gd name="T84" fmla="*/ 259 w 326"/>
                  <a:gd name="T85" fmla="*/ 1 h 76"/>
                  <a:gd name="T86" fmla="*/ 243 w 326"/>
                  <a:gd name="T87" fmla="*/ 0 h 76"/>
                  <a:gd name="T88" fmla="*/ 198 w 326"/>
                  <a:gd name="T89" fmla="*/ 1 h 76"/>
                  <a:gd name="T90" fmla="*/ 153 w 326"/>
                  <a:gd name="T91" fmla="*/ 7 h 7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26" h="76">
                    <a:moveTo>
                      <a:pt x="153" y="7"/>
                    </a:moveTo>
                    <a:lnTo>
                      <a:pt x="105" y="19"/>
                    </a:lnTo>
                    <a:lnTo>
                      <a:pt x="73" y="22"/>
                    </a:lnTo>
                    <a:lnTo>
                      <a:pt x="41" y="22"/>
                    </a:lnTo>
                    <a:lnTo>
                      <a:pt x="0" y="18"/>
                    </a:lnTo>
                    <a:lnTo>
                      <a:pt x="6" y="24"/>
                    </a:lnTo>
                    <a:lnTo>
                      <a:pt x="35" y="35"/>
                    </a:lnTo>
                    <a:lnTo>
                      <a:pt x="48" y="38"/>
                    </a:lnTo>
                    <a:lnTo>
                      <a:pt x="67" y="39"/>
                    </a:lnTo>
                    <a:lnTo>
                      <a:pt x="70" y="41"/>
                    </a:lnTo>
                    <a:lnTo>
                      <a:pt x="86" y="42"/>
                    </a:lnTo>
                    <a:lnTo>
                      <a:pt x="112" y="42"/>
                    </a:lnTo>
                    <a:lnTo>
                      <a:pt x="118" y="44"/>
                    </a:lnTo>
                    <a:lnTo>
                      <a:pt x="144" y="57"/>
                    </a:lnTo>
                    <a:lnTo>
                      <a:pt x="160" y="63"/>
                    </a:lnTo>
                    <a:lnTo>
                      <a:pt x="163" y="63"/>
                    </a:lnTo>
                    <a:lnTo>
                      <a:pt x="160" y="51"/>
                    </a:lnTo>
                    <a:lnTo>
                      <a:pt x="169" y="41"/>
                    </a:lnTo>
                    <a:lnTo>
                      <a:pt x="179" y="33"/>
                    </a:lnTo>
                    <a:lnTo>
                      <a:pt x="208" y="21"/>
                    </a:lnTo>
                    <a:lnTo>
                      <a:pt x="224" y="16"/>
                    </a:lnTo>
                    <a:lnTo>
                      <a:pt x="259" y="18"/>
                    </a:lnTo>
                    <a:lnTo>
                      <a:pt x="278" y="22"/>
                    </a:lnTo>
                    <a:lnTo>
                      <a:pt x="291" y="29"/>
                    </a:lnTo>
                    <a:lnTo>
                      <a:pt x="294" y="36"/>
                    </a:lnTo>
                    <a:lnTo>
                      <a:pt x="294" y="45"/>
                    </a:lnTo>
                    <a:lnTo>
                      <a:pt x="288" y="50"/>
                    </a:lnTo>
                    <a:lnTo>
                      <a:pt x="269" y="57"/>
                    </a:lnTo>
                    <a:lnTo>
                      <a:pt x="249" y="60"/>
                    </a:lnTo>
                    <a:lnTo>
                      <a:pt x="227" y="57"/>
                    </a:lnTo>
                    <a:lnTo>
                      <a:pt x="233" y="66"/>
                    </a:lnTo>
                    <a:lnTo>
                      <a:pt x="243" y="71"/>
                    </a:lnTo>
                    <a:lnTo>
                      <a:pt x="265" y="76"/>
                    </a:lnTo>
                    <a:lnTo>
                      <a:pt x="285" y="76"/>
                    </a:lnTo>
                    <a:lnTo>
                      <a:pt x="304" y="70"/>
                    </a:lnTo>
                    <a:lnTo>
                      <a:pt x="320" y="62"/>
                    </a:lnTo>
                    <a:lnTo>
                      <a:pt x="326" y="53"/>
                    </a:lnTo>
                    <a:lnTo>
                      <a:pt x="326" y="36"/>
                    </a:lnTo>
                    <a:lnTo>
                      <a:pt x="313" y="21"/>
                    </a:lnTo>
                    <a:lnTo>
                      <a:pt x="301" y="10"/>
                    </a:lnTo>
                    <a:lnTo>
                      <a:pt x="288" y="6"/>
                    </a:lnTo>
                    <a:lnTo>
                      <a:pt x="259" y="1"/>
                    </a:lnTo>
                    <a:lnTo>
                      <a:pt x="243" y="0"/>
                    </a:lnTo>
                    <a:lnTo>
                      <a:pt x="198" y="1"/>
                    </a:lnTo>
                    <a:lnTo>
                      <a:pt x="153" y="7"/>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36" name="Freeform 209"/>
              <p:cNvSpPr/>
              <p:nvPr/>
            </p:nvSpPr>
            <p:spPr bwMode="auto">
              <a:xfrm>
                <a:off x="2152" y="916"/>
                <a:ext cx="244" cy="49"/>
              </a:xfrm>
              <a:custGeom>
                <a:avLst/>
                <a:gdLst>
                  <a:gd name="T0" fmla="*/ 90 w 244"/>
                  <a:gd name="T1" fmla="*/ 3 h 49"/>
                  <a:gd name="T2" fmla="*/ 93 w 244"/>
                  <a:gd name="T3" fmla="*/ 6 h 49"/>
                  <a:gd name="T4" fmla="*/ 138 w 244"/>
                  <a:gd name="T5" fmla="*/ 15 h 49"/>
                  <a:gd name="T6" fmla="*/ 151 w 244"/>
                  <a:gd name="T7" fmla="*/ 19 h 49"/>
                  <a:gd name="T8" fmla="*/ 189 w 244"/>
                  <a:gd name="T9" fmla="*/ 20 h 49"/>
                  <a:gd name="T10" fmla="*/ 244 w 244"/>
                  <a:gd name="T11" fmla="*/ 20 h 49"/>
                  <a:gd name="T12" fmla="*/ 234 w 244"/>
                  <a:gd name="T13" fmla="*/ 25 h 49"/>
                  <a:gd name="T14" fmla="*/ 215 w 244"/>
                  <a:gd name="T15" fmla="*/ 29 h 49"/>
                  <a:gd name="T16" fmla="*/ 192 w 244"/>
                  <a:gd name="T17" fmla="*/ 31 h 49"/>
                  <a:gd name="T18" fmla="*/ 176 w 244"/>
                  <a:gd name="T19" fmla="*/ 32 h 49"/>
                  <a:gd name="T20" fmla="*/ 154 w 244"/>
                  <a:gd name="T21" fmla="*/ 32 h 49"/>
                  <a:gd name="T22" fmla="*/ 132 w 244"/>
                  <a:gd name="T23" fmla="*/ 47 h 49"/>
                  <a:gd name="T24" fmla="*/ 128 w 244"/>
                  <a:gd name="T25" fmla="*/ 49 h 49"/>
                  <a:gd name="T26" fmla="*/ 122 w 244"/>
                  <a:gd name="T27" fmla="*/ 47 h 49"/>
                  <a:gd name="T28" fmla="*/ 122 w 244"/>
                  <a:gd name="T29" fmla="*/ 41 h 49"/>
                  <a:gd name="T30" fmla="*/ 119 w 244"/>
                  <a:gd name="T31" fmla="*/ 35 h 49"/>
                  <a:gd name="T32" fmla="*/ 87 w 244"/>
                  <a:gd name="T33" fmla="*/ 15 h 49"/>
                  <a:gd name="T34" fmla="*/ 61 w 244"/>
                  <a:gd name="T35" fmla="*/ 8 h 49"/>
                  <a:gd name="T36" fmla="*/ 32 w 244"/>
                  <a:gd name="T37" fmla="*/ 9 h 49"/>
                  <a:gd name="T38" fmla="*/ 0 w 244"/>
                  <a:gd name="T39" fmla="*/ 12 h 49"/>
                  <a:gd name="T40" fmla="*/ 0 w 244"/>
                  <a:gd name="T41" fmla="*/ 11 h 49"/>
                  <a:gd name="T42" fmla="*/ 13 w 244"/>
                  <a:gd name="T43" fmla="*/ 5 h 49"/>
                  <a:gd name="T44" fmla="*/ 42 w 244"/>
                  <a:gd name="T45" fmla="*/ 0 h 49"/>
                  <a:gd name="T46" fmla="*/ 52 w 244"/>
                  <a:gd name="T47" fmla="*/ 0 h 49"/>
                  <a:gd name="T48" fmla="*/ 84 w 244"/>
                  <a:gd name="T49" fmla="*/ 0 h 49"/>
                  <a:gd name="T50" fmla="*/ 90 w 244"/>
                  <a:gd name="T51" fmla="*/ 3 h 4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4" h="49">
                    <a:moveTo>
                      <a:pt x="90" y="3"/>
                    </a:moveTo>
                    <a:lnTo>
                      <a:pt x="93" y="6"/>
                    </a:lnTo>
                    <a:lnTo>
                      <a:pt x="138" y="15"/>
                    </a:lnTo>
                    <a:lnTo>
                      <a:pt x="151" y="19"/>
                    </a:lnTo>
                    <a:lnTo>
                      <a:pt x="189" y="20"/>
                    </a:lnTo>
                    <a:lnTo>
                      <a:pt x="244" y="20"/>
                    </a:lnTo>
                    <a:lnTo>
                      <a:pt x="234" y="25"/>
                    </a:lnTo>
                    <a:lnTo>
                      <a:pt x="215" y="29"/>
                    </a:lnTo>
                    <a:lnTo>
                      <a:pt x="192" y="31"/>
                    </a:lnTo>
                    <a:lnTo>
                      <a:pt x="176" y="32"/>
                    </a:lnTo>
                    <a:lnTo>
                      <a:pt x="154" y="32"/>
                    </a:lnTo>
                    <a:lnTo>
                      <a:pt x="132" y="47"/>
                    </a:lnTo>
                    <a:lnTo>
                      <a:pt x="128" y="49"/>
                    </a:lnTo>
                    <a:lnTo>
                      <a:pt x="122" y="47"/>
                    </a:lnTo>
                    <a:lnTo>
                      <a:pt x="122" y="41"/>
                    </a:lnTo>
                    <a:lnTo>
                      <a:pt x="119" y="35"/>
                    </a:lnTo>
                    <a:lnTo>
                      <a:pt x="87" y="15"/>
                    </a:lnTo>
                    <a:lnTo>
                      <a:pt x="61" y="8"/>
                    </a:lnTo>
                    <a:lnTo>
                      <a:pt x="32" y="9"/>
                    </a:lnTo>
                    <a:lnTo>
                      <a:pt x="0" y="12"/>
                    </a:lnTo>
                    <a:lnTo>
                      <a:pt x="0" y="11"/>
                    </a:lnTo>
                    <a:lnTo>
                      <a:pt x="13" y="5"/>
                    </a:lnTo>
                    <a:lnTo>
                      <a:pt x="42" y="0"/>
                    </a:lnTo>
                    <a:lnTo>
                      <a:pt x="52" y="0"/>
                    </a:lnTo>
                    <a:lnTo>
                      <a:pt x="84" y="0"/>
                    </a:lnTo>
                    <a:lnTo>
                      <a:pt x="9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37" name="Freeform 210"/>
              <p:cNvSpPr/>
              <p:nvPr/>
            </p:nvSpPr>
            <p:spPr bwMode="auto">
              <a:xfrm>
                <a:off x="4320" y="910"/>
                <a:ext cx="244" cy="50"/>
              </a:xfrm>
              <a:custGeom>
                <a:avLst/>
                <a:gdLst>
                  <a:gd name="T0" fmla="*/ 154 w 244"/>
                  <a:gd name="T1" fmla="*/ 3 h 50"/>
                  <a:gd name="T2" fmla="*/ 151 w 244"/>
                  <a:gd name="T3" fmla="*/ 8 h 50"/>
                  <a:gd name="T4" fmla="*/ 109 w 244"/>
                  <a:gd name="T5" fmla="*/ 15 h 50"/>
                  <a:gd name="T6" fmla="*/ 97 w 244"/>
                  <a:gd name="T7" fmla="*/ 18 h 50"/>
                  <a:gd name="T8" fmla="*/ 58 w 244"/>
                  <a:gd name="T9" fmla="*/ 21 h 50"/>
                  <a:gd name="T10" fmla="*/ 0 w 244"/>
                  <a:gd name="T11" fmla="*/ 21 h 50"/>
                  <a:gd name="T12" fmla="*/ 10 w 244"/>
                  <a:gd name="T13" fmla="*/ 26 h 50"/>
                  <a:gd name="T14" fmla="*/ 29 w 244"/>
                  <a:gd name="T15" fmla="*/ 29 h 50"/>
                  <a:gd name="T16" fmla="*/ 52 w 244"/>
                  <a:gd name="T17" fmla="*/ 31 h 50"/>
                  <a:gd name="T18" fmla="*/ 71 w 244"/>
                  <a:gd name="T19" fmla="*/ 34 h 50"/>
                  <a:gd name="T20" fmla="*/ 93 w 244"/>
                  <a:gd name="T21" fmla="*/ 32 h 50"/>
                  <a:gd name="T22" fmla="*/ 113 w 244"/>
                  <a:gd name="T23" fmla="*/ 49 h 50"/>
                  <a:gd name="T24" fmla="*/ 119 w 244"/>
                  <a:gd name="T25" fmla="*/ 50 h 50"/>
                  <a:gd name="T26" fmla="*/ 122 w 244"/>
                  <a:gd name="T27" fmla="*/ 49 h 50"/>
                  <a:gd name="T28" fmla="*/ 125 w 244"/>
                  <a:gd name="T29" fmla="*/ 43 h 50"/>
                  <a:gd name="T30" fmla="*/ 125 w 244"/>
                  <a:gd name="T31" fmla="*/ 35 h 50"/>
                  <a:gd name="T32" fmla="*/ 157 w 244"/>
                  <a:gd name="T33" fmla="*/ 15 h 50"/>
                  <a:gd name="T34" fmla="*/ 183 w 244"/>
                  <a:gd name="T35" fmla="*/ 8 h 50"/>
                  <a:gd name="T36" fmla="*/ 212 w 244"/>
                  <a:gd name="T37" fmla="*/ 9 h 50"/>
                  <a:gd name="T38" fmla="*/ 244 w 244"/>
                  <a:gd name="T39" fmla="*/ 12 h 50"/>
                  <a:gd name="T40" fmla="*/ 244 w 244"/>
                  <a:gd name="T41" fmla="*/ 11 h 50"/>
                  <a:gd name="T42" fmla="*/ 231 w 244"/>
                  <a:gd name="T43" fmla="*/ 6 h 50"/>
                  <a:gd name="T44" fmla="*/ 205 w 244"/>
                  <a:gd name="T45" fmla="*/ 2 h 50"/>
                  <a:gd name="T46" fmla="*/ 193 w 244"/>
                  <a:gd name="T47" fmla="*/ 0 h 50"/>
                  <a:gd name="T48" fmla="*/ 164 w 244"/>
                  <a:gd name="T49" fmla="*/ 0 h 50"/>
                  <a:gd name="T50" fmla="*/ 154 w 244"/>
                  <a:gd name="T51" fmla="*/ 3 h 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4" h="50">
                    <a:moveTo>
                      <a:pt x="154" y="3"/>
                    </a:moveTo>
                    <a:lnTo>
                      <a:pt x="151" y="8"/>
                    </a:lnTo>
                    <a:lnTo>
                      <a:pt x="109" y="15"/>
                    </a:lnTo>
                    <a:lnTo>
                      <a:pt x="97" y="18"/>
                    </a:lnTo>
                    <a:lnTo>
                      <a:pt x="58" y="21"/>
                    </a:lnTo>
                    <a:lnTo>
                      <a:pt x="0" y="21"/>
                    </a:lnTo>
                    <a:lnTo>
                      <a:pt x="10" y="26"/>
                    </a:lnTo>
                    <a:lnTo>
                      <a:pt x="29" y="29"/>
                    </a:lnTo>
                    <a:lnTo>
                      <a:pt x="52" y="31"/>
                    </a:lnTo>
                    <a:lnTo>
                      <a:pt x="71" y="34"/>
                    </a:lnTo>
                    <a:lnTo>
                      <a:pt x="93" y="32"/>
                    </a:lnTo>
                    <a:lnTo>
                      <a:pt x="113" y="49"/>
                    </a:lnTo>
                    <a:lnTo>
                      <a:pt x="119" y="50"/>
                    </a:lnTo>
                    <a:lnTo>
                      <a:pt x="122" y="49"/>
                    </a:lnTo>
                    <a:lnTo>
                      <a:pt x="125" y="43"/>
                    </a:lnTo>
                    <a:lnTo>
                      <a:pt x="125" y="35"/>
                    </a:lnTo>
                    <a:lnTo>
                      <a:pt x="157" y="15"/>
                    </a:lnTo>
                    <a:lnTo>
                      <a:pt x="183" y="8"/>
                    </a:lnTo>
                    <a:lnTo>
                      <a:pt x="212" y="9"/>
                    </a:lnTo>
                    <a:lnTo>
                      <a:pt x="244" y="12"/>
                    </a:lnTo>
                    <a:lnTo>
                      <a:pt x="244" y="11"/>
                    </a:lnTo>
                    <a:lnTo>
                      <a:pt x="231" y="6"/>
                    </a:lnTo>
                    <a:lnTo>
                      <a:pt x="205" y="2"/>
                    </a:lnTo>
                    <a:lnTo>
                      <a:pt x="193" y="0"/>
                    </a:lnTo>
                    <a:lnTo>
                      <a:pt x="164" y="0"/>
                    </a:lnTo>
                    <a:lnTo>
                      <a:pt x="154"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38" name="Freeform 211"/>
              <p:cNvSpPr/>
              <p:nvPr/>
            </p:nvSpPr>
            <p:spPr bwMode="auto">
              <a:xfrm>
                <a:off x="2162" y="918"/>
                <a:ext cx="218" cy="45"/>
              </a:xfrm>
              <a:custGeom>
                <a:avLst/>
                <a:gdLst>
                  <a:gd name="T0" fmla="*/ 77 w 218"/>
                  <a:gd name="T1" fmla="*/ 6 h 45"/>
                  <a:gd name="T2" fmla="*/ 86 w 218"/>
                  <a:gd name="T3" fmla="*/ 9 h 45"/>
                  <a:gd name="T4" fmla="*/ 118 w 218"/>
                  <a:gd name="T5" fmla="*/ 13 h 45"/>
                  <a:gd name="T6" fmla="*/ 138 w 218"/>
                  <a:gd name="T7" fmla="*/ 18 h 45"/>
                  <a:gd name="T8" fmla="*/ 195 w 218"/>
                  <a:gd name="T9" fmla="*/ 21 h 45"/>
                  <a:gd name="T10" fmla="*/ 218 w 218"/>
                  <a:gd name="T11" fmla="*/ 21 h 45"/>
                  <a:gd name="T12" fmla="*/ 166 w 218"/>
                  <a:gd name="T13" fmla="*/ 27 h 45"/>
                  <a:gd name="T14" fmla="*/ 141 w 218"/>
                  <a:gd name="T15" fmla="*/ 27 h 45"/>
                  <a:gd name="T16" fmla="*/ 118 w 218"/>
                  <a:gd name="T17" fmla="*/ 45 h 45"/>
                  <a:gd name="T18" fmla="*/ 115 w 218"/>
                  <a:gd name="T19" fmla="*/ 42 h 45"/>
                  <a:gd name="T20" fmla="*/ 115 w 218"/>
                  <a:gd name="T21" fmla="*/ 33 h 45"/>
                  <a:gd name="T22" fmla="*/ 109 w 218"/>
                  <a:gd name="T23" fmla="*/ 27 h 45"/>
                  <a:gd name="T24" fmla="*/ 80 w 218"/>
                  <a:gd name="T25" fmla="*/ 10 h 45"/>
                  <a:gd name="T26" fmla="*/ 51 w 218"/>
                  <a:gd name="T27" fmla="*/ 3 h 45"/>
                  <a:gd name="T28" fmla="*/ 22 w 218"/>
                  <a:gd name="T29" fmla="*/ 6 h 45"/>
                  <a:gd name="T30" fmla="*/ 0 w 218"/>
                  <a:gd name="T31" fmla="*/ 7 h 45"/>
                  <a:gd name="T32" fmla="*/ 22 w 218"/>
                  <a:gd name="T33" fmla="*/ 3 h 45"/>
                  <a:gd name="T34" fmla="*/ 42 w 218"/>
                  <a:gd name="T35" fmla="*/ 0 h 45"/>
                  <a:gd name="T36" fmla="*/ 74 w 218"/>
                  <a:gd name="T37" fmla="*/ 0 h 45"/>
                  <a:gd name="T38" fmla="*/ 77 w 218"/>
                  <a:gd name="T39" fmla="*/ 6 h 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8" h="45">
                    <a:moveTo>
                      <a:pt x="77" y="6"/>
                    </a:moveTo>
                    <a:lnTo>
                      <a:pt x="86" y="9"/>
                    </a:lnTo>
                    <a:lnTo>
                      <a:pt x="118" y="13"/>
                    </a:lnTo>
                    <a:lnTo>
                      <a:pt x="138" y="18"/>
                    </a:lnTo>
                    <a:lnTo>
                      <a:pt x="195" y="21"/>
                    </a:lnTo>
                    <a:lnTo>
                      <a:pt x="218" y="21"/>
                    </a:lnTo>
                    <a:lnTo>
                      <a:pt x="166" y="27"/>
                    </a:lnTo>
                    <a:lnTo>
                      <a:pt x="141" y="27"/>
                    </a:lnTo>
                    <a:lnTo>
                      <a:pt x="118" y="45"/>
                    </a:lnTo>
                    <a:lnTo>
                      <a:pt x="115" y="42"/>
                    </a:lnTo>
                    <a:lnTo>
                      <a:pt x="115" y="33"/>
                    </a:lnTo>
                    <a:lnTo>
                      <a:pt x="109" y="27"/>
                    </a:lnTo>
                    <a:lnTo>
                      <a:pt x="80" y="10"/>
                    </a:lnTo>
                    <a:lnTo>
                      <a:pt x="51" y="3"/>
                    </a:lnTo>
                    <a:lnTo>
                      <a:pt x="22" y="6"/>
                    </a:lnTo>
                    <a:lnTo>
                      <a:pt x="0" y="7"/>
                    </a:lnTo>
                    <a:lnTo>
                      <a:pt x="22" y="3"/>
                    </a:lnTo>
                    <a:lnTo>
                      <a:pt x="42" y="0"/>
                    </a:lnTo>
                    <a:lnTo>
                      <a:pt x="74" y="0"/>
                    </a:lnTo>
                    <a:lnTo>
                      <a:pt x="77" y="6"/>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39" name="Freeform 212"/>
              <p:cNvSpPr/>
              <p:nvPr/>
            </p:nvSpPr>
            <p:spPr bwMode="auto">
              <a:xfrm>
                <a:off x="4336" y="912"/>
                <a:ext cx="221" cy="45"/>
              </a:xfrm>
              <a:custGeom>
                <a:avLst/>
                <a:gdLst>
                  <a:gd name="T0" fmla="*/ 141 w 221"/>
                  <a:gd name="T1" fmla="*/ 6 h 45"/>
                  <a:gd name="T2" fmla="*/ 135 w 221"/>
                  <a:gd name="T3" fmla="*/ 9 h 45"/>
                  <a:gd name="T4" fmla="*/ 100 w 221"/>
                  <a:gd name="T5" fmla="*/ 15 h 45"/>
                  <a:gd name="T6" fmla="*/ 81 w 221"/>
                  <a:gd name="T7" fmla="*/ 19 h 45"/>
                  <a:gd name="T8" fmla="*/ 26 w 221"/>
                  <a:gd name="T9" fmla="*/ 23 h 45"/>
                  <a:gd name="T10" fmla="*/ 0 w 221"/>
                  <a:gd name="T11" fmla="*/ 23 h 45"/>
                  <a:gd name="T12" fmla="*/ 52 w 221"/>
                  <a:gd name="T13" fmla="*/ 29 h 45"/>
                  <a:gd name="T14" fmla="*/ 77 w 221"/>
                  <a:gd name="T15" fmla="*/ 29 h 45"/>
                  <a:gd name="T16" fmla="*/ 103 w 221"/>
                  <a:gd name="T17" fmla="*/ 45 h 45"/>
                  <a:gd name="T18" fmla="*/ 103 w 221"/>
                  <a:gd name="T19" fmla="*/ 44 h 45"/>
                  <a:gd name="T20" fmla="*/ 106 w 221"/>
                  <a:gd name="T21" fmla="*/ 33 h 45"/>
                  <a:gd name="T22" fmla="*/ 113 w 221"/>
                  <a:gd name="T23" fmla="*/ 29 h 45"/>
                  <a:gd name="T24" fmla="*/ 141 w 221"/>
                  <a:gd name="T25" fmla="*/ 12 h 45"/>
                  <a:gd name="T26" fmla="*/ 167 w 221"/>
                  <a:gd name="T27" fmla="*/ 3 h 45"/>
                  <a:gd name="T28" fmla="*/ 196 w 221"/>
                  <a:gd name="T29" fmla="*/ 6 h 45"/>
                  <a:gd name="T30" fmla="*/ 221 w 221"/>
                  <a:gd name="T31" fmla="*/ 7 h 45"/>
                  <a:gd name="T32" fmla="*/ 196 w 221"/>
                  <a:gd name="T33" fmla="*/ 3 h 45"/>
                  <a:gd name="T34" fmla="*/ 177 w 221"/>
                  <a:gd name="T35" fmla="*/ 0 h 45"/>
                  <a:gd name="T36" fmla="*/ 148 w 221"/>
                  <a:gd name="T37" fmla="*/ 1 h 45"/>
                  <a:gd name="T38" fmla="*/ 141 w 221"/>
                  <a:gd name="T39" fmla="*/ 6 h 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21" h="45">
                    <a:moveTo>
                      <a:pt x="141" y="6"/>
                    </a:moveTo>
                    <a:lnTo>
                      <a:pt x="135" y="9"/>
                    </a:lnTo>
                    <a:lnTo>
                      <a:pt x="100" y="15"/>
                    </a:lnTo>
                    <a:lnTo>
                      <a:pt x="81" y="19"/>
                    </a:lnTo>
                    <a:lnTo>
                      <a:pt x="26" y="23"/>
                    </a:lnTo>
                    <a:lnTo>
                      <a:pt x="0" y="23"/>
                    </a:lnTo>
                    <a:lnTo>
                      <a:pt x="52" y="29"/>
                    </a:lnTo>
                    <a:lnTo>
                      <a:pt x="77" y="29"/>
                    </a:lnTo>
                    <a:lnTo>
                      <a:pt x="103" y="45"/>
                    </a:lnTo>
                    <a:lnTo>
                      <a:pt x="103" y="44"/>
                    </a:lnTo>
                    <a:lnTo>
                      <a:pt x="106" y="33"/>
                    </a:lnTo>
                    <a:lnTo>
                      <a:pt x="113" y="29"/>
                    </a:lnTo>
                    <a:lnTo>
                      <a:pt x="141" y="12"/>
                    </a:lnTo>
                    <a:lnTo>
                      <a:pt x="167" y="3"/>
                    </a:lnTo>
                    <a:lnTo>
                      <a:pt x="196" y="6"/>
                    </a:lnTo>
                    <a:lnTo>
                      <a:pt x="221" y="7"/>
                    </a:lnTo>
                    <a:lnTo>
                      <a:pt x="196" y="3"/>
                    </a:lnTo>
                    <a:lnTo>
                      <a:pt x="177" y="0"/>
                    </a:lnTo>
                    <a:lnTo>
                      <a:pt x="148" y="1"/>
                    </a:lnTo>
                    <a:lnTo>
                      <a:pt x="141" y="6"/>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40" name="Freeform 213"/>
              <p:cNvSpPr/>
              <p:nvPr/>
            </p:nvSpPr>
            <p:spPr bwMode="auto">
              <a:xfrm>
                <a:off x="2108" y="922"/>
                <a:ext cx="83" cy="60"/>
              </a:xfrm>
              <a:custGeom>
                <a:avLst/>
                <a:gdLst>
                  <a:gd name="T0" fmla="*/ 38 w 83"/>
                  <a:gd name="T1" fmla="*/ 5 h 60"/>
                  <a:gd name="T2" fmla="*/ 28 w 83"/>
                  <a:gd name="T3" fmla="*/ 11 h 60"/>
                  <a:gd name="T4" fmla="*/ 22 w 83"/>
                  <a:gd name="T5" fmla="*/ 20 h 60"/>
                  <a:gd name="T6" fmla="*/ 16 w 83"/>
                  <a:gd name="T7" fmla="*/ 25 h 60"/>
                  <a:gd name="T8" fmla="*/ 16 w 83"/>
                  <a:gd name="T9" fmla="*/ 34 h 60"/>
                  <a:gd name="T10" fmla="*/ 25 w 83"/>
                  <a:gd name="T11" fmla="*/ 43 h 60"/>
                  <a:gd name="T12" fmla="*/ 51 w 83"/>
                  <a:gd name="T13" fmla="*/ 54 h 60"/>
                  <a:gd name="T14" fmla="*/ 70 w 83"/>
                  <a:gd name="T15" fmla="*/ 54 h 60"/>
                  <a:gd name="T16" fmla="*/ 76 w 83"/>
                  <a:gd name="T17" fmla="*/ 52 h 60"/>
                  <a:gd name="T18" fmla="*/ 80 w 83"/>
                  <a:gd name="T19" fmla="*/ 52 h 60"/>
                  <a:gd name="T20" fmla="*/ 83 w 83"/>
                  <a:gd name="T21" fmla="*/ 54 h 60"/>
                  <a:gd name="T22" fmla="*/ 70 w 83"/>
                  <a:gd name="T23" fmla="*/ 58 h 60"/>
                  <a:gd name="T24" fmla="*/ 60 w 83"/>
                  <a:gd name="T25" fmla="*/ 60 h 60"/>
                  <a:gd name="T26" fmla="*/ 25 w 83"/>
                  <a:gd name="T27" fmla="*/ 60 h 60"/>
                  <a:gd name="T28" fmla="*/ 16 w 83"/>
                  <a:gd name="T29" fmla="*/ 57 h 60"/>
                  <a:gd name="T30" fmla="*/ 3 w 83"/>
                  <a:gd name="T31" fmla="*/ 46 h 60"/>
                  <a:gd name="T32" fmla="*/ 3 w 83"/>
                  <a:gd name="T33" fmla="*/ 41 h 60"/>
                  <a:gd name="T34" fmla="*/ 0 w 83"/>
                  <a:gd name="T35" fmla="*/ 35 h 60"/>
                  <a:gd name="T36" fmla="*/ 3 w 83"/>
                  <a:gd name="T37" fmla="*/ 19 h 60"/>
                  <a:gd name="T38" fmla="*/ 25 w 83"/>
                  <a:gd name="T39" fmla="*/ 3 h 60"/>
                  <a:gd name="T40" fmla="*/ 32 w 83"/>
                  <a:gd name="T41" fmla="*/ 0 h 60"/>
                  <a:gd name="T42" fmla="*/ 38 w 83"/>
                  <a:gd name="T43" fmla="*/ 0 h 60"/>
                  <a:gd name="T44" fmla="*/ 38 w 83"/>
                  <a:gd name="T45" fmla="*/ 0 h 60"/>
                  <a:gd name="T46" fmla="*/ 38 w 83"/>
                  <a:gd name="T47" fmla="*/ 5 h 6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3" h="60">
                    <a:moveTo>
                      <a:pt x="38" y="5"/>
                    </a:moveTo>
                    <a:lnTo>
                      <a:pt x="28" y="11"/>
                    </a:lnTo>
                    <a:lnTo>
                      <a:pt x="22" y="20"/>
                    </a:lnTo>
                    <a:lnTo>
                      <a:pt x="16" y="25"/>
                    </a:lnTo>
                    <a:lnTo>
                      <a:pt x="16" y="34"/>
                    </a:lnTo>
                    <a:lnTo>
                      <a:pt x="25" y="43"/>
                    </a:lnTo>
                    <a:lnTo>
                      <a:pt x="51" y="54"/>
                    </a:lnTo>
                    <a:lnTo>
                      <a:pt x="70" y="54"/>
                    </a:lnTo>
                    <a:lnTo>
                      <a:pt x="76" y="52"/>
                    </a:lnTo>
                    <a:lnTo>
                      <a:pt x="80" y="52"/>
                    </a:lnTo>
                    <a:lnTo>
                      <a:pt x="83" y="54"/>
                    </a:lnTo>
                    <a:lnTo>
                      <a:pt x="70" y="58"/>
                    </a:lnTo>
                    <a:lnTo>
                      <a:pt x="60" y="60"/>
                    </a:lnTo>
                    <a:lnTo>
                      <a:pt x="25" y="60"/>
                    </a:lnTo>
                    <a:lnTo>
                      <a:pt x="16" y="57"/>
                    </a:lnTo>
                    <a:lnTo>
                      <a:pt x="3" y="46"/>
                    </a:lnTo>
                    <a:lnTo>
                      <a:pt x="3" y="41"/>
                    </a:lnTo>
                    <a:lnTo>
                      <a:pt x="0" y="35"/>
                    </a:lnTo>
                    <a:lnTo>
                      <a:pt x="3" y="19"/>
                    </a:lnTo>
                    <a:lnTo>
                      <a:pt x="25" y="3"/>
                    </a:lnTo>
                    <a:lnTo>
                      <a:pt x="32" y="0"/>
                    </a:lnTo>
                    <a:lnTo>
                      <a:pt x="38" y="0"/>
                    </a:lnTo>
                    <a:lnTo>
                      <a:pt x="38"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41" name="Freeform 214"/>
              <p:cNvSpPr/>
              <p:nvPr/>
            </p:nvSpPr>
            <p:spPr bwMode="auto">
              <a:xfrm>
                <a:off x="4529" y="916"/>
                <a:ext cx="80" cy="61"/>
              </a:xfrm>
              <a:custGeom>
                <a:avLst/>
                <a:gdLst>
                  <a:gd name="T0" fmla="*/ 41 w 80"/>
                  <a:gd name="T1" fmla="*/ 6 h 61"/>
                  <a:gd name="T2" fmla="*/ 51 w 80"/>
                  <a:gd name="T3" fmla="*/ 11 h 61"/>
                  <a:gd name="T4" fmla="*/ 57 w 80"/>
                  <a:gd name="T5" fmla="*/ 20 h 61"/>
                  <a:gd name="T6" fmla="*/ 64 w 80"/>
                  <a:gd name="T7" fmla="*/ 25 h 61"/>
                  <a:gd name="T8" fmla="*/ 64 w 80"/>
                  <a:gd name="T9" fmla="*/ 34 h 61"/>
                  <a:gd name="T10" fmla="*/ 54 w 80"/>
                  <a:gd name="T11" fmla="*/ 43 h 61"/>
                  <a:gd name="T12" fmla="*/ 32 w 80"/>
                  <a:gd name="T13" fmla="*/ 53 h 61"/>
                  <a:gd name="T14" fmla="*/ 12 w 80"/>
                  <a:gd name="T15" fmla="*/ 53 h 61"/>
                  <a:gd name="T16" fmla="*/ 6 w 80"/>
                  <a:gd name="T17" fmla="*/ 53 h 61"/>
                  <a:gd name="T18" fmla="*/ 0 w 80"/>
                  <a:gd name="T19" fmla="*/ 53 h 61"/>
                  <a:gd name="T20" fmla="*/ 0 w 80"/>
                  <a:gd name="T21" fmla="*/ 53 h 61"/>
                  <a:gd name="T22" fmla="*/ 12 w 80"/>
                  <a:gd name="T23" fmla="*/ 58 h 61"/>
                  <a:gd name="T24" fmla="*/ 19 w 80"/>
                  <a:gd name="T25" fmla="*/ 61 h 61"/>
                  <a:gd name="T26" fmla="*/ 54 w 80"/>
                  <a:gd name="T27" fmla="*/ 60 h 61"/>
                  <a:gd name="T28" fmla="*/ 67 w 80"/>
                  <a:gd name="T29" fmla="*/ 56 h 61"/>
                  <a:gd name="T30" fmla="*/ 76 w 80"/>
                  <a:gd name="T31" fmla="*/ 47 h 61"/>
                  <a:gd name="T32" fmla="*/ 76 w 80"/>
                  <a:gd name="T33" fmla="*/ 41 h 61"/>
                  <a:gd name="T34" fmla="*/ 80 w 80"/>
                  <a:gd name="T35" fmla="*/ 37 h 61"/>
                  <a:gd name="T36" fmla="*/ 76 w 80"/>
                  <a:gd name="T37" fmla="*/ 19 h 61"/>
                  <a:gd name="T38" fmla="*/ 54 w 80"/>
                  <a:gd name="T39" fmla="*/ 3 h 61"/>
                  <a:gd name="T40" fmla="*/ 48 w 80"/>
                  <a:gd name="T41" fmla="*/ 0 h 61"/>
                  <a:gd name="T42" fmla="*/ 44 w 80"/>
                  <a:gd name="T43" fmla="*/ 0 h 61"/>
                  <a:gd name="T44" fmla="*/ 41 w 80"/>
                  <a:gd name="T45" fmla="*/ 0 h 61"/>
                  <a:gd name="T46" fmla="*/ 41 w 80"/>
                  <a:gd name="T47" fmla="*/ 6 h 6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0" h="61">
                    <a:moveTo>
                      <a:pt x="41" y="6"/>
                    </a:moveTo>
                    <a:lnTo>
                      <a:pt x="51" y="11"/>
                    </a:lnTo>
                    <a:lnTo>
                      <a:pt x="57" y="20"/>
                    </a:lnTo>
                    <a:lnTo>
                      <a:pt x="64" y="25"/>
                    </a:lnTo>
                    <a:lnTo>
                      <a:pt x="64" y="34"/>
                    </a:lnTo>
                    <a:lnTo>
                      <a:pt x="54" y="43"/>
                    </a:lnTo>
                    <a:lnTo>
                      <a:pt x="32" y="53"/>
                    </a:lnTo>
                    <a:lnTo>
                      <a:pt x="12" y="53"/>
                    </a:lnTo>
                    <a:lnTo>
                      <a:pt x="6" y="53"/>
                    </a:lnTo>
                    <a:lnTo>
                      <a:pt x="0" y="53"/>
                    </a:lnTo>
                    <a:lnTo>
                      <a:pt x="12" y="58"/>
                    </a:lnTo>
                    <a:lnTo>
                      <a:pt x="19" y="61"/>
                    </a:lnTo>
                    <a:lnTo>
                      <a:pt x="54" y="60"/>
                    </a:lnTo>
                    <a:lnTo>
                      <a:pt x="67" y="56"/>
                    </a:lnTo>
                    <a:lnTo>
                      <a:pt x="76" y="47"/>
                    </a:lnTo>
                    <a:lnTo>
                      <a:pt x="76" y="41"/>
                    </a:lnTo>
                    <a:lnTo>
                      <a:pt x="80" y="37"/>
                    </a:lnTo>
                    <a:lnTo>
                      <a:pt x="76" y="19"/>
                    </a:lnTo>
                    <a:lnTo>
                      <a:pt x="54" y="3"/>
                    </a:lnTo>
                    <a:lnTo>
                      <a:pt x="48" y="0"/>
                    </a:lnTo>
                    <a:lnTo>
                      <a:pt x="44" y="0"/>
                    </a:lnTo>
                    <a:lnTo>
                      <a:pt x="41" y="0"/>
                    </a:lnTo>
                    <a:lnTo>
                      <a:pt x="41"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42" name="Freeform 215"/>
              <p:cNvSpPr/>
              <p:nvPr/>
            </p:nvSpPr>
            <p:spPr bwMode="auto">
              <a:xfrm>
                <a:off x="2114" y="927"/>
                <a:ext cx="64" cy="53"/>
              </a:xfrm>
              <a:custGeom>
                <a:avLst/>
                <a:gdLst>
                  <a:gd name="T0" fmla="*/ 10 w 64"/>
                  <a:gd name="T1" fmla="*/ 17 h 53"/>
                  <a:gd name="T2" fmla="*/ 6 w 64"/>
                  <a:gd name="T3" fmla="*/ 20 h 53"/>
                  <a:gd name="T4" fmla="*/ 6 w 64"/>
                  <a:gd name="T5" fmla="*/ 30 h 53"/>
                  <a:gd name="T6" fmla="*/ 19 w 64"/>
                  <a:gd name="T7" fmla="*/ 39 h 53"/>
                  <a:gd name="T8" fmla="*/ 42 w 64"/>
                  <a:gd name="T9" fmla="*/ 50 h 53"/>
                  <a:gd name="T10" fmla="*/ 64 w 64"/>
                  <a:gd name="T11" fmla="*/ 50 h 53"/>
                  <a:gd name="T12" fmla="*/ 64 w 64"/>
                  <a:gd name="T13" fmla="*/ 50 h 53"/>
                  <a:gd name="T14" fmla="*/ 54 w 64"/>
                  <a:gd name="T15" fmla="*/ 53 h 53"/>
                  <a:gd name="T16" fmla="*/ 19 w 64"/>
                  <a:gd name="T17" fmla="*/ 52 h 53"/>
                  <a:gd name="T18" fmla="*/ 13 w 64"/>
                  <a:gd name="T19" fmla="*/ 50 h 53"/>
                  <a:gd name="T20" fmla="*/ 3 w 64"/>
                  <a:gd name="T21" fmla="*/ 44 h 53"/>
                  <a:gd name="T22" fmla="*/ 0 w 64"/>
                  <a:gd name="T23" fmla="*/ 33 h 53"/>
                  <a:gd name="T24" fmla="*/ 3 w 64"/>
                  <a:gd name="T25" fmla="*/ 15 h 53"/>
                  <a:gd name="T26" fmla="*/ 10 w 64"/>
                  <a:gd name="T27" fmla="*/ 8 h 53"/>
                  <a:gd name="T28" fmla="*/ 22 w 64"/>
                  <a:gd name="T29" fmla="*/ 0 h 53"/>
                  <a:gd name="T30" fmla="*/ 26 w 64"/>
                  <a:gd name="T31" fmla="*/ 0 h 53"/>
                  <a:gd name="T32" fmla="*/ 19 w 64"/>
                  <a:gd name="T33" fmla="*/ 6 h 53"/>
                  <a:gd name="T34" fmla="*/ 10 w 64"/>
                  <a:gd name="T35" fmla="*/ 17 h 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4" h="53">
                    <a:moveTo>
                      <a:pt x="10" y="17"/>
                    </a:moveTo>
                    <a:lnTo>
                      <a:pt x="6" y="20"/>
                    </a:lnTo>
                    <a:lnTo>
                      <a:pt x="6" y="30"/>
                    </a:lnTo>
                    <a:lnTo>
                      <a:pt x="19" y="39"/>
                    </a:lnTo>
                    <a:lnTo>
                      <a:pt x="42" y="50"/>
                    </a:lnTo>
                    <a:lnTo>
                      <a:pt x="64" y="50"/>
                    </a:lnTo>
                    <a:lnTo>
                      <a:pt x="54" y="53"/>
                    </a:lnTo>
                    <a:lnTo>
                      <a:pt x="19" y="52"/>
                    </a:lnTo>
                    <a:lnTo>
                      <a:pt x="13" y="50"/>
                    </a:lnTo>
                    <a:lnTo>
                      <a:pt x="3" y="44"/>
                    </a:lnTo>
                    <a:lnTo>
                      <a:pt x="0" y="33"/>
                    </a:lnTo>
                    <a:lnTo>
                      <a:pt x="3" y="15"/>
                    </a:lnTo>
                    <a:lnTo>
                      <a:pt x="10" y="8"/>
                    </a:lnTo>
                    <a:lnTo>
                      <a:pt x="22" y="0"/>
                    </a:lnTo>
                    <a:lnTo>
                      <a:pt x="26" y="0"/>
                    </a:lnTo>
                    <a:lnTo>
                      <a:pt x="19" y="6"/>
                    </a:lnTo>
                    <a:lnTo>
                      <a:pt x="10" y="17"/>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43" name="Freeform 216"/>
              <p:cNvSpPr/>
              <p:nvPr/>
            </p:nvSpPr>
            <p:spPr bwMode="auto">
              <a:xfrm>
                <a:off x="4538" y="921"/>
                <a:ext cx="64" cy="55"/>
              </a:xfrm>
              <a:custGeom>
                <a:avLst/>
                <a:gdLst>
                  <a:gd name="T0" fmla="*/ 55 w 64"/>
                  <a:gd name="T1" fmla="*/ 17 h 55"/>
                  <a:gd name="T2" fmla="*/ 61 w 64"/>
                  <a:gd name="T3" fmla="*/ 20 h 55"/>
                  <a:gd name="T4" fmla="*/ 61 w 64"/>
                  <a:gd name="T5" fmla="*/ 30 h 55"/>
                  <a:gd name="T6" fmla="*/ 48 w 64"/>
                  <a:gd name="T7" fmla="*/ 39 h 55"/>
                  <a:gd name="T8" fmla="*/ 23 w 64"/>
                  <a:gd name="T9" fmla="*/ 51 h 55"/>
                  <a:gd name="T10" fmla="*/ 3 w 64"/>
                  <a:gd name="T11" fmla="*/ 51 h 55"/>
                  <a:gd name="T12" fmla="*/ 0 w 64"/>
                  <a:gd name="T13" fmla="*/ 50 h 55"/>
                  <a:gd name="T14" fmla="*/ 13 w 64"/>
                  <a:gd name="T15" fmla="*/ 55 h 55"/>
                  <a:gd name="T16" fmla="*/ 45 w 64"/>
                  <a:gd name="T17" fmla="*/ 53 h 55"/>
                  <a:gd name="T18" fmla="*/ 55 w 64"/>
                  <a:gd name="T19" fmla="*/ 50 h 55"/>
                  <a:gd name="T20" fmla="*/ 61 w 64"/>
                  <a:gd name="T21" fmla="*/ 44 h 55"/>
                  <a:gd name="T22" fmla="*/ 64 w 64"/>
                  <a:gd name="T23" fmla="*/ 35 h 55"/>
                  <a:gd name="T24" fmla="*/ 64 w 64"/>
                  <a:gd name="T25" fmla="*/ 15 h 55"/>
                  <a:gd name="T26" fmla="*/ 55 w 64"/>
                  <a:gd name="T27" fmla="*/ 7 h 55"/>
                  <a:gd name="T28" fmla="*/ 42 w 64"/>
                  <a:gd name="T29" fmla="*/ 0 h 55"/>
                  <a:gd name="T30" fmla="*/ 39 w 64"/>
                  <a:gd name="T31" fmla="*/ 0 h 55"/>
                  <a:gd name="T32" fmla="*/ 48 w 64"/>
                  <a:gd name="T33" fmla="*/ 6 h 55"/>
                  <a:gd name="T34" fmla="*/ 55 w 64"/>
                  <a:gd name="T35" fmla="*/ 17 h 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4" h="55">
                    <a:moveTo>
                      <a:pt x="55" y="17"/>
                    </a:moveTo>
                    <a:lnTo>
                      <a:pt x="61" y="20"/>
                    </a:lnTo>
                    <a:lnTo>
                      <a:pt x="61" y="30"/>
                    </a:lnTo>
                    <a:lnTo>
                      <a:pt x="48" y="39"/>
                    </a:lnTo>
                    <a:lnTo>
                      <a:pt x="23" y="51"/>
                    </a:lnTo>
                    <a:lnTo>
                      <a:pt x="3" y="51"/>
                    </a:lnTo>
                    <a:lnTo>
                      <a:pt x="0" y="50"/>
                    </a:lnTo>
                    <a:lnTo>
                      <a:pt x="13" y="55"/>
                    </a:lnTo>
                    <a:lnTo>
                      <a:pt x="45" y="53"/>
                    </a:lnTo>
                    <a:lnTo>
                      <a:pt x="55" y="50"/>
                    </a:lnTo>
                    <a:lnTo>
                      <a:pt x="61" y="44"/>
                    </a:lnTo>
                    <a:lnTo>
                      <a:pt x="64" y="35"/>
                    </a:lnTo>
                    <a:lnTo>
                      <a:pt x="64" y="15"/>
                    </a:lnTo>
                    <a:lnTo>
                      <a:pt x="55" y="7"/>
                    </a:lnTo>
                    <a:lnTo>
                      <a:pt x="42" y="0"/>
                    </a:lnTo>
                    <a:lnTo>
                      <a:pt x="39" y="0"/>
                    </a:lnTo>
                    <a:lnTo>
                      <a:pt x="48" y="6"/>
                    </a:lnTo>
                    <a:lnTo>
                      <a:pt x="55" y="17"/>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44" name="Freeform 217"/>
              <p:cNvSpPr/>
              <p:nvPr/>
            </p:nvSpPr>
            <p:spPr bwMode="auto">
              <a:xfrm>
                <a:off x="2543" y="931"/>
                <a:ext cx="157" cy="89"/>
              </a:xfrm>
              <a:custGeom>
                <a:avLst/>
                <a:gdLst>
                  <a:gd name="T0" fmla="*/ 87 w 157"/>
                  <a:gd name="T1" fmla="*/ 2 h 89"/>
                  <a:gd name="T2" fmla="*/ 90 w 157"/>
                  <a:gd name="T3" fmla="*/ 2 h 89"/>
                  <a:gd name="T4" fmla="*/ 103 w 157"/>
                  <a:gd name="T5" fmla="*/ 4 h 89"/>
                  <a:gd name="T6" fmla="*/ 115 w 157"/>
                  <a:gd name="T7" fmla="*/ 8 h 89"/>
                  <a:gd name="T8" fmla="*/ 138 w 157"/>
                  <a:gd name="T9" fmla="*/ 17 h 89"/>
                  <a:gd name="T10" fmla="*/ 151 w 157"/>
                  <a:gd name="T11" fmla="*/ 26 h 89"/>
                  <a:gd name="T12" fmla="*/ 157 w 157"/>
                  <a:gd name="T13" fmla="*/ 38 h 89"/>
                  <a:gd name="T14" fmla="*/ 154 w 157"/>
                  <a:gd name="T15" fmla="*/ 55 h 89"/>
                  <a:gd name="T16" fmla="*/ 138 w 157"/>
                  <a:gd name="T17" fmla="*/ 75 h 89"/>
                  <a:gd name="T18" fmla="*/ 125 w 157"/>
                  <a:gd name="T19" fmla="*/ 81 h 89"/>
                  <a:gd name="T20" fmla="*/ 103 w 157"/>
                  <a:gd name="T21" fmla="*/ 89 h 89"/>
                  <a:gd name="T22" fmla="*/ 64 w 157"/>
                  <a:gd name="T23" fmla="*/ 79 h 89"/>
                  <a:gd name="T24" fmla="*/ 51 w 157"/>
                  <a:gd name="T25" fmla="*/ 75 h 89"/>
                  <a:gd name="T26" fmla="*/ 77 w 157"/>
                  <a:gd name="T27" fmla="*/ 69 h 89"/>
                  <a:gd name="T28" fmla="*/ 96 w 157"/>
                  <a:gd name="T29" fmla="*/ 58 h 89"/>
                  <a:gd name="T30" fmla="*/ 103 w 157"/>
                  <a:gd name="T31" fmla="*/ 43 h 89"/>
                  <a:gd name="T32" fmla="*/ 96 w 157"/>
                  <a:gd name="T33" fmla="*/ 35 h 89"/>
                  <a:gd name="T34" fmla="*/ 83 w 157"/>
                  <a:gd name="T35" fmla="*/ 26 h 89"/>
                  <a:gd name="T36" fmla="*/ 64 w 157"/>
                  <a:gd name="T37" fmla="*/ 22 h 89"/>
                  <a:gd name="T38" fmla="*/ 42 w 157"/>
                  <a:gd name="T39" fmla="*/ 23 h 89"/>
                  <a:gd name="T40" fmla="*/ 29 w 157"/>
                  <a:gd name="T41" fmla="*/ 26 h 89"/>
                  <a:gd name="T42" fmla="*/ 13 w 157"/>
                  <a:gd name="T43" fmla="*/ 35 h 89"/>
                  <a:gd name="T44" fmla="*/ 13 w 157"/>
                  <a:gd name="T45" fmla="*/ 38 h 89"/>
                  <a:gd name="T46" fmla="*/ 13 w 157"/>
                  <a:gd name="T47" fmla="*/ 40 h 89"/>
                  <a:gd name="T48" fmla="*/ 3 w 157"/>
                  <a:gd name="T49" fmla="*/ 34 h 89"/>
                  <a:gd name="T50" fmla="*/ 0 w 157"/>
                  <a:gd name="T51" fmla="*/ 28 h 89"/>
                  <a:gd name="T52" fmla="*/ 3 w 157"/>
                  <a:gd name="T53" fmla="*/ 17 h 89"/>
                  <a:gd name="T54" fmla="*/ 10 w 157"/>
                  <a:gd name="T55" fmla="*/ 11 h 89"/>
                  <a:gd name="T56" fmla="*/ 35 w 157"/>
                  <a:gd name="T57" fmla="*/ 2 h 89"/>
                  <a:gd name="T58" fmla="*/ 51 w 157"/>
                  <a:gd name="T59" fmla="*/ 0 h 89"/>
                  <a:gd name="T60" fmla="*/ 83 w 157"/>
                  <a:gd name="T61" fmla="*/ 0 h 89"/>
                  <a:gd name="T62" fmla="*/ 87 w 157"/>
                  <a:gd name="T63" fmla="*/ 2 h 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7" h="89">
                    <a:moveTo>
                      <a:pt x="87" y="2"/>
                    </a:moveTo>
                    <a:lnTo>
                      <a:pt x="90" y="2"/>
                    </a:lnTo>
                    <a:lnTo>
                      <a:pt x="103" y="4"/>
                    </a:lnTo>
                    <a:lnTo>
                      <a:pt x="115" y="8"/>
                    </a:lnTo>
                    <a:lnTo>
                      <a:pt x="138" y="17"/>
                    </a:lnTo>
                    <a:lnTo>
                      <a:pt x="151" y="26"/>
                    </a:lnTo>
                    <a:lnTo>
                      <a:pt x="157" y="38"/>
                    </a:lnTo>
                    <a:lnTo>
                      <a:pt x="154" y="55"/>
                    </a:lnTo>
                    <a:lnTo>
                      <a:pt x="138" y="75"/>
                    </a:lnTo>
                    <a:lnTo>
                      <a:pt x="125" y="81"/>
                    </a:lnTo>
                    <a:lnTo>
                      <a:pt x="103" y="89"/>
                    </a:lnTo>
                    <a:lnTo>
                      <a:pt x="64" y="79"/>
                    </a:lnTo>
                    <a:lnTo>
                      <a:pt x="51" y="75"/>
                    </a:lnTo>
                    <a:lnTo>
                      <a:pt x="77" y="69"/>
                    </a:lnTo>
                    <a:lnTo>
                      <a:pt x="96" y="58"/>
                    </a:lnTo>
                    <a:lnTo>
                      <a:pt x="103" y="43"/>
                    </a:lnTo>
                    <a:lnTo>
                      <a:pt x="96" y="35"/>
                    </a:lnTo>
                    <a:lnTo>
                      <a:pt x="83" y="26"/>
                    </a:lnTo>
                    <a:lnTo>
                      <a:pt x="64" y="22"/>
                    </a:lnTo>
                    <a:lnTo>
                      <a:pt x="42" y="23"/>
                    </a:lnTo>
                    <a:lnTo>
                      <a:pt x="29" y="26"/>
                    </a:lnTo>
                    <a:lnTo>
                      <a:pt x="13" y="35"/>
                    </a:lnTo>
                    <a:lnTo>
                      <a:pt x="13" y="38"/>
                    </a:lnTo>
                    <a:lnTo>
                      <a:pt x="13" y="40"/>
                    </a:lnTo>
                    <a:lnTo>
                      <a:pt x="3" y="34"/>
                    </a:lnTo>
                    <a:lnTo>
                      <a:pt x="0" y="28"/>
                    </a:lnTo>
                    <a:lnTo>
                      <a:pt x="3" y="17"/>
                    </a:lnTo>
                    <a:lnTo>
                      <a:pt x="10" y="11"/>
                    </a:lnTo>
                    <a:lnTo>
                      <a:pt x="35" y="2"/>
                    </a:lnTo>
                    <a:lnTo>
                      <a:pt x="51" y="0"/>
                    </a:lnTo>
                    <a:lnTo>
                      <a:pt x="83" y="0"/>
                    </a:lnTo>
                    <a:lnTo>
                      <a:pt x="87" y="2"/>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45" name="Freeform 218"/>
              <p:cNvSpPr/>
              <p:nvPr/>
            </p:nvSpPr>
            <p:spPr bwMode="auto">
              <a:xfrm>
                <a:off x="4019" y="927"/>
                <a:ext cx="157" cy="88"/>
              </a:xfrm>
              <a:custGeom>
                <a:avLst/>
                <a:gdLst>
                  <a:gd name="T0" fmla="*/ 68 w 157"/>
                  <a:gd name="T1" fmla="*/ 3 h 88"/>
                  <a:gd name="T2" fmla="*/ 68 w 157"/>
                  <a:gd name="T3" fmla="*/ 3 h 88"/>
                  <a:gd name="T4" fmla="*/ 55 w 157"/>
                  <a:gd name="T5" fmla="*/ 4 h 88"/>
                  <a:gd name="T6" fmla="*/ 39 w 157"/>
                  <a:gd name="T7" fmla="*/ 8 h 88"/>
                  <a:gd name="T8" fmla="*/ 16 w 157"/>
                  <a:gd name="T9" fmla="*/ 17 h 88"/>
                  <a:gd name="T10" fmla="*/ 4 w 157"/>
                  <a:gd name="T11" fmla="*/ 27 h 88"/>
                  <a:gd name="T12" fmla="*/ 0 w 157"/>
                  <a:gd name="T13" fmla="*/ 39 h 88"/>
                  <a:gd name="T14" fmla="*/ 0 w 157"/>
                  <a:gd name="T15" fmla="*/ 56 h 88"/>
                  <a:gd name="T16" fmla="*/ 20 w 157"/>
                  <a:gd name="T17" fmla="*/ 74 h 88"/>
                  <a:gd name="T18" fmla="*/ 32 w 157"/>
                  <a:gd name="T19" fmla="*/ 80 h 88"/>
                  <a:gd name="T20" fmla="*/ 55 w 157"/>
                  <a:gd name="T21" fmla="*/ 88 h 88"/>
                  <a:gd name="T22" fmla="*/ 93 w 157"/>
                  <a:gd name="T23" fmla="*/ 79 h 88"/>
                  <a:gd name="T24" fmla="*/ 106 w 157"/>
                  <a:gd name="T25" fmla="*/ 74 h 88"/>
                  <a:gd name="T26" fmla="*/ 80 w 157"/>
                  <a:gd name="T27" fmla="*/ 68 h 88"/>
                  <a:gd name="T28" fmla="*/ 61 w 157"/>
                  <a:gd name="T29" fmla="*/ 58 h 88"/>
                  <a:gd name="T30" fmla="*/ 55 w 157"/>
                  <a:gd name="T31" fmla="*/ 44 h 88"/>
                  <a:gd name="T32" fmla="*/ 58 w 157"/>
                  <a:gd name="T33" fmla="*/ 35 h 88"/>
                  <a:gd name="T34" fmla="*/ 74 w 157"/>
                  <a:gd name="T35" fmla="*/ 27 h 88"/>
                  <a:gd name="T36" fmla="*/ 93 w 157"/>
                  <a:gd name="T37" fmla="*/ 23 h 88"/>
                  <a:gd name="T38" fmla="*/ 113 w 157"/>
                  <a:gd name="T39" fmla="*/ 23 h 88"/>
                  <a:gd name="T40" fmla="*/ 129 w 157"/>
                  <a:gd name="T41" fmla="*/ 26 h 88"/>
                  <a:gd name="T42" fmla="*/ 145 w 157"/>
                  <a:gd name="T43" fmla="*/ 35 h 88"/>
                  <a:gd name="T44" fmla="*/ 145 w 157"/>
                  <a:gd name="T45" fmla="*/ 39 h 88"/>
                  <a:gd name="T46" fmla="*/ 145 w 157"/>
                  <a:gd name="T47" fmla="*/ 41 h 88"/>
                  <a:gd name="T48" fmla="*/ 154 w 157"/>
                  <a:gd name="T49" fmla="*/ 33 h 88"/>
                  <a:gd name="T50" fmla="*/ 157 w 157"/>
                  <a:gd name="T51" fmla="*/ 27 h 88"/>
                  <a:gd name="T52" fmla="*/ 154 w 157"/>
                  <a:gd name="T53" fmla="*/ 17 h 88"/>
                  <a:gd name="T54" fmla="*/ 148 w 157"/>
                  <a:gd name="T55" fmla="*/ 11 h 88"/>
                  <a:gd name="T56" fmla="*/ 119 w 157"/>
                  <a:gd name="T57" fmla="*/ 3 h 88"/>
                  <a:gd name="T58" fmla="*/ 106 w 157"/>
                  <a:gd name="T59" fmla="*/ 0 h 88"/>
                  <a:gd name="T60" fmla="*/ 71 w 157"/>
                  <a:gd name="T61" fmla="*/ 1 h 88"/>
                  <a:gd name="T62" fmla="*/ 68 w 157"/>
                  <a:gd name="T63" fmla="*/ 3 h 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7" h="88">
                    <a:moveTo>
                      <a:pt x="68" y="3"/>
                    </a:moveTo>
                    <a:lnTo>
                      <a:pt x="68" y="3"/>
                    </a:lnTo>
                    <a:lnTo>
                      <a:pt x="55" y="4"/>
                    </a:lnTo>
                    <a:lnTo>
                      <a:pt x="39" y="8"/>
                    </a:lnTo>
                    <a:lnTo>
                      <a:pt x="16" y="17"/>
                    </a:lnTo>
                    <a:lnTo>
                      <a:pt x="4" y="27"/>
                    </a:lnTo>
                    <a:lnTo>
                      <a:pt x="0" y="39"/>
                    </a:lnTo>
                    <a:lnTo>
                      <a:pt x="0" y="56"/>
                    </a:lnTo>
                    <a:lnTo>
                      <a:pt x="20" y="74"/>
                    </a:lnTo>
                    <a:lnTo>
                      <a:pt x="32" y="80"/>
                    </a:lnTo>
                    <a:lnTo>
                      <a:pt x="55" y="88"/>
                    </a:lnTo>
                    <a:lnTo>
                      <a:pt x="93" y="79"/>
                    </a:lnTo>
                    <a:lnTo>
                      <a:pt x="106" y="74"/>
                    </a:lnTo>
                    <a:lnTo>
                      <a:pt x="80" y="68"/>
                    </a:lnTo>
                    <a:lnTo>
                      <a:pt x="61" y="58"/>
                    </a:lnTo>
                    <a:lnTo>
                      <a:pt x="55" y="44"/>
                    </a:lnTo>
                    <a:lnTo>
                      <a:pt x="58" y="35"/>
                    </a:lnTo>
                    <a:lnTo>
                      <a:pt x="74" y="27"/>
                    </a:lnTo>
                    <a:lnTo>
                      <a:pt x="93" y="23"/>
                    </a:lnTo>
                    <a:lnTo>
                      <a:pt x="113" y="23"/>
                    </a:lnTo>
                    <a:lnTo>
                      <a:pt x="129" y="26"/>
                    </a:lnTo>
                    <a:lnTo>
                      <a:pt x="145" y="35"/>
                    </a:lnTo>
                    <a:lnTo>
                      <a:pt x="145" y="39"/>
                    </a:lnTo>
                    <a:lnTo>
                      <a:pt x="145" y="41"/>
                    </a:lnTo>
                    <a:lnTo>
                      <a:pt x="154" y="33"/>
                    </a:lnTo>
                    <a:lnTo>
                      <a:pt x="157" y="27"/>
                    </a:lnTo>
                    <a:lnTo>
                      <a:pt x="154" y="17"/>
                    </a:lnTo>
                    <a:lnTo>
                      <a:pt x="148" y="11"/>
                    </a:lnTo>
                    <a:lnTo>
                      <a:pt x="119" y="3"/>
                    </a:lnTo>
                    <a:lnTo>
                      <a:pt x="106" y="0"/>
                    </a:lnTo>
                    <a:lnTo>
                      <a:pt x="71" y="1"/>
                    </a:lnTo>
                    <a:lnTo>
                      <a:pt x="68" y="3"/>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46" name="Freeform 219"/>
              <p:cNvSpPr/>
              <p:nvPr/>
            </p:nvSpPr>
            <p:spPr bwMode="auto">
              <a:xfrm>
                <a:off x="2585" y="939"/>
                <a:ext cx="22" cy="6"/>
              </a:xfrm>
              <a:custGeom>
                <a:avLst/>
                <a:gdLst>
                  <a:gd name="T0" fmla="*/ 22 w 22"/>
                  <a:gd name="T1" fmla="*/ 3 h 6"/>
                  <a:gd name="T2" fmla="*/ 22 w 22"/>
                  <a:gd name="T3" fmla="*/ 3 h 6"/>
                  <a:gd name="T4" fmla="*/ 16 w 22"/>
                  <a:gd name="T5" fmla="*/ 3 h 6"/>
                  <a:gd name="T6" fmla="*/ 12 w 22"/>
                  <a:gd name="T7" fmla="*/ 3 h 6"/>
                  <a:gd name="T8" fmla="*/ 0 w 22"/>
                  <a:gd name="T9" fmla="*/ 6 h 6"/>
                  <a:gd name="T10" fmla="*/ 0 w 22"/>
                  <a:gd name="T11" fmla="*/ 6 h 6"/>
                  <a:gd name="T12" fmla="*/ 9 w 22"/>
                  <a:gd name="T13" fmla="*/ 0 h 6"/>
                  <a:gd name="T14" fmla="*/ 22 w 22"/>
                  <a:gd name="T15" fmla="*/ 3 h 6"/>
                  <a:gd name="T16" fmla="*/ 22 w 22"/>
                  <a:gd name="T17" fmla="*/ 3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 h="6">
                    <a:moveTo>
                      <a:pt x="22" y="3"/>
                    </a:moveTo>
                    <a:lnTo>
                      <a:pt x="22" y="3"/>
                    </a:lnTo>
                    <a:lnTo>
                      <a:pt x="16" y="3"/>
                    </a:lnTo>
                    <a:lnTo>
                      <a:pt x="12" y="3"/>
                    </a:lnTo>
                    <a:lnTo>
                      <a:pt x="0" y="6"/>
                    </a:lnTo>
                    <a:lnTo>
                      <a:pt x="9" y="0"/>
                    </a:lnTo>
                    <a:lnTo>
                      <a:pt x="22"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47" name="Freeform 220"/>
              <p:cNvSpPr/>
              <p:nvPr/>
            </p:nvSpPr>
            <p:spPr bwMode="auto">
              <a:xfrm>
                <a:off x="4112" y="936"/>
                <a:ext cx="23" cy="5"/>
              </a:xfrm>
              <a:custGeom>
                <a:avLst/>
                <a:gdLst>
                  <a:gd name="T0" fmla="*/ 0 w 23"/>
                  <a:gd name="T1" fmla="*/ 2 h 5"/>
                  <a:gd name="T2" fmla="*/ 0 w 23"/>
                  <a:gd name="T3" fmla="*/ 3 h 5"/>
                  <a:gd name="T4" fmla="*/ 4 w 23"/>
                  <a:gd name="T5" fmla="*/ 3 h 5"/>
                  <a:gd name="T6" fmla="*/ 10 w 23"/>
                  <a:gd name="T7" fmla="*/ 2 h 5"/>
                  <a:gd name="T8" fmla="*/ 20 w 23"/>
                  <a:gd name="T9" fmla="*/ 5 h 5"/>
                  <a:gd name="T10" fmla="*/ 23 w 23"/>
                  <a:gd name="T11" fmla="*/ 5 h 5"/>
                  <a:gd name="T12" fmla="*/ 10 w 23"/>
                  <a:gd name="T13" fmla="*/ 0 h 5"/>
                  <a:gd name="T14" fmla="*/ 0 w 23"/>
                  <a:gd name="T15" fmla="*/ 2 h 5"/>
                  <a:gd name="T16" fmla="*/ 0 w 23"/>
                  <a:gd name="T17" fmla="*/ 2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5">
                    <a:moveTo>
                      <a:pt x="0" y="2"/>
                    </a:moveTo>
                    <a:lnTo>
                      <a:pt x="0" y="3"/>
                    </a:lnTo>
                    <a:lnTo>
                      <a:pt x="4" y="3"/>
                    </a:lnTo>
                    <a:lnTo>
                      <a:pt x="10" y="2"/>
                    </a:lnTo>
                    <a:lnTo>
                      <a:pt x="20" y="5"/>
                    </a:lnTo>
                    <a:lnTo>
                      <a:pt x="23" y="5"/>
                    </a:lnTo>
                    <a:lnTo>
                      <a:pt x="1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48" name="Freeform 221"/>
              <p:cNvSpPr/>
              <p:nvPr/>
            </p:nvSpPr>
            <p:spPr bwMode="auto">
              <a:xfrm>
                <a:off x="2623" y="945"/>
                <a:ext cx="26" cy="6"/>
              </a:xfrm>
              <a:custGeom>
                <a:avLst/>
                <a:gdLst>
                  <a:gd name="T0" fmla="*/ 26 w 26"/>
                  <a:gd name="T1" fmla="*/ 5 h 6"/>
                  <a:gd name="T2" fmla="*/ 26 w 26"/>
                  <a:gd name="T3" fmla="*/ 6 h 6"/>
                  <a:gd name="T4" fmla="*/ 26 w 26"/>
                  <a:gd name="T5" fmla="*/ 6 h 6"/>
                  <a:gd name="T6" fmla="*/ 16 w 26"/>
                  <a:gd name="T7" fmla="*/ 3 h 6"/>
                  <a:gd name="T8" fmla="*/ 3 w 26"/>
                  <a:gd name="T9" fmla="*/ 2 h 6"/>
                  <a:gd name="T10" fmla="*/ 0 w 26"/>
                  <a:gd name="T11" fmla="*/ 0 h 6"/>
                  <a:gd name="T12" fmla="*/ 3 w 26"/>
                  <a:gd name="T13" fmla="*/ 0 h 6"/>
                  <a:gd name="T14" fmla="*/ 23 w 26"/>
                  <a:gd name="T15" fmla="*/ 3 h 6"/>
                  <a:gd name="T16" fmla="*/ 26 w 26"/>
                  <a:gd name="T17" fmla="*/ 5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6">
                    <a:moveTo>
                      <a:pt x="26" y="5"/>
                    </a:moveTo>
                    <a:lnTo>
                      <a:pt x="26" y="6"/>
                    </a:lnTo>
                    <a:lnTo>
                      <a:pt x="16" y="3"/>
                    </a:lnTo>
                    <a:lnTo>
                      <a:pt x="3" y="2"/>
                    </a:lnTo>
                    <a:lnTo>
                      <a:pt x="0" y="0"/>
                    </a:lnTo>
                    <a:lnTo>
                      <a:pt x="3" y="0"/>
                    </a:lnTo>
                    <a:lnTo>
                      <a:pt x="23" y="3"/>
                    </a:lnTo>
                    <a:lnTo>
                      <a:pt x="26"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49" name="Freeform 222"/>
              <p:cNvSpPr/>
              <p:nvPr/>
            </p:nvSpPr>
            <p:spPr bwMode="auto">
              <a:xfrm>
                <a:off x="4067" y="941"/>
                <a:ext cx="26" cy="7"/>
              </a:xfrm>
              <a:custGeom>
                <a:avLst/>
                <a:gdLst>
                  <a:gd name="T0" fmla="*/ 0 w 26"/>
                  <a:gd name="T1" fmla="*/ 6 h 7"/>
                  <a:gd name="T2" fmla="*/ 0 w 26"/>
                  <a:gd name="T3" fmla="*/ 6 h 7"/>
                  <a:gd name="T4" fmla="*/ 4 w 26"/>
                  <a:gd name="T5" fmla="*/ 7 h 7"/>
                  <a:gd name="T6" fmla="*/ 10 w 26"/>
                  <a:gd name="T7" fmla="*/ 4 h 7"/>
                  <a:gd name="T8" fmla="*/ 23 w 26"/>
                  <a:gd name="T9" fmla="*/ 3 h 7"/>
                  <a:gd name="T10" fmla="*/ 26 w 26"/>
                  <a:gd name="T11" fmla="*/ 1 h 7"/>
                  <a:gd name="T12" fmla="*/ 26 w 26"/>
                  <a:gd name="T13" fmla="*/ 0 h 7"/>
                  <a:gd name="T14" fmla="*/ 7 w 26"/>
                  <a:gd name="T15" fmla="*/ 3 h 7"/>
                  <a:gd name="T16" fmla="*/ 0 w 26"/>
                  <a:gd name="T17" fmla="*/ 6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7">
                    <a:moveTo>
                      <a:pt x="0" y="6"/>
                    </a:moveTo>
                    <a:lnTo>
                      <a:pt x="0" y="6"/>
                    </a:lnTo>
                    <a:lnTo>
                      <a:pt x="4" y="7"/>
                    </a:lnTo>
                    <a:lnTo>
                      <a:pt x="10" y="4"/>
                    </a:lnTo>
                    <a:lnTo>
                      <a:pt x="23" y="3"/>
                    </a:lnTo>
                    <a:lnTo>
                      <a:pt x="26" y="1"/>
                    </a:lnTo>
                    <a:lnTo>
                      <a:pt x="26" y="0"/>
                    </a:lnTo>
                    <a:lnTo>
                      <a:pt x="7" y="3"/>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50" name="Freeform 223"/>
              <p:cNvSpPr/>
              <p:nvPr/>
            </p:nvSpPr>
            <p:spPr bwMode="auto">
              <a:xfrm>
                <a:off x="2556" y="945"/>
                <a:ext cx="19" cy="14"/>
              </a:xfrm>
              <a:custGeom>
                <a:avLst/>
                <a:gdLst>
                  <a:gd name="T0" fmla="*/ 19 w 19"/>
                  <a:gd name="T1" fmla="*/ 0 h 14"/>
                  <a:gd name="T2" fmla="*/ 0 w 19"/>
                  <a:gd name="T3" fmla="*/ 14 h 14"/>
                  <a:gd name="T4" fmla="*/ 0 w 19"/>
                  <a:gd name="T5" fmla="*/ 14 h 14"/>
                  <a:gd name="T6" fmla="*/ 0 w 19"/>
                  <a:gd name="T7" fmla="*/ 11 h 14"/>
                  <a:gd name="T8" fmla="*/ 13 w 19"/>
                  <a:gd name="T9" fmla="*/ 0 h 14"/>
                  <a:gd name="T10" fmla="*/ 16 w 19"/>
                  <a:gd name="T11" fmla="*/ 0 h 14"/>
                  <a:gd name="T12" fmla="*/ 19 w 19"/>
                  <a:gd name="T13" fmla="*/ 0 h 14"/>
                  <a:gd name="T14" fmla="*/ 19 w 19"/>
                  <a:gd name="T15" fmla="*/ 0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14">
                    <a:moveTo>
                      <a:pt x="19" y="0"/>
                    </a:moveTo>
                    <a:lnTo>
                      <a:pt x="0" y="14"/>
                    </a:lnTo>
                    <a:lnTo>
                      <a:pt x="0" y="11"/>
                    </a:lnTo>
                    <a:lnTo>
                      <a:pt x="13" y="0"/>
                    </a:lnTo>
                    <a:lnTo>
                      <a:pt x="16" y="0"/>
                    </a:lnTo>
                    <a:lnTo>
                      <a:pt x="19"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51" name="Freeform 224"/>
              <p:cNvSpPr/>
              <p:nvPr/>
            </p:nvSpPr>
            <p:spPr bwMode="auto">
              <a:xfrm>
                <a:off x="4144" y="941"/>
                <a:ext cx="20" cy="13"/>
              </a:xfrm>
              <a:custGeom>
                <a:avLst/>
                <a:gdLst>
                  <a:gd name="T0" fmla="*/ 0 w 20"/>
                  <a:gd name="T1" fmla="*/ 1 h 13"/>
                  <a:gd name="T2" fmla="*/ 16 w 20"/>
                  <a:gd name="T3" fmla="*/ 13 h 13"/>
                  <a:gd name="T4" fmla="*/ 20 w 20"/>
                  <a:gd name="T5" fmla="*/ 13 h 13"/>
                  <a:gd name="T6" fmla="*/ 20 w 20"/>
                  <a:gd name="T7" fmla="*/ 12 h 13"/>
                  <a:gd name="T8" fmla="*/ 4 w 20"/>
                  <a:gd name="T9" fmla="*/ 1 h 13"/>
                  <a:gd name="T10" fmla="*/ 0 w 20"/>
                  <a:gd name="T11" fmla="*/ 0 h 13"/>
                  <a:gd name="T12" fmla="*/ 0 w 20"/>
                  <a:gd name="T13" fmla="*/ 0 h 13"/>
                  <a:gd name="T14" fmla="*/ 0 w 20"/>
                  <a:gd name="T15" fmla="*/ 1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 h="13">
                    <a:moveTo>
                      <a:pt x="0" y="1"/>
                    </a:moveTo>
                    <a:lnTo>
                      <a:pt x="16" y="13"/>
                    </a:lnTo>
                    <a:lnTo>
                      <a:pt x="20" y="13"/>
                    </a:lnTo>
                    <a:lnTo>
                      <a:pt x="20" y="12"/>
                    </a:lnTo>
                    <a:lnTo>
                      <a:pt x="4" y="1"/>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52" name="Freeform 225"/>
              <p:cNvSpPr/>
              <p:nvPr/>
            </p:nvSpPr>
            <p:spPr bwMode="auto">
              <a:xfrm>
                <a:off x="2351" y="951"/>
                <a:ext cx="849" cy="128"/>
              </a:xfrm>
              <a:custGeom>
                <a:avLst/>
                <a:gdLst>
                  <a:gd name="T0" fmla="*/ 160 w 849"/>
                  <a:gd name="T1" fmla="*/ 32 h 128"/>
                  <a:gd name="T2" fmla="*/ 275 w 849"/>
                  <a:gd name="T3" fmla="*/ 67 h 128"/>
                  <a:gd name="T4" fmla="*/ 323 w 849"/>
                  <a:gd name="T5" fmla="*/ 79 h 128"/>
                  <a:gd name="T6" fmla="*/ 394 w 849"/>
                  <a:gd name="T7" fmla="*/ 90 h 128"/>
                  <a:gd name="T8" fmla="*/ 439 w 849"/>
                  <a:gd name="T9" fmla="*/ 84 h 128"/>
                  <a:gd name="T10" fmla="*/ 464 w 849"/>
                  <a:gd name="T11" fmla="*/ 84 h 128"/>
                  <a:gd name="T12" fmla="*/ 461 w 849"/>
                  <a:gd name="T13" fmla="*/ 96 h 128"/>
                  <a:gd name="T14" fmla="*/ 522 w 849"/>
                  <a:gd name="T15" fmla="*/ 94 h 128"/>
                  <a:gd name="T16" fmla="*/ 557 w 849"/>
                  <a:gd name="T17" fmla="*/ 87 h 128"/>
                  <a:gd name="T18" fmla="*/ 557 w 849"/>
                  <a:gd name="T19" fmla="*/ 85 h 128"/>
                  <a:gd name="T20" fmla="*/ 557 w 849"/>
                  <a:gd name="T21" fmla="*/ 96 h 128"/>
                  <a:gd name="T22" fmla="*/ 557 w 849"/>
                  <a:gd name="T23" fmla="*/ 110 h 128"/>
                  <a:gd name="T24" fmla="*/ 618 w 849"/>
                  <a:gd name="T25" fmla="*/ 106 h 128"/>
                  <a:gd name="T26" fmla="*/ 666 w 849"/>
                  <a:gd name="T27" fmla="*/ 91 h 128"/>
                  <a:gd name="T28" fmla="*/ 672 w 849"/>
                  <a:gd name="T29" fmla="*/ 82 h 128"/>
                  <a:gd name="T30" fmla="*/ 679 w 849"/>
                  <a:gd name="T31" fmla="*/ 79 h 128"/>
                  <a:gd name="T32" fmla="*/ 663 w 849"/>
                  <a:gd name="T33" fmla="*/ 70 h 128"/>
                  <a:gd name="T34" fmla="*/ 653 w 849"/>
                  <a:gd name="T35" fmla="*/ 64 h 128"/>
                  <a:gd name="T36" fmla="*/ 679 w 849"/>
                  <a:gd name="T37" fmla="*/ 59 h 128"/>
                  <a:gd name="T38" fmla="*/ 701 w 849"/>
                  <a:gd name="T39" fmla="*/ 73 h 128"/>
                  <a:gd name="T40" fmla="*/ 704 w 849"/>
                  <a:gd name="T41" fmla="*/ 94 h 128"/>
                  <a:gd name="T42" fmla="*/ 692 w 849"/>
                  <a:gd name="T43" fmla="*/ 103 h 128"/>
                  <a:gd name="T44" fmla="*/ 698 w 849"/>
                  <a:gd name="T45" fmla="*/ 105 h 128"/>
                  <a:gd name="T46" fmla="*/ 788 w 849"/>
                  <a:gd name="T47" fmla="*/ 75 h 128"/>
                  <a:gd name="T48" fmla="*/ 807 w 849"/>
                  <a:gd name="T49" fmla="*/ 52 h 128"/>
                  <a:gd name="T50" fmla="*/ 797 w 849"/>
                  <a:gd name="T51" fmla="*/ 37 h 128"/>
                  <a:gd name="T52" fmla="*/ 772 w 849"/>
                  <a:gd name="T53" fmla="*/ 34 h 128"/>
                  <a:gd name="T54" fmla="*/ 756 w 849"/>
                  <a:gd name="T55" fmla="*/ 44 h 128"/>
                  <a:gd name="T56" fmla="*/ 759 w 849"/>
                  <a:gd name="T57" fmla="*/ 53 h 128"/>
                  <a:gd name="T58" fmla="*/ 756 w 849"/>
                  <a:gd name="T59" fmla="*/ 55 h 128"/>
                  <a:gd name="T60" fmla="*/ 724 w 849"/>
                  <a:gd name="T61" fmla="*/ 40 h 128"/>
                  <a:gd name="T62" fmla="*/ 724 w 849"/>
                  <a:gd name="T63" fmla="*/ 21 h 128"/>
                  <a:gd name="T64" fmla="*/ 769 w 849"/>
                  <a:gd name="T65" fmla="*/ 9 h 128"/>
                  <a:gd name="T66" fmla="*/ 801 w 849"/>
                  <a:gd name="T67" fmla="*/ 12 h 128"/>
                  <a:gd name="T68" fmla="*/ 836 w 849"/>
                  <a:gd name="T69" fmla="*/ 34 h 128"/>
                  <a:gd name="T70" fmla="*/ 849 w 849"/>
                  <a:gd name="T71" fmla="*/ 56 h 128"/>
                  <a:gd name="T72" fmla="*/ 839 w 849"/>
                  <a:gd name="T73" fmla="*/ 73 h 128"/>
                  <a:gd name="T74" fmla="*/ 807 w 849"/>
                  <a:gd name="T75" fmla="*/ 90 h 128"/>
                  <a:gd name="T76" fmla="*/ 749 w 849"/>
                  <a:gd name="T77" fmla="*/ 110 h 128"/>
                  <a:gd name="T78" fmla="*/ 672 w 849"/>
                  <a:gd name="T79" fmla="*/ 122 h 128"/>
                  <a:gd name="T80" fmla="*/ 580 w 849"/>
                  <a:gd name="T81" fmla="*/ 128 h 128"/>
                  <a:gd name="T82" fmla="*/ 535 w 849"/>
                  <a:gd name="T83" fmla="*/ 126 h 128"/>
                  <a:gd name="T84" fmla="*/ 400 w 849"/>
                  <a:gd name="T85" fmla="*/ 110 h 128"/>
                  <a:gd name="T86" fmla="*/ 307 w 849"/>
                  <a:gd name="T87" fmla="*/ 90 h 128"/>
                  <a:gd name="T88" fmla="*/ 218 w 849"/>
                  <a:gd name="T89" fmla="*/ 62 h 128"/>
                  <a:gd name="T90" fmla="*/ 211 w 849"/>
                  <a:gd name="T91" fmla="*/ 61 h 128"/>
                  <a:gd name="T92" fmla="*/ 186 w 849"/>
                  <a:gd name="T93" fmla="*/ 55 h 128"/>
                  <a:gd name="T94" fmla="*/ 109 w 849"/>
                  <a:gd name="T95" fmla="*/ 31 h 128"/>
                  <a:gd name="T96" fmla="*/ 54 w 849"/>
                  <a:gd name="T97" fmla="*/ 15 h 128"/>
                  <a:gd name="T98" fmla="*/ 22 w 849"/>
                  <a:gd name="T99" fmla="*/ 8 h 128"/>
                  <a:gd name="T100" fmla="*/ 6 w 849"/>
                  <a:gd name="T101" fmla="*/ 3 h 128"/>
                  <a:gd name="T102" fmla="*/ 26 w 849"/>
                  <a:gd name="T103" fmla="*/ 0 h 128"/>
                  <a:gd name="T104" fmla="*/ 122 w 849"/>
                  <a:gd name="T105" fmla="*/ 23 h 12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49" h="128">
                    <a:moveTo>
                      <a:pt x="122" y="23"/>
                    </a:moveTo>
                    <a:lnTo>
                      <a:pt x="160" y="32"/>
                    </a:lnTo>
                    <a:lnTo>
                      <a:pt x="195" y="43"/>
                    </a:lnTo>
                    <a:lnTo>
                      <a:pt x="275" y="67"/>
                    </a:lnTo>
                    <a:lnTo>
                      <a:pt x="311" y="75"/>
                    </a:lnTo>
                    <a:lnTo>
                      <a:pt x="323" y="79"/>
                    </a:lnTo>
                    <a:lnTo>
                      <a:pt x="365" y="87"/>
                    </a:lnTo>
                    <a:lnTo>
                      <a:pt x="394" y="90"/>
                    </a:lnTo>
                    <a:lnTo>
                      <a:pt x="410" y="88"/>
                    </a:lnTo>
                    <a:lnTo>
                      <a:pt x="439" y="84"/>
                    </a:lnTo>
                    <a:lnTo>
                      <a:pt x="458" y="78"/>
                    </a:lnTo>
                    <a:lnTo>
                      <a:pt x="464" y="84"/>
                    </a:lnTo>
                    <a:lnTo>
                      <a:pt x="461" y="96"/>
                    </a:lnTo>
                    <a:lnTo>
                      <a:pt x="467" y="99"/>
                    </a:lnTo>
                    <a:lnTo>
                      <a:pt x="522" y="94"/>
                    </a:lnTo>
                    <a:lnTo>
                      <a:pt x="557" y="87"/>
                    </a:lnTo>
                    <a:lnTo>
                      <a:pt x="557" y="85"/>
                    </a:lnTo>
                    <a:lnTo>
                      <a:pt x="557" y="96"/>
                    </a:lnTo>
                    <a:lnTo>
                      <a:pt x="548" y="105"/>
                    </a:lnTo>
                    <a:lnTo>
                      <a:pt x="557" y="110"/>
                    </a:lnTo>
                    <a:lnTo>
                      <a:pt x="589" y="110"/>
                    </a:lnTo>
                    <a:lnTo>
                      <a:pt x="618" y="106"/>
                    </a:lnTo>
                    <a:lnTo>
                      <a:pt x="647" y="99"/>
                    </a:lnTo>
                    <a:lnTo>
                      <a:pt x="666" y="91"/>
                    </a:lnTo>
                    <a:lnTo>
                      <a:pt x="672" y="87"/>
                    </a:lnTo>
                    <a:lnTo>
                      <a:pt x="672" y="82"/>
                    </a:lnTo>
                    <a:lnTo>
                      <a:pt x="676" y="82"/>
                    </a:lnTo>
                    <a:lnTo>
                      <a:pt x="679" y="79"/>
                    </a:lnTo>
                    <a:lnTo>
                      <a:pt x="672" y="75"/>
                    </a:lnTo>
                    <a:lnTo>
                      <a:pt x="663" y="70"/>
                    </a:lnTo>
                    <a:lnTo>
                      <a:pt x="653" y="69"/>
                    </a:lnTo>
                    <a:lnTo>
                      <a:pt x="653" y="64"/>
                    </a:lnTo>
                    <a:lnTo>
                      <a:pt x="666" y="61"/>
                    </a:lnTo>
                    <a:lnTo>
                      <a:pt x="679" y="59"/>
                    </a:lnTo>
                    <a:lnTo>
                      <a:pt x="688" y="64"/>
                    </a:lnTo>
                    <a:lnTo>
                      <a:pt x="701" y="73"/>
                    </a:lnTo>
                    <a:lnTo>
                      <a:pt x="704" y="88"/>
                    </a:lnTo>
                    <a:lnTo>
                      <a:pt x="704" y="94"/>
                    </a:lnTo>
                    <a:lnTo>
                      <a:pt x="698" y="100"/>
                    </a:lnTo>
                    <a:lnTo>
                      <a:pt x="692" y="103"/>
                    </a:lnTo>
                    <a:lnTo>
                      <a:pt x="692" y="105"/>
                    </a:lnTo>
                    <a:lnTo>
                      <a:pt x="698" y="105"/>
                    </a:lnTo>
                    <a:lnTo>
                      <a:pt x="752" y="91"/>
                    </a:lnTo>
                    <a:lnTo>
                      <a:pt x="788" y="75"/>
                    </a:lnTo>
                    <a:lnTo>
                      <a:pt x="804" y="59"/>
                    </a:lnTo>
                    <a:lnTo>
                      <a:pt x="807" y="52"/>
                    </a:lnTo>
                    <a:lnTo>
                      <a:pt x="804" y="41"/>
                    </a:lnTo>
                    <a:lnTo>
                      <a:pt x="797" y="37"/>
                    </a:lnTo>
                    <a:lnTo>
                      <a:pt x="788" y="34"/>
                    </a:lnTo>
                    <a:lnTo>
                      <a:pt x="772" y="34"/>
                    </a:lnTo>
                    <a:lnTo>
                      <a:pt x="762" y="38"/>
                    </a:lnTo>
                    <a:lnTo>
                      <a:pt x="756" y="44"/>
                    </a:lnTo>
                    <a:lnTo>
                      <a:pt x="756" y="52"/>
                    </a:lnTo>
                    <a:lnTo>
                      <a:pt x="759" y="53"/>
                    </a:lnTo>
                    <a:lnTo>
                      <a:pt x="762" y="55"/>
                    </a:lnTo>
                    <a:lnTo>
                      <a:pt x="756" y="55"/>
                    </a:lnTo>
                    <a:lnTo>
                      <a:pt x="733" y="50"/>
                    </a:lnTo>
                    <a:lnTo>
                      <a:pt x="724" y="40"/>
                    </a:lnTo>
                    <a:lnTo>
                      <a:pt x="720" y="32"/>
                    </a:lnTo>
                    <a:lnTo>
                      <a:pt x="724" y="21"/>
                    </a:lnTo>
                    <a:lnTo>
                      <a:pt x="740" y="14"/>
                    </a:lnTo>
                    <a:lnTo>
                      <a:pt x="769" y="9"/>
                    </a:lnTo>
                    <a:lnTo>
                      <a:pt x="788" y="9"/>
                    </a:lnTo>
                    <a:lnTo>
                      <a:pt x="801" y="12"/>
                    </a:lnTo>
                    <a:lnTo>
                      <a:pt x="817" y="20"/>
                    </a:lnTo>
                    <a:lnTo>
                      <a:pt x="836" y="34"/>
                    </a:lnTo>
                    <a:lnTo>
                      <a:pt x="845" y="43"/>
                    </a:lnTo>
                    <a:lnTo>
                      <a:pt x="849" y="56"/>
                    </a:lnTo>
                    <a:lnTo>
                      <a:pt x="845" y="64"/>
                    </a:lnTo>
                    <a:lnTo>
                      <a:pt x="839" y="73"/>
                    </a:lnTo>
                    <a:lnTo>
                      <a:pt x="829" y="79"/>
                    </a:lnTo>
                    <a:lnTo>
                      <a:pt x="807" y="90"/>
                    </a:lnTo>
                    <a:lnTo>
                      <a:pt x="785" y="99"/>
                    </a:lnTo>
                    <a:lnTo>
                      <a:pt x="749" y="110"/>
                    </a:lnTo>
                    <a:lnTo>
                      <a:pt x="717" y="114"/>
                    </a:lnTo>
                    <a:lnTo>
                      <a:pt x="672" y="122"/>
                    </a:lnTo>
                    <a:lnTo>
                      <a:pt x="663" y="122"/>
                    </a:lnTo>
                    <a:lnTo>
                      <a:pt x="580" y="128"/>
                    </a:lnTo>
                    <a:lnTo>
                      <a:pt x="557" y="126"/>
                    </a:lnTo>
                    <a:lnTo>
                      <a:pt x="535" y="126"/>
                    </a:lnTo>
                    <a:lnTo>
                      <a:pt x="464" y="119"/>
                    </a:lnTo>
                    <a:lnTo>
                      <a:pt x="400" y="110"/>
                    </a:lnTo>
                    <a:lnTo>
                      <a:pt x="343" y="97"/>
                    </a:lnTo>
                    <a:lnTo>
                      <a:pt x="307" y="90"/>
                    </a:lnTo>
                    <a:lnTo>
                      <a:pt x="263" y="78"/>
                    </a:lnTo>
                    <a:lnTo>
                      <a:pt x="218" y="62"/>
                    </a:lnTo>
                    <a:lnTo>
                      <a:pt x="211" y="61"/>
                    </a:lnTo>
                    <a:lnTo>
                      <a:pt x="202" y="58"/>
                    </a:lnTo>
                    <a:lnTo>
                      <a:pt x="186" y="55"/>
                    </a:lnTo>
                    <a:lnTo>
                      <a:pt x="166" y="47"/>
                    </a:lnTo>
                    <a:lnTo>
                      <a:pt x="109" y="31"/>
                    </a:lnTo>
                    <a:lnTo>
                      <a:pt x="86" y="26"/>
                    </a:lnTo>
                    <a:lnTo>
                      <a:pt x="54" y="15"/>
                    </a:lnTo>
                    <a:lnTo>
                      <a:pt x="35" y="12"/>
                    </a:lnTo>
                    <a:lnTo>
                      <a:pt x="22" y="8"/>
                    </a:lnTo>
                    <a:lnTo>
                      <a:pt x="0" y="5"/>
                    </a:lnTo>
                    <a:lnTo>
                      <a:pt x="6" y="3"/>
                    </a:lnTo>
                    <a:lnTo>
                      <a:pt x="10" y="2"/>
                    </a:lnTo>
                    <a:lnTo>
                      <a:pt x="26" y="0"/>
                    </a:lnTo>
                    <a:lnTo>
                      <a:pt x="42" y="2"/>
                    </a:lnTo>
                    <a:lnTo>
                      <a:pt x="122" y="23"/>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53" name="Freeform 226"/>
              <p:cNvSpPr/>
              <p:nvPr/>
            </p:nvSpPr>
            <p:spPr bwMode="auto">
              <a:xfrm>
                <a:off x="3520" y="947"/>
                <a:ext cx="849" cy="129"/>
              </a:xfrm>
              <a:custGeom>
                <a:avLst/>
                <a:gdLst>
                  <a:gd name="T0" fmla="*/ 685 w 849"/>
                  <a:gd name="T1" fmla="*/ 32 h 129"/>
                  <a:gd name="T2" fmla="*/ 573 w 849"/>
                  <a:gd name="T3" fmla="*/ 66 h 129"/>
                  <a:gd name="T4" fmla="*/ 525 w 849"/>
                  <a:gd name="T5" fmla="*/ 80 h 129"/>
                  <a:gd name="T6" fmla="*/ 455 w 849"/>
                  <a:gd name="T7" fmla="*/ 91 h 129"/>
                  <a:gd name="T8" fmla="*/ 410 w 849"/>
                  <a:gd name="T9" fmla="*/ 85 h 129"/>
                  <a:gd name="T10" fmla="*/ 384 w 849"/>
                  <a:gd name="T11" fmla="*/ 83 h 129"/>
                  <a:gd name="T12" fmla="*/ 387 w 849"/>
                  <a:gd name="T13" fmla="*/ 97 h 129"/>
                  <a:gd name="T14" fmla="*/ 326 w 849"/>
                  <a:gd name="T15" fmla="*/ 95 h 129"/>
                  <a:gd name="T16" fmla="*/ 291 w 849"/>
                  <a:gd name="T17" fmla="*/ 88 h 129"/>
                  <a:gd name="T18" fmla="*/ 294 w 849"/>
                  <a:gd name="T19" fmla="*/ 86 h 129"/>
                  <a:gd name="T20" fmla="*/ 291 w 849"/>
                  <a:gd name="T21" fmla="*/ 97 h 129"/>
                  <a:gd name="T22" fmla="*/ 291 w 849"/>
                  <a:gd name="T23" fmla="*/ 110 h 129"/>
                  <a:gd name="T24" fmla="*/ 230 w 849"/>
                  <a:gd name="T25" fmla="*/ 107 h 129"/>
                  <a:gd name="T26" fmla="*/ 182 w 849"/>
                  <a:gd name="T27" fmla="*/ 94 h 129"/>
                  <a:gd name="T28" fmla="*/ 176 w 849"/>
                  <a:gd name="T29" fmla="*/ 85 h 129"/>
                  <a:gd name="T30" fmla="*/ 170 w 849"/>
                  <a:gd name="T31" fmla="*/ 80 h 129"/>
                  <a:gd name="T32" fmla="*/ 186 w 849"/>
                  <a:gd name="T33" fmla="*/ 71 h 129"/>
                  <a:gd name="T34" fmla="*/ 195 w 849"/>
                  <a:gd name="T35" fmla="*/ 66 h 129"/>
                  <a:gd name="T36" fmla="*/ 170 w 849"/>
                  <a:gd name="T37" fmla="*/ 62 h 129"/>
                  <a:gd name="T38" fmla="*/ 147 w 849"/>
                  <a:gd name="T39" fmla="*/ 76 h 129"/>
                  <a:gd name="T40" fmla="*/ 144 w 849"/>
                  <a:gd name="T41" fmla="*/ 97 h 129"/>
                  <a:gd name="T42" fmla="*/ 157 w 849"/>
                  <a:gd name="T43" fmla="*/ 104 h 129"/>
                  <a:gd name="T44" fmla="*/ 150 w 849"/>
                  <a:gd name="T45" fmla="*/ 106 h 129"/>
                  <a:gd name="T46" fmla="*/ 61 w 849"/>
                  <a:gd name="T47" fmla="*/ 77 h 129"/>
                  <a:gd name="T48" fmla="*/ 38 w 849"/>
                  <a:gd name="T49" fmla="*/ 54 h 129"/>
                  <a:gd name="T50" fmla="*/ 51 w 849"/>
                  <a:gd name="T51" fmla="*/ 39 h 129"/>
                  <a:gd name="T52" fmla="*/ 73 w 849"/>
                  <a:gd name="T53" fmla="*/ 36 h 129"/>
                  <a:gd name="T54" fmla="*/ 93 w 849"/>
                  <a:gd name="T55" fmla="*/ 45 h 129"/>
                  <a:gd name="T56" fmla="*/ 90 w 849"/>
                  <a:gd name="T57" fmla="*/ 56 h 129"/>
                  <a:gd name="T58" fmla="*/ 93 w 849"/>
                  <a:gd name="T59" fmla="*/ 56 h 129"/>
                  <a:gd name="T60" fmla="*/ 125 w 849"/>
                  <a:gd name="T61" fmla="*/ 41 h 129"/>
                  <a:gd name="T62" fmla="*/ 122 w 849"/>
                  <a:gd name="T63" fmla="*/ 22 h 129"/>
                  <a:gd name="T64" fmla="*/ 80 w 849"/>
                  <a:gd name="T65" fmla="*/ 12 h 129"/>
                  <a:gd name="T66" fmla="*/ 45 w 849"/>
                  <a:gd name="T67" fmla="*/ 15 h 129"/>
                  <a:gd name="T68" fmla="*/ 13 w 849"/>
                  <a:gd name="T69" fmla="*/ 35 h 129"/>
                  <a:gd name="T70" fmla="*/ 0 w 849"/>
                  <a:gd name="T71" fmla="*/ 59 h 129"/>
                  <a:gd name="T72" fmla="*/ 9 w 849"/>
                  <a:gd name="T73" fmla="*/ 76 h 129"/>
                  <a:gd name="T74" fmla="*/ 41 w 849"/>
                  <a:gd name="T75" fmla="*/ 92 h 129"/>
                  <a:gd name="T76" fmla="*/ 99 w 849"/>
                  <a:gd name="T77" fmla="*/ 112 h 129"/>
                  <a:gd name="T78" fmla="*/ 176 w 849"/>
                  <a:gd name="T79" fmla="*/ 123 h 129"/>
                  <a:gd name="T80" fmla="*/ 269 w 849"/>
                  <a:gd name="T81" fmla="*/ 129 h 129"/>
                  <a:gd name="T82" fmla="*/ 314 w 849"/>
                  <a:gd name="T83" fmla="*/ 127 h 129"/>
                  <a:gd name="T84" fmla="*/ 451 w 849"/>
                  <a:gd name="T85" fmla="*/ 110 h 129"/>
                  <a:gd name="T86" fmla="*/ 541 w 849"/>
                  <a:gd name="T87" fmla="*/ 89 h 129"/>
                  <a:gd name="T88" fmla="*/ 631 w 849"/>
                  <a:gd name="T89" fmla="*/ 63 h 129"/>
                  <a:gd name="T90" fmla="*/ 634 w 849"/>
                  <a:gd name="T91" fmla="*/ 60 h 129"/>
                  <a:gd name="T92" fmla="*/ 663 w 849"/>
                  <a:gd name="T93" fmla="*/ 54 h 129"/>
                  <a:gd name="T94" fmla="*/ 740 w 849"/>
                  <a:gd name="T95" fmla="*/ 30 h 129"/>
                  <a:gd name="T96" fmla="*/ 794 w 849"/>
                  <a:gd name="T97" fmla="*/ 15 h 129"/>
                  <a:gd name="T98" fmla="*/ 823 w 849"/>
                  <a:gd name="T99" fmla="*/ 7 h 129"/>
                  <a:gd name="T100" fmla="*/ 842 w 849"/>
                  <a:gd name="T101" fmla="*/ 3 h 129"/>
                  <a:gd name="T102" fmla="*/ 823 w 849"/>
                  <a:gd name="T103" fmla="*/ 0 h 129"/>
                  <a:gd name="T104" fmla="*/ 727 w 849"/>
                  <a:gd name="T105" fmla="*/ 22 h 12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49" h="129">
                    <a:moveTo>
                      <a:pt x="727" y="22"/>
                    </a:moveTo>
                    <a:lnTo>
                      <a:pt x="685" y="32"/>
                    </a:lnTo>
                    <a:lnTo>
                      <a:pt x="650" y="42"/>
                    </a:lnTo>
                    <a:lnTo>
                      <a:pt x="573" y="66"/>
                    </a:lnTo>
                    <a:lnTo>
                      <a:pt x="535" y="76"/>
                    </a:lnTo>
                    <a:lnTo>
                      <a:pt x="525" y="80"/>
                    </a:lnTo>
                    <a:lnTo>
                      <a:pt x="483" y="88"/>
                    </a:lnTo>
                    <a:lnTo>
                      <a:pt x="455" y="91"/>
                    </a:lnTo>
                    <a:lnTo>
                      <a:pt x="439" y="89"/>
                    </a:lnTo>
                    <a:lnTo>
                      <a:pt x="410" y="85"/>
                    </a:lnTo>
                    <a:lnTo>
                      <a:pt x="391" y="79"/>
                    </a:lnTo>
                    <a:lnTo>
                      <a:pt x="384" y="83"/>
                    </a:lnTo>
                    <a:lnTo>
                      <a:pt x="387" y="97"/>
                    </a:lnTo>
                    <a:lnTo>
                      <a:pt x="381" y="100"/>
                    </a:lnTo>
                    <a:lnTo>
                      <a:pt x="326" y="95"/>
                    </a:lnTo>
                    <a:lnTo>
                      <a:pt x="294" y="88"/>
                    </a:lnTo>
                    <a:lnTo>
                      <a:pt x="291" y="88"/>
                    </a:lnTo>
                    <a:lnTo>
                      <a:pt x="294" y="88"/>
                    </a:lnTo>
                    <a:lnTo>
                      <a:pt x="294" y="86"/>
                    </a:lnTo>
                    <a:lnTo>
                      <a:pt x="291" y="86"/>
                    </a:lnTo>
                    <a:lnTo>
                      <a:pt x="291" y="97"/>
                    </a:lnTo>
                    <a:lnTo>
                      <a:pt x="301" y="106"/>
                    </a:lnTo>
                    <a:lnTo>
                      <a:pt x="291" y="110"/>
                    </a:lnTo>
                    <a:lnTo>
                      <a:pt x="262" y="110"/>
                    </a:lnTo>
                    <a:lnTo>
                      <a:pt x="230" y="107"/>
                    </a:lnTo>
                    <a:lnTo>
                      <a:pt x="202" y="100"/>
                    </a:lnTo>
                    <a:lnTo>
                      <a:pt x="182" y="94"/>
                    </a:lnTo>
                    <a:lnTo>
                      <a:pt x="176" y="89"/>
                    </a:lnTo>
                    <a:lnTo>
                      <a:pt x="176" y="85"/>
                    </a:lnTo>
                    <a:lnTo>
                      <a:pt x="173" y="85"/>
                    </a:lnTo>
                    <a:lnTo>
                      <a:pt x="170" y="80"/>
                    </a:lnTo>
                    <a:lnTo>
                      <a:pt x="176" y="76"/>
                    </a:lnTo>
                    <a:lnTo>
                      <a:pt x="186" y="71"/>
                    </a:lnTo>
                    <a:lnTo>
                      <a:pt x="195" y="69"/>
                    </a:lnTo>
                    <a:lnTo>
                      <a:pt x="195" y="66"/>
                    </a:lnTo>
                    <a:lnTo>
                      <a:pt x="182" y="62"/>
                    </a:lnTo>
                    <a:lnTo>
                      <a:pt x="170" y="62"/>
                    </a:lnTo>
                    <a:lnTo>
                      <a:pt x="157" y="65"/>
                    </a:lnTo>
                    <a:lnTo>
                      <a:pt x="147" y="76"/>
                    </a:lnTo>
                    <a:lnTo>
                      <a:pt x="144" y="91"/>
                    </a:lnTo>
                    <a:lnTo>
                      <a:pt x="144" y="97"/>
                    </a:lnTo>
                    <a:lnTo>
                      <a:pt x="150" y="103"/>
                    </a:lnTo>
                    <a:lnTo>
                      <a:pt x="157" y="104"/>
                    </a:lnTo>
                    <a:lnTo>
                      <a:pt x="157" y="106"/>
                    </a:lnTo>
                    <a:lnTo>
                      <a:pt x="150" y="106"/>
                    </a:lnTo>
                    <a:lnTo>
                      <a:pt x="96" y="92"/>
                    </a:lnTo>
                    <a:lnTo>
                      <a:pt x="61" y="77"/>
                    </a:lnTo>
                    <a:lnTo>
                      <a:pt x="45" y="62"/>
                    </a:lnTo>
                    <a:lnTo>
                      <a:pt x="38" y="54"/>
                    </a:lnTo>
                    <a:lnTo>
                      <a:pt x="45" y="44"/>
                    </a:lnTo>
                    <a:lnTo>
                      <a:pt x="51" y="39"/>
                    </a:lnTo>
                    <a:lnTo>
                      <a:pt x="57" y="36"/>
                    </a:lnTo>
                    <a:lnTo>
                      <a:pt x="73" y="36"/>
                    </a:lnTo>
                    <a:lnTo>
                      <a:pt x="86" y="39"/>
                    </a:lnTo>
                    <a:lnTo>
                      <a:pt x="93" y="45"/>
                    </a:lnTo>
                    <a:lnTo>
                      <a:pt x="90" y="54"/>
                    </a:lnTo>
                    <a:lnTo>
                      <a:pt x="90" y="56"/>
                    </a:lnTo>
                    <a:lnTo>
                      <a:pt x="86" y="56"/>
                    </a:lnTo>
                    <a:lnTo>
                      <a:pt x="93" y="56"/>
                    </a:lnTo>
                    <a:lnTo>
                      <a:pt x="112" y="51"/>
                    </a:lnTo>
                    <a:lnTo>
                      <a:pt x="125" y="41"/>
                    </a:lnTo>
                    <a:lnTo>
                      <a:pt x="128" y="33"/>
                    </a:lnTo>
                    <a:lnTo>
                      <a:pt x="122" y="22"/>
                    </a:lnTo>
                    <a:lnTo>
                      <a:pt x="109" y="16"/>
                    </a:lnTo>
                    <a:lnTo>
                      <a:pt x="80" y="12"/>
                    </a:lnTo>
                    <a:lnTo>
                      <a:pt x="61" y="12"/>
                    </a:lnTo>
                    <a:lnTo>
                      <a:pt x="45" y="15"/>
                    </a:lnTo>
                    <a:lnTo>
                      <a:pt x="29" y="22"/>
                    </a:lnTo>
                    <a:lnTo>
                      <a:pt x="13" y="35"/>
                    </a:lnTo>
                    <a:lnTo>
                      <a:pt x="3" y="45"/>
                    </a:lnTo>
                    <a:lnTo>
                      <a:pt x="0" y="59"/>
                    </a:lnTo>
                    <a:lnTo>
                      <a:pt x="3" y="66"/>
                    </a:lnTo>
                    <a:lnTo>
                      <a:pt x="9" y="76"/>
                    </a:lnTo>
                    <a:lnTo>
                      <a:pt x="19" y="82"/>
                    </a:lnTo>
                    <a:lnTo>
                      <a:pt x="41" y="92"/>
                    </a:lnTo>
                    <a:lnTo>
                      <a:pt x="64" y="101"/>
                    </a:lnTo>
                    <a:lnTo>
                      <a:pt x="99" y="112"/>
                    </a:lnTo>
                    <a:lnTo>
                      <a:pt x="131" y="117"/>
                    </a:lnTo>
                    <a:lnTo>
                      <a:pt x="176" y="123"/>
                    </a:lnTo>
                    <a:lnTo>
                      <a:pt x="186" y="124"/>
                    </a:lnTo>
                    <a:lnTo>
                      <a:pt x="269" y="129"/>
                    </a:lnTo>
                    <a:lnTo>
                      <a:pt x="291" y="127"/>
                    </a:lnTo>
                    <a:lnTo>
                      <a:pt x="314" y="127"/>
                    </a:lnTo>
                    <a:lnTo>
                      <a:pt x="384" y="120"/>
                    </a:lnTo>
                    <a:lnTo>
                      <a:pt x="451" y="110"/>
                    </a:lnTo>
                    <a:lnTo>
                      <a:pt x="506" y="98"/>
                    </a:lnTo>
                    <a:lnTo>
                      <a:pt x="541" y="89"/>
                    </a:lnTo>
                    <a:lnTo>
                      <a:pt x="586" y="77"/>
                    </a:lnTo>
                    <a:lnTo>
                      <a:pt x="631" y="63"/>
                    </a:lnTo>
                    <a:lnTo>
                      <a:pt x="631" y="62"/>
                    </a:lnTo>
                    <a:lnTo>
                      <a:pt x="634" y="60"/>
                    </a:lnTo>
                    <a:lnTo>
                      <a:pt x="647" y="57"/>
                    </a:lnTo>
                    <a:lnTo>
                      <a:pt x="663" y="54"/>
                    </a:lnTo>
                    <a:lnTo>
                      <a:pt x="682" y="47"/>
                    </a:lnTo>
                    <a:lnTo>
                      <a:pt x="740" y="30"/>
                    </a:lnTo>
                    <a:lnTo>
                      <a:pt x="759" y="24"/>
                    </a:lnTo>
                    <a:lnTo>
                      <a:pt x="794" y="15"/>
                    </a:lnTo>
                    <a:lnTo>
                      <a:pt x="810" y="10"/>
                    </a:lnTo>
                    <a:lnTo>
                      <a:pt x="823" y="7"/>
                    </a:lnTo>
                    <a:lnTo>
                      <a:pt x="849" y="3"/>
                    </a:lnTo>
                    <a:lnTo>
                      <a:pt x="842" y="3"/>
                    </a:lnTo>
                    <a:lnTo>
                      <a:pt x="836" y="1"/>
                    </a:lnTo>
                    <a:lnTo>
                      <a:pt x="823" y="0"/>
                    </a:lnTo>
                    <a:lnTo>
                      <a:pt x="804" y="1"/>
                    </a:lnTo>
                    <a:lnTo>
                      <a:pt x="727" y="22"/>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54" name="Freeform 227"/>
              <p:cNvSpPr/>
              <p:nvPr/>
            </p:nvSpPr>
            <p:spPr bwMode="auto">
              <a:xfrm>
                <a:off x="2367" y="953"/>
                <a:ext cx="13" cy="3"/>
              </a:xfrm>
              <a:custGeom>
                <a:avLst/>
                <a:gdLst>
                  <a:gd name="T0" fmla="*/ 13 w 13"/>
                  <a:gd name="T1" fmla="*/ 3 h 3"/>
                  <a:gd name="T2" fmla="*/ 13 w 13"/>
                  <a:gd name="T3" fmla="*/ 3 h 3"/>
                  <a:gd name="T4" fmla="*/ 3 w 13"/>
                  <a:gd name="T5" fmla="*/ 3 h 3"/>
                  <a:gd name="T6" fmla="*/ 0 w 13"/>
                  <a:gd name="T7" fmla="*/ 0 h 3"/>
                  <a:gd name="T8" fmla="*/ 10 w 13"/>
                  <a:gd name="T9" fmla="*/ 1 h 3"/>
                  <a:gd name="T10" fmla="*/ 13 w 13"/>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3">
                    <a:moveTo>
                      <a:pt x="13" y="3"/>
                    </a:moveTo>
                    <a:lnTo>
                      <a:pt x="13" y="3"/>
                    </a:lnTo>
                    <a:lnTo>
                      <a:pt x="3" y="3"/>
                    </a:lnTo>
                    <a:lnTo>
                      <a:pt x="0" y="0"/>
                    </a:lnTo>
                    <a:lnTo>
                      <a:pt x="10" y="1"/>
                    </a:lnTo>
                    <a:lnTo>
                      <a:pt x="13"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55" name="Freeform 228"/>
              <p:cNvSpPr/>
              <p:nvPr/>
            </p:nvSpPr>
            <p:spPr bwMode="auto">
              <a:xfrm>
                <a:off x="4340" y="948"/>
                <a:ext cx="9" cy="3"/>
              </a:xfrm>
              <a:custGeom>
                <a:avLst/>
                <a:gdLst>
                  <a:gd name="T0" fmla="*/ 0 w 9"/>
                  <a:gd name="T1" fmla="*/ 2 h 3"/>
                  <a:gd name="T2" fmla="*/ 0 w 9"/>
                  <a:gd name="T3" fmla="*/ 3 h 3"/>
                  <a:gd name="T4" fmla="*/ 9 w 9"/>
                  <a:gd name="T5" fmla="*/ 2 h 3"/>
                  <a:gd name="T6" fmla="*/ 9 w 9"/>
                  <a:gd name="T7" fmla="*/ 0 h 3"/>
                  <a:gd name="T8" fmla="*/ 0 w 9"/>
                  <a:gd name="T9" fmla="*/ 2 h 3"/>
                  <a:gd name="T10" fmla="*/ 0 w 9"/>
                  <a:gd name="T11" fmla="*/ 2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3">
                    <a:moveTo>
                      <a:pt x="0" y="2"/>
                    </a:moveTo>
                    <a:lnTo>
                      <a:pt x="0" y="3"/>
                    </a:lnTo>
                    <a:lnTo>
                      <a:pt x="9" y="2"/>
                    </a:lnTo>
                    <a:lnTo>
                      <a:pt x="9"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56" name="Freeform 229"/>
              <p:cNvSpPr/>
              <p:nvPr/>
            </p:nvSpPr>
            <p:spPr bwMode="auto">
              <a:xfrm>
                <a:off x="2662" y="956"/>
                <a:ext cx="12" cy="7"/>
              </a:xfrm>
              <a:custGeom>
                <a:avLst/>
                <a:gdLst>
                  <a:gd name="T0" fmla="*/ 12 w 12"/>
                  <a:gd name="T1" fmla="*/ 7 h 7"/>
                  <a:gd name="T2" fmla="*/ 12 w 12"/>
                  <a:gd name="T3" fmla="*/ 7 h 7"/>
                  <a:gd name="T4" fmla="*/ 0 w 12"/>
                  <a:gd name="T5" fmla="*/ 1 h 7"/>
                  <a:gd name="T6" fmla="*/ 0 w 12"/>
                  <a:gd name="T7" fmla="*/ 0 h 7"/>
                  <a:gd name="T8" fmla="*/ 12 w 12"/>
                  <a:gd name="T9" fmla="*/ 6 h 7"/>
                  <a:gd name="T10" fmla="*/ 12 w 12"/>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7">
                    <a:moveTo>
                      <a:pt x="12" y="7"/>
                    </a:moveTo>
                    <a:lnTo>
                      <a:pt x="12" y="7"/>
                    </a:lnTo>
                    <a:lnTo>
                      <a:pt x="0" y="1"/>
                    </a:lnTo>
                    <a:lnTo>
                      <a:pt x="0" y="0"/>
                    </a:lnTo>
                    <a:lnTo>
                      <a:pt x="12" y="6"/>
                    </a:lnTo>
                    <a:lnTo>
                      <a:pt x="12"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57" name="Freeform 230"/>
              <p:cNvSpPr/>
              <p:nvPr/>
            </p:nvSpPr>
            <p:spPr bwMode="auto">
              <a:xfrm>
                <a:off x="4045" y="951"/>
                <a:ext cx="13" cy="9"/>
              </a:xfrm>
              <a:custGeom>
                <a:avLst/>
                <a:gdLst>
                  <a:gd name="T0" fmla="*/ 0 w 13"/>
                  <a:gd name="T1" fmla="*/ 8 h 9"/>
                  <a:gd name="T2" fmla="*/ 0 w 13"/>
                  <a:gd name="T3" fmla="*/ 9 h 9"/>
                  <a:gd name="T4" fmla="*/ 13 w 13"/>
                  <a:gd name="T5" fmla="*/ 3 h 9"/>
                  <a:gd name="T6" fmla="*/ 13 w 13"/>
                  <a:gd name="T7" fmla="*/ 0 h 9"/>
                  <a:gd name="T8" fmla="*/ 0 w 13"/>
                  <a:gd name="T9" fmla="*/ 8 h 9"/>
                  <a:gd name="T10" fmla="*/ 0 w 13"/>
                  <a:gd name="T11" fmla="*/ 8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9">
                    <a:moveTo>
                      <a:pt x="0" y="8"/>
                    </a:moveTo>
                    <a:lnTo>
                      <a:pt x="0" y="9"/>
                    </a:lnTo>
                    <a:lnTo>
                      <a:pt x="13" y="3"/>
                    </a:lnTo>
                    <a:lnTo>
                      <a:pt x="13" y="0"/>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58" name="Freeform 231"/>
              <p:cNvSpPr/>
              <p:nvPr/>
            </p:nvSpPr>
            <p:spPr bwMode="auto">
              <a:xfrm>
                <a:off x="2306" y="956"/>
                <a:ext cx="298" cy="76"/>
              </a:xfrm>
              <a:custGeom>
                <a:avLst/>
                <a:gdLst>
                  <a:gd name="T0" fmla="*/ 55 w 298"/>
                  <a:gd name="T1" fmla="*/ 26 h 76"/>
                  <a:gd name="T2" fmla="*/ 83 w 298"/>
                  <a:gd name="T3" fmla="*/ 39 h 76"/>
                  <a:gd name="T4" fmla="*/ 119 w 298"/>
                  <a:gd name="T5" fmla="*/ 50 h 76"/>
                  <a:gd name="T6" fmla="*/ 144 w 298"/>
                  <a:gd name="T7" fmla="*/ 56 h 76"/>
                  <a:gd name="T8" fmla="*/ 160 w 298"/>
                  <a:gd name="T9" fmla="*/ 59 h 76"/>
                  <a:gd name="T10" fmla="*/ 189 w 298"/>
                  <a:gd name="T11" fmla="*/ 62 h 76"/>
                  <a:gd name="T12" fmla="*/ 218 w 298"/>
                  <a:gd name="T13" fmla="*/ 64 h 76"/>
                  <a:gd name="T14" fmla="*/ 247 w 298"/>
                  <a:gd name="T15" fmla="*/ 62 h 76"/>
                  <a:gd name="T16" fmla="*/ 253 w 298"/>
                  <a:gd name="T17" fmla="*/ 60 h 76"/>
                  <a:gd name="T18" fmla="*/ 282 w 298"/>
                  <a:gd name="T19" fmla="*/ 68 h 76"/>
                  <a:gd name="T20" fmla="*/ 298 w 298"/>
                  <a:gd name="T21" fmla="*/ 73 h 76"/>
                  <a:gd name="T22" fmla="*/ 256 w 298"/>
                  <a:gd name="T23" fmla="*/ 76 h 76"/>
                  <a:gd name="T24" fmla="*/ 202 w 298"/>
                  <a:gd name="T25" fmla="*/ 76 h 76"/>
                  <a:gd name="T26" fmla="*/ 151 w 298"/>
                  <a:gd name="T27" fmla="*/ 70 h 76"/>
                  <a:gd name="T28" fmla="*/ 128 w 298"/>
                  <a:gd name="T29" fmla="*/ 65 h 76"/>
                  <a:gd name="T30" fmla="*/ 87 w 298"/>
                  <a:gd name="T31" fmla="*/ 54 h 76"/>
                  <a:gd name="T32" fmla="*/ 51 w 298"/>
                  <a:gd name="T33" fmla="*/ 41 h 76"/>
                  <a:gd name="T34" fmla="*/ 22 w 298"/>
                  <a:gd name="T35" fmla="*/ 23 h 76"/>
                  <a:gd name="T36" fmla="*/ 6 w 298"/>
                  <a:gd name="T37" fmla="*/ 12 h 76"/>
                  <a:gd name="T38" fmla="*/ 0 w 298"/>
                  <a:gd name="T39" fmla="*/ 6 h 76"/>
                  <a:gd name="T40" fmla="*/ 0 w 298"/>
                  <a:gd name="T41" fmla="*/ 3 h 76"/>
                  <a:gd name="T42" fmla="*/ 10 w 298"/>
                  <a:gd name="T43" fmla="*/ 0 h 76"/>
                  <a:gd name="T44" fmla="*/ 19 w 298"/>
                  <a:gd name="T45" fmla="*/ 0 h 76"/>
                  <a:gd name="T46" fmla="*/ 55 w 298"/>
                  <a:gd name="T47" fmla="*/ 26 h 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98" h="76">
                    <a:moveTo>
                      <a:pt x="55" y="26"/>
                    </a:moveTo>
                    <a:lnTo>
                      <a:pt x="83" y="39"/>
                    </a:lnTo>
                    <a:lnTo>
                      <a:pt x="119" y="50"/>
                    </a:lnTo>
                    <a:lnTo>
                      <a:pt x="144" y="56"/>
                    </a:lnTo>
                    <a:lnTo>
                      <a:pt x="160" y="59"/>
                    </a:lnTo>
                    <a:lnTo>
                      <a:pt x="189" y="62"/>
                    </a:lnTo>
                    <a:lnTo>
                      <a:pt x="218" y="64"/>
                    </a:lnTo>
                    <a:lnTo>
                      <a:pt x="247" y="62"/>
                    </a:lnTo>
                    <a:lnTo>
                      <a:pt x="253" y="60"/>
                    </a:lnTo>
                    <a:lnTo>
                      <a:pt x="282" y="68"/>
                    </a:lnTo>
                    <a:lnTo>
                      <a:pt x="298" y="73"/>
                    </a:lnTo>
                    <a:lnTo>
                      <a:pt x="256" y="76"/>
                    </a:lnTo>
                    <a:lnTo>
                      <a:pt x="202" y="76"/>
                    </a:lnTo>
                    <a:lnTo>
                      <a:pt x="151" y="70"/>
                    </a:lnTo>
                    <a:lnTo>
                      <a:pt x="128" y="65"/>
                    </a:lnTo>
                    <a:lnTo>
                      <a:pt x="87" y="54"/>
                    </a:lnTo>
                    <a:lnTo>
                      <a:pt x="51" y="41"/>
                    </a:lnTo>
                    <a:lnTo>
                      <a:pt x="22" y="23"/>
                    </a:lnTo>
                    <a:lnTo>
                      <a:pt x="6" y="12"/>
                    </a:lnTo>
                    <a:lnTo>
                      <a:pt x="0" y="6"/>
                    </a:lnTo>
                    <a:lnTo>
                      <a:pt x="0" y="3"/>
                    </a:lnTo>
                    <a:lnTo>
                      <a:pt x="10" y="0"/>
                    </a:lnTo>
                    <a:lnTo>
                      <a:pt x="19" y="0"/>
                    </a:lnTo>
                    <a:lnTo>
                      <a:pt x="55" y="26"/>
                    </a:lnTo>
                    <a:close/>
                  </a:path>
                </a:pathLst>
              </a:custGeom>
              <a:solidFill>
                <a:srgbClr val="8C8CE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59" name="Freeform 232"/>
              <p:cNvSpPr/>
              <p:nvPr/>
            </p:nvSpPr>
            <p:spPr bwMode="auto">
              <a:xfrm>
                <a:off x="4116" y="951"/>
                <a:ext cx="297" cy="78"/>
              </a:xfrm>
              <a:custGeom>
                <a:avLst/>
                <a:gdLst>
                  <a:gd name="T0" fmla="*/ 240 w 297"/>
                  <a:gd name="T1" fmla="*/ 26 h 78"/>
                  <a:gd name="T2" fmla="*/ 211 w 297"/>
                  <a:gd name="T3" fmla="*/ 40 h 78"/>
                  <a:gd name="T4" fmla="*/ 179 w 297"/>
                  <a:gd name="T5" fmla="*/ 50 h 78"/>
                  <a:gd name="T6" fmla="*/ 153 w 297"/>
                  <a:gd name="T7" fmla="*/ 56 h 78"/>
                  <a:gd name="T8" fmla="*/ 137 w 297"/>
                  <a:gd name="T9" fmla="*/ 59 h 78"/>
                  <a:gd name="T10" fmla="*/ 108 w 297"/>
                  <a:gd name="T11" fmla="*/ 62 h 78"/>
                  <a:gd name="T12" fmla="*/ 80 w 297"/>
                  <a:gd name="T13" fmla="*/ 64 h 78"/>
                  <a:gd name="T14" fmla="*/ 51 w 297"/>
                  <a:gd name="T15" fmla="*/ 62 h 78"/>
                  <a:gd name="T16" fmla="*/ 44 w 297"/>
                  <a:gd name="T17" fmla="*/ 61 h 78"/>
                  <a:gd name="T18" fmla="*/ 16 w 297"/>
                  <a:gd name="T19" fmla="*/ 69 h 78"/>
                  <a:gd name="T20" fmla="*/ 0 w 297"/>
                  <a:gd name="T21" fmla="*/ 73 h 78"/>
                  <a:gd name="T22" fmla="*/ 41 w 297"/>
                  <a:gd name="T23" fmla="*/ 78 h 78"/>
                  <a:gd name="T24" fmla="*/ 96 w 297"/>
                  <a:gd name="T25" fmla="*/ 76 h 78"/>
                  <a:gd name="T26" fmla="*/ 147 w 297"/>
                  <a:gd name="T27" fmla="*/ 70 h 78"/>
                  <a:gd name="T28" fmla="*/ 169 w 297"/>
                  <a:gd name="T29" fmla="*/ 65 h 78"/>
                  <a:gd name="T30" fmla="*/ 211 w 297"/>
                  <a:gd name="T31" fmla="*/ 55 h 78"/>
                  <a:gd name="T32" fmla="*/ 246 w 297"/>
                  <a:gd name="T33" fmla="*/ 41 h 78"/>
                  <a:gd name="T34" fmla="*/ 275 w 297"/>
                  <a:gd name="T35" fmla="*/ 23 h 78"/>
                  <a:gd name="T36" fmla="*/ 288 w 297"/>
                  <a:gd name="T37" fmla="*/ 12 h 78"/>
                  <a:gd name="T38" fmla="*/ 297 w 297"/>
                  <a:gd name="T39" fmla="*/ 5 h 78"/>
                  <a:gd name="T40" fmla="*/ 297 w 297"/>
                  <a:gd name="T41" fmla="*/ 3 h 78"/>
                  <a:gd name="T42" fmla="*/ 285 w 297"/>
                  <a:gd name="T43" fmla="*/ 0 h 78"/>
                  <a:gd name="T44" fmla="*/ 275 w 297"/>
                  <a:gd name="T45" fmla="*/ 0 h 78"/>
                  <a:gd name="T46" fmla="*/ 240 w 297"/>
                  <a:gd name="T47" fmla="*/ 26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97" h="78">
                    <a:moveTo>
                      <a:pt x="240" y="26"/>
                    </a:moveTo>
                    <a:lnTo>
                      <a:pt x="211" y="40"/>
                    </a:lnTo>
                    <a:lnTo>
                      <a:pt x="179" y="50"/>
                    </a:lnTo>
                    <a:lnTo>
                      <a:pt x="153" y="56"/>
                    </a:lnTo>
                    <a:lnTo>
                      <a:pt x="137" y="59"/>
                    </a:lnTo>
                    <a:lnTo>
                      <a:pt x="108" y="62"/>
                    </a:lnTo>
                    <a:lnTo>
                      <a:pt x="80" y="64"/>
                    </a:lnTo>
                    <a:lnTo>
                      <a:pt x="51" y="62"/>
                    </a:lnTo>
                    <a:lnTo>
                      <a:pt x="44" y="61"/>
                    </a:lnTo>
                    <a:lnTo>
                      <a:pt x="16" y="69"/>
                    </a:lnTo>
                    <a:lnTo>
                      <a:pt x="0" y="73"/>
                    </a:lnTo>
                    <a:lnTo>
                      <a:pt x="41" y="78"/>
                    </a:lnTo>
                    <a:lnTo>
                      <a:pt x="96" y="76"/>
                    </a:lnTo>
                    <a:lnTo>
                      <a:pt x="147" y="70"/>
                    </a:lnTo>
                    <a:lnTo>
                      <a:pt x="169" y="65"/>
                    </a:lnTo>
                    <a:lnTo>
                      <a:pt x="211" y="55"/>
                    </a:lnTo>
                    <a:lnTo>
                      <a:pt x="246" y="41"/>
                    </a:lnTo>
                    <a:lnTo>
                      <a:pt x="275" y="23"/>
                    </a:lnTo>
                    <a:lnTo>
                      <a:pt x="288" y="12"/>
                    </a:lnTo>
                    <a:lnTo>
                      <a:pt x="297" y="5"/>
                    </a:lnTo>
                    <a:lnTo>
                      <a:pt x="297" y="3"/>
                    </a:lnTo>
                    <a:lnTo>
                      <a:pt x="285" y="0"/>
                    </a:lnTo>
                    <a:lnTo>
                      <a:pt x="275" y="0"/>
                    </a:lnTo>
                    <a:lnTo>
                      <a:pt x="240" y="26"/>
                    </a:lnTo>
                    <a:close/>
                  </a:path>
                </a:pathLst>
              </a:custGeom>
              <a:solidFill>
                <a:srgbClr val="8C8CE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60" name="Freeform 233"/>
              <p:cNvSpPr/>
              <p:nvPr/>
            </p:nvSpPr>
            <p:spPr bwMode="auto">
              <a:xfrm>
                <a:off x="2402" y="959"/>
                <a:ext cx="10" cy="4"/>
              </a:xfrm>
              <a:custGeom>
                <a:avLst/>
                <a:gdLst>
                  <a:gd name="T0" fmla="*/ 10 w 10"/>
                  <a:gd name="T1" fmla="*/ 4 h 4"/>
                  <a:gd name="T2" fmla="*/ 3 w 10"/>
                  <a:gd name="T3" fmla="*/ 4 h 4"/>
                  <a:gd name="T4" fmla="*/ 0 w 10"/>
                  <a:gd name="T5" fmla="*/ 3 h 4"/>
                  <a:gd name="T6" fmla="*/ 0 w 10"/>
                  <a:gd name="T7" fmla="*/ 0 h 4"/>
                  <a:gd name="T8" fmla="*/ 3 w 10"/>
                  <a:gd name="T9" fmla="*/ 0 h 4"/>
                  <a:gd name="T10" fmla="*/ 10 w 10"/>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4">
                    <a:moveTo>
                      <a:pt x="10" y="4"/>
                    </a:moveTo>
                    <a:lnTo>
                      <a:pt x="3" y="4"/>
                    </a:lnTo>
                    <a:lnTo>
                      <a:pt x="0" y="3"/>
                    </a:lnTo>
                    <a:lnTo>
                      <a:pt x="0" y="0"/>
                    </a:lnTo>
                    <a:lnTo>
                      <a:pt x="3" y="0"/>
                    </a:lnTo>
                    <a:lnTo>
                      <a:pt x="1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61" name="Freeform 234"/>
              <p:cNvSpPr/>
              <p:nvPr/>
            </p:nvSpPr>
            <p:spPr bwMode="auto">
              <a:xfrm>
                <a:off x="4308" y="954"/>
                <a:ext cx="9" cy="5"/>
              </a:xfrm>
              <a:custGeom>
                <a:avLst/>
                <a:gdLst>
                  <a:gd name="T0" fmla="*/ 0 w 9"/>
                  <a:gd name="T1" fmla="*/ 5 h 5"/>
                  <a:gd name="T2" fmla="*/ 3 w 9"/>
                  <a:gd name="T3" fmla="*/ 3 h 5"/>
                  <a:gd name="T4" fmla="*/ 9 w 9"/>
                  <a:gd name="T5" fmla="*/ 3 h 5"/>
                  <a:gd name="T6" fmla="*/ 9 w 9"/>
                  <a:gd name="T7" fmla="*/ 0 h 5"/>
                  <a:gd name="T8" fmla="*/ 6 w 9"/>
                  <a:gd name="T9" fmla="*/ 0 h 5"/>
                  <a:gd name="T10" fmla="*/ 0 w 9"/>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5">
                    <a:moveTo>
                      <a:pt x="0" y="5"/>
                    </a:moveTo>
                    <a:lnTo>
                      <a:pt x="3" y="3"/>
                    </a:lnTo>
                    <a:lnTo>
                      <a:pt x="9" y="3"/>
                    </a:lnTo>
                    <a:lnTo>
                      <a:pt x="9" y="0"/>
                    </a:lnTo>
                    <a:lnTo>
                      <a:pt x="6" y="0"/>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62" name="Freeform 235"/>
              <p:cNvSpPr/>
              <p:nvPr/>
            </p:nvSpPr>
            <p:spPr bwMode="auto">
              <a:xfrm>
                <a:off x="2322" y="965"/>
                <a:ext cx="13" cy="9"/>
              </a:xfrm>
              <a:custGeom>
                <a:avLst/>
                <a:gdLst>
                  <a:gd name="T0" fmla="*/ 13 w 13"/>
                  <a:gd name="T1" fmla="*/ 7 h 9"/>
                  <a:gd name="T2" fmla="*/ 10 w 13"/>
                  <a:gd name="T3" fmla="*/ 9 h 9"/>
                  <a:gd name="T4" fmla="*/ 3 w 13"/>
                  <a:gd name="T5" fmla="*/ 4 h 9"/>
                  <a:gd name="T6" fmla="*/ 0 w 13"/>
                  <a:gd name="T7" fmla="*/ 1 h 9"/>
                  <a:gd name="T8" fmla="*/ 0 w 13"/>
                  <a:gd name="T9" fmla="*/ 0 h 9"/>
                  <a:gd name="T10" fmla="*/ 3 w 13"/>
                  <a:gd name="T11" fmla="*/ 0 h 9"/>
                  <a:gd name="T12" fmla="*/ 13 w 13"/>
                  <a:gd name="T13" fmla="*/ 7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9">
                    <a:moveTo>
                      <a:pt x="13" y="7"/>
                    </a:moveTo>
                    <a:lnTo>
                      <a:pt x="10" y="9"/>
                    </a:lnTo>
                    <a:lnTo>
                      <a:pt x="3" y="4"/>
                    </a:lnTo>
                    <a:lnTo>
                      <a:pt x="0" y="1"/>
                    </a:lnTo>
                    <a:lnTo>
                      <a:pt x="0" y="0"/>
                    </a:lnTo>
                    <a:lnTo>
                      <a:pt x="3" y="0"/>
                    </a:lnTo>
                    <a:lnTo>
                      <a:pt x="13"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63" name="Freeform 236"/>
              <p:cNvSpPr/>
              <p:nvPr/>
            </p:nvSpPr>
            <p:spPr bwMode="auto">
              <a:xfrm>
                <a:off x="4385" y="959"/>
                <a:ext cx="12" cy="9"/>
              </a:xfrm>
              <a:custGeom>
                <a:avLst/>
                <a:gdLst>
                  <a:gd name="T0" fmla="*/ 0 w 12"/>
                  <a:gd name="T1" fmla="*/ 9 h 9"/>
                  <a:gd name="T2" fmla="*/ 0 w 12"/>
                  <a:gd name="T3" fmla="*/ 9 h 9"/>
                  <a:gd name="T4" fmla="*/ 6 w 12"/>
                  <a:gd name="T5" fmla="*/ 6 h 9"/>
                  <a:gd name="T6" fmla="*/ 12 w 12"/>
                  <a:gd name="T7" fmla="*/ 3 h 9"/>
                  <a:gd name="T8" fmla="*/ 9 w 12"/>
                  <a:gd name="T9" fmla="*/ 0 h 9"/>
                  <a:gd name="T10" fmla="*/ 9 w 12"/>
                  <a:gd name="T11" fmla="*/ 0 h 9"/>
                  <a:gd name="T12" fmla="*/ 0 w 12"/>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9">
                    <a:moveTo>
                      <a:pt x="0" y="9"/>
                    </a:moveTo>
                    <a:lnTo>
                      <a:pt x="0" y="9"/>
                    </a:lnTo>
                    <a:lnTo>
                      <a:pt x="6" y="6"/>
                    </a:lnTo>
                    <a:lnTo>
                      <a:pt x="12" y="3"/>
                    </a:lnTo>
                    <a:lnTo>
                      <a:pt x="9" y="0"/>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64" name="Freeform 237"/>
              <p:cNvSpPr/>
              <p:nvPr/>
            </p:nvSpPr>
            <p:spPr bwMode="auto">
              <a:xfrm>
                <a:off x="3116" y="966"/>
                <a:ext cx="13" cy="5"/>
              </a:xfrm>
              <a:custGeom>
                <a:avLst/>
                <a:gdLst>
                  <a:gd name="T0" fmla="*/ 13 w 13"/>
                  <a:gd name="T1" fmla="*/ 2 h 5"/>
                  <a:gd name="T2" fmla="*/ 0 w 13"/>
                  <a:gd name="T3" fmla="*/ 5 h 5"/>
                  <a:gd name="T4" fmla="*/ 0 w 13"/>
                  <a:gd name="T5" fmla="*/ 5 h 5"/>
                  <a:gd name="T6" fmla="*/ 0 w 13"/>
                  <a:gd name="T7" fmla="*/ 2 h 5"/>
                  <a:gd name="T8" fmla="*/ 7 w 13"/>
                  <a:gd name="T9" fmla="*/ 0 h 5"/>
                  <a:gd name="T10" fmla="*/ 10 w 13"/>
                  <a:gd name="T11" fmla="*/ 0 h 5"/>
                  <a:gd name="T12" fmla="*/ 13 w 13"/>
                  <a:gd name="T13" fmla="*/ 2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5">
                    <a:moveTo>
                      <a:pt x="13" y="2"/>
                    </a:moveTo>
                    <a:lnTo>
                      <a:pt x="0" y="5"/>
                    </a:lnTo>
                    <a:lnTo>
                      <a:pt x="0" y="2"/>
                    </a:lnTo>
                    <a:lnTo>
                      <a:pt x="7" y="0"/>
                    </a:lnTo>
                    <a:lnTo>
                      <a:pt x="10" y="0"/>
                    </a:lnTo>
                    <a:lnTo>
                      <a:pt x="13"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65" name="Freeform 238"/>
              <p:cNvSpPr/>
              <p:nvPr/>
            </p:nvSpPr>
            <p:spPr bwMode="auto">
              <a:xfrm>
                <a:off x="3590" y="965"/>
                <a:ext cx="13" cy="3"/>
              </a:xfrm>
              <a:custGeom>
                <a:avLst/>
                <a:gdLst>
                  <a:gd name="T0" fmla="*/ 0 w 13"/>
                  <a:gd name="T1" fmla="*/ 1 h 3"/>
                  <a:gd name="T2" fmla="*/ 10 w 13"/>
                  <a:gd name="T3" fmla="*/ 3 h 3"/>
                  <a:gd name="T4" fmla="*/ 13 w 13"/>
                  <a:gd name="T5" fmla="*/ 3 h 3"/>
                  <a:gd name="T6" fmla="*/ 13 w 13"/>
                  <a:gd name="T7" fmla="*/ 1 h 3"/>
                  <a:gd name="T8" fmla="*/ 7 w 13"/>
                  <a:gd name="T9" fmla="*/ 0 h 3"/>
                  <a:gd name="T10" fmla="*/ 0 w 13"/>
                  <a:gd name="T11" fmla="*/ 0 h 3"/>
                  <a:gd name="T12" fmla="*/ 0 w 13"/>
                  <a:gd name="T13" fmla="*/ 1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3">
                    <a:moveTo>
                      <a:pt x="0" y="1"/>
                    </a:moveTo>
                    <a:lnTo>
                      <a:pt x="10" y="3"/>
                    </a:lnTo>
                    <a:lnTo>
                      <a:pt x="13" y="3"/>
                    </a:lnTo>
                    <a:lnTo>
                      <a:pt x="13" y="1"/>
                    </a:lnTo>
                    <a:lnTo>
                      <a:pt x="7" y="0"/>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66" name="Freeform 239"/>
              <p:cNvSpPr/>
              <p:nvPr/>
            </p:nvSpPr>
            <p:spPr bwMode="auto">
              <a:xfrm>
                <a:off x="2428" y="968"/>
                <a:ext cx="13" cy="3"/>
              </a:xfrm>
              <a:custGeom>
                <a:avLst/>
                <a:gdLst>
                  <a:gd name="T0" fmla="*/ 13 w 13"/>
                  <a:gd name="T1" fmla="*/ 3 h 3"/>
                  <a:gd name="T2" fmla="*/ 6 w 13"/>
                  <a:gd name="T3" fmla="*/ 3 h 3"/>
                  <a:gd name="T4" fmla="*/ 0 w 13"/>
                  <a:gd name="T5" fmla="*/ 0 h 3"/>
                  <a:gd name="T6" fmla="*/ 3 w 13"/>
                  <a:gd name="T7" fmla="*/ 0 h 3"/>
                  <a:gd name="T8" fmla="*/ 13 w 13"/>
                  <a:gd name="T9" fmla="*/ 3 h 3"/>
                  <a:gd name="T10" fmla="*/ 13 w 13"/>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3">
                    <a:moveTo>
                      <a:pt x="13" y="3"/>
                    </a:moveTo>
                    <a:lnTo>
                      <a:pt x="6" y="3"/>
                    </a:lnTo>
                    <a:lnTo>
                      <a:pt x="0" y="0"/>
                    </a:lnTo>
                    <a:lnTo>
                      <a:pt x="3" y="0"/>
                    </a:lnTo>
                    <a:lnTo>
                      <a:pt x="13"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67" name="Freeform 240"/>
              <p:cNvSpPr/>
              <p:nvPr/>
            </p:nvSpPr>
            <p:spPr bwMode="auto">
              <a:xfrm>
                <a:off x="4279" y="963"/>
                <a:ext cx="9" cy="3"/>
              </a:xfrm>
              <a:custGeom>
                <a:avLst/>
                <a:gdLst>
                  <a:gd name="T0" fmla="*/ 0 w 9"/>
                  <a:gd name="T1" fmla="*/ 3 h 3"/>
                  <a:gd name="T2" fmla="*/ 3 w 9"/>
                  <a:gd name="T3" fmla="*/ 3 h 3"/>
                  <a:gd name="T4" fmla="*/ 9 w 9"/>
                  <a:gd name="T5" fmla="*/ 0 h 3"/>
                  <a:gd name="T6" fmla="*/ 9 w 9"/>
                  <a:gd name="T7" fmla="*/ 0 h 3"/>
                  <a:gd name="T8" fmla="*/ 0 w 9"/>
                  <a:gd name="T9" fmla="*/ 3 h 3"/>
                  <a:gd name="T10" fmla="*/ 0 w 9"/>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3">
                    <a:moveTo>
                      <a:pt x="0" y="3"/>
                    </a:moveTo>
                    <a:lnTo>
                      <a:pt x="3" y="3"/>
                    </a:lnTo>
                    <a:lnTo>
                      <a:pt x="9"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68" name="Freeform 241"/>
              <p:cNvSpPr/>
              <p:nvPr/>
            </p:nvSpPr>
            <p:spPr bwMode="auto">
              <a:xfrm>
                <a:off x="2678" y="969"/>
                <a:ext cx="3" cy="16"/>
              </a:xfrm>
              <a:custGeom>
                <a:avLst/>
                <a:gdLst>
                  <a:gd name="T0" fmla="*/ 3 w 3"/>
                  <a:gd name="T1" fmla="*/ 14 h 16"/>
                  <a:gd name="T2" fmla="*/ 3 w 3"/>
                  <a:gd name="T3" fmla="*/ 16 h 16"/>
                  <a:gd name="T4" fmla="*/ 0 w 3"/>
                  <a:gd name="T5" fmla="*/ 16 h 16"/>
                  <a:gd name="T6" fmla="*/ 3 w 3"/>
                  <a:gd name="T7" fmla="*/ 0 h 16"/>
                  <a:gd name="T8" fmla="*/ 3 w 3"/>
                  <a:gd name="T9" fmla="*/ 0 h 16"/>
                  <a:gd name="T10" fmla="*/ 3 w 3"/>
                  <a:gd name="T11" fmla="*/ 14 h 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6">
                    <a:moveTo>
                      <a:pt x="3" y="14"/>
                    </a:moveTo>
                    <a:lnTo>
                      <a:pt x="3" y="16"/>
                    </a:lnTo>
                    <a:lnTo>
                      <a:pt x="0" y="16"/>
                    </a:lnTo>
                    <a:lnTo>
                      <a:pt x="3" y="0"/>
                    </a:lnTo>
                    <a:lnTo>
                      <a:pt x="3" y="1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69" name="Freeform 242"/>
              <p:cNvSpPr/>
              <p:nvPr/>
            </p:nvSpPr>
            <p:spPr bwMode="auto">
              <a:xfrm>
                <a:off x="4035" y="966"/>
                <a:ext cx="7" cy="16"/>
              </a:xfrm>
              <a:custGeom>
                <a:avLst/>
                <a:gdLst>
                  <a:gd name="T0" fmla="*/ 0 w 7"/>
                  <a:gd name="T1" fmla="*/ 13 h 16"/>
                  <a:gd name="T2" fmla="*/ 4 w 7"/>
                  <a:gd name="T3" fmla="*/ 16 h 16"/>
                  <a:gd name="T4" fmla="*/ 7 w 7"/>
                  <a:gd name="T5" fmla="*/ 16 h 16"/>
                  <a:gd name="T6" fmla="*/ 4 w 7"/>
                  <a:gd name="T7" fmla="*/ 0 h 16"/>
                  <a:gd name="T8" fmla="*/ 4 w 7"/>
                  <a:gd name="T9" fmla="*/ 0 h 16"/>
                  <a:gd name="T10" fmla="*/ 0 w 7"/>
                  <a:gd name="T11" fmla="*/ 13 h 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16">
                    <a:moveTo>
                      <a:pt x="0" y="13"/>
                    </a:moveTo>
                    <a:lnTo>
                      <a:pt x="4" y="16"/>
                    </a:lnTo>
                    <a:lnTo>
                      <a:pt x="7" y="16"/>
                    </a:lnTo>
                    <a:lnTo>
                      <a:pt x="4" y="0"/>
                    </a:lnTo>
                    <a:lnTo>
                      <a:pt x="0" y="1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70" name="Freeform 243"/>
              <p:cNvSpPr/>
              <p:nvPr/>
            </p:nvSpPr>
            <p:spPr bwMode="auto">
              <a:xfrm>
                <a:off x="3094" y="971"/>
                <a:ext cx="9" cy="6"/>
              </a:xfrm>
              <a:custGeom>
                <a:avLst/>
                <a:gdLst>
                  <a:gd name="T0" fmla="*/ 6 w 9"/>
                  <a:gd name="T1" fmla="*/ 3 h 6"/>
                  <a:gd name="T2" fmla="*/ 0 w 9"/>
                  <a:gd name="T3" fmla="*/ 6 h 6"/>
                  <a:gd name="T4" fmla="*/ 0 w 9"/>
                  <a:gd name="T5" fmla="*/ 6 h 6"/>
                  <a:gd name="T6" fmla="*/ 0 w 9"/>
                  <a:gd name="T7" fmla="*/ 6 h 6"/>
                  <a:gd name="T8" fmla="*/ 3 w 9"/>
                  <a:gd name="T9" fmla="*/ 1 h 6"/>
                  <a:gd name="T10" fmla="*/ 6 w 9"/>
                  <a:gd name="T11" fmla="*/ 0 h 6"/>
                  <a:gd name="T12" fmla="*/ 9 w 9"/>
                  <a:gd name="T13" fmla="*/ 0 h 6"/>
                  <a:gd name="T14" fmla="*/ 6 w 9"/>
                  <a:gd name="T15" fmla="*/ 3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6">
                    <a:moveTo>
                      <a:pt x="6" y="3"/>
                    </a:moveTo>
                    <a:lnTo>
                      <a:pt x="0" y="6"/>
                    </a:lnTo>
                    <a:lnTo>
                      <a:pt x="3" y="1"/>
                    </a:lnTo>
                    <a:lnTo>
                      <a:pt x="6" y="0"/>
                    </a:lnTo>
                    <a:lnTo>
                      <a:pt x="9" y="0"/>
                    </a:lnTo>
                    <a:lnTo>
                      <a:pt x="6"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71" name="Freeform 244"/>
              <p:cNvSpPr/>
              <p:nvPr/>
            </p:nvSpPr>
            <p:spPr bwMode="auto">
              <a:xfrm>
                <a:off x="3616" y="968"/>
                <a:ext cx="10" cy="8"/>
              </a:xfrm>
              <a:custGeom>
                <a:avLst/>
                <a:gdLst>
                  <a:gd name="T0" fmla="*/ 3 w 10"/>
                  <a:gd name="T1" fmla="*/ 4 h 8"/>
                  <a:gd name="T2" fmla="*/ 10 w 10"/>
                  <a:gd name="T3" fmla="*/ 8 h 8"/>
                  <a:gd name="T4" fmla="*/ 10 w 10"/>
                  <a:gd name="T5" fmla="*/ 8 h 8"/>
                  <a:gd name="T6" fmla="*/ 10 w 10"/>
                  <a:gd name="T7" fmla="*/ 6 h 8"/>
                  <a:gd name="T8" fmla="*/ 6 w 10"/>
                  <a:gd name="T9" fmla="*/ 3 h 8"/>
                  <a:gd name="T10" fmla="*/ 3 w 10"/>
                  <a:gd name="T11" fmla="*/ 0 h 8"/>
                  <a:gd name="T12" fmla="*/ 0 w 10"/>
                  <a:gd name="T13" fmla="*/ 0 h 8"/>
                  <a:gd name="T14" fmla="*/ 3 w 10"/>
                  <a:gd name="T15" fmla="*/ 4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8">
                    <a:moveTo>
                      <a:pt x="3" y="4"/>
                    </a:moveTo>
                    <a:lnTo>
                      <a:pt x="10" y="8"/>
                    </a:lnTo>
                    <a:lnTo>
                      <a:pt x="10" y="6"/>
                    </a:lnTo>
                    <a:lnTo>
                      <a:pt x="6" y="3"/>
                    </a:lnTo>
                    <a:lnTo>
                      <a:pt x="3" y="0"/>
                    </a:lnTo>
                    <a:lnTo>
                      <a:pt x="0" y="0"/>
                    </a:lnTo>
                    <a:lnTo>
                      <a:pt x="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72" name="Freeform 245"/>
              <p:cNvSpPr/>
              <p:nvPr/>
            </p:nvSpPr>
            <p:spPr bwMode="auto">
              <a:xfrm>
                <a:off x="3139" y="971"/>
                <a:ext cx="13" cy="1"/>
              </a:xfrm>
              <a:custGeom>
                <a:avLst/>
                <a:gdLst>
                  <a:gd name="T0" fmla="*/ 13 w 13"/>
                  <a:gd name="T1" fmla="*/ 0 h 1"/>
                  <a:gd name="T2" fmla="*/ 13 w 13"/>
                  <a:gd name="T3" fmla="*/ 1 h 1"/>
                  <a:gd name="T4" fmla="*/ 6 w 13"/>
                  <a:gd name="T5" fmla="*/ 1 h 1"/>
                  <a:gd name="T6" fmla="*/ 0 w 13"/>
                  <a:gd name="T7" fmla="*/ 0 h 1"/>
                  <a:gd name="T8" fmla="*/ 13 w 13"/>
                  <a:gd name="T9" fmla="*/ 0 h 1"/>
                  <a:gd name="T10" fmla="*/ 13 w 1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1">
                    <a:moveTo>
                      <a:pt x="13" y="0"/>
                    </a:moveTo>
                    <a:lnTo>
                      <a:pt x="13" y="1"/>
                    </a:lnTo>
                    <a:lnTo>
                      <a:pt x="6" y="1"/>
                    </a:lnTo>
                    <a:lnTo>
                      <a:pt x="0" y="0"/>
                    </a:lnTo>
                    <a:lnTo>
                      <a:pt x="13"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73" name="Freeform 246"/>
              <p:cNvSpPr/>
              <p:nvPr/>
            </p:nvSpPr>
            <p:spPr bwMode="auto">
              <a:xfrm>
                <a:off x="3565" y="968"/>
                <a:ext cx="12" cy="3"/>
              </a:xfrm>
              <a:custGeom>
                <a:avLst/>
                <a:gdLst>
                  <a:gd name="T0" fmla="*/ 3 w 12"/>
                  <a:gd name="T1" fmla="*/ 1 h 3"/>
                  <a:gd name="T2" fmla="*/ 0 w 12"/>
                  <a:gd name="T3" fmla="*/ 3 h 3"/>
                  <a:gd name="T4" fmla="*/ 9 w 12"/>
                  <a:gd name="T5" fmla="*/ 3 h 3"/>
                  <a:gd name="T6" fmla="*/ 12 w 12"/>
                  <a:gd name="T7" fmla="*/ 0 h 3"/>
                  <a:gd name="T8" fmla="*/ 3 w 12"/>
                  <a:gd name="T9" fmla="*/ 1 h 3"/>
                  <a:gd name="T10" fmla="*/ 3 w 12"/>
                  <a:gd name="T11" fmla="*/ 1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3">
                    <a:moveTo>
                      <a:pt x="3" y="1"/>
                    </a:moveTo>
                    <a:lnTo>
                      <a:pt x="0" y="3"/>
                    </a:lnTo>
                    <a:lnTo>
                      <a:pt x="9" y="3"/>
                    </a:lnTo>
                    <a:lnTo>
                      <a:pt x="12" y="0"/>
                    </a:lnTo>
                    <a:lnTo>
                      <a:pt x="3"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74" name="Freeform 247"/>
              <p:cNvSpPr/>
              <p:nvPr/>
            </p:nvSpPr>
            <p:spPr bwMode="auto">
              <a:xfrm>
                <a:off x="2460" y="977"/>
                <a:ext cx="13" cy="5"/>
              </a:xfrm>
              <a:custGeom>
                <a:avLst/>
                <a:gdLst>
                  <a:gd name="T0" fmla="*/ 13 w 13"/>
                  <a:gd name="T1" fmla="*/ 5 h 5"/>
                  <a:gd name="T2" fmla="*/ 13 w 13"/>
                  <a:gd name="T3" fmla="*/ 5 h 5"/>
                  <a:gd name="T4" fmla="*/ 3 w 13"/>
                  <a:gd name="T5" fmla="*/ 3 h 5"/>
                  <a:gd name="T6" fmla="*/ 0 w 13"/>
                  <a:gd name="T7" fmla="*/ 2 h 5"/>
                  <a:gd name="T8" fmla="*/ 0 w 13"/>
                  <a:gd name="T9" fmla="*/ 0 h 5"/>
                  <a:gd name="T10" fmla="*/ 6 w 13"/>
                  <a:gd name="T11" fmla="*/ 2 h 5"/>
                  <a:gd name="T12" fmla="*/ 13 w 13"/>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5">
                    <a:moveTo>
                      <a:pt x="13" y="5"/>
                    </a:moveTo>
                    <a:lnTo>
                      <a:pt x="13" y="5"/>
                    </a:lnTo>
                    <a:lnTo>
                      <a:pt x="3" y="3"/>
                    </a:lnTo>
                    <a:lnTo>
                      <a:pt x="0" y="2"/>
                    </a:lnTo>
                    <a:lnTo>
                      <a:pt x="0" y="0"/>
                    </a:lnTo>
                    <a:lnTo>
                      <a:pt x="6" y="2"/>
                    </a:lnTo>
                    <a:lnTo>
                      <a:pt x="1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75" name="Freeform 248"/>
              <p:cNvSpPr/>
              <p:nvPr/>
            </p:nvSpPr>
            <p:spPr bwMode="auto">
              <a:xfrm>
                <a:off x="4247" y="972"/>
                <a:ext cx="13" cy="5"/>
              </a:xfrm>
              <a:custGeom>
                <a:avLst/>
                <a:gdLst>
                  <a:gd name="T0" fmla="*/ 0 w 13"/>
                  <a:gd name="T1" fmla="*/ 5 h 5"/>
                  <a:gd name="T2" fmla="*/ 0 w 13"/>
                  <a:gd name="T3" fmla="*/ 5 h 5"/>
                  <a:gd name="T4" fmla="*/ 6 w 13"/>
                  <a:gd name="T5" fmla="*/ 4 h 5"/>
                  <a:gd name="T6" fmla="*/ 13 w 13"/>
                  <a:gd name="T7" fmla="*/ 2 h 5"/>
                  <a:gd name="T8" fmla="*/ 9 w 13"/>
                  <a:gd name="T9" fmla="*/ 0 h 5"/>
                  <a:gd name="T10" fmla="*/ 3 w 13"/>
                  <a:gd name="T11" fmla="*/ 2 h 5"/>
                  <a:gd name="T12" fmla="*/ 0 w 13"/>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5">
                    <a:moveTo>
                      <a:pt x="0" y="5"/>
                    </a:moveTo>
                    <a:lnTo>
                      <a:pt x="0" y="5"/>
                    </a:lnTo>
                    <a:lnTo>
                      <a:pt x="6" y="4"/>
                    </a:lnTo>
                    <a:lnTo>
                      <a:pt x="13" y="2"/>
                    </a:lnTo>
                    <a:lnTo>
                      <a:pt x="9" y="0"/>
                    </a:lnTo>
                    <a:lnTo>
                      <a:pt x="3" y="2"/>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76" name="Freeform 249"/>
              <p:cNvSpPr/>
              <p:nvPr/>
            </p:nvSpPr>
            <p:spPr bwMode="auto">
              <a:xfrm>
                <a:off x="3164" y="979"/>
                <a:ext cx="10" cy="6"/>
              </a:xfrm>
              <a:custGeom>
                <a:avLst/>
                <a:gdLst>
                  <a:gd name="T0" fmla="*/ 10 w 10"/>
                  <a:gd name="T1" fmla="*/ 6 h 6"/>
                  <a:gd name="T2" fmla="*/ 4 w 10"/>
                  <a:gd name="T3" fmla="*/ 6 h 6"/>
                  <a:gd name="T4" fmla="*/ 0 w 10"/>
                  <a:gd name="T5" fmla="*/ 1 h 6"/>
                  <a:gd name="T6" fmla="*/ 0 w 10"/>
                  <a:gd name="T7" fmla="*/ 0 h 6"/>
                  <a:gd name="T8" fmla="*/ 10 w 10"/>
                  <a:gd name="T9" fmla="*/ 4 h 6"/>
                  <a:gd name="T10" fmla="*/ 10 w 10"/>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6">
                    <a:moveTo>
                      <a:pt x="10" y="6"/>
                    </a:moveTo>
                    <a:lnTo>
                      <a:pt x="4" y="6"/>
                    </a:lnTo>
                    <a:lnTo>
                      <a:pt x="0" y="1"/>
                    </a:lnTo>
                    <a:lnTo>
                      <a:pt x="0" y="0"/>
                    </a:lnTo>
                    <a:lnTo>
                      <a:pt x="10" y="4"/>
                    </a:lnTo>
                    <a:lnTo>
                      <a:pt x="1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77" name="Freeform 250"/>
              <p:cNvSpPr/>
              <p:nvPr/>
            </p:nvSpPr>
            <p:spPr bwMode="auto">
              <a:xfrm>
                <a:off x="3545" y="977"/>
                <a:ext cx="10" cy="5"/>
              </a:xfrm>
              <a:custGeom>
                <a:avLst/>
                <a:gdLst>
                  <a:gd name="T0" fmla="*/ 0 w 10"/>
                  <a:gd name="T1" fmla="*/ 5 h 5"/>
                  <a:gd name="T2" fmla="*/ 4 w 10"/>
                  <a:gd name="T3" fmla="*/ 5 h 5"/>
                  <a:gd name="T4" fmla="*/ 10 w 10"/>
                  <a:gd name="T5" fmla="*/ 2 h 5"/>
                  <a:gd name="T6" fmla="*/ 10 w 10"/>
                  <a:gd name="T7" fmla="*/ 0 h 5"/>
                  <a:gd name="T8" fmla="*/ 0 w 10"/>
                  <a:gd name="T9" fmla="*/ 5 h 5"/>
                  <a:gd name="T10" fmla="*/ 0 w 10"/>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5">
                    <a:moveTo>
                      <a:pt x="0" y="5"/>
                    </a:moveTo>
                    <a:lnTo>
                      <a:pt x="4" y="5"/>
                    </a:lnTo>
                    <a:lnTo>
                      <a:pt x="10" y="2"/>
                    </a:lnTo>
                    <a:lnTo>
                      <a:pt x="10" y="0"/>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78" name="Freeform 251"/>
              <p:cNvSpPr/>
              <p:nvPr/>
            </p:nvSpPr>
            <p:spPr bwMode="auto">
              <a:xfrm>
                <a:off x="2341" y="979"/>
                <a:ext cx="13" cy="9"/>
              </a:xfrm>
              <a:custGeom>
                <a:avLst/>
                <a:gdLst>
                  <a:gd name="T0" fmla="*/ 13 w 13"/>
                  <a:gd name="T1" fmla="*/ 9 h 9"/>
                  <a:gd name="T2" fmla="*/ 13 w 13"/>
                  <a:gd name="T3" fmla="*/ 9 h 9"/>
                  <a:gd name="T4" fmla="*/ 3 w 13"/>
                  <a:gd name="T5" fmla="*/ 4 h 9"/>
                  <a:gd name="T6" fmla="*/ 0 w 13"/>
                  <a:gd name="T7" fmla="*/ 0 h 9"/>
                  <a:gd name="T8" fmla="*/ 0 w 13"/>
                  <a:gd name="T9" fmla="*/ 0 h 9"/>
                  <a:gd name="T10" fmla="*/ 13 w 13"/>
                  <a:gd name="T11" fmla="*/ 9 h 9"/>
                  <a:gd name="T12" fmla="*/ 13 w 13"/>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9">
                    <a:moveTo>
                      <a:pt x="13" y="9"/>
                    </a:moveTo>
                    <a:lnTo>
                      <a:pt x="13" y="9"/>
                    </a:lnTo>
                    <a:lnTo>
                      <a:pt x="3" y="4"/>
                    </a:lnTo>
                    <a:lnTo>
                      <a:pt x="0" y="0"/>
                    </a:lnTo>
                    <a:lnTo>
                      <a:pt x="13"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79" name="Freeform 252"/>
              <p:cNvSpPr/>
              <p:nvPr/>
            </p:nvSpPr>
            <p:spPr bwMode="auto">
              <a:xfrm>
                <a:off x="4365" y="974"/>
                <a:ext cx="13" cy="9"/>
              </a:xfrm>
              <a:custGeom>
                <a:avLst/>
                <a:gdLst>
                  <a:gd name="T0" fmla="*/ 0 w 13"/>
                  <a:gd name="T1" fmla="*/ 9 h 9"/>
                  <a:gd name="T2" fmla="*/ 0 w 13"/>
                  <a:gd name="T3" fmla="*/ 9 h 9"/>
                  <a:gd name="T4" fmla="*/ 10 w 13"/>
                  <a:gd name="T5" fmla="*/ 5 h 9"/>
                  <a:gd name="T6" fmla="*/ 13 w 13"/>
                  <a:gd name="T7" fmla="*/ 0 h 9"/>
                  <a:gd name="T8" fmla="*/ 13 w 13"/>
                  <a:gd name="T9" fmla="*/ 0 h 9"/>
                  <a:gd name="T10" fmla="*/ 0 w 13"/>
                  <a:gd name="T11" fmla="*/ 8 h 9"/>
                  <a:gd name="T12" fmla="*/ 0 w 13"/>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9">
                    <a:moveTo>
                      <a:pt x="0" y="9"/>
                    </a:moveTo>
                    <a:lnTo>
                      <a:pt x="0" y="9"/>
                    </a:lnTo>
                    <a:lnTo>
                      <a:pt x="10" y="5"/>
                    </a:lnTo>
                    <a:lnTo>
                      <a:pt x="13" y="0"/>
                    </a:lnTo>
                    <a:lnTo>
                      <a:pt x="0" y="8"/>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80" name="Freeform 253"/>
              <p:cNvSpPr/>
              <p:nvPr/>
            </p:nvSpPr>
            <p:spPr bwMode="auto">
              <a:xfrm>
                <a:off x="3084" y="982"/>
                <a:ext cx="3" cy="7"/>
              </a:xfrm>
              <a:custGeom>
                <a:avLst/>
                <a:gdLst>
                  <a:gd name="T0" fmla="*/ 0 w 3"/>
                  <a:gd name="T1" fmla="*/ 6 h 7"/>
                  <a:gd name="T2" fmla="*/ 0 w 3"/>
                  <a:gd name="T3" fmla="*/ 0 h 7"/>
                  <a:gd name="T4" fmla="*/ 3 w 3"/>
                  <a:gd name="T5" fmla="*/ 0 h 7"/>
                  <a:gd name="T6" fmla="*/ 3 w 3"/>
                  <a:gd name="T7" fmla="*/ 7 h 7"/>
                  <a:gd name="T8" fmla="*/ 0 w 3"/>
                  <a:gd name="T9" fmla="*/ 6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7">
                    <a:moveTo>
                      <a:pt x="0" y="6"/>
                    </a:moveTo>
                    <a:lnTo>
                      <a:pt x="0" y="0"/>
                    </a:lnTo>
                    <a:lnTo>
                      <a:pt x="3" y="0"/>
                    </a:lnTo>
                    <a:lnTo>
                      <a:pt x="3" y="7"/>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81" name="Freeform 254"/>
              <p:cNvSpPr/>
              <p:nvPr/>
            </p:nvSpPr>
            <p:spPr bwMode="auto">
              <a:xfrm>
                <a:off x="3632" y="979"/>
                <a:ext cx="3" cy="7"/>
              </a:xfrm>
              <a:custGeom>
                <a:avLst/>
                <a:gdLst>
                  <a:gd name="T0" fmla="*/ 3 w 3"/>
                  <a:gd name="T1" fmla="*/ 6 h 7"/>
                  <a:gd name="T2" fmla="*/ 3 w 3"/>
                  <a:gd name="T3" fmla="*/ 1 h 7"/>
                  <a:gd name="T4" fmla="*/ 0 w 3"/>
                  <a:gd name="T5" fmla="*/ 0 h 7"/>
                  <a:gd name="T6" fmla="*/ 0 w 3"/>
                  <a:gd name="T7" fmla="*/ 7 h 7"/>
                  <a:gd name="T8" fmla="*/ 3 w 3"/>
                  <a:gd name="T9" fmla="*/ 6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7">
                    <a:moveTo>
                      <a:pt x="3" y="6"/>
                    </a:moveTo>
                    <a:lnTo>
                      <a:pt x="3" y="1"/>
                    </a:lnTo>
                    <a:lnTo>
                      <a:pt x="0" y="0"/>
                    </a:lnTo>
                    <a:lnTo>
                      <a:pt x="0" y="7"/>
                    </a:lnTo>
                    <a:lnTo>
                      <a:pt x="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82" name="Freeform 255"/>
              <p:cNvSpPr/>
              <p:nvPr/>
            </p:nvSpPr>
            <p:spPr bwMode="auto">
              <a:xfrm>
                <a:off x="2489" y="986"/>
                <a:ext cx="19" cy="6"/>
              </a:xfrm>
              <a:custGeom>
                <a:avLst/>
                <a:gdLst>
                  <a:gd name="T0" fmla="*/ 19 w 19"/>
                  <a:gd name="T1" fmla="*/ 6 h 6"/>
                  <a:gd name="T2" fmla="*/ 16 w 19"/>
                  <a:gd name="T3" fmla="*/ 6 h 6"/>
                  <a:gd name="T4" fmla="*/ 3 w 19"/>
                  <a:gd name="T5" fmla="*/ 3 h 6"/>
                  <a:gd name="T6" fmla="*/ 0 w 19"/>
                  <a:gd name="T7" fmla="*/ 2 h 6"/>
                  <a:gd name="T8" fmla="*/ 3 w 19"/>
                  <a:gd name="T9" fmla="*/ 0 h 6"/>
                  <a:gd name="T10" fmla="*/ 19 w 19"/>
                  <a:gd name="T11" fmla="*/ 5 h 6"/>
                  <a:gd name="T12" fmla="*/ 19 w 19"/>
                  <a:gd name="T13" fmla="*/ 6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
                    <a:moveTo>
                      <a:pt x="19" y="6"/>
                    </a:moveTo>
                    <a:lnTo>
                      <a:pt x="16" y="6"/>
                    </a:lnTo>
                    <a:lnTo>
                      <a:pt x="3" y="3"/>
                    </a:lnTo>
                    <a:lnTo>
                      <a:pt x="0" y="2"/>
                    </a:lnTo>
                    <a:lnTo>
                      <a:pt x="3" y="0"/>
                    </a:lnTo>
                    <a:lnTo>
                      <a:pt x="19" y="5"/>
                    </a:lnTo>
                    <a:lnTo>
                      <a:pt x="19"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83" name="Freeform 256"/>
              <p:cNvSpPr/>
              <p:nvPr/>
            </p:nvSpPr>
            <p:spPr bwMode="auto">
              <a:xfrm>
                <a:off x="4212" y="982"/>
                <a:ext cx="16" cy="6"/>
              </a:xfrm>
              <a:custGeom>
                <a:avLst/>
                <a:gdLst>
                  <a:gd name="T0" fmla="*/ 0 w 16"/>
                  <a:gd name="T1" fmla="*/ 6 h 6"/>
                  <a:gd name="T2" fmla="*/ 3 w 16"/>
                  <a:gd name="T3" fmla="*/ 6 h 6"/>
                  <a:gd name="T4" fmla="*/ 16 w 16"/>
                  <a:gd name="T5" fmla="*/ 3 h 6"/>
                  <a:gd name="T6" fmla="*/ 16 w 16"/>
                  <a:gd name="T7" fmla="*/ 1 h 6"/>
                  <a:gd name="T8" fmla="*/ 16 w 16"/>
                  <a:gd name="T9" fmla="*/ 0 h 6"/>
                  <a:gd name="T10" fmla="*/ 0 w 16"/>
                  <a:gd name="T11" fmla="*/ 4 h 6"/>
                  <a:gd name="T12" fmla="*/ 0 w 16"/>
                  <a:gd name="T13" fmla="*/ 6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6">
                    <a:moveTo>
                      <a:pt x="0" y="6"/>
                    </a:moveTo>
                    <a:lnTo>
                      <a:pt x="3" y="6"/>
                    </a:lnTo>
                    <a:lnTo>
                      <a:pt x="16" y="3"/>
                    </a:lnTo>
                    <a:lnTo>
                      <a:pt x="16" y="1"/>
                    </a:lnTo>
                    <a:lnTo>
                      <a:pt x="16" y="0"/>
                    </a:lnTo>
                    <a:lnTo>
                      <a:pt x="0" y="4"/>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84" name="Freeform 257"/>
              <p:cNvSpPr/>
              <p:nvPr/>
            </p:nvSpPr>
            <p:spPr bwMode="auto">
              <a:xfrm>
                <a:off x="2662" y="991"/>
                <a:ext cx="12" cy="9"/>
              </a:xfrm>
              <a:custGeom>
                <a:avLst/>
                <a:gdLst>
                  <a:gd name="T0" fmla="*/ 12 w 12"/>
                  <a:gd name="T1" fmla="*/ 3 h 9"/>
                  <a:gd name="T2" fmla="*/ 3 w 12"/>
                  <a:gd name="T3" fmla="*/ 9 h 9"/>
                  <a:gd name="T4" fmla="*/ 0 w 12"/>
                  <a:gd name="T5" fmla="*/ 9 h 9"/>
                  <a:gd name="T6" fmla="*/ 0 w 12"/>
                  <a:gd name="T7" fmla="*/ 9 h 9"/>
                  <a:gd name="T8" fmla="*/ 0 w 12"/>
                  <a:gd name="T9" fmla="*/ 9 h 9"/>
                  <a:gd name="T10" fmla="*/ 9 w 12"/>
                  <a:gd name="T11" fmla="*/ 0 h 9"/>
                  <a:gd name="T12" fmla="*/ 12 w 12"/>
                  <a:gd name="T13" fmla="*/ 0 h 9"/>
                  <a:gd name="T14" fmla="*/ 12 w 12"/>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9">
                    <a:moveTo>
                      <a:pt x="12" y="3"/>
                    </a:moveTo>
                    <a:lnTo>
                      <a:pt x="3" y="9"/>
                    </a:lnTo>
                    <a:lnTo>
                      <a:pt x="0" y="9"/>
                    </a:lnTo>
                    <a:lnTo>
                      <a:pt x="9" y="0"/>
                    </a:lnTo>
                    <a:lnTo>
                      <a:pt x="12" y="0"/>
                    </a:lnTo>
                    <a:lnTo>
                      <a:pt x="12"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85" name="Freeform 258"/>
              <p:cNvSpPr/>
              <p:nvPr/>
            </p:nvSpPr>
            <p:spPr bwMode="auto">
              <a:xfrm>
                <a:off x="4045" y="988"/>
                <a:ext cx="13" cy="9"/>
              </a:xfrm>
              <a:custGeom>
                <a:avLst/>
                <a:gdLst>
                  <a:gd name="T0" fmla="*/ 0 w 13"/>
                  <a:gd name="T1" fmla="*/ 1 h 9"/>
                  <a:gd name="T2" fmla="*/ 10 w 13"/>
                  <a:gd name="T3" fmla="*/ 9 h 9"/>
                  <a:gd name="T4" fmla="*/ 10 w 13"/>
                  <a:gd name="T5" fmla="*/ 9 h 9"/>
                  <a:gd name="T6" fmla="*/ 13 w 13"/>
                  <a:gd name="T7" fmla="*/ 9 h 9"/>
                  <a:gd name="T8" fmla="*/ 13 w 13"/>
                  <a:gd name="T9" fmla="*/ 9 h 9"/>
                  <a:gd name="T10" fmla="*/ 3 w 13"/>
                  <a:gd name="T11" fmla="*/ 0 h 9"/>
                  <a:gd name="T12" fmla="*/ 0 w 13"/>
                  <a:gd name="T13" fmla="*/ 0 h 9"/>
                  <a:gd name="T14" fmla="*/ 0 w 13"/>
                  <a:gd name="T15" fmla="*/ 1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9">
                    <a:moveTo>
                      <a:pt x="0" y="1"/>
                    </a:moveTo>
                    <a:lnTo>
                      <a:pt x="10" y="9"/>
                    </a:lnTo>
                    <a:lnTo>
                      <a:pt x="13" y="9"/>
                    </a:lnTo>
                    <a:lnTo>
                      <a:pt x="3" y="0"/>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86" name="Freeform 259"/>
              <p:cNvSpPr/>
              <p:nvPr/>
            </p:nvSpPr>
            <p:spPr bwMode="auto">
              <a:xfrm>
                <a:off x="3084" y="992"/>
                <a:ext cx="13" cy="8"/>
              </a:xfrm>
              <a:custGeom>
                <a:avLst/>
                <a:gdLst>
                  <a:gd name="T0" fmla="*/ 7 w 13"/>
                  <a:gd name="T1" fmla="*/ 5 h 8"/>
                  <a:gd name="T2" fmla="*/ 13 w 13"/>
                  <a:gd name="T3" fmla="*/ 8 h 8"/>
                  <a:gd name="T4" fmla="*/ 13 w 13"/>
                  <a:gd name="T5" fmla="*/ 8 h 8"/>
                  <a:gd name="T6" fmla="*/ 7 w 13"/>
                  <a:gd name="T7" fmla="*/ 6 h 8"/>
                  <a:gd name="T8" fmla="*/ 0 w 13"/>
                  <a:gd name="T9" fmla="*/ 3 h 8"/>
                  <a:gd name="T10" fmla="*/ 0 w 13"/>
                  <a:gd name="T11" fmla="*/ 0 h 8"/>
                  <a:gd name="T12" fmla="*/ 3 w 13"/>
                  <a:gd name="T13" fmla="*/ 0 h 8"/>
                  <a:gd name="T14" fmla="*/ 7 w 13"/>
                  <a:gd name="T15" fmla="*/ 5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8">
                    <a:moveTo>
                      <a:pt x="7" y="5"/>
                    </a:moveTo>
                    <a:lnTo>
                      <a:pt x="13" y="8"/>
                    </a:lnTo>
                    <a:lnTo>
                      <a:pt x="7" y="6"/>
                    </a:lnTo>
                    <a:lnTo>
                      <a:pt x="0" y="3"/>
                    </a:lnTo>
                    <a:lnTo>
                      <a:pt x="0" y="0"/>
                    </a:lnTo>
                    <a:lnTo>
                      <a:pt x="3" y="0"/>
                    </a:lnTo>
                    <a:lnTo>
                      <a:pt x="7"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87" name="Freeform 260"/>
              <p:cNvSpPr/>
              <p:nvPr/>
            </p:nvSpPr>
            <p:spPr bwMode="auto">
              <a:xfrm>
                <a:off x="3622" y="991"/>
                <a:ext cx="10" cy="7"/>
              </a:xfrm>
              <a:custGeom>
                <a:avLst/>
                <a:gdLst>
                  <a:gd name="T0" fmla="*/ 4 w 10"/>
                  <a:gd name="T1" fmla="*/ 3 h 7"/>
                  <a:gd name="T2" fmla="*/ 0 w 10"/>
                  <a:gd name="T3" fmla="*/ 6 h 7"/>
                  <a:gd name="T4" fmla="*/ 0 w 10"/>
                  <a:gd name="T5" fmla="*/ 7 h 7"/>
                  <a:gd name="T6" fmla="*/ 4 w 10"/>
                  <a:gd name="T7" fmla="*/ 6 h 7"/>
                  <a:gd name="T8" fmla="*/ 10 w 10"/>
                  <a:gd name="T9" fmla="*/ 3 h 7"/>
                  <a:gd name="T10" fmla="*/ 10 w 10"/>
                  <a:gd name="T11" fmla="*/ 0 h 7"/>
                  <a:gd name="T12" fmla="*/ 10 w 10"/>
                  <a:gd name="T13" fmla="*/ 0 h 7"/>
                  <a:gd name="T14" fmla="*/ 4 w 10"/>
                  <a:gd name="T15" fmla="*/ 3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7">
                    <a:moveTo>
                      <a:pt x="4" y="3"/>
                    </a:moveTo>
                    <a:lnTo>
                      <a:pt x="0" y="6"/>
                    </a:lnTo>
                    <a:lnTo>
                      <a:pt x="0" y="7"/>
                    </a:lnTo>
                    <a:lnTo>
                      <a:pt x="4" y="6"/>
                    </a:lnTo>
                    <a:lnTo>
                      <a:pt x="10" y="3"/>
                    </a:lnTo>
                    <a:lnTo>
                      <a:pt x="10" y="0"/>
                    </a:lnTo>
                    <a:lnTo>
                      <a:pt x="4"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88" name="Freeform 261"/>
              <p:cNvSpPr/>
              <p:nvPr/>
            </p:nvSpPr>
            <p:spPr bwMode="auto">
              <a:xfrm>
                <a:off x="2367" y="992"/>
                <a:ext cx="22" cy="11"/>
              </a:xfrm>
              <a:custGeom>
                <a:avLst/>
                <a:gdLst>
                  <a:gd name="T0" fmla="*/ 22 w 22"/>
                  <a:gd name="T1" fmla="*/ 9 h 11"/>
                  <a:gd name="T2" fmla="*/ 22 w 22"/>
                  <a:gd name="T3" fmla="*/ 9 h 11"/>
                  <a:gd name="T4" fmla="*/ 19 w 22"/>
                  <a:gd name="T5" fmla="*/ 11 h 11"/>
                  <a:gd name="T6" fmla="*/ 0 w 22"/>
                  <a:gd name="T7" fmla="*/ 2 h 11"/>
                  <a:gd name="T8" fmla="*/ 0 w 22"/>
                  <a:gd name="T9" fmla="*/ 0 h 11"/>
                  <a:gd name="T10" fmla="*/ 16 w 22"/>
                  <a:gd name="T11" fmla="*/ 6 h 11"/>
                  <a:gd name="T12" fmla="*/ 22 w 22"/>
                  <a:gd name="T13" fmla="*/ 9 h 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 h="11">
                    <a:moveTo>
                      <a:pt x="22" y="9"/>
                    </a:moveTo>
                    <a:lnTo>
                      <a:pt x="22" y="9"/>
                    </a:lnTo>
                    <a:lnTo>
                      <a:pt x="19" y="11"/>
                    </a:lnTo>
                    <a:lnTo>
                      <a:pt x="0" y="2"/>
                    </a:lnTo>
                    <a:lnTo>
                      <a:pt x="0" y="0"/>
                    </a:lnTo>
                    <a:lnTo>
                      <a:pt x="16" y="6"/>
                    </a:lnTo>
                    <a:lnTo>
                      <a:pt x="22"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89" name="Freeform 262"/>
              <p:cNvSpPr/>
              <p:nvPr/>
            </p:nvSpPr>
            <p:spPr bwMode="auto">
              <a:xfrm>
                <a:off x="4330" y="988"/>
                <a:ext cx="22" cy="9"/>
              </a:xfrm>
              <a:custGeom>
                <a:avLst/>
                <a:gdLst>
                  <a:gd name="T0" fmla="*/ 0 w 22"/>
                  <a:gd name="T1" fmla="*/ 9 h 9"/>
                  <a:gd name="T2" fmla="*/ 0 w 22"/>
                  <a:gd name="T3" fmla="*/ 9 h 9"/>
                  <a:gd name="T4" fmla="*/ 3 w 22"/>
                  <a:gd name="T5" fmla="*/ 9 h 9"/>
                  <a:gd name="T6" fmla="*/ 22 w 22"/>
                  <a:gd name="T7" fmla="*/ 1 h 9"/>
                  <a:gd name="T8" fmla="*/ 22 w 22"/>
                  <a:gd name="T9" fmla="*/ 0 h 9"/>
                  <a:gd name="T10" fmla="*/ 6 w 22"/>
                  <a:gd name="T11" fmla="*/ 6 h 9"/>
                  <a:gd name="T12" fmla="*/ 0 w 22"/>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 h="9">
                    <a:moveTo>
                      <a:pt x="0" y="9"/>
                    </a:moveTo>
                    <a:lnTo>
                      <a:pt x="0" y="9"/>
                    </a:lnTo>
                    <a:lnTo>
                      <a:pt x="3" y="9"/>
                    </a:lnTo>
                    <a:lnTo>
                      <a:pt x="22" y="1"/>
                    </a:lnTo>
                    <a:lnTo>
                      <a:pt x="22" y="0"/>
                    </a:lnTo>
                    <a:lnTo>
                      <a:pt x="6" y="6"/>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90" name="Freeform 263"/>
              <p:cNvSpPr/>
              <p:nvPr/>
            </p:nvSpPr>
            <p:spPr bwMode="auto">
              <a:xfrm>
                <a:off x="3180" y="992"/>
                <a:ext cx="4" cy="8"/>
              </a:xfrm>
              <a:custGeom>
                <a:avLst/>
                <a:gdLst>
                  <a:gd name="T0" fmla="*/ 4 w 4"/>
                  <a:gd name="T1" fmla="*/ 6 h 8"/>
                  <a:gd name="T2" fmla="*/ 4 w 4"/>
                  <a:gd name="T3" fmla="*/ 6 h 8"/>
                  <a:gd name="T4" fmla="*/ 4 w 4"/>
                  <a:gd name="T5" fmla="*/ 8 h 8"/>
                  <a:gd name="T6" fmla="*/ 0 w 4"/>
                  <a:gd name="T7" fmla="*/ 5 h 8"/>
                  <a:gd name="T8" fmla="*/ 0 w 4"/>
                  <a:gd name="T9" fmla="*/ 0 h 8"/>
                  <a:gd name="T10" fmla="*/ 4 w 4"/>
                  <a:gd name="T11" fmla="*/ 3 h 8"/>
                  <a:gd name="T12" fmla="*/ 4 w 4"/>
                  <a:gd name="T13" fmla="*/ 6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8">
                    <a:moveTo>
                      <a:pt x="4" y="6"/>
                    </a:moveTo>
                    <a:lnTo>
                      <a:pt x="4" y="6"/>
                    </a:lnTo>
                    <a:lnTo>
                      <a:pt x="4" y="8"/>
                    </a:lnTo>
                    <a:lnTo>
                      <a:pt x="0" y="5"/>
                    </a:lnTo>
                    <a:lnTo>
                      <a:pt x="0" y="0"/>
                    </a:lnTo>
                    <a:lnTo>
                      <a:pt x="4" y="3"/>
                    </a:lnTo>
                    <a:lnTo>
                      <a:pt x="4"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91" name="Freeform 264"/>
              <p:cNvSpPr/>
              <p:nvPr/>
            </p:nvSpPr>
            <p:spPr bwMode="auto">
              <a:xfrm>
                <a:off x="3533" y="991"/>
                <a:ext cx="6" cy="7"/>
              </a:xfrm>
              <a:custGeom>
                <a:avLst/>
                <a:gdLst>
                  <a:gd name="T0" fmla="*/ 3 w 6"/>
                  <a:gd name="T1" fmla="*/ 6 h 7"/>
                  <a:gd name="T2" fmla="*/ 0 w 6"/>
                  <a:gd name="T3" fmla="*/ 6 h 7"/>
                  <a:gd name="T4" fmla="*/ 3 w 6"/>
                  <a:gd name="T5" fmla="*/ 7 h 7"/>
                  <a:gd name="T6" fmla="*/ 6 w 6"/>
                  <a:gd name="T7" fmla="*/ 4 h 7"/>
                  <a:gd name="T8" fmla="*/ 6 w 6"/>
                  <a:gd name="T9" fmla="*/ 0 h 7"/>
                  <a:gd name="T10" fmla="*/ 3 w 6"/>
                  <a:gd name="T11" fmla="*/ 3 h 7"/>
                  <a:gd name="T12" fmla="*/ 3 w 6"/>
                  <a:gd name="T13" fmla="*/ 6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7">
                    <a:moveTo>
                      <a:pt x="3" y="6"/>
                    </a:moveTo>
                    <a:lnTo>
                      <a:pt x="0" y="6"/>
                    </a:lnTo>
                    <a:lnTo>
                      <a:pt x="3" y="7"/>
                    </a:lnTo>
                    <a:lnTo>
                      <a:pt x="6" y="4"/>
                    </a:lnTo>
                    <a:lnTo>
                      <a:pt x="6" y="0"/>
                    </a:lnTo>
                    <a:lnTo>
                      <a:pt x="3" y="3"/>
                    </a:lnTo>
                    <a:lnTo>
                      <a:pt x="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92" name="Freeform 265"/>
              <p:cNvSpPr/>
              <p:nvPr/>
            </p:nvSpPr>
            <p:spPr bwMode="auto">
              <a:xfrm>
                <a:off x="2530" y="998"/>
                <a:ext cx="16" cy="5"/>
              </a:xfrm>
              <a:custGeom>
                <a:avLst/>
                <a:gdLst>
                  <a:gd name="T0" fmla="*/ 13 w 16"/>
                  <a:gd name="T1" fmla="*/ 5 h 5"/>
                  <a:gd name="T2" fmla="*/ 16 w 16"/>
                  <a:gd name="T3" fmla="*/ 5 h 5"/>
                  <a:gd name="T4" fmla="*/ 16 w 16"/>
                  <a:gd name="T5" fmla="*/ 5 h 5"/>
                  <a:gd name="T6" fmla="*/ 7 w 16"/>
                  <a:gd name="T7" fmla="*/ 5 h 5"/>
                  <a:gd name="T8" fmla="*/ 0 w 16"/>
                  <a:gd name="T9" fmla="*/ 0 h 5"/>
                  <a:gd name="T10" fmla="*/ 3 w 16"/>
                  <a:gd name="T11" fmla="*/ 0 h 5"/>
                  <a:gd name="T12" fmla="*/ 13 w 16"/>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5">
                    <a:moveTo>
                      <a:pt x="13" y="5"/>
                    </a:moveTo>
                    <a:lnTo>
                      <a:pt x="16" y="5"/>
                    </a:lnTo>
                    <a:lnTo>
                      <a:pt x="7" y="5"/>
                    </a:lnTo>
                    <a:lnTo>
                      <a:pt x="0" y="0"/>
                    </a:lnTo>
                    <a:lnTo>
                      <a:pt x="3" y="0"/>
                    </a:lnTo>
                    <a:lnTo>
                      <a:pt x="1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93" name="Freeform 266"/>
              <p:cNvSpPr/>
              <p:nvPr/>
            </p:nvSpPr>
            <p:spPr bwMode="auto">
              <a:xfrm>
                <a:off x="4173" y="994"/>
                <a:ext cx="16" cy="6"/>
              </a:xfrm>
              <a:custGeom>
                <a:avLst/>
                <a:gdLst>
                  <a:gd name="T0" fmla="*/ 3 w 16"/>
                  <a:gd name="T1" fmla="*/ 4 h 6"/>
                  <a:gd name="T2" fmla="*/ 0 w 16"/>
                  <a:gd name="T3" fmla="*/ 4 h 6"/>
                  <a:gd name="T4" fmla="*/ 0 w 16"/>
                  <a:gd name="T5" fmla="*/ 6 h 6"/>
                  <a:gd name="T6" fmla="*/ 10 w 16"/>
                  <a:gd name="T7" fmla="*/ 4 h 6"/>
                  <a:gd name="T8" fmla="*/ 16 w 16"/>
                  <a:gd name="T9" fmla="*/ 0 h 6"/>
                  <a:gd name="T10" fmla="*/ 10 w 16"/>
                  <a:gd name="T11" fmla="*/ 0 h 6"/>
                  <a:gd name="T12" fmla="*/ 3 w 16"/>
                  <a:gd name="T13" fmla="*/ 4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6">
                    <a:moveTo>
                      <a:pt x="3" y="4"/>
                    </a:moveTo>
                    <a:lnTo>
                      <a:pt x="0" y="4"/>
                    </a:lnTo>
                    <a:lnTo>
                      <a:pt x="0" y="6"/>
                    </a:lnTo>
                    <a:lnTo>
                      <a:pt x="10" y="4"/>
                    </a:lnTo>
                    <a:lnTo>
                      <a:pt x="16" y="0"/>
                    </a:lnTo>
                    <a:lnTo>
                      <a:pt x="10" y="0"/>
                    </a:lnTo>
                    <a:lnTo>
                      <a:pt x="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94" name="Freeform 267"/>
              <p:cNvSpPr/>
              <p:nvPr/>
            </p:nvSpPr>
            <p:spPr bwMode="auto">
              <a:xfrm>
                <a:off x="2399" y="1004"/>
                <a:ext cx="16" cy="8"/>
              </a:xfrm>
              <a:custGeom>
                <a:avLst/>
                <a:gdLst>
                  <a:gd name="T0" fmla="*/ 16 w 16"/>
                  <a:gd name="T1" fmla="*/ 6 h 8"/>
                  <a:gd name="T2" fmla="*/ 16 w 16"/>
                  <a:gd name="T3" fmla="*/ 6 h 8"/>
                  <a:gd name="T4" fmla="*/ 16 w 16"/>
                  <a:gd name="T5" fmla="*/ 8 h 8"/>
                  <a:gd name="T6" fmla="*/ 3 w 16"/>
                  <a:gd name="T7" fmla="*/ 3 h 8"/>
                  <a:gd name="T8" fmla="*/ 0 w 16"/>
                  <a:gd name="T9" fmla="*/ 2 h 8"/>
                  <a:gd name="T10" fmla="*/ 3 w 16"/>
                  <a:gd name="T11" fmla="*/ 0 h 8"/>
                  <a:gd name="T12" fmla="*/ 16 w 16"/>
                  <a:gd name="T13" fmla="*/ 6 h 8"/>
                  <a:gd name="T14" fmla="*/ 16 w 16"/>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8">
                    <a:moveTo>
                      <a:pt x="16" y="6"/>
                    </a:moveTo>
                    <a:lnTo>
                      <a:pt x="16" y="6"/>
                    </a:lnTo>
                    <a:lnTo>
                      <a:pt x="16" y="8"/>
                    </a:lnTo>
                    <a:lnTo>
                      <a:pt x="3" y="3"/>
                    </a:lnTo>
                    <a:lnTo>
                      <a:pt x="0" y="2"/>
                    </a:lnTo>
                    <a:lnTo>
                      <a:pt x="3" y="0"/>
                    </a:lnTo>
                    <a:lnTo>
                      <a:pt x="16"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95" name="Freeform 268"/>
              <p:cNvSpPr/>
              <p:nvPr/>
            </p:nvSpPr>
            <p:spPr bwMode="auto">
              <a:xfrm>
                <a:off x="4304" y="1000"/>
                <a:ext cx="16" cy="7"/>
              </a:xfrm>
              <a:custGeom>
                <a:avLst/>
                <a:gdLst>
                  <a:gd name="T0" fmla="*/ 0 w 16"/>
                  <a:gd name="T1" fmla="*/ 6 h 7"/>
                  <a:gd name="T2" fmla="*/ 0 w 16"/>
                  <a:gd name="T3" fmla="*/ 6 h 7"/>
                  <a:gd name="T4" fmla="*/ 0 w 16"/>
                  <a:gd name="T5" fmla="*/ 7 h 7"/>
                  <a:gd name="T6" fmla="*/ 13 w 16"/>
                  <a:gd name="T7" fmla="*/ 3 h 7"/>
                  <a:gd name="T8" fmla="*/ 16 w 16"/>
                  <a:gd name="T9" fmla="*/ 0 h 7"/>
                  <a:gd name="T10" fmla="*/ 13 w 16"/>
                  <a:gd name="T11" fmla="*/ 0 h 7"/>
                  <a:gd name="T12" fmla="*/ 0 w 16"/>
                  <a:gd name="T13" fmla="*/ 6 h 7"/>
                  <a:gd name="T14" fmla="*/ 0 w 16"/>
                  <a:gd name="T15" fmla="*/ 6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7">
                    <a:moveTo>
                      <a:pt x="0" y="6"/>
                    </a:moveTo>
                    <a:lnTo>
                      <a:pt x="0" y="6"/>
                    </a:lnTo>
                    <a:lnTo>
                      <a:pt x="0" y="7"/>
                    </a:lnTo>
                    <a:lnTo>
                      <a:pt x="13" y="3"/>
                    </a:lnTo>
                    <a:lnTo>
                      <a:pt x="16" y="0"/>
                    </a:lnTo>
                    <a:lnTo>
                      <a:pt x="13" y="0"/>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96" name="Freeform 269"/>
              <p:cNvSpPr/>
              <p:nvPr/>
            </p:nvSpPr>
            <p:spPr bwMode="auto">
              <a:xfrm>
                <a:off x="2630" y="1004"/>
                <a:ext cx="22" cy="6"/>
              </a:xfrm>
              <a:custGeom>
                <a:avLst/>
                <a:gdLst>
                  <a:gd name="T0" fmla="*/ 22 w 22"/>
                  <a:gd name="T1" fmla="*/ 0 h 6"/>
                  <a:gd name="T2" fmla="*/ 9 w 22"/>
                  <a:gd name="T3" fmla="*/ 5 h 6"/>
                  <a:gd name="T4" fmla="*/ 6 w 22"/>
                  <a:gd name="T5" fmla="*/ 5 h 6"/>
                  <a:gd name="T6" fmla="*/ 0 w 22"/>
                  <a:gd name="T7" fmla="*/ 6 h 6"/>
                  <a:gd name="T8" fmla="*/ 0 w 22"/>
                  <a:gd name="T9" fmla="*/ 6 h 6"/>
                  <a:gd name="T10" fmla="*/ 0 w 22"/>
                  <a:gd name="T11" fmla="*/ 6 h 6"/>
                  <a:gd name="T12" fmla="*/ 6 w 22"/>
                  <a:gd name="T13" fmla="*/ 3 h 6"/>
                  <a:gd name="T14" fmla="*/ 19 w 22"/>
                  <a:gd name="T15" fmla="*/ 0 h 6"/>
                  <a:gd name="T16" fmla="*/ 22 w 22"/>
                  <a:gd name="T17" fmla="*/ 0 h 6"/>
                  <a:gd name="T18" fmla="*/ 22 w 22"/>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 h="6">
                    <a:moveTo>
                      <a:pt x="22" y="0"/>
                    </a:moveTo>
                    <a:lnTo>
                      <a:pt x="9" y="5"/>
                    </a:lnTo>
                    <a:lnTo>
                      <a:pt x="6" y="5"/>
                    </a:lnTo>
                    <a:lnTo>
                      <a:pt x="0" y="6"/>
                    </a:lnTo>
                    <a:lnTo>
                      <a:pt x="6" y="3"/>
                    </a:lnTo>
                    <a:lnTo>
                      <a:pt x="19" y="0"/>
                    </a:lnTo>
                    <a:lnTo>
                      <a:pt x="22"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97" name="Freeform 270"/>
              <p:cNvSpPr/>
              <p:nvPr/>
            </p:nvSpPr>
            <p:spPr bwMode="auto">
              <a:xfrm>
                <a:off x="4067" y="1000"/>
                <a:ext cx="23" cy="7"/>
              </a:xfrm>
              <a:custGeom>
                <a:avLst/>
                <a:gdLst>
                  <a:gd name="T0" fmla="*/ 0 w 23"/>
                  <a:gd name="T1" fmla="*/ 1 h 7"/>
                  <a:gd name="T2" fmla="*/ 13 w 23"/>
                  <a:gd name="T3" fmla="*/ 4 h 7"/>
                  <a:gd name="T4" fmla="*/ 16 w 23"/>
                  <a:gd name="T5" fmla="*/ 4 h 7"/>
                  <a:gd name="T6" fmla="*/ 23 w 23"/>
                  <a:gd name="T7" fmla="*/ 7 h 7"/>
                  <a:gd name="T8" fmla="*/ 23 w 23"/>
                  <a:gd name="T9" fmla="*/ 7 h 7"/>
                  <a:gd name="T10" fmla="*/ 23 w 23"/>
                  <a:gd name="T11" fmla="*/ 6 h 7"/>
                  <a:gd name="T12" fmla="*/ 16 w 23"/>
                  <a:gd name="T13" fmla="*/ 3 h 7"/>
                  <a:gd name="T14" fmla="*/ 4 w 23"/>
                  <a:gd name="T15" fmla="*/ 0 h 7"/>
                  <a:gd name="T16" fmla="*/ 0 w 23"/>
                  <a:gd name="T17" fmla="*/ 0 h 7"/>
                  <a:gd name="T18" fmla="*/ 0 w 23"/>
                  <a:gd name="T19" fmla="*/ 1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7">
                    <a:moveTo>
                      <a:pt x="0" y="1"/>
                    </a:moveTo>
                    <a:lnTo>
                      <a:pt x="13" y="4"/>
                    </a:lnTo>
                    <a:lnTo>
                      <a:pt x="16" y="4"/>
                    </a:lnTo>
                    <a:lnTo>
                      <a:pt x="23" y="7"/>
                    </a:lnTo>
                    <a:lnTo>
                      <a:pt x="23" y="6"/>
                    </a:lnTo>
                    <a:lnTo>
                      <a:pt x="16" y="3"/>
                    </a:lnTo>
                    <a:lnTo>
                      <a:pt x="4" y="0"/>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98" name="Freeform 271"/>
              <p:cNvSpPr/>
              <p:nvPr/>
            </p:nvSpPr>
            <p:spPr bwMode="auto">
              <a:xfrm>
                <a:off x="3180" y="1006"/>
                <a:ext cx="4" cy="9"/>
              </a:xfrm>
              <a:custGeom>
                <a:avLst/>
                <a:gdLst>
                  <a:gd name="T0" fmla="*/ 4 w 4"/>
                  <a:gd name="T1" fmla="*/ 9 h 9"/>
                  <a:gd name="T2" fmla="*/ 0 w 4"/>
                  <a:gd name="T3" fmla="*/ 9 h 9"/>
                  <a:gd name="T4" fmla="*/ 0 w 4"/>
                  <a:gd name="T5" fmla="*/ 1 h 9"/>
                  <a:gd name="T6" fmla="*/ 4 w 4"/>
                  <a:gd name="T7" fmla="*/ 0 h 9"/>
                  <a:gd name="T8" fmla="*/ 4 w 4"/>
                  <a:gd name="T9" fmla="*/ 7 h 9"/>
                  <a:gd name="T10" fmla="*/ 4 w 4"/>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9">
                    <a:moveTo>
                      <a:pt x="4" y="9"/>
                    </a:moveTo>
                    <a:lnTo>
                      <a:pt x="0" y="9"/>
                    </a:lnTo>
                    <a:lnTo>
                      <a:pt x="0" y="1"/>
                    </a:lnTo>
                    <a:lnTo>
                      <a:pt x="4" y="0"/>
                    </a:lnTo>
                    <a:lnTo>
                      <a:pt x="4" y="7"/>
                    </a:lnTo>
                    <a:lnTo>
                      <a:pt x="4"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999" name="Freeform 272"/>
              <p:cNvSpPr/>
              <p:nvPr/>
            </p:nvSpPr>
            <p:spPr bwMode="auto">
              <a:xfrm>
                <a:off x="3533" y="1003"/>
                <a:ext cx="6" cy="10"/>
              </a:xfrm>
              <a:custGeom>
                <a:avLst/>
                <a:gdLst>
                  <a:gd name="T0" fmla="*/ 3 w 6"/>
                  <a:gd name="T1" fmla="*/ 10 h 10"/>
                  <a:gd name="T2" fmla="*/ 6 w 6"/>
                  <a:gd name="T3" fmla="*/ 10 h 10"/>
                  <a:gd name="T4" fmla="*/ 6 w 6"/>
                  <a:gd name="T5" fmla="*/ 3 h 10"/>
                  <a:gd name="T6" fmla="*/ 0 w 6"/>
                  <a:gd name="T7" fmla="*/ 0 h 10"/>
                  <a:gd name="T8" fmla="*/ 0 w 6"/>
                  <a:gd name="T9" fmla="*/ 9 h 10"/>
                  <a:gd name="T10" fmla="*/ 3 w 6"/>
                  <a:gd name="T11" fmla="*/ 10 h 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0">
                    <a:moveTo>
                      <a:pt x="3" y="10"/>
                    </a:moveTo>
                    <a:lnTo>
                      <a:pt x="6" y="10"/>
                    </a:lnTo>
                    <a:lnTo>
                      <a:pt x="6" y="3"/>
                    </a:lnTo>
                    <a:lnTo>
                      <a:pt x="0" y="0"/>
                    </a:lnTo>
                    <a:lnTo>
                      <a:pt x="0" y="9"/>
                    </a:lnTo>
                    <a:lnTo>
                      <a:pt x="3" y="1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00" name="Freeform 273"/>
              <p:cNvSpPr/>
              <p:nvPr/>
            </p:nvSpPr>
            <p:spPr bwMode="auto">
              <a:xfrm>
                <a:off x="3200" y="1007"/>
                <a:ext cx="163" cy="90"/>
              </a:xfrm>
              <a:custGeom>
                <a:avLst/>
                <a:gdLst>
                  <a:gd name="T0" fmla="*/ 124 w 163"/>
                  <a:gd name="T1" fmla="*/ 9 h 90"/>
                  <a:gd name="T2" fmla="*/ 144 w 163"/>
                  <a:gd name="T3" fmla="*/ 20 h 90"/>
                  <a:gd name="T4" fmla="*/ 157 w 163"/>
                  <a:gd name="T5" fmla="*/ 35 h 90"/>
                  <a:gd name="T6" fmla="*/ 163 w 163"/>
                  <a:gd name="T7" fmla="*/ 57 h 90"/>
                  <a:gd name="T8" fmla="*/ 157 w 163"/>
                  <a:gd name="T9" fmla="*/ 66 h 90"/>
                  <a:gd name="T10" fmla="*/ 140 w 163"/>
                  <a:gd name="T11" fmla="*/ 78 h 90"/>
                  <a:gd name="T12" fmla="*/ 124 w 163"/>
                  <a:gd name="T13" fmla="*/ 85 h 90"/>
                  <a:gd name="T14" fmla="*/ 118 w 163"/>
                  <a:gd name="T15" fmla="*/ 85 h 90"/>
                  <a:gd name="T16" fmla="*/ 105 w 163"/>
                  <a:gd name="T17" fmla="*/ 88 h 90"/>
                  <a:gd name="T18" fmla="*/ 89 w 163"/>
                  <a:gd name="T19" fmla="*/ 90 h 90"/>
                  <a:gd name="T20" fmla="*/ 73 w 163"/>
                  <a:gd name="T21" fmla="*/ 90 h 90"/>
                  <a:gd name="T22" fmla="*/ 64 w 163"/>
                  <a:gd name="T23" fmla="*/ 88 h 90"/>
                  <a:gd name="T24" fmla="*/ 48 w 163"/>
                  <a:gd name="T25" fmla="*/ 82 h 90"/>
                  <a:gd name="T26" fmla="*/ 32 w 163"/>
                  <a:gd name="T27" fmla="*/ 69 h 90"/>
                  <a:gd name="T28" fmla="*/ 28 w 163"/>
                  <a:gd name="T29" fmla="*/ 60 h 90"/>
                  <a:gd name="T30" fmla="*/ 32 w 163"/>
                  <a:gd name="T31" fmla="*/ 57 h 90"/>
                  <a:gd name="T32" fmla="*/ 28 w 163"/>
                  <a:gd name="T33" fmla="*/ 57 h 90"/>
                  <a:gd name="T34" fmla="*/ 54 w 163"/>
                  <a:gd name="T35" fmla="*/ 67 h 90"/>
                  <a:gd name="T36" fmla="*/ 67 w 163"/>
                  <a:gd name="T37" fmla="*/ 69 h 90"/>
                  <a:gd name="T38" fmla="*/ 99 w 163"/>
                  <a:gd name="T39" fmla="*/ 69 h 90"/>
                  <a:gd name="T40" fmla="*/ 108 w 163"/>
                  <a:gd name="T41" fmla="*/ 67 h 90"/>
                  <a:gd name="T42" fmla="*/ 124 w 163"/>
                  <a:gd name="T43" fmla="*/ 58 h 90"/>
                  <a:gd name="T44" fmla="*/ 131 w 163"/>
                  <a:gd name="T45" fmla="*/ 50 h 90"/>
                  <a:gd name="T46" fmla="*/ 131 w 163"/>
                  <a:gd name="T47" fmla="*/ 38 h 90"/>
                  <a:gd name="T48" fmla="*/ 118 w 163"/>
                  <a:gd name="T49" fmla="*/ 29 h 90"/>
                  <a:gd name="T50" fmla="*/ 96 w 163"/>
                  <a:gd name="T51" fmla="*/ 20 h 90"/>
                  <a:gd name="T52" fmla="*/ 73 w 163"/>
                  <a:gd name="T53" fmla="*/ 17 h 90"/>
                  <a:gd name="T54" fmla="*/ 35 w 163"/>
                  <a:gd name="T55" fmla="*/ 14 h 90"/>
                  <a:gd name="T56" fmla="*/ 12 w 163"/>
                  <a:gd name="T57" fmla="*/ 14 h 90"/>
                  <a:gd name="T58" fmla="*/ 9 w 163"/>
                  <a:gd name="T59" fmla="*/ 16 h 90"/>
                  <a:gd name="T60" fmla="*/ 3 w 163"/>
                  <a:gd name="T61" fmla="*/ 16 h 90"/>
                  <a:gd name="T62" fmla="*/ 0 w 163"/>
                  <a:gd name="T63" fmla="*/ 17 h 90"/>
                  <a:gd name="T64" fmla="*/ 6 w 163"/>
                  <a:gd name="T65" fmla="*/ 9 h 90"/>
                  <a:gd name="T66" fmla="*/ 6 w 163"/>
                  <a:gd name="T67" fmla="*/ 6 h 90"/>
                  <a:gd name="T68" fmla="*/ 25 w 163"/>
                  <a:gd name="T69" fmla="*/ 2 h 90"/>
                  <a:gd name="T70" fmla="*/ 60 w 163"/>
                  <a:gd name="T71" fmla="*/ 0 h 90"/>
                  <a:gd name="T72" fmla="*/ 96 w 163"/>
                  <a:gd name="T73" fmla="*/ 3 h 90"/>
                  <a:gd name="T74" fmla="*/ 124 w 163"/>
                  <a:gd name="T75" fmla="*/ 9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3" h="90">
                    <a:moveTo>
                      <a:pt x="124" y="9"/>
                    </a:moveTo>
                    <a:lnTo>
                      <a:pt x="144" y="20"/>
                    </a:lnTo>
                    <a:lnTo>
                      <a:pt x="157" y="35"/>
                    </a:lnTo>
                    <a:lnTo>
                      <a:pt x="163" y="57"/>
                    </a:lnTo>
                    <a:lnTo>
                      <a:pt x="157" y="66"/>
                    </a:lnTo>
                    <a:lnTo>
                      <a:pt x="140" y="78"/>
                    </a:lnTo>
                    <a:lnTo>
                      <a:pt x="124" y="85"/>
                    </a:lnTo>
                    <a:lnTo>
                      <a:pt x="118" y="85"/>
                    </a:lnTo>
                    <a:lnTo>
                      <a:pt x="105" y="88"/>
                    </a:lnTo>
                    <a:lnTo>
                      <a:pt x="89" y="90"/>
                    </a:lnTo>
                    <a:lnTo>
                      <a:pt x="73" y="90"/>
                    </a:lnTo>
                    <a:lnTo>
                      <a:pt x="64" y="88"/>
                    </a:lnTo>
                    <a:lnTo>
                      <a:pt x="48" y="82"/>
                    </a:lnTo>
                    <a:lnTo>
                      <a:pt x="32" y="69"/>
                    </a:lnTo>
                    <a:lnTo>
                      <a:pt x="28" y="60"/>
                    </a:lnTo>
                    <a:lnTo>
                      <a:pt x="32" y="57"/>
                    </a:lnTo>
                    <a:lnTo>
                      <a:pt x="28" y="57"/>
                    </a:lnTo>
                    <a:lnTo>
                      <a:pt x="54" y="67"/>
                    </a:lnTo>
                    <a:lnTo>
                      <a:pt x="67" y="69"/>
                    </a:lnTo>
                    <a:lnTo>
                      <a:pt x="99" y="69"/>
                    </a:lnTo>
                    <a:lnTo>
                      <a:pt x="108" y="67"/>
                    </a:lnTo>
                    <a:lnTo>
                      <a:pt x="124" y="58"/>
                    </a:lnTo>
                    <a:lnTo>
                      <a:pt x="131" y="50"/>
                    </a:lnTo>
                    <a:lnTo>
                      <a:pt x="131" y="38"/>
                    </a:lnTo>
                    <a:lnTo>
                      <a:pt x="118" y="29"/>
                    </a:lnTo>
                    <a:lnTo>
                      <a:pt x="96" y="20"/>
                    </a:lnTo>
                    <a:lnTo>
                      <a:pt x="73" y="17"/>
                    </a:lnTo>
                    <a:lnTo>
                      <a:pt x="35" y="14"/>
                    </a:lnTo>
                    <a:lnTo>
                      <a:pt x="12" y="14"/>
                    </a:lnTo>
                    <a:lnTo>
                      <a:pt x="9" y="16"/>
                    </a:lnTo>
                    <a:lnTo>
                      <a:pt x="3" y="16"/>
                    </a:lnTo>
                    <a:lnTo>
                      <a:pt x="0" y="17"/>
                    </a:lnTo>
                    <a:lnTo>
                      <a:pt x="6" y="9"/>
                    </a:lnTo>
                    <a:lnTo>
                      <a:pt x="6" y="6"/>
                    </a:lnTo>
                    <a:lnTo>
                      <a:pt x="25" y="2"/>
                    </a:lnTo>
                    <a:lnTo>
                      <a:pt x="60" y="0"/>
                    </a:lnTo>
                    <a:lnTo>
                      <a:pt x="96" y="3"/>
                    </a:lnTo>
                    <a:lnTo>
                      <a:pt x="124" y="9"/>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01" name="Freeform 274"/>
              <p:cNvSpPr/>
              <p:nvPr/>
            </p:nvSpPr>
            <p:spPr bwMode="auto">
              <a:xfrm>
                <a:off x="3360" y="1006"/>
                <a:ext cx="160" cy="89"/>
              </a:xfrm>
              <a:custGeom>
                <a:avLst/>
                <a:gdLst>
                  <a:gd name="T0" fmla="*/ 35 w 160"/>
                  <a:gd name="T1" fmla="*/ 10 h 89"/>
                  <a:gd name="T2" fmla="*/ 16 w 160"/>
                  <a:gd name="T3" fmla="*/ 20 h 89"/>
                  <a:gd name="T4" fmla="*/ 3 w 160"/>
                  <a:gd name="T5" fmla="*/ 35 h 89"/>
                  <a:gd name="T6" fmla="*/ 0 w 160"/>
                  <a:gd name="T7" fmla="*/ 56 h 89"/>
                  <a:gd name="T8" fmla="*/ 3 w 160"/>
                  <a:gd name="T9" fmla="*/ 65 h 89"/>
                  <a:gd name="T10" fmla="*/ 19 w 160"/>
                  <a:gd name="T11" fmla="*/ 79 h 89"/>
                  <a:gd name="T12" fmla="*/ 35 w 160"/>
                  <a:gd name="T13" fmla="*/ 85 h 89"/>
                  <a:gd name="T14" fmla="*/ 41 w 160"/>
                  <a:gd name="T15" fmla="*/ 85 h 89"/>
                  <a:gd name="T16" fmla="*/ 54 w 160"/>
                  <a:gd name="T17" fmla="*/ 88 h 89"/>
                  <a:gd name="T18" fmla="*/ 70 w 160"/>
                  <a:gd name="T19" fmla="*/ 89 h 89"/>
                  <a:gd name="T20" fmla="*/ 86 w 160"/>
                  <a:gd name="T21" fmla="*/ 89 h 89"/>
                  <a:gd name="T22" fmla="*/ 96 w 160"/>
                  <a:gd name="T23" fmla="*/ 88 h 89"/>
                  <a:gd name="T24" fmla="*/ 112 w 160"/>
                  <a:gd name="T25" fmla="*/ 82 h 89"/>
                  <a:gd name="T26" fmla="*/ 128 w 160"/>
                  <a:gd name="T27" fmla="*/ 70 h 89"/>
                  <a:gd name="T28" fmla="*/ 131 w 160"/>
                  <a:gd name="T29" fmla="*/ 59 h 89"/>
                  <a:gd name="T30" fmla="*/ 128 w 160"/>
                  <a:gd name="T31" fmla="*/ 56 h 89"/>
                  <a:gd name="T32" fmla="*/ 131 w 160"/>
                  <a:gd name="T33" fmla="*/ 56 h 89"/>
                  <a:gd name="T34" fmla="*/ 105 w 160"/>
                  <a:gd name="T35" fmla="*/ 67 h 89"/>
                  <a:gd name="T36" fmla="*/ 93 w 160"/>
                  <a:gd name="T37" fmla="*/ 70 h 89"/>
                  <a:gd name="T38" fmla="*/ 61 w 160"/>
                  <a:gd name="T39" fmla="*/ 68 h 89"/>
                  <a:gd name="T40" fmla="*/ 51 w 160"/>
                  <a:gd name="T41" fmla="*/ 67 h 89"/>
                  <a:gd name="T42" fmla="*/ 35 w 160"/>
                  <a:gd name="T43" fmla="*/ 58 h 89"/>
                  <a:gd name="T44" fmla="*/ 29 w 160"/>
                  <a:gd name="T45" fmla="*/ 50 h 89"/>
                  <a:gd name="T46" fmla="*/ 32 w 160"/>
                  <a:gd name="T47" fmla="*/ 39 h 89"/>
                  <a:gd name="T48" fmla="*/ 41 w 160"/>
                  <a:gd name="T49" fmla="*/ 29 h 89"/>
                  <a:gd name="T50" fmla="*/ 64 w 160"/>
                  <a:gd name="T51" fmla="*/ 20 h 89"/>
                  <a:gd name="T52" fmla="*/ 86 w 160"/>
                  <a:gd name="T53" fmla="*/ 17 h 89"/>
                  <a:gd name="T54" fmla="*/ 125 w 160"/>
                  <a:gd name="T55" fmla="*/ 14 h 89"/>
                  <a:gd name="T56" fmla="*/ 147 w 160"/>
                  <a:gd name="T57" fmla="*/ 14 h 89"/>
                  <a:gd name="T58" fmla="*/ 150 w 160"/>
                  <a:gd name="T59" fmla="*/ 15 h 89"/>
                  <a:gd name="T60" fmla="*/ 157 w 160"/>
                  <a:gd name="T61" fmla="*/ 15 h 89"/>
                  <a:gd name="T62" fmla="*/ 160 w 160"/>
                  <a:gd name="T63" fmla="*/ 17 h 89"/>
                  <a:gd name="T64" fmla="*/ 153 w 160"/>
                  <a:gd name="T65" fmla="*/ 9 h 89"/>
                  <a:gd name="T66" fmla="*/ 153 w 160"/>
                  <a:gd name="T67" fmla="*/ 6 h 89"/>
                  <a:gd name="T68" fmla="*/ 134 w 160"/>
                  <a:gd name="T69" fmla="*/ 1 h 89"/>
                  <a:gd name="T70" fmla="*/ 99 w 160"/>
                  <a:gd name="T71" fmla="*/ 0 h 89"/>
                  <a:gd name="T72" fmla="*/ 64 w 160"/>
                  <a:gd name="T73" fmla="*/ 3 h 89"/>
                  <a:gd name="T74" fmla="*/ 35 w 160"/>
                  <a:gd name="T75" fmla="*/ 10 h 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0" h="89">
                    <a:moveTo>
                      <a:pt x="35" y="10"/>
                    </a:moveTo>
                    <a:lnTo>
                      <a:pt x="16" y="20"/>
                    </a:lnTo>
                    <a:lnTo>
                      <a:pt x="3" y="35"/>
                    </a:lnTo>
                    <a:lnTo>
                      <a:pt x="0" y="56"/>
                    </a:lnTo>
                    <a:lnTo>
                      <a:pt x="3" y="65"/>
                    </a:lnTo>
                    <a:lnTo>
                      <a:pt x="19" y="79"/>
                    </a:lnTo>
                    <a:lnTo>
                      <a:pt x="35" y="85"/>
                    </a:lnTo>
                    <a:lnTo>
                      <a:pt x="41" y="85"/>
                    </a:lnTo>
                    <a:lnTo>
                      <a:pt x="54" y="88"/>
                    </a:lnTo>
                    <a:lnTo>
                      <a:pt x="70" y="89"/>
                    </a:lnTo>
                    <a:lnTo>
                      <a:pt x="86" y="89"/>
                    </a:lnTo>
                    <a:lnTo>
                      <a:pt x="96" y="88"/>
                    </a:lnTo>
                    <a:lnTo>
                      <a:pt x="112" y="82"/>
                    </a:lnTo>
                    <a:lnTo>
                      <a:pt x="128" y="70"/>
                    </a:lnTo>
                    <a:lnTo>
                      <a:pt x="131" y="59"/>
                    </a:lnTo>
                    <a:lnTo>
                      <a:pt x="128" y="56"/>
                    </a:lnTo>
                    <a:lnTo>
                      <a:pt x="131" y="56"/>
                    </a:lnTo>
                    <a:lnTo>
                      <a:pt x="105" y="67"/>
                    </a:lnTo>
                    <a:lnTo>
                      <a:pt x="93" y="70"/>
                    </a:lnTo>
                    <a:lnTo>
                      <a:pt x="61" y="68"/>
                    </a:lnTo>
                    <a:lnTo>
                      <a:pt x="51" y="67"/>
                    </a:lnTo>
                    <a:lnTo>
                      <a:pt x="35" y="58"/>
                    </a:lnTo>
                    <a:lnTo>
                      <a:pt x="29" y="50"/>
                    </a:lnTo>
                    <a:lnTo>
                      <a:pt x="32" y="39"/>
                    </a:lnTo>
                    <a:lnTo>
                      <a:pt x="41" y="29"/>
                    </a:lnTo>
                    <a:lnTo>
                      <a:pt x="64" y="20"/>
                    </a:lnTo>
                    <a:lnTo>
                      <a:pt x="86" y="17"/>
                    </a:lnTo>
                    <a:lnTo>
                      <a:pt x="125" y="14"/>
                    </a:lnTo>
                    <a:lnTo>
                      <a:pt x="147" y="14"/>
                    </a:lnTo>
                    <a:lnTo>
                      <a:pt x="150" y="15"/>
                    </a:lnTo>
                    <a:lnTo>
                      <a:pt x="157" y="15"/>
                    </a:lnTo>
                    <a:lnTo>
                      <a:pt x="160" y="17"/>
                    </a:lnTo>
                    <a:lnTo>
                      <a:pt x="153" y="9"/>
                    </a:lnTo>
                    <a:lnTo>
                      <a:pt x="153" y="6"/>
                    </a:lnTo>
                    <a:lnTo>
                      <a:pt x="134" y="1"/>
                    </a:lnTo>
                    <a:lnTo>
                      <a:pt x="99" y="0"/>
                    </a:lnTo>
                    <a:lnTo>
                      <a:pt x="64" y="3"/>
                    </a:lnTo>
                    <a:lnTo>
                      <a:pt x="35" y="10"/>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02" name="Freeform 275"/>
              <p:cNvSpPr/>
              <p:nvPr/>
            </p:nvSpPr>
            <p:spPr bwMode="auto">
              <a:xfrm>
                <a:off x="2569" y="1010"/>
                <a:ext cx="12" cy="3"/>
              </a:xfrm>
              <a:custGeom>
                <a:avLst/>
                <a:gdLst>
                  <a:gd name="T0" fmla="*/ 12 w 12"/>
                  <a:gd name="T1" fmla="*/ 3 h 3"/>
                  <a:gd name="T2" fmla="*/ 6 w 12"/>
                  <a:gd name="T3" fmla="*/ 3 h 3"/>
                  <a:gd name="T4" fmla="*/ 0 w 12"/>
                  <a:gd name="T5" fmla="*/ 3 h 3"/>
                  <a:gd name="T6" fmla="*/ 0 w 12"/>
                  <a:gd name="T7" fmla="*/ 2 h 3"/>
                  <a:gd name="T8" fmla="*/ 0 w 12"/>
                  <a:gd name="T9" fmla="*/ 0 h 3"/>
                  <a:gd name="T10" fmla="*/ 6 w 12"/>
                  <a:gd name="T11" fmla="*/ 0 h 3"/>
                  <a:gd name="T12" fmla="*/ 12 w 12"/>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3">
                    <a:moveTo>
                      <a:pt x="12" y="3"/>
                    </a:moveTo>
                    <a:lnTo>
                      <a:pt x="6" y="3"/>
                    </a:lnTo>
                    <a:lnTo>
                      <a:pt x="0" y="3"/>
                    </a:lnTo>
                    <a:lnTo>
                      <a:pt x="0" y="2"/>
                    </a:lnTo>
                    <a:lnTo>
                      <a:pt x="0" y="0"/>
                    </a:lnTo>
                    <a:lnTo>
                      <a:pt x="6" y="0"/>
                    </a:lnTo>
                    <a:lnTo>
                      <a:pt x="12"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03" name="Freeform 276"/>
              <p:cNvSpPr/>
              <p:nvPr/>
            </p:nvSpPr>
            <p:spPr bwMode="auto">
              <a:xfrm>
                <a:off x="4138" y="1006"/>
                <a:ext cx="13" cy="4"/>
              </a:xfrm>
              <a:custGeom>
                <a:avLst/>
                <a:gdLst>
                  <a:gd name="T0" fmla="*/ 0 w 13"/>
                  <a:gd name="T1" fmla="*/ 4 h 4"/>
                  <a:gd name="T2" fmla="*/ 6 w 13"/>
                  <a:gd name="T3" fmla="*/ 4 h 4"/>
                  <a:gd name="T4" fmla="*/ 13 w 13"/>
                  <a:gd name="T5" fmla="*/ 3 h 4"/>
                  <a:gd name="T6" fmla="*/ 13 w 13"/>
                  <a:gd name="T7" fmla="*/ 3 h 4"/>
                  <a:gd name="T8" fmla="*/ 13 w 13"/>
                  <a:gd name="T9" fmla="*/ 0 h 4"/>
                  <a:gd name="T10" fmla="*/ 6 w 13"/>
                  <a:gd name="T11" fmla="*/ 1 h 4"/>
                  <a:gd name="T12" fmla="*/ 0 w 13"/>
                  <a:gd name="T13" fmla="*/ 4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4">
                    <a:moveTo>
                      <a:pt x="0" y="4"/>
                    </a:moveTo>
                    <a:lnTo>
                      <a:pt x="6" y="4"/>
                    </a:lnTo>
                    <a:lnTo>
                      <a:pt x="13" y="3"/>
                    </a:lnTo>
                    <a:lnTo>
                      <a:pt x="13" y="0"/>
                    </a:lnTo>
                    <a:lnTo>
                      <a:pt x="6" y="1"/>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04" name="Freeform 277"/>
              <p:cNvSpPr/>
              <p:nvPr/>
            </p:nvSpPr>
            <p:spPr bwMode="auto">
              <a:xfrm>
                <a:off x="2434" y="1013"/>
                <a:ext cx="19" cy="7"/>
              </a:xfrm>
              <a:custGeom>
                <a:avLst/>
                <a:gdLst>
                  <a:gd name="T0" fmla="*/ 19 w 19"/>
                  <a:gd name="T1" fmla="*/ 5 h 7"/>
                  <a:gd name="T2" fmla="*/ 19 w 19"/>
                  <a:gd name="T3" fmla="*/ 5 h 7"/>
                  <a:gd name="T4" fmla="*/ 19 w 19"/>
                  <a:gd name="T5" fmla="*/ 7 h 7"/>
                  <a:gd name="T6" fmla="*/ 13 w 19"/>
                  <a:gd name="T7" fmla="*/ 7 h 7"/>
                  <a:gd name="T8" fmla="*/ 0 w 19"/>
                  <a:gd name="T9" fmla="*/ 0 h 7"/>
                  <a:gd name="T10" fmla="*/ 0 w 19"/>
                  <a:gd name="T11" fmla="*/ 0 h 7"/>
                  <a:gd name="T12" fmla="*/ 16 w 19"/>
                  <a:gd name="T13" fmla="*/ 5 h 7"/>
                  <a:gd name="T14" fmla="*/ 19 w 19"/>
                  <a:gd name="T15" fmla="*/ 5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7">
                    <a:moveTo>
                      <a:pt x="19" y="5"/>
                    </a:moveTo>
                    <a:lnTo>
                      <a:pt x="19" y="5"/>
                    </a:lnTo>
                    <a:lnTo>
                      <a:pt x="19" y="7"/>
                    </a:lnTo>
                    <a:lnTo>
                      <a:pt x="13" y="7"/>
                    </a:lnTo>
                    <a:lnTo>
                      <a:pt x="0" y="0"/>
                    </a:lnTo>
                    <a:lnTo>
                      <a:pt x="16" y="5"/>
                    </a:lnTo>
                    <a:lnTo>
                      <a:pt x="19"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05" name="Freeform 278"/>
              <p:cNvSpPr/>
              <p:nvPr/>
            </p:nvSpPr>
            <p:spPr bwMode="auto">
              <a:xfrm>
                <a:off x="4266" y="1009"/>
                <a:ext cx="19" cy="6"/>
              </a:xfrm>
              <a:custGeom>
                <a:avLst/>
                <a:gdLst>
                  <a:gd name="T0" fmla="*/ 0 w 19"/>
                  <a:gd name="T1" fmla="*/ 4 h 6"/>
                  <a:gd name="T2" fmla="*/ 0 w 19"/>
                  <a:gd name="T3" fmla="*/ 4 h 6"/>
                  <a:gd name="T4" fmla="*/ 0 w 19"/>
                  <a:gd name="T5" fmla="*/ 6 h 6"/>
                  <a:gd name="T6" fmla="*/ 6 w 19"/>
                  <a:gd name="T7" fmla="*/ 6 h 6"/>
                  <a:gd name="T8" fmla="*/ 19 w 19"/>
                  <a:gd name="T9" fmla="*/ 0 h 6"/>
                  <a:gd name="T10" fmla="*/ 16 w 19"/>
                  <a:gd name="T11" fmla="*/ 0 h 6"/>
                  <a:gd name="T12" fmla="*/ 3 w 19"/>
                  <a:gd name="T13" fmla="*/ 4 h 6"/>
                  <a:gd name="T14" fmla="*/ 0 w 19"/>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6">
                    <a:moveTo>
                      <a:pt x="0" y="4"/>
                    </a:moveTo>
                    <a:lnTo>
                      <a:pt x="0" y="4"/>
                    </a:lnTo>
                    <a:lnTo>
                      <a:pt x="0" y="6"/>
                    </a:lnTo>
                    <a:lnTo>
                      <a:pt x="6" y="6"/>
                    </a:lnTo>
                    <a:lnTo>
                      <a:pt x="19" y="0"/>
                    </a:lnTo>
                    <a:lnTo>
                      <a:pt x="16" y="0"/>
                    </a:lnTo>
                    <a:lnTo>
                      <a:pt x="3" y="4"/>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06" name="Freeform 279"/>
              <p:cNvSpPr/>
              <p:nvPr/>
            </p:nvSpPr>
            <p:spPr bwMode="auto">
              <a:xfrm>
                <a:off x="3260" y="1015"/>
                <a:ext cx="23" cy="6"/>
              </a:xfrm>
              <a:custGeom>
                <a:avLst/>
                <a:gdLst>
                  <a:gd name="T0" fmla="*/ 23 w 23"/>
                  <a:gd name="T1" fmla="*/ 5 h 6"/>
                  <a:gd name="T2" fmla="*/ 23 w 23"/>
                  <a:gd name="T3" fmla="*/ 6 h 6"/>
                  <a:gd name="T4" fmla="*/ 20 w 23"/>
                  <a:gd name="T5" fmla="*/ 6 h 6"/>
                  <a:gd name="T6" fmla="*/ 7 w 23"/>
                  <a:gd name="T7" fmla="*/ 1 h 6"/>
                  <a:gd name="T8" fmla="*/ 0 w 23"/>
                  <a:gd name="T9" fmla="*/ 1 h 6"/>
                  <a:gd name="T10" fmla="*/ 0 w 23"/>
                  <a:gd name="T11" fmla="*/ 0 h 6"/>
                  <a:gd name="T12" fmla="*/ 20 w 23"/>
                  <a:gd name="T13" fmla="*/ 3 h 6"/>
                  <a:gd name="T14" fmla="*/ 23 w 23"/>
                  <a:gd name="T15" fmla="*/ 5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 h="6">
                    <a:moveTo>
                      <a:pt x="23" y="5"/>
                    </a:moveTo>
                    <a:lnTo>
                      <a:pt x="23" y="6"/>
                    </a:lnTo>
                    <a:lnTo>
                      <a:pt x="20" y="6"/>
                    </a:lnTo>
                    <a:lnTo>
                      <a:pt x="7" y="1"/>
                    </a:lnTo>
                    <a:lnTo>
                      <a:pt x="0" y="1"/>
                    </a:lnTo>
                    <a:lnTo>
                      <a:pt x="0" y="0"/>
                    </a:lnTo>
                    <a:lnTo>
                      <a:pt x="20" y="3"/>
                    </a:lnTo>
                    <a:lnTo>
                      <a:pt x="2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07" name="Freeform 280"/>
              <p:cNvSpPr/>
              <p:nvPr/>
            </p:nvSpPr>
            <p:spPr bwMode="auto">
              <a:xfrm>
                <a:off x="3437" y="1013"/>
                <a:ext cx="22" cy="7"/>
              </a:xfrm>
              <a:custGeom>
                <a:avLst/>
                <a:gdLst>
                  <a:gd name="T0" fmla="*/ 0 w 22"/>
                  <a:gd name="T1" fmla="*/ 5 h 7"/>
                  <a:gd name="T2" fmla="*/ 0 w 22"/>
                  <a:gd name="T3" fmla="*/ 7 h 7"/>
                  <a:gd name="T4" fmla="*/ 3 w 22"/>
                  <a:gd name="T5" fmla="*/ 7 h 7"/>
                  <a:gd name="T6" fmla="*/ 16 w 22"/>
                  <a:gd name="T7" fmla="*/ 2 h 7"/>
                  <a:gd name="T8" fmla="*/ 22 w 22"/>
                  <a:gd name="T9" fmla="*/ 2 h 7"/>
                  <a:gd name="T10" fmla="*/ 22 w 22"/>
                  <a:gd name="T11" fmla="*/ 0 h 7"/>
                  <a:gd name="T12" fmla="*/ 3 w 22"/>
                  <a:gd name="T13" fmla="*/ 3 h 7"/>
                  <a:gd name="T14" fmla="*/ 0 w 22"/>
                  <a:gd name="T15" fmla="*/ 5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 h="7">
                    <a:moveTo>
                      <a:pt x="0" y="5"/>
                    </a:moveTo>
                    <a:lnTo>
                      <a:pt x="0" y="7"/>
                    </a:lnTo>
                    <a:lnTo>
                      <a:pt x="3" y="7"/>
                    </a:lnTo>
                    <a:lnTo>
                      <a:pt x="16" y="2"/>
                    </a:lnTo>
                    <a:lnTo>
                      <a:pt x="22" y="2"/>
                    </a:lnTo>
                    <a:lnTo>
                      <a:pt x="22" y="0"/>
                    </a:lnTo>
                    <a:lnTo>
                      <a:pt x="3" y="3"/>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08" name="Freeform 281"/>
              <p:cNvSpPr/>
              <p:nvPr/>
            </p:nvSpPr>
            <p:spPr bwMode="auto">
              <a:xfrm>
                <a:off x="3225" y="1016"/>
                <a:ext cx="23" cy="2"/>
              </a:xfrm>
              <a:custGeom>
                <a:avLst/>
                <a:gdLst>
                  <a:gd name="T0" fmla="*/ 23 w 23"/>
                  <a:gd name="T1" fmla="*/ 2 h 2"/>
                  <a:gd name="T2" fmla="*/ 23 w 23"/>
                  <a:gd name="T3" fmla="*/ 2 h 2"/>
                  <a:gd name="T4" fmla="*/ 0 w 23"/>
                  <a:gd name="T5" fmla="*/ 2 h 2"/>
                  <a:gd name="T6" fmla="*/ 0 w 23"/>
                  <a:gd name="T7" fmla="*/ 0 h 2"/>
                  <a:gd name="T8" fmla="*/ 19 w 23"/>
                  <a:gd name="T9" fmla="*/ 2 h 2"/>
                  <a:gd name="T10" fmla="*/ 23 w 23"/>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2">
                    <a:moveTo>
                      <a:pt x="23" y="2"/>
                    </a:moveTo>
                    <a:lnTo>
                      <a:pt x="23" y="2"/>
                    </a:lnTo>
                    <a:lnTo>
                      <a:pt x="0" y="2"/>
                    </a:lnTo>
                    <a:lnTo>
                      <a:pt x="0" y="0"/>
                    </a:lnTo>
                    <a:lnTo>
                      <a:pt x="19" y="2"/>
                    </a:lnTo>
                    <a:lnTo>
                      <a:pt x="23"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09" name="Freeform 282"/>
              <p:cNvSpPr/>
              <p:nvPr/>
            </p:nvSpPr>
            <p:spPr bwMode="auto">
              <a:xfrm>
                <a:off x="3472" y="1015"/>
                <a:ext cx="22" cy="3"/>
              </a:xfrm>
              <a:custGeom>
                <a:avLst/>
                <a:gdLst>
                  <a:gd name="T0" fmla="*/ 0 w 22"/>
                  <a:gd name="T1" fmla="*/ 1 h 3"/>
                  <a:gd name="T2" fmla="*/ 0 w 22"/>
                  <a:gd name="T3" fmla="*/ 3 h 3"/>
                  <a:gd name="T4" fmla="*/ 22 w 22"/>
                  <a:gd name="T5" fmla="*/ 1 h 3"/>
                  <a:gd name="T6" fmla="*/ 22 w 22"/>
                  <a:gd name="T7" fmla="*/ 0 h 3"/>
                  <a:gd name="T8" fmla="*/ 3 w 22"/>
                  <a:gd name="T9" fmla="*/ 1 h 3"/>
                  <a:gd name="T10" fmla="*/ 0 w 22"/>
                  <a:gd name="T11" fmla="*/ 1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3">
                    <a:moveTo>
                      <a:pt x="0" y="1"/>
                    </a:moveTo>
                    <a:lnTo>
                      <a:pt x="0" y="3"/>
                    </a:lnTo>
                    <a:lnTo>
                      <a:pt x="22" y="1"/>
                    </a:lnTo>
                    <a:lnTo>
                      <a:pt x="22" y="0"/>
                    </a:lnTo>
                    <a:lnTo>
                      <a:pt x="3" y="1"/>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10" name="Freeform 283"/>
              <p:cNvSpPr/>
              <p:nvPr/>
            </p:nvSpPr>
            <p:spPr bwMode="auto">
              <a:xfrm>
                <a:off x="2601" y="1018"/>
                <a:ext cx="16" cy="8"/>
              </a:xfrm>
              <a:custGeom>
                <a:avLst/>
                <a:gdLst>
                  <a:gd name="T0" fmla="*/ 16 w 16"/>
                  <a:gd name="T1" fmla="*/ 8 h 8"/>
                  <a:gd name="T2" fmla="*/ 9 w 16"/>
                  <a:gd name="T3" fmla="*/ 6 h 8"/>
                  <a:gd name="T4" fmla="*/ 0 w 16"/>
                  <a:gd name="T5" fmla="*/ 3 h 8"/>
                  <a:gd name="T6" fmla="*/ 3 w 16"/>
                  <a:gd name="T7" fmla="*/ 0 h 8"/>
                  <a:gd name="T8" fmla="*/ 16 w 16"/>
                  <a:gd name="T9" fmla="*/ 6 h 8"/>
                  <a:gd name="T10" fmla="*/ 16 w 16"/>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8">
                    <a:moveTo>
                      <a:pt x="16" y="8"/>
                    </a:moveTo>
                    <a:lnTo>
                      <a:pt x="9" y="6"/>
                    </a:lnTo>
                    <a:lnTo>
                      <a:pt x="0" y="3"/>
                    </a:lnTo>
                    <a:lnTo>
                      <a:pt x="3" y="0"/>
                    </a:lnTo>
                    <a:lnTo>
                      <a:pt x="16" y="6"/>
                    </a:lnTo>
                    <a:lnTo>
                      <a:pt x="16"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11" name="Freeform 284"/>
              <p:cNvSpPr/>
              <p:nvPr/>
            </p:nvSpPr>
            <p:spPr bwMode="auto">
              <a:xfrm>
                <a:off x="4099" y="1015"/>
                <a:ext cx="17" cy="6"/>
              </a:xfrm>
              <a:custGeom>
                <a:avLst/>
                <a:gdLst>
                  <a:gd name="T0" fmla="*/ 0 w 17"/>
                  <a:gd name="T1" fmla="*/ 6 h 6"/>
                  <a:gd name="T2" fmla="*/ 10 w 17"/>
                  <a:gd name="T3" fmla="*/ 5 h 6"/>
                  <a:gd name="T4" fmla="*/ 17 w 17"/>
                  <a:gd name="T5" fmla="*/ 1 h 6"/>
                  <a:gd name="T6" fmla="*/ 17 w 17"/>
                  <a:gd name="T7" fmla="*/ 0 h 6"/>
                  <a:gd name="T8" fmla="*/ 0 w 17"/>
                  <a:gd name="T9" fmla="*/ 5 h 6"/>
                  <a:gd name="T10" fmla="*/ 0 w 1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6">
                    <a:moveTo>
                      <a:pt x="0" y="6"/>
                    </a:moveTo>
                    <a:lnTo>
                      <a:pt x="10" y="5"/>
                    </a:lnTo>
                    <a:lnTo>
                      <a:pt x="17" y="1"/>
                    </a:lnTo>
                    <a:lnTo>
                      <a:pt x="17" y="0"/>
                    </a:lnTo>
                    <a:lnTo>
                      <a:pt x="0" y="5"/>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12" name="Freeform 285"/>
              <p:cNvSpPr/>
              <p:nvPr/>
            </p:nvSpPr>
            <p:spPr bwMode="auto">
              <a:xfrm>
                <a:off x="3299" y="1020"/>
                <a:ext cx="22" cy="7"/>
              </a:xfrm>
              <a:custGeom>
                <a:avLst/>
                <a:gdLst>
                  <a:gd name="T0" fmla="*/ 22 w 22"/>
                  <a:gd name="T1" fmla="*/ 6 h 7"/>
                  <a:gd name="T2" fmla="*/ 22 w 22"/>
                  <a:gd name="T3" fmla="*/ 6 h 7"/>
                  <a:gd name="T4" fmla="*/ 19 w 22"/>
                  <a:gd name="T5" fmla="*/ 7 h 7"/>
                  <a:gd name="T6" fmla="*/ 13 w 22"/>
                  <a:gd name="T7" fmla="*/ 4 h 7"/>
                  <a:gd name="T8" fmla="*/ 0 w 22"/>
                  <a:gd name="T9" fmla="*/ 1 h 7"/>
                  <a:gd name="T10" fmla="*/ 0 w 22"/>
                  <a:gd name="T11" fmla="*/ 0 h 7"/>
                  <a:gd name="T12" fmla="*/ 16 w 22"/>
                  <a:gd name="T13" fmla="*/ 4 h 7"/>
                  <a:gd name="T14" fmla="*/ 22 w 22"/>
                  <a:gd name="T15" fmla="*/ 6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 h="7">
                    <a:moveTo>
                      <a:pt x="22" y="6"/>
                    </a:moveTo>
                    <a:lnTo>
                      <a:pt x="22" y="6"/>
                    </a:lnTo>
                    <a:lnTo>
                      <a:pt x="19" y="7"/>
                    </a:lnTo>
                    <a:lnTo>
                      <a:pt x="13" y="4"/>
                    </a:lnTo>
                    <a:lnTo>
                      <a:pt x="0" y="1"/>
                    </a:lnTo>
                    <a:lnTo>
                      <a:pt x="0" y="0"/>
                    </a:lnTo>
                    <a:lnTo>
                      <a:pt x="16" y="4"/>
                    </a:lnTo>
                    <a:lnTo>
                      <a:pt x="22"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13" name="Freeform 286"/>
              <p:cNvSpPr/>
              <p:nvPr/>
            </p:nvSpPr>
            <p:spPr bwMode="auto">
              <a:xfrm>
                <a:off x="3398" y="1018"/>
                <a:ext cx="23" cy="8"/>
              </a:xfrm>
              <a:custGeom>
                <a:avLst/>
                <a:gdLst>
                  <a:gd name="T0" fmla="*/ 0 w 23"/>
                  <a:gd name="T1" fmla="*/ 6 h 8"/>
                  <a:gd name="T2" fmla="*/ 0 w 23"/>
                  <a:gd name="T3" fmla="*/ 8 h 8"/>
                  <a:gd name="T4" fmla="*/ 3 w 23"/>
                  <a:gd name="T5" fmla="*/ 8 h 8"/>
                  <a:gd name="T6" fmla="*/ 10 w 23"/>
                  <a:gd name="T7" fmla="*/ 5 h 8"/>
                  <a:gd name="T8" fmla="*/ 23 w 23"/>
                  <a:gd name="T9" fmla="*/ 3 h 8"/>
                  <a:gd name="T10" fmla="*/ 23 w 23"/>
                  <a:gd name="T11" fmla="*/ 0 h 8"/>
                  <a:gd name="T12" fmla="*/ 7 w 23"/>
                  <a:gd name="T13" fmla="*/ 5 h 8"/>
                  <a:gd name="T14" fmla="*/ 0 w 23"/>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 h="8">
                    <a:moveTo>
                      <a:pt x="0" y="6"/>
                    </a:moveTo>
                    <a:lnTo>
                      <a:pt x="0" y="8"/>
                    </a:lnTo>
                    <a:lnTo>
                      <a:pt x="3" y="8"/>
                    </a:lnTo>
                    <a:lnTo>
                      <a:pt x="10" y="5"/>
                    </a:lnTo>
                    <a:lnTo>
                      <a:pt x="23" y="3"/>
                    </a:lnTo>
                    <a:lnTo>
                      <a:pt x="23" y="0"/>
                    </a:lnTo>
                    <a:lnTo>
                      <a:pt x="7" y="5"/>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14" name="Freeform 287"/>
              <p:cNvSpPr/>
              <p:nvPr/>
            </p:nvSpPr>
            <p:spPr bwMode="auto">
              <a:xfrm>
                <a:off x="3168" y="1021"/>
                <a:ext cx="6" cy="8"/>
              </a:xfrm>
              <a:custGeom>
                <a:avLst/>
                <a:gdLst>
                  <a:gd name="T0" fmla="*/ 3 w 6"/>
                  <a:gd name="T1" fmla="*/ 8 h 8"/>
                  <a:gd name="T2" fmla="*/ 0 w 6"/>
                  <a:gd name="T3" fmla="*/ 8 h 8"/>
                  <a:gd name="T4" fmla="*/ 0 w 6"/>
                  <a:gd name="T5" fmla="*/ 5 h 8"/>
                  <a:gd name="T6" fmla="*/ 6 w 6"/>
                  <a:gd name="T7" fmla="*/ 0 h 8"/>
                  <a:gd name="T8" fmla="*/ 6 w 6"/>
                  <a:gd name="T9" fmla="*/ 3 h 8"/>
                  <a:gd name="T10" fmla="*/ 3 w 6"/>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8">
                    <a:moveTo>
                      <a:pt x="3" y="8"/>
                    </a:moveTo>
                    <a:lnTo>
                      <a:pt x="0" y="8"/>
                    </a:lnTo>
                    <a:lnTo>
                      <a:pt x="0" y="5"/>
                    </a:lnTo>
                    <a:lnTo>
                      <a:pt x="6" y="0"/>
                    </a:lnTo>
                    <a:lnTo>
                      <a:pt x="6" y="3"/>
                    </a:lnTo>
                    <a:lnTo>
                      <a:pt x="3"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15" name="Freeform 288"/>
              <p:cNvSpPr/>
              <p:nvPr/>
            </p:nvSpPr>
            <p:spPr bwMode="auto">
              <a:xfrm>
                <a:off x="3545" y="1020"/>
                <a:ext cx="7" cy="7"/>
              </a:xfrm>
              <a:custGeom>
                <a:avLst/>
                <a:gdLst>
                  <a:gd name="T0" fmla="*/ 4 w 7"/>
                  <a:gd name="T1" fmla="*/ 7 h 7"/>
                  <a:gd name="T2" fmla="*/ 7 w 7"/>
                  <a:gd name="T3" fmla="*/ 7 h 7"/>
                  <a:gd name="T4" fmla="*/ 7 w 7"/>
                  <a:gd name="T5" fmla="*/ 4 h 7"/>
                  <a:gd name="T6" fmla="*/ 0 w 7"/>
                  <a:gd name="T7" fmla="*/ 0 h 7"/>
                  <a:gd name="T8" fmla="*/ 0 w 7"/>
                  <a:gd name="T9" fmla="*/ 3 h 7"/>
                  <a:gd name="T10" fmla="*/ 4 w 7"/>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7">
                    <a:moveTo>
                      <a:pt x="4" y="7"/>
                    </a:moveTo>
                    <a:lnTo>
                      <a:pt x="7" y="7"/>
                    </a:lnTo>
                    <a:lnTo>
                      <a:pt x="7" y="4"/>
                    </a:lnTo>
                    <a:lnTo>
                      <a:pt x="0" y="0"/>
                    </a:lnTo>
                    <a:lnTo>
                      <a:pt x="0" y="3"/>
                    </a:lnTo>
                    <a:lnTo>
                      <a:pt x="4"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16" name="Freeform 289"/>
              <p:cNvSpPr/>
              <p:nvPr/>
            </p:nvSpPr>
            <p:spPr bwMode="auto">
              <a:xfrm>
                <a:off x="2479" y="1021"/>
                <a:ext cx="26" cy="3"/>
              </a:xfrm>
              <a:custGeom>
                <a:avLst/>
                <a:gdLst>
                  <a:gd name="T0" fmla="*/ 26 w 26"/>
                  <a:gd name="T1" fmla="*/ 3 h 3"/>
                  <a:gd name="T2" fmla="*/ 26 w 26"/>
                  <a:gd name="T3" fmla="*/ 3 h 3"/>
                  <a:gd name="T4" fmla="*/ 26 w 26"/>
                  <a:gd name="T5" fmla="*/ 3 h 3"/>
                  <a:gd name="T6" fmla="*/ 6 w 26"/>
                  <a:gd name="T7" fmla="*/ 3 h 3"/>
                  <a:gd name="T8" fmla="*/ 0 w 26"/>
                  <a:gd name="T9" fmla="*/ 2 h 3"/>
                  <a:gd name="T10" fmla="*/ 3 w 26"/>
                  <a:gd name="T11" fmla="*/ 0 h 3"/>
                  <a:gd name="T12" fmla="*/ 16 w 26"/>
                  <a:gd name="T13" fmla="*/ 3 h 3"/>
                  <a:gd name="T14" fmla="*/ 26 w 26"/>
                  <a:gd name="T15" fmla="*/ 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3">
                    <a:moveTo>
                      <a:pt x="26" y="3"/>
                    </a:moveTo>
                    <a:lnTo>
                      <a:pt x="26" y="3"/>
                    </a:lnTo>
                    <a:lnTo>
                      <a:pt x="6" y="3"/>
                    </a:lnTo>
                    <a:lnTo>
                      <a:pt x="0" y="2"/>
                    </a:lnTo>
                    <a:lnTo>
                      <a:pt x="3" y="0"/>
                    </a:lnTo>
                    <a:lnTo>
                      <a:pt x="16" y="3"/>
                    </a:lnTo>
                    <a:lnTo>
                      <a:pt x="26"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17" name="Freeform 290"/>
              <p:cNvSpPr/>
              <p:nvPr/>
            </p:nvSpPr>
            <p:spPr bwMode="auto">
              <a:xfrm>
                <a:off x="4215" y="1016"/>
                <a:ext cx="25" cy="4"/>
              </a:xfrm>
              <a:custGeom>
                <a:avLst/>
                <a:gdLst>
                  <a:gd name="T0" fmla="*/ 0 w 25"/>
                  <a:gd name="T1" fmla="*/ 4 h 4"/>
                  <a:gd name="T2" fmla="*/ 0 w 25"/>
                  <a:gd name="T3" fmla="*/ 4 h 4"/>
                  <a:gd name="T4" fmla="*/ 0 w 25"/>
                  <a:gd name="T5" fmla="*/ 4 h 4"/>
                  <a:gd name="T6" fmla="*/ 19 w 25"/>
                  <a:gd name="T7" fmla="*/ 4 h 4"/>
                  <a:gd name="T8" fmla="*/ 25 w 25"/>
                  <a:gd name="T9" fmla="*/ 2 h 4"/>
                  <a:gd name="T10" fmla="*/ 22 w 25"/>
                  <a:gd name="T11" fmla="*/ 0 h 4"/>
                  <a:gd name="T12" fmla="*/ 9 w 25"/>
                  <a:gd name="T13" fmla="*/ 4 h 4"/>
                  <a:gd name="T14" fmla="*/ 0 w 25"/>
                  <a:gd name="T15" fmla="*/ 4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 h="4">
                    <a:moveTo>
                      <a:pt x="0" y="4"/>
                    </a:moveTo>
                    <a:lnTo>
                      <a:pt x="0" y="4"/>
                    </a:lnTo>
                    <a:lnTo>
                      <a:pt x="19" y="4"/>
                    </a:lnTo>
                    <a:lnTo>
                      <a:pt x="25" y="2"/>
                    </a:lnTo>
                    <a:lnTo>
                      <a:pt x="22" y="0"/>
                    </a:lnTo>
                    <a:lnTo>
                      <a:pt x="9" y="4"/>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18" name="Freeform 291"/>
              <p:cNvSpPr/>
              <p:nvPr/>
            </p:nvSpPr>
            <p:spPr bwMode="auto">
              <a:xfrm>
                <a:off x="2556" y="1024"/>
                <a:ext cx="25" cy="2"/>
              </a:xfrm>
              <a:custGeom>
                <a:avLst/>
                <a:gdLst>
                  <a:gd name="T0" fmla="*/ 25 w 25"/>
                  <a:gd name="T1" fmla="*/ 0 h 2"/>
                  <a:gd name="T2" fmla="*/ 25 w 25"/>
                  <a:gd name="T3" fmla="*/ 0 h 2"/>
                  <a:gd name="T4" fmla="*/ 13 w 25"/>
                  <a:gd name="T5" fmla="*/ 2 h 2"/>
                  <a:gd name="T6" fmla="*/ 3 w 25"/>
                  <a:gd name="T7" fmla="*/ 2 h 2"/>
                  <a:gd name="T8" fmla="*/ 0 w 25"/>
                  <a:gd name="T9" fmla="*/ 2 h 2"/>
                  <a:gd name="T10" fmla="*/ 0 w 25"/>
                  <a:gd name="T11" fmla="*/ 2 h 2"/>
                  <a:gd name="T12" fmla="*/ 19 w 25"/>
                  <a:gd name="T13" fmla="*/ 0 h 2"/>
                  <a:gd name="T14" fmla="*/ 22 w 25"/>
                  <a:gd name="T15" fmla="*/ 0 h 2"/>
                  <a:gd name="T16" fmla="*/ 25 w 25"/>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 h="2">
                    <a:moveTo>
                      <a:pt x="25" y="0"/>
                    </a:moveTo>
                    <a:lnTo>
                      <a:pt x="25" y="0"/>
                    </a:lnTo>
                    <a:lnTo>
                      <a:pt x="13" y="2"/>
                    </a:lnTo>
                    <a:lnTo>
                      <a:pt x="3" y="2"/>
                    </a:lnTo>
                    <a:lnTo>
                      <a:pt x="0" y="2"/>
                    </a:lnTo>
                    <a:lnTo>
                      <a:pt x="19" y="0"/>
                    </a:lnTo>
                    <a:lnTo>
                      <a:pt x="22" y="0"/>
                    </a:lnTo>
                    <a:lnTo>
                      <a:pt x="25"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19" name="Freeform 292"/>
              <p:cNvSpPr/>
              <p:nvPr/>
            </p:nvSpPr>
            <p:spPr bwMode="auto">
              <a:xfrm>
                <a:off x="4138" y="1020"/>
                <a:ext cx="26" cy="3"/>
              </a:xfrm>
              <a:custGeom>
                <a:avLst/>
                <a:gdLst>
                  <a:gd name="T0" fmla="*/ 0 w 26"/>
                  <a:gd name="T1" fmla="*/ 0 h 3"/>
                  <a:gd name="T2" fmla="*/ 0 w 26"/>
                  <a:gd name="T3" fmla="*/ 1 h 3"/>
                  <a:gd name="T4" fmla="*/ 13 w 26"/>
                  <a:gd name="T5" fmla="*/ 3 h 3"/>
                  <a:gd name="T6" fmla="*/ 22 w 26"/>
                  <a:gd name="T7" fmla="*/ 3 h 3"/>
                  <a:gd name="T8" fmla="*/ 26 w 26"/>
                  <a:gd name="T9" fmla="*/ 1 h 3"/>
                  <a:gd name="T10" fmla="*/ 26 w 26"/>
                  <a:gd name="T11" fmla="*/ 1 h 3"/>
                  <a:gd name="T12" fmla="*/ 6 w 26"/>
                  <a:gd name="T13" fmla="*/ 0 h 3"/>
                  <a:gd name="T14" fmla="*/ 3 w 26"/>
                  <a:gd name="T15" fmla="*/ 0 h 3"/>
                  <a:gd name="T16" fmla="*/ 0 w 26"/>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3">
                    <a:moveTo>
                      <a:pt x="0" y="0"/>
                    </a:moveTo>
                    <a:lnTo>
                      <a:pt x="0" y="1"/>
                    </a:lnTo>
                    <a:lnTo>
                      <a:pt x="13" y="3"/>
                    </a:lnTo>
                    <a:lnTo>
                      <a:pt x="22" y="3"/>
                    </a:lnTo>
                    <a:lnTo>
                      <a:pt x="26" y="1"/>
                    </a:lnTo>
                    <a:lnTo>
                      <a:pt x="6" y="0"/>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20" name="Freeform 293"/>
              <p:cNvSpPr/>
              <p:nvPr/>
            </p:nvSpPr>
            <p:spPr bwMode="auto">
              <a:xfrm>
                <a:off x="2517" y="1024"/>
                <a:ext cx="29" cy="3"/>
              </a:xfrm>
              <a:custGeom>
                <a:avLst/>
                <a:gdLst>
                  <a:gd name="T0" fmla="*/ 29 w 29"/>
                  <a:gd name="T1" fmla="*/ 2 h 3"/>
                  <a:gd name="T2" fmla="*/ 29 w 29"/>
                  <a:gd name="T3" fmla="*/ 3 h 3"/>
                  <a:gd name="T4" fmla="*/ 13 w 29"/>
                  <a:gd name="T5" fmla="*/ 2 h 3"/>
                  <a:gd name="T6" fmla="*/ 0 w 29"/>
                  <a:gd name="T7" fmla="*/ 2 h 3"/>
                  <a:gd name="T8" fmla="*/ 4 w 29"/>
                  <a:gd name="T9" fmla="*/ 0 h 3"/>
                  <a:gd name="T10" fmla="*/ 26 w 29"/>
                  <a:gd name="T11" fmla="*/ 2 h 3"/>
                  <a:gd name="T12" fmla="*/ 29 w 29"/>
                  <a:gd name="T13" fmla="*/ 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 h="3">
                    <a:moveTo>
                      <a:pt x="29" y="2"/>
                    </a:moveTo>
                    <a:lnTo>
                      <a:pt x="29" y="3"/>
                    </a:lnTo>
                    <a:lnTo>
                      <a:pt x="13" y="2"/>
                    </a:lnTo>
                    <a:lnTo>
                      <a:pt x="0" y="2"/>
                    </a:lnTo>
                    <a:lnTo>
                      <a:pt x="4" y="0"/>
                    </a:lnTo>
                    <a:lnTo>
                      <a:pt x="26" y="2"/>
                    </a:lnTo>
                    <a:lnTo>
                      <a:pt x="29"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21" name="Freeform 294"/>
              <p:cNvSpPr/>
              <p:nvPr/>
            </p:nvSpPr>
            <p:spPr bwMode="auto">
              <a:xfrm>
                <a:off x="4173" y="1020"/>
                <a:ext cx="29" cy="3"/>
              </a:xfrm>
              <a:custGeom>
                <a:avLst/>
                <a:gdLst>
                  <a:gd name="T0" fmla="*/ 0 w 29"/>
                  <a:gd name="T1" fmla="*/ 3 h 3"/>
                  <a:gd name="T2" fmla="*/ 0 w 29"/>
                  <a:gd name="T3" fmla="*/ 3 h 3"/>
                  <a:gd name="T4" fmla="*/ 16 w 29"/>
                  <a:gd name="T5" fmla="*/ 3 h 3"/>
                  <a:gd name="T6" fmla="*/ 29 w 29"/>
                  <a:gd name="T7" fmla="*/ 1 h 3"/>
                  <a:gd name="T8" fmla="*/ 26 w 29"/>
                  <a:gd name="T9" fmla="*/ 0 h 3"/>
                  <a:gd name="T10" fmla="*/ 3 w 29"/>
                  <a:gd name="T11" fmla="*/ 1 h 3"/>
                  <a:gd name="T12" fmla="*/ 0 w 29"/>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 h="3">
                    <a:moveTo>
                      <a:pt x="0" y="3"/>
                    </a:moveTo>
                    <a:lnTo>
                      <a:pt x="0" y="3"/>
                    </a:lnTo>
                    <a:lnTo>
                      <a:pt x="16" y="3"/>
                    </a:lnTo>
                    <a:lnTo>
                      <a:pt x="29" y="1"/>
                    </a:lnTo>
                    <a:lnTo>
                      <a:pt x="26" y="0"/>
                    </a:lnTo>
                    <a:lnTo>
                      <a:pt x="3" y="1"/>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22" name="Freeform 295"/>
              <p:cNvSpPr/>
              <p:nvPr/>
            </p:nvSpPr>
            <p:spPr bwMode="auto">
              <a:xfrm>
                <a:off x="2646" y="1032"/>
                <a:ext cx="16" cy="6"/>
              </a:xfrm>
              <a:custGeom>
                <a:avLst/>
                <a:gdLst>
                  <a:gd name="T0" fmla="*/ 16 w 16"/>
                  <a:gd name="T1" fmla="*/ 4 h 6"/>
                  <a:gd name="T2" fmla="*/ 16 w 16"/>
                  <a:gd name="T3" fmla="*/ 6 h 6"/>
                  <a:gd name="T4" fmla="*/ 12 w 16"/>
                  <a:gd name="T5" fmla="*/ 6 h 6"/>
                  <a:gd name="T6" fmla="*/ 6 w 16"/>
                  <a:gd name="T7" fmla="*/ 4 h 6"/>
                  <a:gd name="T8" fmla="*/ 6 w 16"/>
                  <a:gd name="T9" fmla="*/ 4 h 6"/>
                  <a:gd name="T10" fmla="*/ 0 w 16"/>
                  <a:gd name="T11" fmla="*/ 3 h 6"/>
                  <a:gd name="T12" fmla="*/ 3 w 16"/>
                  <a:gd name="T13" fmla="*/ 0 h 6"/>
                  <a:gd name="T14" fmla="*/ 16 w 16"/>
                  <a:gd name="T15" fmla="*/ 4 h 6"/>
                  <a:gd name="T16" fmla="*/ 16 w 16"/>
                  <a:gd name="T17" fmla="*/ 4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6">
                    <a:moveTo>
                      <a:pt x="16" y="4"/>
                    </a:moveTo>
                    <a:lnTo>
                      <a:pt x="16" y="6"/>
                    </a:lnTo>
                    <a:lnTo>
                      <a:pt x="12" y="6"/>
                    </a:lnTo>
                    <a:lnTo>
                      <a:pt x="6" y="4"/>
                    </a:lnTo>
                    <a:lnTo>
                      <a:pt x="0" y="3"/>
                    </a:lnTo>
                    <a:lnTo>
                      <a:pt x="3" y="0"/>
                    </a:lnTo>
                    <a:lnTo>
                      <a:pt x="16"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23" name="Freeform 296"/>
              <p:cNvSpPr/>
              <p:nvPr/>
            </p:nvSpPr>
            <p:spPr bwMode="auto">
              <a:xfrm>
                <a:off x="4058" y="1029"/>
                <a:ext cx="16" cy="6"/>
              </a:xfrm>
              <a:custGeom>
                <a:avLst/>
                <a:gdLst>
                  <a:gd name="T0" fmla="*/ 0 w 16"/>
                  <a:gd name="T1" fmla="*/ 4 h 6"/>
                  <a:gd name="T2" fmla="*/ 0 w 16"/>
                  <a:gd name="T3" fmla="*/ 6 h 6"/>
                  <a:gd name="T4" fmla="*/ 6 w 16"/>
                  <a:gd name="T5" fmla="*/ 6 h 6"/>
                  <a:gd name="T6" fmla="*/ 9 w 16"/>
                  <a:gd name="T7" fmla="*/ 4 h 6"/>
                  <a:gd name="T8" fmla="*/ 9 w 16"/>
                  <a:gd name="T9" fmla="*/ 3 h 6"/>
                  <a:gd name="T10" fmla="*/ 16 w 16"/>
                  <a:gd name="T11" fmla="*/ 1 h 6"/>
                  <a:gd name="T12" fmla="*/ 13 w 16"/>
                  <a:gd name="T13" fmla="*/ 0 h 6"/>
                  <a:gd name="T14" fmla="*/ 0 w 16"/>
                  <a:gd name="T15" fmla="*/ 4 h 6"/>
                  <a:gd name="T16" fmla="*/ 0 w 16"/>
                  <a:gd name="T17" fmla="*/ 4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6">
                    <a:moveTo>
                      <a:pt x="0" y="4"/>
                    </a:moveTo>
                    <a:lnTo>
                      <a:pt x="0" y="6"/>
                    </a:lnTo>
                    <a:lnTo>
                      <a:pt x="6" y="6"/>
                    </a:lnTo>
                    <a:lnTo>
                      <a:pt x="9" y="4"/>
                    </a:lnTo>
                    <a:lnTo>
                      <a:pt x="9" y="3"/>
                    </a:lnTo>
                    <a:lnTo>
                      <a:pt x="16" y="1"/>
                    </a:lnTo>
                    <a:lnTo>
                      <a:pt x="13" y="0"/>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24" name="Freeform 297"/>
              <p:cNvSpPr/>
              <p:nvPr/>
            </p:nvSpPr>
            <p:spPr bwMode="auto">
              <a:xfrm>
                <a:off x="3331" y="1032"/>
                <a:ext cx="9" cy="10"/>
              </a:xfrm>
              <a:custGeom>
                <a:avLst/>
                <a:gdLst>
                  <a:gd name="T0" fmla="*/ 9 w 9"/>
                  <a:gd name="T1" fmla="*/ 9 h 10"/>
                  <a:gd name="T2" fmla="*/ 9 w 9"/>
                  <a:gd name="T3" fmla="*/ 10 h 10"/>
                  <a:gd name="T4" fmla="*/ 6 w 9"/>
                  <a:gd name="T5" fmla="*/ 10 h 10"/>
                  <a:gd name="T6" fmla="*/ 0 w 9"/>
                  <a:gd name="T7" fmla="*/ 1 h 10"/>
                  <a:gd name="T8" fmla="*/ 0 w 9"/>
                  <a:gd name="T9" fmla="*/ 0 h 10"/>
                  <a:gd name="T10" fmla="*/ 6 w 9"/>
                  <a:gd name="T11" fmla="*/ 4 h 10"/>
                  <a:gd name="T12" fmla="*/ 9 w 9"/>
                  <a:gd name="T13" fmla="*/ 9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0">
                    <a:moveTo>
                      <a:pt x="9" y="9"/>
                    </a:moveTo>
                    <a:lnTo>
                      <a:pt x="9" y="10"/>
                    </a:lnTo>
                    <a:lnTo>
                      <a:pt x="6" y="10"/>
                    </a:lnTo>
                    <a:lnTo>
                      <a:pt x="0" y="1"/>
                    </a:lnTo>
                    <a:lnTo>
                      <a:pt x="0" y="0"/>
                    </a:lnTo>
                    <a:lnTo>
                      <a:pt x="6" y="4"/>
                    </a:lnTo>
                    <a:lnTo>
                      <a:pt x="9"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25" name="Freeform 298"/>
              <p:cNvSpPr/>
              <p:nvPr/>
            </p:nvSpPr>
            <p:spPr bwMode="auto">
              <a:xfrm>
                <a:off x="3379" y="1032"/>
                <a:ext cx="10" cy="9"/>
              </a:xfrm>
              <a:custGeom>
                <a:avLst/>
                <a:gdLst>
                  <a:gd name="T0" fmla="*/ 0 w 10"/>
                  <a:gd name="T1" fmla="*/ 9 h 9"/>
                  <a:gd name="T2" fmla="*/ 0 w 10"/>
                  <a:gd name="T3" fmla="*/ 9 h 9"/>
                  <a:gd name="T4" fmla="*/ 3 w 10"/>
                  <a:gd name="T5" fmla="*/ 9 h 9"/>
                  <a:gd name="T6" fmla="*/ 10 w 10"/>
                  <a:gd name="T7" fmla="*/ 0 h 9"/>
                  <a:gd name="T8" fmla="*/ 10 w 10"/>
                  <a:gd name="T9" fmla="*/ 0 h 9"/>
                  <a:gd name="T10" fmla="*/ 3 w 10"/>
                  <a:gd name="T11" fmla="*/ 3 h 9"/>
                  <a:gd name="T12" fmla="*/ 0 w 10"/>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9">
                    <a:moveTo>
                      <a:pt x="0" y="9"/>
                    </a:moveTo>
                    <a:lnTo>
                      <a:pt x="0" y="9"/>
                    </a:lnTo>
                    <a:lnTo>
                      <a:pt x="3" y="9"/>
                    </a:lnTo>
                    <a:lnTo>
                      <a:pt x="10" y="0"/>
                    </a:lnTo>
                    <a:lnTo>
                      <a:pt x="3" y="3"/>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26" name="Freeform 299"/>
              <p:cNvSpPr/>
              <p:nvPr/>
            </p:nvSpPr>
            <p:spPr bwMode="auto">
              <a:xfrm>
                <a:off x="3142" y="1035"/>
                <a:ext cx="13" cy="6"/>
              </a:xfrm>
              <a:custGeom>
                <a:avLst/>
                <a:gdLst>
                  <a:gd name="T0" fmla="*/ 3 w 13"/>
                  <a:gd name="T1" fmla="*/ 6 h 6"/>
                  <a:gd name="T2" fmla="*/ 3 w 13"/>
                  <a:gd name="T3" fmla="*/ 6 h 6"/>
                  <a:gd name="T4" fmla="*/ 0 w 13"/>
                  <a:gd name="T5" fmla="*/ 4 h 6"/>
                  <a:gd name="T6" fmla="*/ 0 w 13"/>
                  <a:gd name="T7" fmla="*/ 3 h 6"/>
                  <a:gd name="T8" fmla="*/ 13 w 13"/>
                  <a:gd name="T9" fmla="*/ 0 h 6"/>
                  <a:gd name="T10" fmla="*/ 13 w 13"/>
                  <a:gd name="T11" fmla="*/ 1 h 6"/>
                  <a:gd name="T12" fmla="*/ 3 w 13"/>
                  <a:gd name="T13" fmla="*/ 6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6">
                    <a:moveTo>
                      <a:pt x="3" y="6"/>
                    </a:moveTo>
                    <a:lnTo>
                      <a:pt x="3" y="6"/>
                    </a:lnTo>
                    <a:lnTo>
                      <a:pt x="0" y="4"/>
                    </a:lnTo>
                    <a:lnTo>
                      <a:pt x="0" y="3"/>
                    </a:lnTo>
                    <a:lnTo>
                      <a:pt x="13" y="0"/>
                    </a:lnTo>
                    <a:lnTo>
                      <a:pt x="13" y="1"/>
                    </a:lnTo>
                    <a:lnTo>
                      <a:pt x="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27" name="Freeform 300"/>
              <p:cNvSpPr/>
              <p:nvPr/>
            </p:nvSpPr>
            <p:spPr bwMode="auto">
              <a:xfrm>
                <a:off x="3565" y="1032"/>
                <a:ext cx="12" cy="7"/>
              </a:xfrm>
              <a:custGeom>
                <a:avLst/>
                <a:gdLst>
                  <a:gd name="T0" fmla="*/ 9 w 12"/>
                  <a:gd name="T1" fmla="*/ 7 h 7"/>
                  <a:gd name="T2" fmla="*/ 9 w 12"/>
                  <a:gd name="T3" fmla="*/ 7 h 7"/>
                  <a:gd name="T4" fmla="*/ 12 w 12"/>
                  <a:gd name="T5" fmla="*/ 6 h 7"/>
                  <a:gd name="T6" fmla="*/ 12 w 12"/>
                  <a:gd name="T7" fmla="*/ 4 h 7"/>
                  <a:gd name="T8" fmla="*/ 0 w 12"/>
                  <a:gd name="T9" fmla="*/ 0 h 7"/>
                  <a:gd name="T10" fmla="*/ 0 w 12"/>
                  <a:gd name="T11" fmla="*/ 3 h 7"/>
                  <a:gd name="T12" fmla="*/ 9 w 12"/>
                  <a:gd name="T13" fmla="*/ 7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7">
                    <a:moveTo>
                      <a:pt x="9" y="7"/>
                    </a:moveTo>
                    <a:lnTo>
                      <a:pt x="9" y="7"/>
                    </a:lnTo>
                    <a:lnTo>
                      <a:pt x="12" y="6"/>
                    </a:lnTo>
                    <a:lnTo>
                      <a:pt x="12" y="4"/>
                    </a:lnTo>
                    <a:lnTo>
                      <a:pt x="0" y="0"/>
                    </a:lnTo>
                    <a:lnTo>
                      <a:pt x="0" y="3"/>
                    </a:lnTo>
                    <a:lnTo>
                      <a:pt x="9"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28" name="Freeform 301"/>
              <p:cNvSpPr/>
              <p:nvPr/>
            </p:nvSpPr>
            <p:spPr bwMode="auto">
              <a:xfrm>
                <a:off x="2684" y="1042"/>
                <a:ext cx="13" cy="5"/>
              </a:xfrm>
              <a:custGeom>
                <a:avLst/>
                <a:gdLst>
                  <a:gd name="T0" fmla="*/ 13 w 13"/>
                  <a:gd name="T1" fmla="*/ 5 h 5"/>
                  <a:gd name="T2" fmla="*/ 6 w 13"/>
                  <a:gd name="T3" fmla="*/ 5 h 5"/>
                  <a:gd name="T4" fmla="*/ 3 w 13"/>
                  <a:gd name="T5" fmla="*/ 3 h 5"/>
                  <a:gd name="T6" fmla="*/ 0 w 13"/>
                  <a:gd name="T7" fmla="*/ 2 h 5"/>
                  <a:gd name="T8" fmla="*/ 3 w 13"/>
                  <a:gd name="T9" fmla="*/ 0 h 5"/>
                  <a:gd name="T10" fmla="*/ 13 w 13"/>
                  <a:gd name="T11" fmla="*/ 3 h 5"/>
                  <a:gd name="T12" fmla="*/ 13 w 13"/>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5">
                    <a:moveTo>
                      <a:pt x="13" y="5"/>
                    </a:moveTo>
                    <a:lnTo>
                      <a:pt x="6" y="5"/>
                    </a:lnTo>
                    <a:lnTo>
                      <a:pt x="3" y="3"/>
                    </a:lnTo>
                    <a:lnTo>
                      <a:pt x="0" y="2"/>
                    </a:lnTo>
                    <a:lnTo>
                      <a:pt x="3" y="0"/>
                    </a:lnTo>
                    <a:lnTo>
                      <a:pt x="13" y="3"/>
                    </a:lnTo>
                    <a:lnTo>
                      <a:pt x="1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29" name="Freeform 302"/>
              <p:cNvSpPr/>
              <p:nvPr/>
            </p:nvSpPr>
            <p:spPr bwMode="auto">
              <a:xfrm>
                <a:off x="4023" y="1039"/>
                <a:ext cx="12" cy="3"/>
              </a:xfrm>
              <a:custGeom>
                <a:avLst/>
                <a:gdLst>
                  <a:gd name="T0" fmla="*/ 0 w 12"/>
                  <a:gd name="T1" fmla="*/ 3 h 3"/>
                  <a:gd name="T2" fmla="*/ 6 w 12"/>
                  <a:gd name="T3" fmla="*/ 3 h 3"/>
                  <a:gd name="T4" fmla="*/ 9 w 12"/>
                  <a:gd name="T5" fmla="*/ 3 h 3"/>
                  <a:gd name="T6" fmla="*/ 12 w 12"/>
                  <a:gd name="T7" fmla="*/ 0 h 3"/>
                  <a:gd name="T8" fmla="*/ 9 w 12"/>
                  <a:gd name="T9" fmla="*/ 0 h 3"/>
                  <a:gd name="T10" fmla="*/ 0 w 12"/>
                  <a:gd name="T11" fmla="*/ 3 h 3"/>
                  <a:gd name="T12" fmla="*/ 0 w 12"/>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3">
                    <a:moveTo>
                      <a:pt x="0" y="3"/>
                    </a:moveTo>
                    <a:lnTo>
                      <a:pt x="6" y="3"/>
                    </a:lnTo>
                    <a:lnTo>
                      <a:pt x="9" y="3"/>
                    </a:lnTo>
                    <a:lnTo>
                      <a:pt x="12" y="0"/>
                    </a:lnTo>
                    <a:lnTo>
                      <a:pt x="9"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30" name="Freeform 303"/>
              <p:cNvSpPr/>
              <p:nvPr/>
            </p:nvSpPr>
            <p:spPr bwMode="auto">
              <a:xfrm>
                <a:off x="3113" y="1047"/>
                <a:ext cx="13" cy="6"/>
              </a:xfrm>
              <a:custGeom>
                <a:avLst/>
                <a:gdLst>
                  <a:gd name="T0" fmla="*/ 10 w 13"/>
                  <a:gd name="T1" fmla="*/ 4 h 6"/>
                  <a:gd name="T2" fmla="*/ 0 w 13"/>
                  <a:gd name="T3" fmla="*/ 6 h 6"/>
                  <a:gd name="T4" fmla="*/ 0 w 13"/>
                  <a:gd name="T5" fmla="*/ 6 h 6"/>
                  <a:gd name="T6" fmla="*/ 0 w 13"/>
                  <a:gd name="T7" fmla="*/ 6 h 6"/>
                  <a:gd name="T8" fmla="*/ 0 w 13"/>
                  <a:gd name="T9" fmla="*/ 4 h 6"/>
                  <a:gd name="T10" fmla="*/ 10 w 13"/>
                  <a:gd name="T11" fmla="*/ 0 h 6"/>
                  <a:gd name="T12" fmla="*/ 13 w 13"/>
                  <a:gd name="T13" fmla="*/ 0 h 6"/>
                  <a:gd name="T14" fmla="*/ 10 w 13"/>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6">
                    <a:moveTo>
                      <a:pt x="10" y="4"/>
                    </a:moveTo>
                    <a:lnTo>
                      <a:pt x="0" y="6"/>
                    </a:lnTo>
                    <a:lnTo>
                      <a:pt x="0" y="4"/>
                    </a:lnTo>
                    <a:lnTo>
                      <a:pt x="10" y="0"/>
                    </a:lnTo>
                    <a:lnTo>
                      <a:pt x="13" y="0"/>
                    </a:lnTo>
                    <a:lnTo>
                      <a:pt x="1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31" name="Freeform 304"/>
              <p:cNvSpPr/>
              <p:nvPr/>
            </p:nvSpPr>
            <p:spPr bwMode="auto">
              <a:xfrm>
                <a:off x="3593" y="1045"/>
                <a:ext cx="17" cy="6"/>
              </a:xfrm>
              <a:custGeom>
                <a:avLst/>
                <a:gdLst>
                  <a:gd name="T0" fmla="*/ 4 w 17"/>
                  <a:gd name="T1" fmla="*/ 5 h 6"/>
                  <a:gd name="T2" fmla="*/ 13 w 17"/>
                  <a:gd name="T3" fmla="*/ 6 h 6"/>
                  <a:gd name="T4" fmla="*/ 13 w 17"/>
                  <a:gd name="T5" fmla="*/ 6 h 6"/>
                  <a:gd name="T6" fmla="*/ 17 w 17"/>
                  <a:gd name="T7" fmla="*/ 6 h 6"/>
                  <a:gd name="T8" fmla="*/ 17 w 17"/>
                  <a:gd name="T9" fmla="*/ 5 h 6"/>
                  <a:gd name="T10" fmla="*/ 4 w 17"/>
                  <a:gd name="T11" fmla="*/ 0 h 6"/>
                  <a:gd name="T12" fmla="*/ 0 w 17"/>
                  <a:gd name="T13" fmla="*/ 0 h 6"/>
                  <a:gd name="T14" fmla="*/ 4 w 17"/>
                  <a:gd name="T15" fmla="*/ 5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 h="6">
                    <a:moveTo>
                      <a:pt x="4" y="5"/>
                    </a:moveTo>
                    <a:lnTo>
                      <a:pt x="13" y="6"/>
                    </a:lnTo>
                    <a:lnTo>
                      <a:pt x="17" y="6"/>
                    </a:lnTo>
                    <a:lnTo>
                      <a:pt x="17" y="5"/>
                    </a:lnTo>
                    <a:lnTo>
                      <a:pt x="4" y="0"/>
                    </a:lnTo>
                    <a:lnTo>
                      <a:pt x="0" y="0"/>
                    </a:lnTo>
                    <a:lnTo>
                      <a:pt x="4"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32" name="Freeform 305"/>
              <p:cNvSpPr/>
              <p:nvPr/>
            </p:nvSpPr>
            <p:spPr bwMode="auto">
              <a:xfrm>
                <a:off x="2722" y="1050"/>
                <a:ext cx="26" cy="6"/>
              </a:xfrm>
              <a:custGeom>
                <a:avLst/>
                <a:gdLst>
                  <a:gd name="T0" fmla="*/ 23 w 26"/>
                  <a:gd name="T1" fmla="*/ 4 h 6"/>
                  <a:gd name="T2" fmla="*/ 26 w 26"/>
                  <a:gd name="T3" fmla="*/ 6 h 6"/>
                  <a:gd name="T4" fmla="*/ 26 w 26"/>
                  <a:gd name="T5" fmla="*/ 6 h 6"/>
                  <a:gd name="T6" fmla="*/ 7 w 26"/>
                  <a:gd name="T7" fmla="*/ 4 h 6"/>
                  <a:gd name="T8" fmla="*/ 0 w 26"/>
                  <a:gd name="T9" fmla="*/ 1 h 6"/>
                  <a:gd name="T10" fmla="*/ 0 w 26"/>
                  <a:gd name="T11" fmla="*/ 0 h 6"/>
                  <a:gd name="T12" fmla="*/ 16 w 26"/>
                  <a:gd name="T13" fmla="*/ 4 h 6"/>
                  <a:gd name="T14" fmla="*/ 23 w 2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6">
                    <a:moveTo>
                      <a:pt x="23" y="4"/>
                    </a:moveTo>
                    <a:lnTo>
                      <a:pt x="26" y="6"/>
                    </a:lnTo>
                    <a:lnTo>
                      <a:pt x="7" y="4"/>
                    </a:lnTo>
                    <a:lnTo>
                      <a:pt x="0" y="1"/>
                    </a:lnTo>
                    <a:lnTo>
                      <a:pt x="0" y="0"/>
                    </a:lnTo>
                    <a:lnTo>
                      <a:pt x="16" y="4"/>
                    </a:lnTo>
                    <a:lnTo>
                      <a:pt x="2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33" name="Freeform 306"/>
              <p:cNvSpPr/>
              <p:nvPr/>
            </p:nvSpPr>
            <p:spPr bwMode="auto">
              <a:xfrm>
                <a:off x="3971" y="1047"/>
                <a:ext cx="26" cy="6"/>
              </a:xfrm>
              <a:custGeom>
                <a:avLst/>
                <a:gdLst>
                  <a:gd name="T0" fmla="*/ 4 w 26"/>
                  <a:gd name="T1" fmla="*/ 4 h 6"/>
                  <a:gd name="T2" fmla="*/ 0 w 26"/>
                  <a:gd name="T3" fmla="*/ 4 h 6"/>
                  <a:gd name="T4" fmla="*/ 0 w 26"/>
                  <a:gd name="T5" fmla="*/ 6 h 6"/>
                  <a:gd name="T6" fmla="*/ 20 w 26"/>
                  <a:gd name="T7" fmla="*/ 4 h 6"/>
                  <a:gd name="T8" fmla="*/ 26 w 26"/>
                  <a:gd name="T9" fmla="*/ 1 h 6"/>
                  <a:gd name="T10" fmla="*/ 26 w 26"/>
                  <a:gd name="T11" fmla="*/ 0 h 6"/>
                  <a:gd name="T12" fmla="*/ 10 w 26"/>
                  <a:gd name="T13" fmla="*/ 4 h 6"/>
                  <a:gd name="T14" fmla="*/ 4 w 2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6">
                    <a:moveTo>
                      <a:pt x="4" y="4"/>
                    </a:moveTo>
                    <a:lnTo>
                      <a:pt x="0" y="4"/>
                    </a:lnTo>
                    <a:lnTo>
                      <a:pt x="0" y="6"/>
                    </a:lnTo>
                    <a:lnTo>
                      <a:pt x="20" y="4"/>
                    </a:lnTo>
                    <a:lnTo>
                      <a:pt x="26" y="1"/>
                    </a:lnTo>
                    <a:lnTo>
                      <a:pt x="26" y="0"/>
                    </a:lnTo>
                    <a:lnTo>
                      <a:pt x="10" y="4"/>
                    </a:lnTo>
                    <a:lnTo>
                      <a:pt x="4"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34" name="Freeform 307"/>
              <p:cNvSpPr/>
              <p:nvPr/>
            </p:nvSpPr>
            <p:spPr bwMode="auto">
              <a:xfrm>
                <a:off x="3248" y="1051"/>
                <a:ext cx="105" cy="40"/>
              </a:xfrm>
              <a:custGeom>
                <a:avLst/>
                <a:gdLst>
                  <a:gd name="T0" fmla="*/ 102 w 105"/>
                  <a:gd name="T1" fmla="*/ 16 h 40"/>
                  <a:gd name="T2" fmla="*/ 92 w 105"/>
                  <a:gd name="T3" fmla="*/ 28 h 40"/>
                  <a:gd name="T4" fmla="*/ 76 w 105"/>
                  <a:gd name="T5" fmla="*/ 34 h 40"/>
                  <a:gd name="T6" fmla="*/ 57 w 105"/>
                  <a:gd name="T7" fmla="*/ 38 h 40"/>
                  <a:gd name="T8" fmla="*/ 38 w 105"/>
                  <a:gd name="T9" fmla="*/ 40 h 40"/>
                  <a:gd name="T10" fmla="*/ 25 w 105"/>
                  <a:gd name="T11" fmla="*/ 38 h 40"/>
                  <a:gd name="T12" fmla="*/ 16 w 105"/>
                  <a:gd name="T13" fmla="*/ 35 h 40"/>
                  <a:gd name="T14" fmla="*/ 0 w 105"/>
                  <a:gd name="T15" fmla="*/ 28 h 40"/>
                  <a:gd name="T16" fmla="*/ 0 w 105"/>
                  <a:gd name="T17" fmla="*/ 26 h 40"/>
                  <a:gd name="T18" fmla="*/ 0 w 105"/>
                  <a:gd name="T19" fmla="*/ 26 h 40"/>
                  <a:gd name="T20" fmla="*/ 9 w 105"/>
                  <a:gd name="T21" fmla="*/ 28 h 40"/>
                  <a:gd name="T22" fmla="*/ 57 w 105"/>
                  <a:gd name="T23" fmla="*/ 28 h 40"/>
                  <a:gd name="T24" fmla="*/ 76 w 105"/>
                  <a:gd name="T25" fmla="*/ 23 h 40"/>
                  <a:gd name="T26" fmla="*/ 86 w 105"/>
                  <a:gd name="T27" fmla="*/ 13 h 40"/>
                  <a:gd name="T28" fmla="*/ 96 w 105"/>
                  <a:gd name="T29" fmla="*/ 6 h 40"/>
                  <a:gd name="T30" fmla="*/ 99 w 105"/>
                  <a:gd name="T31" fmla="*/ 0 h 40"/>
                  <a:gd name="T32" fmla="*/ 105 w 105"/>
                  <a:gd name="T33" fmla="*/ 0 h 40"/>
                  <a:gd name="T34" fmla="*/ 102 w 105"/>
                  <a:gd name="T35" fmla="*/ 16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5" h="40">
                    <a:moveTo>
                      <a:pt x="102" y="16"/>
                    </a:moveTo>
                    <a:lnTo>
                      <a:pt x="92" y="28"/>
                    </a:lnTo>
                    <a:lnTo>
                      <a:pt x="76" y="34"/>
                    </a:lnTo>
                    <a:lnTo>
                      <a:pt x="57" y="38"/>
                    </a:lnTo>
                    <a:lnTo>
                      <a:pt x="38" y="40"/>
                    </a:lnTo>
                    <a:lnTo>
                      <a:pt x="25" y="38"/>
                    </a:lnTo>
                    <a:lnTo>
                      <a:pt x="16" y="35"/>
                    </a:lnTo>
                    <a:lnTo>
                      <a:pt x="0" y="28"/>
                    </a:lnTo>
                    <a:lnTo>
                      <a:pt x="0" y="26"/>
                    </a:lnTo>
                    <a:lnTo>
                      <a:pt x="9" y="28"/>
                    </a:lnTo>
                    <a:lnTo>
                      <a:pt x="57" y="28"/>
                    </a:lnTo>
                    <a:lnTo>
                      <a:pt x="76" y="23"/>
                    </a:lnTo>
                    <a:lnTo>
                      <a:pt x="86" y="13"/>
                    </a:lnTo>
                    <a:lnTo>
                      <a:pt x="96" y="6"/>
                    </a:lnTo>
                    <a:lnTo>
                      <a:pt x="99" y="0"/>
                    </a:lnTo>
                    <a:lnTo>
                      <a:pt x="105" y="0"/>
                    </a:lnTo>
                    <a:lnTo>
                      <a:pt x="102" y="1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35" name="Freeform 308"/>
              <p:cNvSpPr/>
              <p:nvPr/>
            </p:nvSpPr>
            <p:spPr bwMode="auto">
              <a:xfrm>
                <a:off x="3369" y="1050"/>
                <a:ext cx="103" cy="39"/>
              </a:xfrm>
              <a:custGeom>
                <a:avLst/>
                <a:gdLst>
                  <a:gd name="T0" fmla="*/ 0 w 103"/>
                  <a:gd name="T1" fmla="*/ 17 h 39"/>
                  <a:gd name="T2" fmla="*/ 13 w 103"/>
                  <a:gd name="T3" fmla="*/ 27 h 39"/>
                  <a:gd name="T4" fmla="*/ 29 w 103"/>
                  <a:gd name="T5" fmla="*/ 35 h 39"/>
                  <a:gd name="T6" fmla="*/ 48 w 103"/>
                  <a:gd name="T7" fmla="*/ 38 h 39"/>
                  <a:gd name="T8" fmla="*/ 64 w 103"/>
                  <a:gd name="T9" fmla="*/ 39 h 39"/>
                  <a:gd name="T10" fmla="*/ 77 w 103"/>
                  <a:gd name="T11" fmla="*/ 39 h 39"/>
                  <a:gd name="T12" fmla="*/ 90 w 103"/>
                  <a:gd name="T13" fmla="*/ 35 h 39"/>
                  <a:gd name="T14" fmla="*/ 103 w 103"/>
                  <a:gd name="T15" fmla="*/ 27 h 39"/>
                  <a:gd name="T16" fmla="*/ 103 w 103"/>
                  <a:gd name="T17" fmla="*/ 26 h 39"/>
                  <a:gd name="T18" fmla="*/ 103 w 103"/>
                  <a:gd name="T19" fmla="*/ 26 h 39"/>
                  <a:gd name="T20" fmla="*/ 93 w 103"/>
                  <a:gd name="T21" fmla="*/ 29 h 39"/>
                  <a:gd name="T22" fmla="*/ 45 w 103"/>
                  <a:gd name="T23" fmla="*/ 27 h 39"/>
                  <a:gd name="T24" fmla="*/ 26 w 103"/>
                  <a:gd name="T25" fmla="*/ 23 h 39"/>
                  <a:gd name="T26" fmla="*/ 16 w 103"/>
                  <a:gd name="T27" fmla="*/ 12 h 39"/>
                  <a:gd name="T28" fmla="*/ 7 w 103"/>
                  <a:gd name="T29" fmla="*/ 6 h 39"/>
                  <a:gd name="T30" fmla="*/ 4 w 103"/>
                  <a:gd name="T31" fmla="*/ 0 h 39"/>
                  <a:gd name="T32" fmla="*/ 0 w 103"/>
                  <a:gd name="T33" fmla="*/ 1 h 39"/>
                  <a:gd name="T34" fmla="*/ 0 w 103"/>
                  <a:gd name="T35" fmla="*/ 1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3" h="39">
                    <a:moveTo>
                      <a:pt x="0" y="17"/>
                    </a:moveTo>
                    <a:lnTo>
                      <a:pt x="13" y="27"/>
                    </a:lnTo>
                    <a:lnTo>
                      <a:pt x="29" y="35"/>
                    </a:lnTo>
                    <a:lnTo>
                      <a:pt x="48" y="38"/>
                    </a:lnTo>
                    <a:lnTo>
                      <a:pt x="64" y="39"/>
                    </a:lnTo>
                    <a:lnTo>
                      <a:pt x="77" y="39"/>
                    </a:lnTo>
                    <a:lnTo>
                      <a:pt x="90" y="35"/>
                    </a:lnTo>
                    <a:lnTo>
                      <a:pt x="103" y="27"/>
                    </a:lnTo>
                    <a:lnTo>
                      <a:pt x="103" y="26"/>
                    </a:lnTo>
                    <a:lnTo>
                      <a:pt x="93" y="29"/>
                    </a:lnTo>
                    <a:lnTo>
                      <a:pt x="45" y="27"/>
                    </a:lnTo>
                    <a:lnTo>
                      <a:pt x="26" y="23"/>
                    </a:lnTo>
                    <a:lnTo>
                      <a:pt x="16" y="12"/>
                    </a:lnTo>
                    <a:lnTo>
                      <a:pt x="7" y="6"/>
                    </a:lnTo>
                    <a:lnTo>
                      <a:pt x="4" y="0"/>
                    </a:lnTo>
                    <a:lnTo>
                      <a:pt x="0" y="1"/>
                    </a:lnTo>
                    <a:lnTo>
                      <a:pt x="0" y="1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36" name="Freeform 309"/>
              <p:cNvSpPr/>
              <p:nvPr/>
            </p:nvSpPr>
            <p:spPr bwMode="auto">
              <a:xfrm>
                <a:off x="3087" y="1054"/>
                <a:ext cx="10" cy="5"/>
              </a:xfrm>
              <a:custGeom>
                <a:avLst/>
                <a:gdLst>
                  <a:gd name="T0" fmla="*/ 10 w 10"/>
                  <a:gd name="T1" fmla="*/ 2 h 5"/>
                  <a:gd name="T2" fmla="*/ 4 w 10"/>
                  <a:gd name="T3" fmla="*/ 5 h 5"/>
                  <a:gd name="T4" fmla="*/ 0 w 10"/>
                  <a:gd name="T5" fmla="*/ 3 h 5"/>
                  <a:gd name="T6" fmla="*/ 0 w 10"/>
                  <a:gd name="T7" fmla="*/ 3 h 5"/>
                  <a:gd name="T8" fmla="*/ 7 w 10"/>
                  <a:gd name="T9" fmla="*/ 2 h 5"/>
                  <a:gd name="T10" fmla="*/ 10 w 10"/>
                  <a:gd name="T11" fmla="*/ 0 h 5"/>
                  <a:gd name="T12" fmla="*/ 10 w 10"/>
                  <a:gd name="T13" fmla="*/ 2 h 5"/>
                  <a:gd name="T14" fmla="*/ 10 w 10"/>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5">
                    <a:moveTo>
                      <a:pt x="10" y="2"/>
                    </a:moveTo>
                    <a:lnTo>
                      <a:pt x="4" y="5"/>
                    </a:lnTo>
                    <a:lnTo>
                      <a:pt x="0" y="3"/>
                    </a:lnTo>
                    <a:lnTo>
                      <a:pt x="7" y="2"/>
                    </a:lnTo>
                    <a:lnTo>
                      <a:pt x="10" y="0"/>
                    </a:lnTo>
                    <a:lnTo>
                      <a:pt x="1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37" name="Freeform 310"/>
              <p:cNvSpPr/>
              <p:nvPr/>
            </p:nvSpPr>
            <p:spPr bwMode="auto">
              <a:xfrm>
                <a:off x="3622" y="1053"/>
                <a:ext cx="10" cy="4"/>
              </a:xfrm>
              <a:custGeom>
                <a:avLst/>
                <a:gdLst>
                  <a:gd name="T0" fmla="*/ 0 w 10"/>
                  <a:gd name="T1" fmla="*/ 1 h 4"/>
                  <a:gd name="T2" fmla="*/ 7 w 10"/>
                  <a:gd name="T3" fmla="*/ 4 h 4"/>
                  <a:gd name="T4" fmla="*/ 10 w 10"/>
                  <a:gd name="T5" fmla="*/ 3 h 4"/>
                  <a:gd name="T6" fmla="*/ 10 w 10"/>
                  <a:gd name="T7" fmla="*/ 1 h 4"/>
                  <a:gd name="T8" fmla="*/ 4 w 10"/>
                  <a:gd name="T9" fmla="*/ 1 h 4"/>
                  <a:gd name="T10" fmla="*/ 0 w 10"/>
                  <a:gd name="T11" fmla="*/ 0 h 4"/>
                  <a:gd name="T12" fmla="*/ 0 w 10"/>
                  <a:gd name="T13" fmla="*/ 0 h 4"/>
                  <a:gd name="T14" fmla="*/ 0 w 10"/>
                  <a:gd name="T15" fmla="*/ 1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4">
                    <a:moveTo>
                      <a:pt x="0" y="1"/>
                    </a:moveTo>
                    <a:lnTo>
                      <a:pt x="7" y="4"/>
                    </a:lnTo>
                    <a:lnTo>
                      <a:pt x="10" y="3"/>
                    </a:lnTo>
                    <a:lnTo>
                      <a:pt x="10" y="1"/>
                    </a:lnTo>
                    <a:lnTo>
                      <a:pt x="4" y="1"/>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38" name="Freeform 311"/>
              <p:cNvSpPr/>
              <p:nvPr/>
            </p:nvSpPr>
            <p:spPr bwMode="auto">
              <a:xfrm>
                <a:off x="3260" y="1057"/>
                <a:ext cx="87" cy="31"/>
              </a:xfrm>
              <a:custGeom>
                <a:avLst/>
                <a:gdLst>
                  <a:gd name="T0" fmla="*/ 74 w 87"/>
                  <a:gd name="T1" fmla="*/ 20 h 31"/>
                  <a:gd name="T2" fmla="*/ 61 w 87"/>
                  <a:gd name="T3" fmla="*/ 26 h 31"/>
                  <a:gd name="T4" fmla="*/ 45 w 87"/>
                  <a:gd name="T5" fmla="*/ 29 h 31"/>
                  <a:gd name="T6" fmla="*/ 20 w 87"/>
                  <a:gd name="T7" fmla="*/ 31 h 31"/>
                  <a:gd name="T8" fmla="*/ 7 w 87"/>
                  <a:gd name="T9" fmla="*/ 28 h 31"/>
                  <a:gd name="T10" fmla="*/ 0 w 87"/>
                  <a:gd name="T11" fmla="*/ 25 h 31"/>
                  <a:gd name="T12" fmla="*/ 45 w 87"/>
                  <a:gd name="T13" fmla="*/ 25 h 31"/>
                  <a:gd name="T14" fmla="*/ 68 w 87"/>
                  <a:gd name="T15" fmla="*/ 19 h 31"/>
                  <a:gd name="T16" fmla="*/ 77 w 87"/>
                  <a:gd name="T17" fmla="*/ 10 h 31"/>
                  <a:gd name="T18" fmla="*/ 77 w 87"/>
                  <a:gd name="T19" fmla="*/ 8 h 31"/>
                  <a:gd name="T20" fmla="*/ 87 w 87"/>
                  <a:gd name="T21" fmla="*/ 0 h 31"/>
                  <a:gd name="T22" fmla="*/ 87 w 87"/>
                  <a:gd name="T23" fmla="*/ 10 h 31"/>
                  <a:gd name="T24" fmla="*/ 74 w 87"/>
                  <a:gd name="T25" fmla="*/ 20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7" h="31">
                    <a:moveTo>
                      <a:pt x="74" y="20"/>
                    </a:moveTo>
                    <a:lnTo>
                      <a:pt x="61" y="26"/>
                    </a:lnTo>
                    <a:lnTo>
                      <a:pt x="45" y="29"/>
                    </a:lnTo>
                    <a:lnTo>
                      <a:pt x="20" y="31"/>
                    </a:lnTo>
                    <a:lnTo>
                      <a:pt x="7" y="28"/>
                    </a:lnTo>
                    <a:lnTo>
                      <a:pt x="0" y="25"/>
                    </a:lnTo>
                    <a:lnTo>
                      <a:pt x="45" y="25"/>
                    </a:lnTo>
                    <a:lnTo>
                      <a:pt x="68" y="19"/>
                    </a:lnTo>
                    <a:lnTo>
                      <a:pt x="77" y="10"/>
                    </a:lnTo>
                    <a:lnTo>
                      <a:pt x="77" y="8"/>
                    </a:lnTo>
                    <a:lnTo>
                      <a:pt x="87" y="0"/>
                    </a:lnTo>
                    <a:lnTo>
                      <a:pt x="87" y="10"/>
                    </a:lnTo>
                    <a:lnTo>
                      <a:pt x="74" y="20"/>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39" name="Freeform 312"/>
              <p:cNvSpPr/>
              <p:nvPr/>
            </p:nvSpPr>
            <p:spPr bwMode="auto">
              <a:xfrm>
                <a:off x="3373" y="1057"/>
                <a:ext cx="86" cy="29"/>
              </a:xfrm>
              <a:custGeom>
                <a:avLst/>
                <a:gdLst>
                  <a:gd name="T0" fmla="*/ 12 w 86"/>
                  <a:gd name="T1" fmla="*/ 19 h 29"/>
                  <a:gd name="T2" fmla="*/ 28 w 86"/>
                  <a:gd name="T3" fmla="*/ 25 h 29"/>
                  <a:gd name="T4" fmla="*/ 44 w 86"/>
                  <a:gd name="T5" fmla="*/ 29 h 29"/>
                  <a:gd name="T6" fmla="*/ 70 w 86"/>
                  <a:gd name="T7" fmla="*/ 29 h 29"/>
                  <a:gd name="T8" fmla="*/ 83 w 86"/>
                  <a:gd name="T9" fmla="*/ 26 h 29"/>
                  <a:gd name="T10" fmla="*/ 86 w 86"/>
                  <a:gd name="T11" fmla="*/ 23 h 29"/>
                  <a:gd name="T12" fmla="*/ 41 w 86"/>
                  <a:gd name="T13" fmla="*/ 23 h 29"/>
                  <a:gd name="T14" fmla="*/ 19 w 86"/>
                  <a:gd name="T15" fmla="*/ 17 h 29"/>
                  <a:gd name="T16" fmla="*/ 9 w 86"/>
                  <a:gd name="T17" fmla="*/ 10 h 29"/>
                  <a:gd name="T18" fmla="*/ 9 w 86"/>
                  <a:gd name="T19" fmla="*/ 7 h 29"/>
                  <a:gd name="T20" fmla="*/ 0 w 86"/>
                  <a:gd name="T21" fmla="*/ 0 h 29"/>
                  <a:gd name="T22" fmla="*/ 3 w 86"/>
                  <a:gd name="T23" fmla="*/ 10 h 29"/>
                  <a:gd name="T24" fmla="*/ 12 w 86"/>
                  <a:gd name="T25" fmla="*/ 19 h 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 h="29">
                    <a:moveTo>
                      <a:pt x="12" y="19"/>
                    </a:moveTo>
                    <a:lnTo>
                      <a:pt x="28" y="25"/>
                    </a:lnTo>
                    <a:lnTo>
                      <a:pt x="44" y="29"/>
                    </a:lnTo>
                    <a:lnTo>
                      <a:pt x="70" y="29"/>
                    </a:lnTo>
                    <a:lnTo>
                      <a:pt x="83" y="26"/>
                    </a:lnTo>
                    <a:lnTo>
                      <a:pt x="86" y="23"/>
                    </a:lnTo>
                    <a:lnTo>
                      <a:pt x="41" y="23"/>
                    </a:lnTo>
                    <a:lnTo>
                      <a:pt x="19" y="17"/>
                    </a:lnTo>
                    <a:lnTo>
                      <a:pt x="9" y="10"/>
                    </a:lnTo>
                    <a:lnTo>
                      <a:pt x="9" y="7"/>
                    </a:lnTo>
                    <a:lnTo>
                      <a:pt x="0" y="0"/>
                    </a:lnTo>
                    <a:lnTo>
                      <a:pt x="3" y="10"/>
                    </a:lnTo>
                    <a:lnTo>
                      <a:pt x="12" y="19"/>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40" name="Freeform 313"/>
              <p:cNvSpPr/>
              <p:nvPr/>
            </p:nvSpPr>
            <p:spPr bwMode="auto">
              <a:xfrm>
                <a:off x="2767" y="1059"/>
                <a:ext cx="23" cy="5"/>
              </a:xfrm>
              <a:custGeom>
                <a:avLst/>
                <a:gdLst>
                  <a:gd name="T0" fmla="*/ 23 w 23"/>
                  <a:gd name="T1" fmla="*/ 5 h 5"/>
                  <a:gd name="T2" fmla="*/ 23 w 23"/>
                  <a:gd name="T3" fmla="*/ 5 h 5"/>
                  <a:gd name="T4" fmla="*/ 3 w 23"/>
                  <a:gd name="T5" fmla="*/ 3 h 5"/>
                  <a:gd name="T6" fmla="*/ 0 w 23"/>
                  <a:gd name="T7" fmla="*/ 2 h 5"/>
                  <a:gd name="T8" fmla="*/ 3 w 23"/>
                  <a:gd name="T9" fmla="*/ 0 h 5"/>
                  <a:gd name="T10" fmla="*/ 19 w 23"/>
                  <a:gd name="T11" fmla="*/ 3 h 5"/>
                  <a:gd name="T12" fmla="*/ 23 w 23"/>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 h="5">
                    <a:moveTo>
                      <a:pt x="23" y="5"/>
                    </a:moveTo>
                    <a:lnTo>
                      <a:pt x="23" y="5"/>
                    </a:lnTo>
                    <a:lnTo>
                      <a:pt x="3" y="3"/>
                    </a:lnTo>
                    <a:lnTo>
                      <a:pt x="0" y="2"/>
                    </a:lnTo>
                    <a:lnTo>
                      <a:pt x="3" y="0"/>
                    </a:lnTo>
                    <a:lnTo>
                      <a:pt x="19" y="3"/>
                    </a:lnTo>
                    <a:lnTo>
                      <a:pt x="2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41" name="Freeform 314"/>
              <p:cNvSpPr/>
              <p:nvPr/>
            </p:nvSpPr>
            <p:spPr bwMode="auto">
              <a:xfrm>
                <a:off x="3930" y="1056"/>
                <a:ext cx="22" cy="5"/>
              </a:xfrm>
              <a:custGeom>
                <a:avLst/>
                <a:gdLst>
                  <a:gd name="T0" fmla="*/ 0 w 22"/>
                  <a:gd name="T1" fmla="*/ 3 h 5"/>
                  <a:gd name="T2" fmla="*/ 0 w 22"/>
                  <a:gd name="T3" fmla="*/ 5 h 5"/>
                  <a:gd name="T4" fmla="*/ 19 w 22"/>
                  <a:gd name="T5" fmla="*/ 3 h 5"/>
                  <a:gd name="T6" fmla="*/ 22 w 22"/>
                  <a:gd name="T7" fmla="*/ 1 h 5"/>
                  <a:gd name="T8" fmla="*/ 19 w 22"/>
                  <a:gd name="T9" fmla="*/ 0 h 5"/>
                  <a:gd name="T10" fmla="*/ 3 w 22"/>
                  <a:gd name="T11" fmla="*/ 3 h 5"/>
                  <a:gd name="T12" fmla="*/ 0 w 22"/>
                  <a:gd name="T13" fmla="*/ 3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 h="5">
                    <a:moveTo>
                      <a:pt x="0" y="3"/>
                    </a:moveTo>
                    <a:lnTo>
                      <a:pt x="0" y="5"/>
                    </a:lnTo>
                    <a:lnTo>
                      <a:pt x="19" y="3"/>
                    </a:lnTo>
                    <a:lnTo>
                      <a:pt x="22" y="1"/>
                    </a:lnTo>
                    <a:lnTo>
                      <a:pt x="19" y="0"/>
                    </a:lnTo>
                    <a:lnTo>
                      <a:pt x="3" y="3"/>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42" name="Freeform 315"/>
              <p:cNvSpPr/>
              <p:nvPr/>
            </p:nvSpPr>
            <p:spPr bwMode="auto">
              <a:xfrm>
                <a:off x="3046" y="1062"/>
                <a:ext cx="19" cy="3"/>
              </a:xfrm>
              <a:custGeom>
                <a:avLst/>
                <a:gdLst>
                  <a:gd name="T0" fmla="*/ 9 w 19"/>
                  <a:gd name="T1" fmla="*/ 3 h 3"/>
                  <a:gd name="T2" fmla="*/ 0 w 19"/>
                  <a:gd name="T3" fmla="*/ 3 h 3"/>
                  <a:gd name="T4" fmla="*/ 0 w 19"/>
                  <a:gd name="T5" fmla="*/ 2 h 3"/>
                  <a:gd name="T6" fmla="*/ 13 w 19"/>
                  <a:gd name="T7" fmla="*/ 0 h 3"/>
                  <a:gd name="T8" fmla="*/ 19 w 19"/>
                  <a:gd name="T9" fmla="*/ 0 h 3"/>
                  <a:gd name="T10" fmla="*/ 9 w 19"/>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3">
                    <a:moveTo>
                      <a:pt x="9" y="3"/>
                    </a:moveTo>
                    <a:lnTo>
                      <a:pt x="0" y="3"/>
                    </a:lnTo>
                    <a:lnTo>
                      <a:pt x="0" y="2"/>
                    </a:lnTo>
                    <a:lnTo>
                      <a:pt x="13" y="0"/>
                    </a:lnTo>
                    <a:lnTo>
                      <a:pt x="19" y="0"/>
                    </a:lnTo>
                    <a:lnTo>
                      <a:pt x="9"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43" name="Freeform 316"/>
              <p:cNvSpPr/>
              <p:nvPr/>
            </p:nvSpPr>
            <p:spPr bwMode="auto">
              <a:xfrm>
                <a:off x="3654" y="1059"/>
                <a:ext cx="23" cy="3"/>
              </a:xfrm>
              <a:custGeom>
                <a:avLst/>
                <a:gdLst>
                  <a:gd name="T0" fmla="*/ 10 w 23"/>
                  <a:gd name="T1" fmla="*/ 3 h 3"/>
                  <a:gd name="T2" fmla="*/ 20 w 23"/>
                  <a:gd name="T3" fmla="*/ 3 h 3"/>
                  <a:gd name="T4" fmla="*/ 23 w 23"/>
                  <a:gd name="T5" fmla="*/ 3 h 3"/>
                  <a:gd name="T6" fmla="*/ 7 w 23"/>
                  <a:gd name="T7" fmla="*/ 0 h 3"/>
                  <a:gd name="T8" fmla="*/ 0 w 23"/>
                  <a:gd name="T9" fmla="*/ 2 h 3"/>
                  <a:gd name="T10" fmla="*/ 10 w 23"/>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3">
                    <a:moveTo>
                      <a:pt x="10" y="3"/>
                    </a:moveTo>
                    <a:lnTo>
                      <a:pt x="20" y="3"/>
                    </a:lnTo>
                    <a:lnTo>
                      <a:pt x="23" y="3"/>
                    </a:lnTo>
                    <a:lnTo>
                      <a:pt x="7" y="0"/>
                    </a:lnTo>
                    <a:lnTo>
                      <a:pt x="0" y="2"/>
                    </a:lnTo>
                    <a:lnTo>
                      <a:pt x="1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44" name="Freeform 317"/>
              <p:cNvSpPr/>
              <p:nvPr/>
            </p:nvSpPr>
            <p:spPr bwMode="auto">
              <a:xfrm>
                <a:off x="2812" y="1064"/>
                <a:ext cx="19" cy="4"/>
              </a:xfrm>
              <a:custGeom>
                <a:avLst/>
                <a:gdLst>
                  <a:gd name="T0" fmla="*/ 13 w 19"/>
                  <a:gd name="T1" fmla="*/ 3 h 4"/>
                  <a:gd name="T2" fmla="*/ 16 w 19"/>
                  <a:gd name="T3" fmla="*/ 1 h 4"/>
                  <a:gd name="T4" fmla="*/ 16 w 19"/>
                  <a:gd name="T5" fmla="*/ 3 h 4"/>
                  <a:gd name="T6" fmla="*/ 16 w 19"/>
                  <a:gd name="T7" fmla="*/ 3 h 4"/>
                  <a:gd name="T8" fmla="*/ 19 w 19"/>
                  <a:gd name="T9" fmla="*/ 3 h 4"/>
                  <a:gd name="T10" fmla="*/ 16 w 19"/>
                  <a:gd name="T11" fmla="*/ 4 h 4"/>
                  <a:gd name="T12" fmla="*/ 6 w 19"/>
                  <a:gd name="T13" fmla="*/ 3 h 4"/>
                  <a:gd name="T14" fmla="*/ 0 w 19"/>
                  <a:gd name="T15" fmla="*/ 1 h 4"/>
                  <a:gd name="T16" fmla="*/ 0 w 19"/>
                  <a:gd name="T17" fmla="*/ 0 h 4"/>
                  <a:gd name="T18" fmla="*/ 13 w 19"/>
                  <a:gd name="T19" fmla="*/ 3 h 4"/>
                  <a:gd name="T20" fmla="*/ 13 w 19"/>
                  <a:gd name="T21" fmla="*/ 3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4">
                    <a:moveTo>
                      <a:pt x="13" y="3"/>
                    </a:moveTo>
                    <a:lnTo>
                      <a:pt x="16" y="1"/>
                    </a:lnTo>
                    <a:lnTo>
                      <a:pt x="16" y="3"/>
                    </a:lnTo>
                    <a:lnTo>
                      <a:pt x="19" y="3"/>
                    </a:lnTo>
                    <a:lnTo>
                      <a:pt x="16" y="4"/>
                    </a:lnTo>
                    <a:lnTo>
                      <a:pt x="6" y="3"/>
                    </a:lnTo>
                    <a:lnTo>
                      <a:pt x="0" y="1"/>
                    </a:lnTo>
                    <a:lnTo>
                      <a:pt x="0" y="0"/>
                    </a:lnTo>
                    <a:lnTo>
                      <a:pt x="13"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45" name="Freeform 318"/>
              <p:cNvSpPr/>
              <p:nvPr/>
            </p:nvSpPr>
            <p:spPr bwMode="auto">
              <a:xfrm>
                <a:off x="3888" y="1061"/>
                <a:ext cx="19" cy="4"/>
              </a:xfrm>
              <a:custGeom>
                <a:avLst/>
                <a:gdLst>
                  <a:gd name="T0" fmla="*/ 7 w 19"/>
                  <a:gd name="T1" fmla="*/ 3 h 4"/>
                  <a:gd name="T2" fmla="*/ 7 w 19"/>
                  <a:gd name="T3" fmla="*/ 1 h 4"/>
                  <a:gd name="T4" fmla="*/ 7 w 19"/>
                  <a:gd name="T5" fmla="*/ 3 h 4"/>
                  <a:gd name="T6" fmla="*/ 3 w 19"/>
                  <a:gd name="T7" fmla="*/ 3 h 4"/>
                  <a:gd name="T8" fmla="*/ 0 w 19"/>
                  <a:gd name="T9" fmla="*/ 3 h 4"/>
                  <a:gd name="T10" fmla="*/ 3 w 19"/>
                  <a:gd name="T11" fmla="*/ 4 h 4"/>
                  <a:gd name="T12" fmla="*/ 13 w 19"/>
                  <a:gd name="T13" fmla="*/ 3 h 4"/>
                  <a:gd name="T14" fmla="*/ 19 w 19"/>
                  <a:gd name="T15" fmla="*/ 1 h 4"/>
                  <a:gd name="T16" fmla="*/ 19 w 19"/>
                  <a:gd name="T17" fmla="*/ 0 h 4"/>
                  <a:gd name="T18" fmla="*/ 7 w 19"/>
                  <a:gd name="T19" fmla="*/ 3 h 4"/>
                  <a:gd name="T20" fmla="*/ 7 w 19"/>
                  <a:gd name="T21" fmla="*/ 3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4">
                    <a:moveTo>
                      <a:pt x="7" y="3"/>
                    </a:moveTo>
                    <a:lnTo>
                      <a:pt x="7" y="1"/>
                    </a:lnTo>
                    <a:lnTo>
                      <a:pt x="7" y="3"/>
                    </a:lnTo>
                    <a:lnTo>
                      <a:pt x="3" y="3"/>
                    </a:lnTo>
                    <a:lnTo>
                      <a:pt x="0" y="3"/>
                    </a:lnTo>
                    <a:lnTo>
                      <a:pt x="3" y="4"/>
                    </a:lnTo>
                    <a:lnTo>
                      <a:pt x="13" y="3"/>
                    </a:lnTo>
                    <a:lnTo>
                      <a:pt x="19" y="1"/>
                    </a:lnTo>
                    <a:lnTo>
                      <a:pt x="19" y="0"/>
                    </a:lnTo>
                    <a:lnTo>
                      <a:pt x="7"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46" name="Freeform 319"/>
              <p:cNvSpPr/>
              <p:nvPr/>
            </p:nvSpPr>
            <p:spPr bwMode="auto">
              <a:xfrm>
                <a:off x="3007" y="1067"/>
                <a:ext cx="16" cy="4"/>
              </a:xfrm>
              <a:custGeom>
                <a:avLst/>
                <a:gdLst>
                  <a:gd name="T0" fmla="*/ 16 w 16"/>
                  <a:gd name="T1" fmla="*/ 1 h 4"/>
                  <a:gd name="T2" fmla="*/ 4 w 16"/>
                  <a:gd name="T3" fmla="*/ 4 h 4"/>
                  <a:gd name="T4" fmla="*/ 0 w 16"/>
                  <a:gd name="T5" fmla="*/ 4 h 4"/>
                  <a:gd name="T6" fmla="*/ 0 w 16"/>
                  <a:gd name="T7" fmla="*/ 4 h 4"/>
                  <a:gd name="T8" fmla="*/ 0 w 16"/>
                  <a:gd name="T9" fmla="*/ 3 h 4"/>
                  <a:gd name="T10" fmla="*/ 0 w 16"/>
                  <a:gd name="T11" fmla="*/ 1 h 4"/>
                  <a:gd name="T12" fmla="*/ 13 w 16"/>
                  <a:gd name="T13" fmla="*/ 1 h 4"/>
                  <a:gd name="T14" fmla="*/ 16 w 16"/>
                  <a:gd name="T15" fmla="*/ 0 h 4"/>
                  <a:gd name="T16" fmla="*/ 16 w 16"/>
                  <a:gd name="T17" fmla="*/ 0 h 4"/>
                  <a:gd name="T18" fmla="*/ 16 w 16"/>
                  <a:gd name="T19" fmla="*/ 1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 h="4">
                    <a:moveTo>
                      <a:pt x="16" y="1"/>
                    </a:moveTo>
                    <a:lnTo>
                      <a:pt x="4" y="4"/>
                    </a:lnTo>
                    <a:lnTo>
                      <a:pt x="0" y="4"/>
                    </a:lnTo>
                    <a:lnTo>
                      <a:pt x="0" y="3"/>
                    </a:lnTo>
                    <a:lnTo>
                      <a:pt x="0" y="1"/>
                    </a:lnTo>
                    <a:lnTo>
                      <a:pt x="13" y="1"/>
                    </a:lnTo>
                    <a:lnTo>
                      <a:pt x="16" y="0"/>
                    </a:lnTo>
                    <a:lnTo>
                      <a:pt x="16"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47" name="Freeform 320"/>
              <p:cNvSpPr/>
              <p:nvPr/>
            </p:nvSpPr>
            <p:spPr bwMode="auto">
              <a:xfrm>
                <a:off x="3696" y="1065"/>
                <a:ext cx="19" cy="3"/>
              </a:xfrm>
              <a:custGeom>
                <a:avLst/>
                <a:gdLst>
                  <a:gd name="T0" fmla="*/ 0 w 19"/>
                  <a:gd name="T1" fmla="*/ 2 h 3"/>
                  <a:gd name="T2" fmla="*/ 13 w 19"/>
                  <a:gd name="T3" fmla="*/ 3 h 3"/>
                  <a:gd name="T4" fmla="*/ 16 w 19"/>
                  <a:gd name="T5" fmla="*/ 3 h 3"/>
                  <a:gd name="T6" fmla="*/ 19 w 19"/>
                  <a:gd name="T7" fmla="*/ 3 h 3"/>
                  <a:gd name="T8" fmla="*/ 19 w 19"/>
                  <a:gd name="T9" fmla="*/ 2 h 3"/>
                  <a:gd name="T10" fmla="*/ 16 w 19"/>
                  <a:gd name="T11" fmla="*/ 2 h 3"/>
                  <a:gd name="T12" fmla="*/ 3 w 19"/>
                  <a:gd name="T13" fmla="*/ 2 h 3"/>
                  <a:gd name="T14" fmla="*/ 3 w 19"/>
                  <a:gd name="T15" fmla="*/ 0 h 3"/>
                  <a:gd name="T16" fmla="*/ 0 w 19"/>
                  <a:gd name="T17" fmla="*/ 0 h 3"/>
                  <a:gd name="T18" fmla="*/ 0 w 19"/>
                  <a:gd name="T19" fmla="*/ 2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 h="3">
                    <a:moveTo>
                      <a:pt x="0" y="2"/>
                    </a:moveTo>
                    <a:lnTo>
                      <a:pt x="13" y="3"/>
                    </a:lnTo>
                    <a:lnTo>
                      <a:pt x="16" y="3"/>
                    </a:lnTo>
                    <a:lnTo>
                      <a:pt x="19" y="3"/>
                    </a:lnTo>
                    <a:lnTo>
                      <a:pt x="19" y="2"/>
                    </a:lnTo>
                    <a:lnTo>
                      <a:pt x="16" y="2"/>
                    </a:lnTo>
                    <a:lnTo>
                      <a:pt x="3" y="2"/>
                    </a:lnTo>
                    <a:lnTo>
                      <a:pt x="3" y="0"/>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48" name="Freeform 321"/>
              <p:cNvSpPr/>
              <p:nvPr/>
            </p:nvSpPr>
            <p:spPr bwMode="auto">
              <a:xfrm>
                <a:off x="2863" y="1070"/>
                <a:ext cx="16" cy="3"/>
              </a:xfrm>
              <a:custGeom>
                <a:avLst/>
                <a:gdLst>
                  <a:gd name="T0" fmla="*/ 16 w 16"/>
                  <a:gd name="T1" fmla="*/ 1 h 3"/>
                  <a:gd name="T2" fmla="*/ 16 w 16"/>
                  <a:gd name="T3" fmla="*/ 3 h 3"/>
                  <a:gd name="T4" fmla="*/ 16 w 16"/>
                  <a:gd name="T5" fmla="*/ 3 h 3"/>
                  <a:gd name="T6" fmla="*/ 4 w 16"/>
                  <a:gd name="T7" fmla="*/ 3 h 3"/>
                  <a:gd name="T8" fmla="*/ 0 w 16"/>
                  <a:gd name="T9" fmla="*/ 1 h 3"/>
                  <a:gd name="T10" fmla="*/ 0 w 16"/>
                  <a:gd name="T11" fmla="*/ 0 h 3"/>
                  <a:gd name="T12" fmla="*/ 13 w 16"/>
                  <a:gd name="T13" fmla="*/ 1 h 3"/>
                  <a:gd name="T14" fmla="*/ 16 w 16"/>
                  <a:gd name="T15" fmla="*/ 1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
                    <a:moveTo>
                      <a:pt x="16" y="1"/>
                    </a:moveTo>
                    <a:lnTo>
                      <a:pt x="16" y="3"/>
                    </a:lnTo>
                    <a:lnTo>
                      <a:pt x="4" y="3"/>
                    </a:lnTo>
                    <a:lnTo>
                      <a:pt x="0" y="1"/>
                    </a:lnTo>
                    <a:lnTo>
                      <a:pt x="0" y="0"/>
                    </a:lnTo>
                    <a:lnTo>
                      <a:pt x="13" y="1"/>
                    </a:lnTo>
                    <a:lnTo>
                      <a:pt x="16"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49" name="Freeform 322"/>
              <p:cNvSpPr/>
              <p:nvPr/>
            </p:nvSpPr>
            <p:spPr bwMode="auto">
              <a:xfrm>
                <a:off x="3840" y="1067"/>
                <a:ext cx="19" cy="3"/>
              </a:xfrm>
              <a:custGeom>
                <a:avLst/>
                <a:gdLst>
                  <a:gd name="T0" fmla="*/ 0 w 19"/>
                  <a:gd name="T1" fmla="*/ 1 h 3"/>
                  <a:gd name="T2" fmla="*/ 0 w 19"/>
                  <a:gd name="T3" fmla="*/ 3 h 3"/>
                  <a:gd name="T4" fmla="*/ 0 w 19"/>
                  <a:gd name="T5" fmla="*/ 3 h 3"/>
                  <a:gd name="T6" fmla="*/ 13 w 19"/>
                  <a:gd name="T7" fmla="*/ 3 h 3"/>
                  <a:gd name="T8" fmla="*/ 19 w 19"/>
                  <a:gd name="T9" fmla="*/ 1 h 3"/>
                  <a:gd name="T10" fmla="*/ 16 w 19"/>
                  <a:gd name="T11" fmla="*/ 0 h 3"/>
                  <a:gd name="T12" fmla="*/ 3 w 19"/>
                  <a:gd name="T13" fmla="*/ 1 h 3"/>
                  <a:gd name="T14" fmla="*/ 0 w 19"/>
                  <a:gd name="T15" fmla="*/ 1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3">
                    <a:moveTo>
                      <a:pt x="0" y="1"/>
                    </a:moveTo>
                    <a:lnTo>
                      <a:pt x="0" y="3"/>
                    </a:lnTo>
                    <a:lnTo>
                      <a:pt x="13" y="3"/>
                    </a:lnTo>
                    <a:lnTo>
                      <a:pt x="19" y="1"/>
                    </a:lnTo>
                    <a:lnTo>
                      <a:pt x="16" y="0"/>
                    </a:lnTo>
                    <a:lnTo>
                      <a:pt x="3" y="1"/>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50" name="Freeform 323"/>
              <p:cNvSpPr/>
              <p:nvPr/>
            </p:nvSpPr>
            <p:spPr bwMode="auto">
              <a:xfrm>
                <a:off x="2969" y="1071"/>
                <a:ext cx="19" cy="3"/>
              </a:xfrm>
              <a:custGeom>
                <a:avLst/>
                <a:gdLst>
                  <a:gd name="T0" fmla="*/ 10 w 19"/>
                  <a:gd name="T1" fmla="*/ 3 h 3"/>
                  <a:gd name="T2" fmla="*/ 0 w 19"/>
                  <a:gd name="T3" fmla="*/ 3 h 3"/>
                  <a:gd name="T4" fmla="*/ 0 w 19"/>
                  <a:gd name="T5" fmla="*/ 0 h 3"/>
                  <a:gd name="T6" fmla="*/ 13 w 19"/>
                  <a:gd name="T7" fmla="*/ 0 h 3"/>
                  <a:gd name="T8" fmla="*/ 16 w 19"/>
                  <a:gd name="T9" fmla="*/ 0 h 3"/>
                  <a:gd name="T10" fmla="*/ 19 w 19"/>
                  <a:gd name="T11" fmla="*/ 0 h 3"/>
                  <a:gd name="T12" fmla="*/ 10 w 19"/>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
                    <a:moveTo>
                      <a:pt x="10" y="3"/>
                    </a:moveTo>
                    <a:lnTo>
                      <a:pt x="0" y="3"/>
                    </a:lnTo>
                    <a:lnTo>
                      <a:pt x="0" y="0"/>
                    </a:lnTo>
                    <a:lnTo>
                      <a:pt x="13" y="0"/>
                    </a:lnTo>
                    <a:lnTo>
                      <a:pt x="16" y="0"/>
                    </a:lnTo>
                    <a:lnTo>
                      <a:pt x="19" y="0"/>
                    </a:lnTo>
                    <a:lnTo>
                      <a:pt x="1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51" name="Freeform 324"/>
              <p:cNvSpPr/>
              <p:nvPr/>
            </p:nvSpPr>
            <p:spPr bwMode="auto">
              <a:xfrm>
                <a:off x="3731" y="1068"/>
                <a:ext cx="19" cy="3"/>
              </a:xfrm>
              <a:custGeom>
                <a:avLst/>
                <a:gdLst>
                  <a:gd name="T0" fmla="*/ 10 w 19"/>
                  <a:gd name="T1" fmla="*/ 3 h 3"/>
                  <a:gd name="T2" fmla="*/ 19 w 19"/>
                  <a:gd name="T3" fmla="*/ 3 h 3"/>
                  <a:gd name="T4" fmla="*/ 19 w 19"/>
                  <a:gd name="T5" fmla="*/ 2 h 3"/>
                  <a:gd name="T6" fmla="*/ 7 w 19"/>
                  <a:gd name="T7" fmla="*/ 0 h 3"/>
                  <a:gd name="T8" fmla="*/ 3 w 19"/>
                  <a:gd name="T9" fmla="*/ 0 h 3"/>
                  <a:gd name="T10" fmla="*/ 0 w 19"/>
                  <a:gd name="T11" fmla="*/ 2 h 3"/>
                  <a:gd name="T12" fmla="*/ 10 w 19"/>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
                    <a:moveTo>
                      <a:pt x="10" y="3"/>
                    </a:moveTo>
                    <a:lnTo>
                      <a:pt x="19" y="3"/>
                    </a:lnTo>
                    <a:lnTo>
                      <a:pt x="19" y="2"/>
                    </a:lnTo>
                    <a:lnTo>
                      <a:pt x="7" y="0"/>
                    </a:lnTo>
                    <a:lnTo>
                      <a:pt x="3" y="0"/>
                    </a:lnTo>
                    <a:lnTo>
                      <a:pt x="0" y="2"/>
                    </a:lnTo>
                    <a:lnTo>
                      <a:pt x="1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52" name="Freeform 325"/>
              <p:cNvSpPr/>
              <p:nvPr/>
            </p:nvSpPr>
            <p:spPr bwMode="auto">
              <a:xfrm>
                <a:off x="2902" y="1071"/>
                <a:ext cx="16" cy="3"/>
              </a:xfrm>
              <a:custGeom>
                <a:avLst/>
                <a:gdLst>
                  <a:gd name="T0" fmla="*/ 16 w 16"/>
                  <a:gd name="T1" fmla="*/ 2 h 3"/>
                  <a:gd name="T2" fmla="*/ 16 w 16"/>
                  <a:gd name="T3" fmla="*/ 3 h 3"/>
                  <a:gd name="T4" fmla="*/ 0 w 16"/>
                  <a:gd name="T5" fmla="*/ 3 h 3"/>
                  <a:gd name="T6" fmla="*/ 0 w 16"/>
                  <a:gd name="T7" fmla="*/ 2 h 3"/>
                  <a:gd name="T8" fmla="*/ 6 w 16"/>
                  <a:gd name="T9" fmla="*/ 0 h 3"/>
                  <a:gd name="T10" fmla="*/ 16 w 16"/>
                  <a:gd name="T11" fmla="*/ 2 h 3"/>
                  <a:gd name="T12" fmla="*/ 16 w 16"/>
                  <a:gd name="T13" fmla="*/ 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3">
                    <a:moveTo>
                      <a:pt x="16" y="2"/>
                    </a:moveTo>
                    <a:lnTo>
                      <a:pt x="16" y="3"/>
                    </a:lnTo>
                    <a:lnTo>
                      <a:pt x="0" y="3"/>
                    </a:lnTo>
                    <a:lnTo>
                      <a:pt x="0" y="2"/>
                    </a:lnTo>
                    <a:lnTo>
                      <a:pt x="6" y="0"/>
                    </a:lnTo>
                    <a:lnTo>
                      <a:pt x="16"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53" name="Freeform 326"/>
              <p:cNvSpPr/>
              <p:nvPr/>
            </p:nvSpPr>
            <p:spPr bwMode="auto">
              <a:xfrm>
                <a:off x="3802" y="1070"/>
                <a:ext cx="16" cy="1"/>
              </a:xfrm>
              <a:custGeom>
                <a:avLst/>
                <a:gdLst>
                  <a:gd name="T0" fmla="*/ 0 w 16"/>
                  <a:gd name="T1" fmla="*/ 0 h 1"/>
                  <a:gd name="T2" fmla="*/ 3 w 16"/>
                  <a:gd name="T3" fmla="*/ 1 h 1"/>
                  <a:gd name="T4" fmla="*/ 16 w 16"/>
                  <a:gd name="T5" fmla="*/ 1 h 1"/>
                  <a:gd name="T6" fmla="*/ 16 w 16"/>
                  <a:gd name="T7" fmla="*/ 0 h 1"/>
                  <a:gd name="T8" fmla="*/ 9 w 16"/>
                  <a:gd name="T9" fmla="*/ 0 h 1"/>
                  <a:gd name="T10" fmla="*/ 0 w 16"/>
                  <a:gd name="T11" fmla="*/ 0 h 1"/>
                  <a:gd name="T12" fmla="*/ 0 w 16"/>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1">
                    <a:moveTo>
                      <a:pt x="0" y="0"/>
                    </a:moveTo>
                    <a:lnTo>
                      <a:pt x="3" y="1"/>
                    </a:lnTo>
                    <a:lnTo>
                      <a:pt x="16" y="1"/>
                    </a:lnTo>
                    <a:lnTo>
                      <a:pt x="16" y="0"/>
                    </a:lnTo>
                    <a:lnTo>
                      <a:pt x="9"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54" name="Freeform 327"/>
              <p:cNvSpPr/>
              <p:nvPr/>
            </p:nvSpPr>
            <p:spPr bwMode="auto">
              <a:xfrm>
                <a:off x="2934" y="1071"/>
                <a:ext cx="19" cy="3"/>
              </a:xfrm>
              <a:custGeom>
                <a:avLst/>
                <a:gdLst>
                  <a:gd name="T0" fmla="*/ 19 w 19"/>
                  <a:gd name="T1" fmla="*/ 2 h 3"/>
                  <a:gd name="T2" fmla="*/ 19 w 19"/>
                  <a:gd name="T3" fmla="*/ 3 h 3"/>
                  <a:gd name="T4" fmla="*/ 9 w 19"/>
                  <a:gd name="T5" fmla="*/ 3 h 3"/>
                  <a:gd name="T6" fmla="*/ 3 w 19"/>
                  <a:gd name="T7" fmla="*/ 3 h 3"/>
                  <a:gd name="T8" fmla="*/ 0 w 19"/>
                  <a:gd name="T9" fmla="*/ 3 h 3"/>
                  <a:gd name="T10" fmla="*/ 3 w 19"/>
                  <a:gd name="T11" fmla="*/ 0 h 3"/>
                  <a:gd name="T12" fmla="*/ 16 w 19"/>
                  <a:gd name="T13" fmla="*/ 2 h 3"/>
                  <a:gd name="T14" fmla="*/ 19 w 19"/>
                  <a:gd name="T15" fmla="*/ 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3">
                    <a:moveTo>
                      <a:pt x="19" y="2"/>
                    </a:moveTo>
                    <a:lnTo>
                      <a:pt x="19" y="3"/>
                    </a:lnTo>
                    <a:lnTo>
                      <a:pt x="9" y="3"/>
                    </a:lnTo>
                    <a:lnTo>
                      <a:pt x="3" y="3"/>
                    </a:lnTo>
                    <a:lnTo>
                      <a:pt x="0" y="3"/>
                    </a:lnTo>
                    <a:lnTo>
                      <a:pt x="3" y="0"/>
                    </a:lnTo>
                    <a:lnTo>
                      <a:pt x="16" y="2"/>
                    </a:lnTo>
                    <a:lnTo>
                      <a:pt x="19"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55" name="Freeform 328"/>
              <p:cNvSpPr/>
              <p:nvPr/>
            </p:nvSpPr>
            <p:spPr bwMode="auto">
              <a:xfrm>
                <a:off x="3766" y="1070"/>
                <a:ext cx="20" cy="1"/>
              </a:xfrm>
              <a:custGeom>
                <a:avLst/>
                <a:gdLst>
                  <a:gd name="T0" fmla="*/ 0 w 20"/>
                  <a:gd name="T1" fmla="*/ 0 h 1"/>
                  <a:gd name="T2" fmla="*/ 0 w 20"/>
                  <a:gd name="T3" fmla="*/ 1 h 1"/>
                  <a:gd name="T4" fmla="*/ 10 w 20"/>
                  <a:gd name="T5" fmla="*/ 1 h 1"/>
                  <a:gd name="T6" fmla="*/ 16 w 20"/>
                  <a:gd name="T7" fmla="*/ 1 h 1"/>
                  <a:gd name="T8" fmla="*/ 20 w 20"/>
                  <a:gd name="T9" fmla="*/ 1 h 1"/>
                  <a:gd name="T10" fmla="*/ 16 w 20"/>
                  <a:gd name="T11" fmla="*/ 0 h 1"/>
                  <a:gd name="T12" fmla="*/ 4 w 20"/>
                  <a:gd name="T13" fmla="*/ 0 h 1"/>
                  <a:gd name="T14" fmla="*/ 0 w 20"/>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 h="1">
                    <a:moveTo>
                      <a:pt x="0" y="0"/>
                    </a:moveTo>
                    <a:lnTo>
                      <a:pt x="0" y="1"/>
                    </a:lnTo>
                    <a:lnTo>
                      <a:pt x="10" y="1"/>
                    </a:lnTo>
                    <a:lnTo>
                      <a:pt x="16" y="1"/>
                    </a:lnTo>
                    <a:lnTo>
                      <a:pt x="20" y="1"/>
                    </a:lnTo>
                    <a:lnTo>
                      <a:pt x="16" y="0"/>
                    </a:lnTo>
                    <a:lnTo>
                      <a:pt x="4"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56" name="Freeform 329"/>
              <p:cNvSpPr/>
              <p:nvPr/>
            </p:nvSpPr>
            <p:spPr bwMode="auto">
              <a:xfrm>
                <a:off x="3328" y="977"/>
                <a:ext cx="35" cy="49"/>
              </a:xfrm>
              <a:custGeom>
                <a:avLst/>
                <a:gdLst>
                  <a:gd name="T0" fmla="*/ 35 w 35"/>
                  <a:gd name="T1" fmla="*/ 2 h 49"/>
                  <a:gd name="T2" fmla="*/ 29 w 35"/>
                  <a:gd name="T3" fmla="*/ 0 h 49"/>
                  <a:gd name="T4" fmla="*/ 19 w 35"/>
                  <a:gd name="T5" fmla="*/ 5 h 49"/>
                  <a:gd name="T6" fmla="*/ 3 w 35"/>
                  <a:gd name="T7" fmla="*/ 17 h 49"/>
                  <a:gd name="T8" fmla="*/ 0 w 35"/>
                  <a:gd name="T9" fmla="*/ 23 h 49"/>
                  <a:gd name="T10" fmla="*/ 0 w 35"/>
                  <a:gd name="T11" fmla="*/ 29 h 49"/>
                  <a:gd name="T12" fmla="*/ 16 w 35"/>
                  <a:gd name="T13" fmla="*/ 33 h 49"/>
                  <a:gd name="T14" fmla="*/ 29 w 35"/>
                  <a:gd name="T15" fmla="*/ 44 h 49"/>
                  <a:gd name="T16" fmla="*/ 35 w 35"/>
                  <a:gd name="T17" fmla="*/ 49 h 49"/>
                  <a:gd name="T18" fmla="*/ 35 w 35"/>
                  <a:gd name="T19" fmla="*/ 2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 h="49">
                    <a:moveTo>
                      <a:pt x="35" y="2"/>
                    </a:moveTo>
                    <a:lnTo>
                      <a:pt x="29" y="0"/>
                    </a:lnTo>
                    <a:lnTo>
                      <a:pt x="19" y="5"/>
                    </a:lnTo>
                    <a:lnTo>
                      <a:pt x="3" y="17"/>
                    </a:lnTo>
                    <a:lnTo>
                      <a:pt x="0" y="23"/>
                    </a:lnTo>
                    <a:lnTo>
                      <a:pt x="0" y="29"/>
                    </a:lnTo>
                    <a:lnTo>
                      <a:pt x="16" y="33"/>
                    </a:lnTo>
                    <a:lnTo>
                      <a:pt x="29" y="44"/>
                    </a:lnTo>
                    <a:lnTo>
                      <a:pt x="35" y="49"/>
                    </a:lnTo>
                    <a:lnTo>
                      <a:pt x="35" y="2"/>
                    </a:lnTo>
                    <a:close/>
                  </a:path>
                </a:pathLst>
              </a:custGeom>
              <a:solidFill>
                <a:srgbClr val="CC66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57" name="Freeform 330"/>
              <p:cNvSpPr/>
              <p:nvPr/>
            </p:nvSpPr>
            <p:spPr bwMode="auto">
              <a:xfrm>
                <a:off x="3353" y="977"/>
                <a:ext cx="39" cy="47"/>
              </a:xfrm>
              <a:custGeom>
                <a:avLst/>
                <a:gdLst>
                  <a:gd name="T0" fmla="*/ 0 w 39"/>
                  <a:gd name="T1" fmla="*/ 2 h 47"/>
                  <a:gd name="T2" fmla="*/ 10 w 39"/>
                  <a:gd name="T3" fmla="*/ 0 h 47"/>
                  <a:gd name="T4" fmla="*/ 20 w 39"/>
                  <a:gd name="T5" fmla="*/ 3 h 47"/>
                  <a:gd name="T6" fmla="*/ 36 w 39"/>
                  <a:gd name="T7" fmla="*/ 15 h 47"/>
                  <a:gd name="T8" fmla="*/ 39 w 39"/>
                  <a:gd name="T9" fmla="*/ 21 h 47"/>
                  <a:gd name="T10" fmla="*/ 39 w 39"/>
                  <a:gd name="T11" fmla="*/ 27 h 47"/>
                  <a:gd name="T12" fmla="*/ 23 w 39"/>
                  <a:gd name="T13" fmla="*/ 33 h 47"/>
                  <a:gd name="T14" fmla="*/ 10 w 39"/>
                  <a:gd name="T15" fmla="*/ 43 h 47"/>
                  <a:gd name="T16" fmla="*/ 4 w 39"/>
                  <a:gd name="T17" fmla="*/ 47 h 47"/>
                  <a:gd name="T18" fmla="*/ 0 w 39"/>
                  <a:gd name="T19" fmla="*/ 2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47">
                    <a:moveTo>
                      <a:pt x="0" y="2"/>
                    </a:moveTo>
                    <a:lnTo>
                      <a:pt x="10" y="0"/>
                    </a:lnTo>
                    <a:lnTo>
                      <a:pt x="20" y="3"/>
                    </a:lnTo>
                    <a:lnTo>
                      <a:pt x="36" y="15"/>
                    </a:lnTo>
                    <a:lnTo>
                      <a:pt x="39" y="21"/>
                    </a:lnTo>
                    <a:lnTo>
                      <a:pt x="39" y="27"/>
                    </a:lnTo>
                    <a:lnTo>
                      <a:pt x="23" y="33"/>
                    </a:lnTo>
                    <a:lnTo>
                      <a:pt x="10" y="43"/>
                    </a:lnTo>
                    <a:lnTo>
                      <a:pt x="4" y="47"/>
                    </a:lnTo>
                    <a:lnTo>
                      <a:pt x="0" y="2"/>
                    </a:lnTo>
                    <a:close/>
                  </a:path>
                </a:pathLst>
              </a:custGeom>
              <a:solidFill>
                <a:srgbClr val="CC66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58" name="Freeform 331"/>
              <p:cNvSpPr/>
              <p:nvPr/>
            </p:nvSpPr>
            <p:spPr bwMode="auto">
              <a:xfrm>
                <a:off x="3312" y="966"/>
                <a:ext cx="54" cy="40"/>
              </a:xfrm>
              <a:custGeom>
                <a:avLst/>
                <a:gdLst>
                  <a:gd name="T0" fmla="*/ 54 w 54"/>
                  <a:gd name="T1" fmla="*/ 0 h 40"/>
                  <a:gd name="T2" fmla="*/ 35 w 54"/>
                  <a:gd name="T3" fmla="*/ 0 h 40"/>
                  <a:gd name="T4" fmla="*/ 22 w 54"/>
                  <a:gd name="T5" fmla="*/ 5 h 40"/>
                  <a:gd name="T6" fmla="*/ 6 w 54"/>
                  <a:gd name="T7" fmla="*/ 16 h 40"/>
                  <a:gd name="T8" fmla="*/ 0 w 54"/>
                  <a:gd name="T9" fmla="*/ 26 h 40"/>
                  <a:gd name="T10" fmla="*/ 0 w 54"/>
                  <a:gd name="T11" fmla="*/ 32 h 40"/>
                  <a:gd name="T12" fmla="*/ 3 w 54"/>
                  <a:gd name="T13" fmla="*/ 37 h 40"/>
                  <a:gd name="T14" fmla="*/ 9 w 54"/>
                  <a:gd name="T15" fmla="*/ 40 h 40"/>
                  <a:gd name="T16" fmla="*/ 9 w 54"/>
                  <a:gd name="T17" fmla="*/ 40 h 40"/>
                  <a:gd name="T18" fmla="*/ 12 w 54"/>
                  <a:gd name="T19" fmla="*/ 29 h 40"/>
                  <a:gd name="T20" fmla="*/ 22 w 54"/>
                  <a:gd name="T21" fmla="*/ 19 h 40"/>
                  <a:gd name="T22" fmla="*/ 35 w 54"/>
                  <a:gd name="T23" fmla="*/ 11 h 40"/>
                  <a:gd name="T24" fmla="*/ 51 w 54"/>
                  <a:gd name="T25" fmla="*/ 8 h 40"/>
                  <a:gd name="T26" fmla="*/ 51 w 54"/>
                  <a:gd name="T27" fmla="*/ 8 h 40"/>
                  <a:gd name="T28" fmla="*/ 54 w 54"/>
                  <a:gd name="T29" fmla="*/ 0 h 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4" h="40">
                    <a:moveTo>
                      <a:pt x="54" y="0"/>
                    </a:moveTo>
                    <a:lnTo>
                      <a:pt x="35" y="0"/>
                    </a:lnTo>
                    <a:lnTo>
                      <a:pt x="22" y="5"/>
                    </a:lnTo>
                    <a:lnTo>
                      <a:pt x="6" y="16"/>
                    </a:lnTo>
                    <a:lnTo>
                      <a:pt x="0" y="26"/>
                    </a:lnTo>
                    <a:lnTo>
                      <a:pt x="0" y="32"/>
                    </a:lnTo>
                    <a:lnTo>
                      <a:pt x="3" y="37"/>
                    </a:lnTo>
                    <a:lnTo>
                      <a:pt x="9" y="40"/>
                    </a:lnTo>
                    <a:lnTo>
                      <a:pt x="12" y="29"/>
                    </a:lnTo>
                    <a:lnTo>
                      <a:pt x="22" y="19"/>
                    </a:lnTo>
                    <a:lnTo>
                      <a:pt x="35" y="11"/>
                    </a:lnTo>
                    <a:lnTo>
                      <a:pt x="51" y="8"/>
                    </a:lnTo>
                    <a:lnTo>
                      <a:pt x="54" y="0"/>
                    </a:lnTo>
                    <a:close/>
                  </a:path>
                </a:pathLst>
              </a:custGeom>
              <a:solidFill>
                <a:srgbClr val="CC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59" name="Freeform 332"/>
              <p:cNvSpPr/>
              <p:nvPr/>
            </p:nvSpPr>
            <p:spPr bwMode="auto">
              <a:xfrm>
                <a:off x="3353" y="965"/>
                <a:ext cx="55" cy="39"/>
              </a:xfrm>
              <a:custGeom>
                <a:avLst/>
                <a:gdLst>
                  <a:gd name="T0" fmla="*/ 0 w 55"/>
                  <a:gd name="T1" fmla="*/ 0 h 39"/>
                  <a:gd name="T2" fmla="*/ 16 w 55"/>
                  <a:gd name="T3" fmla="*/ 1 h 39"/>
                  <a:gd name="T4" fmla="*/ 32 w 55"/>
                  <a:gd name="T5" fmla="*/ 6 h 39"/>
                  <a:gd name="T6" fmla="*/ 48 w 55"/>
                  <a:gd name="T7" fmla="*/ 15 h 39"/>
                  <a:gd name="T8" fmla="*/ 55 w 55"/>
                  <a:gd name="T9" fmla="*/ 26 h 39"/>
                  <a:gd name="T10" fmla="*/ 55 w 55"/>
                  <a:gd name="T11" fmla="*/ 32 h 39"/>
                  <a:gd name="T12" fmla="*/ 52 w 55"/>
                  <a:gd name="T13" fmla="*/ 36 h 39"/>
                  <a:gd name="T14" fmla="*/ 45 w 55"/>
                  <a:gd name="T15" fmla="*/ 39 h 39"/>
                  <a:gd name="T16" fmla="*/ 45 w 55"/>
                  <a:gd name="T17" fmla="*/ 39 h 39"/>
                  <a:gd name="T18" fmla="*/ 42 w 55"/>
                  <a:gd name="T19" fmla="*/ 29 h 39"/>
                  <a:gd name="T20" fmla="*/ 32 w 55"/>
                  <a:gd name="T21" fmla="*/ 20 h 39"/>
                  <a:gd name="T22" fmla="*/ 20 w 55"/>
                  <a:gd name="T23" fmla="*/ 12 h 39"/>
                  <a:gd name="T24" fmla="*/ 4 w 55"/>
                  <a:gd name="T25" fmla="*/ 7 h 39"/>
                  <a:gd name="T26" fmla="*/ 0 w 55"/>
                  <a:gd name="T27" fmla="*/ 7 h 39"/>
                  <a:gd name="T28" fmla="*/ 0 w 55"/>
                  <a:gd name="T29" fmla="*/ 0 h 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5" h="39">
                    <a:moveTo>
                      <a:pt x="0" y="0"/>
                    </a:moveTo>
                    <a:lnTo>
                      <a:pt x="16" y="1"/>
                    </a:lnTo>
                    <a:lnTo>
                      <a:pt x="32" y="6"/>
                    </a:lnTo>
                    <a:lnTo>
                      <a:pt x="48" y="15"/>
                    </a:lnTo>
                    <a:lnTo>
                      <a:pt x="55" y="26"/>
                    </a:lnTo>
                    <a:lnTo>
                      <a:pt x="55" y="32"/>
                    </a:lnTo>
                    <a:lnTo>
                      <a:pt x="52" y="36"/>
                    </a:lnTo>
                    <a:lnTo>
                      <a:pt x="45" y="39"/>
                    </a:lnTo>
                    <a:lnTo>
                      <a:pt x="42" y="29"/>
                    </a:lnTo>
                    <a:lnTo>
                      <a:pt x="32" y="20"/>
                    </a:lnTo>
                    <a:lnTo>
                      <a:pt x="20" y="12"/>
                    </a:lnTo>
                    <a:lnTo>
                      <a:pt x="4" y="7"/>
                    </a:lnTo>
                    <a:lnTo>
                      <a:pt x="0" y="7"/>
                    </a:lnTo>
                    <a:lnTo>
                      <a:pt x="0" y="0"/>
                    </a:lnTo>
                    <a:close/>
                  </a:path>
                </a:pathLst>
              </a:custGeom>
              <a:solidFill>
                <a:srgbClr val="CC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60" name="Freeform 333"/>
              <p:cNvSpPr/>
              <p:nvPr/>
            </p:nvSpPr>
            <p:spPr bwMode="auto">
              <a:xfrm>
                <a:off x="3145" y="898"/>
                <a:ext cx="221" cy="105"/>
              </a:xfrm>
              <a:custGeom>
                <a:avLst/>
                <a:gdLst>
                  <a:gd name="T0" fmla="*/ 221 w 221"/>
                  <a:gd name="T1" fmla="*/ 0 h 105"/>
                  <a:gd name="T2" fmla="*/ 215 w 221"/>
                  <a:gd name="T3" fmla="*/ 2 h 105"/>
                  <a:gd name="T4" fmla="*/ 186 w 221"/>
                  <a:gd name="T5" fmla="*/ 11 h 105"/>
                  <a:gd name="T6" fmla="*/ 173 w 221"/>
                  <a:gd name="T7" fmla="*/ 15 h 105"/>
                  <a:gd name="T8" fmla="*/ 167 w 221"/>
                  <a:gd name="T9" fmla="*/ 21 h 105"/>
                  <a:gd name="T10" fmla="*/ 167 w 221"/>
                  <a:gd name="T11" fmla="*/ 24 h 105"/>
                  <a:gd name="T12" fmla="*/ 163 w 221"/>
                  <a:gd name="T13" fmla="*/ 27 h 105"/>
                  <a:gd name="T14" fmla="*/ 163 w 221"/>
                  <a:gd name="T15" fmla="*/ 44 h 105"/>
                  <a:gd name="T16" fmla="*/ 179 w 221"/>
                  <a:gd name="T17" fmla="*/ 62 h 105"/>
                  <a:gd name="T18" fmla="*/ 179 w 221"/>
                  <a:gd name="T19" fmla="*/ 62 h 105"/>
                  <a:gd name="T20" fmla="*/ 176 w 221"/>
                  <a:gd name="T21" fmla="*/ 62 h 105"/>
                  <a:gd name="T22" fmla="*/ 160 w 221"/>
                  <a:gd name="T23" fmla="*/ 46 h 105"/>
                  <a:gd name="T24" fmla="*/ 157 w 221"/>
                  <a:gd name="T25" fmla="*/ 35 h 105"/>
                  <a:gd name="T26" fmla="*/ 128 w 221"/>
                  <a:gd name="T27" fmla="*/ 29 h 105"/>
                  <a:gd name="T28" fmla="*/ 106 w 221"/>
                  <a:gd name="T29" fmla="*/ 26 h 105"/>
                  <a:gd name="T30" fmla="*/ 103 w 221"/>
                  <a:gd name="T31" fmla="*/ 29 h 105"/>
                  <a:gd name="T32" fmla="*/ 96 w 221"/>
                  <a:gd name="T33" fmla="*/ 41 h 105"/>
                  <a:gd name="T34" fmla="*/ 96 w 221"/>
                  <a:gd name="T35" fmla="*/ 52 h 105"/>
                  <a:gd name="T36" fmla="*/ 135 w 221"/>
                  <a:gd name="T37" fmla="*/ 65 h 105"/>
                  <a:gd name="T38" fmla="*/ 151 w 221"/>
                  <a:gd name="T39" fmla="*/ 76 h 105"/>
                  <a:gd name="T40" fmla="*/ 154 w 221"/>
                  <a:gd name="T41" fmla="*/ 76 h 105"/>
                  <a:gd name="T42" fmla="*/ 157 w 221"/>
                  <a:gd name="T43" fmla="*/ 79 h 105"/>
                  <a:gd name="T44" fmla="*/ 157 w 221"/>
                  <a:gd name="T45" fmla="*/ 79 h 105"/>
                  <a:gd name="T46" fmla="*/ 151 w 221"/>
                  <a:gd name="T47" fmla="*/ 79 h 105"/>
                  <a:gd name="T48" fmla="*/ 125 w 221"/>
                  <a:gd name="T49" fmla="*/ 65 h 105"/>
                  <a:gd name="T50" fmla="*/ 74 w 221"/>
                  <a:gd name="T51" fmla="*/ 47 h 105"/>
                  <a:gd name="T52" fmla="*/ 58 w 221"/>
                  <a:gd name="T53" fmla="*/ 44 h 105"/>
                  <a:gd name="T54" fmla="*/ 29 w 221"/>
                  <a:gd name="T55" fmla="*/ 41 h 105"/>
                  <a:gd name="T56" fmla="*/ 7 w 221"/>
                  <a:gd name="T57" fmla="*/ 43 h 105"/>
                  <a:gd name="T58" fmla="*/ 0 w 221"/>
                  <a:gd name="T59" fmla="*/ 44 h 105"/>
                  <a:gd name="T60" fmla="*/ 35 w 221"/>
                  <a:gd name="T61" fmla="*/ 56 h 105"/>
                  <a:gd name="T62" fmla="*/ 48 w 221"/>
                  <a:gd name="T63" fmla="*/ 65 h 105"/>
                  <a:gd name="T64" fmla="*/ 61 w 221"/>
                  <a:gd name="T65" fmla="*/ 78 h 105"/>
                  <a:gd name="T66" fmla="*/ 80 w 221"/>
                  <a:gd name="T67" fmla="*/ 100 h 105"/>
                  <a:gd name="T68" fmla="*/ 90 w 221"/>
                  <a:gd name="T69" fmla="*/ 103 h 105"/>
                  <a:gd name="T70" fmla="*/ 106 w 221"/>
                  <a:gd name="T71" fmla="*/ 105 h 105"/>
                  <a:gd name="T72" fmla="*/ 160 w 221"/>
                  <a:gd name="T73" fmla="*/ 105 h 105"/>
                  <a:gd name="T74" fmla="*/ 160 w 221"/>
                  <a:gd name="T75" fmla="*/ 93 h 105"/>
                  <a:gd name="T76" fmla="*/ 170 w 221"/>
                  <a:gd name="T77" fmla="*/ 81 h 105"/>
                  <a:gd name="T78" fmla="*/ 195 w 221"/>
                  <a:gd name="T79" fmla="*/ 68 h 105"/>
                  <a:gd name="T80" fmla="*/ 205 w 221"/>
                  <a:gd name="T81" fmla="*/ 65 h 105"/>
                  <a:gd name="T82" fmla="*/ 221 w 221"/>
                  <a:gd name="T83" fmla="*/ 65 h 105"/>
                  <a:gd name="T84" fmla="*/ 221 w 221"/>
                  <a:gd name="T85" fmla="*/ 0 h 1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21" h="105">
                    <a:moveTo>
                      <a:pt x="221" y="0"/>
                    </a:moveTo>
                    <a:lnTo>
                      <a:pt x="215" y="2"/>
                    </a:lnTo>
                    <a:lnTo>
                      <a:pt x="186" y="11"/>
                    </a:lnTo>
                    <a:lnTo>
                      <a:pt x="173" y="15"/>
                    </a:lnTo>
                    <a:lnTo>
                      <a:pt x="167" y="21"/>
                    </a:lnTo>
                    <a:lnTo>
                      <a:pt x="167" y="24"/>
                    </a:lnTo>
                    <a:lnTo>
                      <a:pt x="163" y="27"/>
                    </a:lnTo>
                    <a:lnTo>
                      <a:pt x="163" y="44"/>
                    </a:lnTo>
                    <a:lnTo>
                      <a:pt x="179" y="62"/>
                    </a:lnTo>
                    <a:lnTo>
                      <a:pt x="176" y="62"/>
                    </a:lnTo>
                    <a:lnTo>
                      <a:pt x="160" y="46"/>
                    </a:lnTo>
                    <a:lnTo>
                      <a:pt x="157" y="35"/>
                    </a:lnTo>
                    <a:lnTo>
                      <a:pt x="128" y="29"/>
                    </a:lnTo>
                    <a:lnTo>
                      <a:pt x="106" y="26"/>
                    </a:lnTo>
                    <a:lnTo>
                      <a:pt x="103" y="29"/>
                    </a:lnTo>
                    <a:lnTo>
                      <a:pt x="96" y="41"/>
                    </a:lnTo>
                    <a:lnTo>
                      <a:pt x="96" y="52"/>
                    </a:lnTo>
                    <a:lnTo>
                      <a:pt x="135" y="65"/>
                    </a:lnTo>
                    <a:lnTo>
                      <a:pt x="151" y="76"/>
                    </a:lnTo>
                    <a:lnTo>
                      <a:pt x="154" y="76"/>
                    </a:lnTo>
                    <a:lnTo>
                      <a:pt x="157" y="79"/>
                    </a:lnTo>
                    <a:lnTo>
                      <a:pt x="151" y="79"/>
                    </a:lnTo>
                    <a:lnTo>
                      <a:pt x="125" y="65"/>
                    </a:lnTo>
                    <a:lnTo>
                      <a:pt x="74" y="47"/>
                    </a:lnTo>
                    <a:lnTo>
                      <a:pt x="58" y="44"/>
                    </a:lnTo>
                    <a:lnTo>
                      <a:pt x="29" y="41"/>
                    </a:lnTo>
                    <a:lnTo>
                      <a:pt x="7" y="43"/>
                    </a:lnTo>
                    <a:lnTo>
                      <a:pt x="0" y="44"/>
                    </a:lnTo>
                    <a:lnTo>
                      <a:pt x="35" y="56"/>
                    </a:lnTo>
                    <a:lnTo>
                      <a:pt x="48" y="65"/>
                    </a:lnTo>
                    <a:lnTo>
                      <a:pt x="61" y="78"/>
                    </a:lnTo>
                    <a:lnTo>
                      <a:pt x="80" y="100"/>
                    </a:lnTo>
                    <a:lnTo>
                      <a:pt x="90" y="103"/>
                    </a:lnTo>
                    <a:lnTo>
                      <a:pt x="106" y="105"/>
                    </a:lnTo>
                    <a:lnTo>
                      <a:pt x="160" y="105"/>
                    </a:lnTo>
                    <a:lnTo>
                      <a:pt x="160" y="93"/>
                    </a:lnTo>
                    <a:lnTo>
                      <a:pt x="170" y="81"/>
                    </a:lnTo>
                    <a:lnTo>
                      <a:pt x="195" y="68"/>
                    </a:lnTo>
                    <a:lnTo>
                      <a:pt x="205" y="65"/>
                    </a:lnTo>
                    <a:lnTo>
                      <a:pt x="221" y="65"/>
                    </a:lnTo>
                    <a:lnTo>
                      <a:pt x="221" y="0"/>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61" name="Freeform 334"/>
              <p:cNvSpPr/>
              <p:nvPr/>
            </p:nvSpPr>
            <p:spPr bwMode="auto">
              <a:xfrm>
                <a:off x="3353" y="898"/>
                <a:ext cx="218" cy="105"/>
              </a:xfrm>
              <a:custGeom>
                <a:avLst/>
                <a:gdLst>
                  <a:gd name="T0" fmla="*/ 0 w 218"/>
                  <a:gd name="T1" fmla="*/ 0 h 105"/>
                  <a:gd name="T2" fmla="*/ 4 w 218"/>
                  <a:gd name="T3" fmla="*/ 0 h 105"/>
                  <a:gd name="T4" fmla="*/ 32 w 218"/>
                  <a:gd name="T5" fmla="*/ 9 h 105"/>
                  <a:gd name="T6" fmla="*/ 45 w 218"/>
                  <a:gd name="T7" fmla="*/ 14 h 105"/>
                  <a:gd name="T8" fmla="*/ 55 w 218"/>
                  <a:gd name="T9" fmla="*/ 21 h 105"/>
                  <a:gd name="T10" fmla="*/ 55 w 218"/>
                  <a:gd name="T11" fmla="*/ 23 h 105"/>
                  <a:gd name="T12" fmla="*/ 58 w 218"/>
                  <a:gd name="T13" fmla="*/ 26 h 105"/>
                  <a:gd name="T14" fmla="*/ 55 w 218"/>
                  <a:gd name="T15" fmla="*/ 43 h 105"/>
                  <a:gd name="T16" fmla="*/ 39 w 218"/>
                  <a:gd name="T17" fmla="*/ 61 h 105"/>
                  <a:gd name="T18" fmla="*/ 39 w 218"/>
                  <a:gd name="T19" fmla="*/ 61 h 105"/>
                  <a:gd name="T20" fmla="*/ 42 w 218"/>
                  <a:gd name="T21" fmla="*/ 61 h 105"/>
                  <a:gd name="T22" fmla="*/ 58 w 218"/>
                  <a:gd name="T23" fmla="*/ 44 h 105"/>
                  <a:gd name="T24" fmla="*/ 61 w 218"/>
                  <a:gd name="T25" fmla="*/ 33 h 105"/>
                  <a:gd name="T26" fmla="*/ 90 w 218"/>
                  <a:gd name="T27" fmla="*/ 27 h 105"/>
                  <a:gd name="T28" fmla="*/ 112 w 218"/>
                  <a:gd name="T29" fmla="*/ 24 h 105"/>
                  <a:gd name="T30" fmla="*/ 119 w 218"/>
                  <a:gd name="T31" fmla="*/ 27 h 105"/>
                  <a:gd name="T32" fmla="*/ 122 w 218"/>
                  <a:gd name="T33" fmla="*/ 40 h 105"/>
                  <a:gd name="T34" fmla="*/ 122 w 218"/>
                  <a:gd name="T35" fmla="*/ 50 h 105"/>
                  <a:gd name="T36" fmla="*/ 87 w 218"/>
                  <a:gd name="T37" fmla="*/ 65 h 105"/>
                  <a:gd name="T38" fmla="*/ 71 w 218"/>
                  <a:gd name="T39" fmla="*/ 74 h 105"/>
                  <a:gd name="T40" fmla="*/ 68 w 218"/>
                  <a:gd name="T41" fmla="*/ 76 h 105"/>
                  <a:gd name="T42" fmla="*/ 64 w 218"/>
                  <a:gd name="T43" fmla="*/ 78 h 105"/>
                  <a:gd name="T44" fmla="*/ 64 w 218"/>
                  <a:gd name="T45" fmla="*/ 79 h 105"/>
                  <a:gd name="T46" fmla="*/ 68 w 218"/>
                  <a:gd name="T47" fmla="*/ 79 h 105"/>
                  <a:gd name="T48" fmla="*/ 93 w 218"/>
                  <a:gd name="T49" fmla="*/ 64 h 105"/>
                  <a:gd name="T50" fmla="*/ 144 w 218"/>
                  <a:gd name="T51" fmla="*/ 46 h 105"/>
                  <a:gd name="T52" fmla="*/ 164 w 218"/>
                  <a:gd name="T53" fmla="*/ 43 h 105"/>
                  <a:gd name="T54" fmla="*/ 189 w 218"/>
                  <a:gd name="T55" fmla="*/ 40 h 105"/>
                  <a:gd name="T56" fmla="*/ 212 w 218"/>
                  <a:gd name="T57" fmla="*/ 41 h 105"/>
                  <a:gd name="T58" fmla="*/ 218 w 218"/>
                  <a:gd name="T59" fmla="*/ 43 h 105"/>
                  <a:gd name="T60" fmla="*/ 186 w 218"/>
                  <a:gd name="T61" fmla="*/ 55 h 105"/>
                  <a:gd name="T62" fmla="*/ 170 w 218"/>
                  <a:gd name="T63" fmla="*/ 64 h 105"/>
                  <a:gd name="T64" fmla="*/ 160 w 218"/>
                  <a:gd name="T65" fmla="*/ 76 h 105"/>
                  <a:gd name="T66" fmla="*/ 141 w 218"/>
                  <a:gd name="T67" fmla="*/ 99 h 105"/>
                  <a:gd name="T68" fmla="*/ 132 w 218"/>
                  <a:gd name="T69" fmla="*/ 102 h 105"/>
                  <a:gd name="T70" fmla="*/ 116 w 218"/>
                  <a:gd name="T71" fmla="*/ 103 h 105"/>
                  <a:gd name="T72" fmla="*/ 58 w 218"/>
                  <a:gd name="T73" fmla="*/ 105 h 105"/>
                  <a:gd name="T74" fmla="*/ 58 w 218"/>
                  <a:gd name="T75" fmla="*/ 91 h 105"/>
                  <a:gd name="T76" fmla="*/ 48 w 218"/>
                  <a:gd name="T77" fmla="*/ 79 h 105"/>
                  <a:gd name="T78" fmla="*/ 26 w 218"/>
                  <a:gd name="T79" fmla="*/ 67 h 105"/>
                  <a:gd name="T80" fmla="*/ 16 w 218"/>
                  <a:gd name="T81" fmla="*/ 65 h 105"/>
                  <a:gd name="T82" fmla="*/ 0 w 218"/>
                  <a:gd name="T83" fmla="*/ 65 h 105"/>
                  <a:gd name="T84" fmla="*/ 0 w 218"/>
                  <a:gd name="T85" fmla="*/ 0 h 1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18" h="105">
                    <a:moveTo>
                      <a:pt x="0" y="0"/>
                    </a:moveTo>
                    <a:lnTo>
                      <a:pt x="4" y="0"/>
                    </a:lnTo>
                    <a:lnTo>
                      <a:pt x="32" y="9"/>
                    </a:lnTo>
                    <a:lnTo>
                      <a:pt x="45" y="14"/>
                    </a:lnTo>
                    <a:lnTo>
                      <a:pt x="55" y="21"/>
                    </a:lnTo>
                    <a:lnTo>
                      <a:pt x="55" y="23"/>
                    </a:lnTo>
                    <a:lnTo>
                      <a:pt x="58" y="26"/>
                    </a:lnTo>
                    <a:lnTo>
                      <a:pt x="55" y="43"/>
                    </a:lnTo>
                    <a:lnTo>
                      <a:pt x="39" y="61"/>
                    </a:lnTo>
                    <a:lnTo>
                      <a:pt x="42" y="61"/>
                    </a:lnTo>
                    <a:lnTo>
                      <a:pt x="58" y="44"/>
                    </a:lnTo>
                    <a:lnTo>
                      <a:pt x="61" y="33"/>
                    </a:lnTo>
                    <a:lnTo>
                      <a:pt x="90" y="27"/>
                    </a:lnTo>
                    <a:lnTo>
                      <a:pt x="112" y="24"/>
                    </a:lnTo>
                    <a:lnTo>
                      <a:pt x="119" y="27"/>
                    </a:lnTo>
                    <a:lnTo>
                      <a:pt x="122" y="40"/>
                    </a:lnTo>
                    <a:lnTo>
                      <a:pt x="122" y="50"/>
                    </a:lnTo>
                    <a:lnTo>
                      <a:pt x="87" y="65"/>
                    </a:lnTo>
                    <a:lnTo>
                      <a:pt x="71" y="74"/>
                    </a:lnTo>
                    <a:lnTo>
                      <a:pt x="68" y="76"/>
                    </a:lnTo>
                    <a:lnTo>
                      <a:pt x="64" y="78"/>
                    </a:lnTo>
                    <a:lnTo>
                      <a:pt x="64" y="79"/>
                    </a:lnTo>
                    <a:lnTo>
                      <a:pt x="68" y="79"/>
                    </a:lnTo>
                    <a:lnTo>
                      <a:pt x="93" y="64"/>
                    </a:lnTo>
                    <a:lnTo>
                      <a:pt x="144" y="46"/>
                    </a:lnTo>
                    <a:lnTo>
                      <a:pt x="164" y="43"/>
                    </a:lnTo>
                    <a:lnTo>
                      <a:pt x="189" y="40"/>
                    </a:lnTo>
                    <a:lnTo>
                      <a:pt x="212" y="41"/>
                    </a:lnTo>
                    <a:lnTo>
                      <a:pt x="218" y="43"/>
                    </a:lnTo>
                    <a:lnTo>
                      <a:pt x="186" y="55"/>
                    </a:lnTo>
                    <a:lnTo>
                      <a:pt x="170" y="64"/>
                    </a:lnTo>
                    <a:lnTo>
                      <a:pt x="160" y="76"/>
                    </a:lnTo>
                    <a:lnTo>
                      <a:pt x="141" y="99"/>
                    </a:lnTo>
                    <a:lnTo>
                      <a:pt x="132" y="102"/>
                    </a:lnTo>
                    <a:lnTo>
                      <a:pt x="116" y="103"/>
                    </a:lnTo>
                    <a:lnTo>
                      <a:pt x="58" y="105"/>
                    </a:lnTo>
                    <a:lnTo>
                      <a:pt x="58" y="91"/>
                    </a:lnTo>
                    <a:lnTo>
                      <a:pt x="48" y="79"/>
                    </a:lnTo>
                    <a:lnTo>
                      <a:pt x="26" y="67"/>
                    </a:lnTo>
                    <a:lnTo>
                      <a:pt x="16" y="65"/>
                    </a:lnTo>
                    <a:lnTo>
                      <a:pt x="0" y="65"/>
                    </a:lnTo>
                    <a:lnTo>
                      <a:pt x="0" y="0"/>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62" name="Freeform 335"/>
              <p:cNvSpPr/>
              <p:nvPr/>
            </p:nvSpPr>
            <p:spPr bwMode="auto">
              <a:xfrm>
                <a:off x="3347" y="915"/>
                <a:ext cx="29" cy="44"/>
              </a:xfrm>
              <a:custGeom>
                <a:avLst/>
                <a:gdLst>
                  <a:gd name="T0" fmla="*/ 26 w 29"/>
                  <a:gd name="T1" fmla="*/ 10 h 44"/>
                  <a:gd name="T2" fmla="*/ 29 w 29"/>
                  <a:gd name="T3" fmla="*/ 7 h 44"/>
                  <a:gd name="T4" fmla="*/ 29 w 29"/>
                  <a:gd name="T5" fmla="*/ 4 h 44"/>
                  <a:gd name="T6" fmla="*/ 22 w 29"/>
                  <a:gd name="T7" fmla="*/ 3 h 44"/>
                  <a:gd name="T8" fmla="*/ 19 w 29"/>
                  <a:gd name="T9" fmla="*/ 1 h 44"/>
                  <a:gd name="T10" fmla="*/ 13 w 29"/>
                  <a:gd name="T11" fmla="*/ 0 h 44"/>
                  <a:gd name="T12" fmla="*/ 6 w 29"/>
                  <a:gd name="T13" fmla="*/ 1 h 44"/>
                  <a:gd name="T14" fmla="*/ 3 w 29"/>
                  <a:gd name="T15" fmla="*/ 3 h 44"/>
                  <a:gd name="T16" fmla="*/ 0 w 29"/>
                  <a:gd name="T17" fmla="*/ 6 h 44"/>
                  <a:gd name="T18" fmla="*/ 0 w 29"/>
                  <a:gd name="T19" fmla="*/ 6 h 44"/>
                  <a:gd name="T20" fmla="*/ 0 w 29"/>
                  <a:gd name="T21" fmla="*/ 10 h 44"/>
                  <a:gd name="T22" fmla="*/ 0 w 29"/>
                  <a:gd name="T23" fmla="*/ 15 h 44"/>
                  <a:gd name="T24" fmla="*/ 3 w 29"/>
                  <a:gd name="T25" fmla="*/ 20 h 44"/>
                  <a:gd name="T26" fmla="*/ 3 w 29"/>
                  <a:gd name="T27" fmla="*/ 26 h 44"/>
                  <a:gd name="T28" fmla="*/ 6 w 29"/>
                  <a:gd name="T29" fmla="*/ 30 h 44"/>
                  <a:gd name="T30" fmla="*/ 10 w 29"/>
                  <a:gd name="T31" fmla="*/ 35 h 44"/>
                  <a:gd name="T32" fmla="*/ 10 w 29"/>
                  <a:gd name="T33" fmla="*/ 39 h 44"/>
                  <a:gd name="T34" fmla="*/ 13 w 29"/>
                  <a:gd name="T35" fmla="*/ 44 h 44"/>
                  <a:gd name="T36" fmla="*/ 13 w 29"/>
                  <a:gd name="T37" fmla="*/ 44 h 44"/>
                  <a:gd name="T38" fmla="*/ 16 w 29"/>
                  <a:gd name="T39" fmla="*/ 39 h 44"/>
                  <a:gd name="T40" fmla="*/ 16 w 29"/>
                  <a:gd name="T41" fmla="*/ 35 h 44"/>
                  <a:gd name="T42" fmla="*/ 16 w 29"/>
                  <a:gd name="T43" fmla="*/ 30 h 44"/>
                  <a:gd name="T44" fmla="*/ 16 w 29"/>
                  <a:gd name="T45" fmla="*/ 27 h 44"/>
                  <a:gd name="T46" fmla="*/ 19 w 29"/>
                  <a:gd name="T47" fmla="*/ 23 h 44"/>
                  <a:gd name="T48" fmla="*/ 19 w 29"/>
                  <a:gd name="T49" fmla="*/ 20 h 44"/>
                  <a:gd name="T50" fmla="*/ 22 w 29"/>
                  <a:gd name="T51" fmla="*/ 15 h 44"/>
                  <a:gd name="T52" fmla="*/ 26 w 29"/>
                  <a:gd name="T53" fmla="*/ 10 h 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9" h="44">
                    <a:moveTo>
                      <a:pt x="26" y="10"/>
                    </a:moveTo>
                    <a:lnTo>
                      <a:pt x="29" y="7"/>
                    </a:lnTo>
                    <a:lnTo>
                      <a:pt x="29" y="4"/>
                    </a:lnTo>
                    <a:lnTo>
                      <a:pt x="22" y="3"/>
                    </a:lnTo>
                    <a:lnTo>
                      <a:pt x="19" y="1"/>
                    </a:lnTo>
                    <a:lnTo>
                      <a:pt x="13" y="0"/>
                    </a:lnTo>
                    <a:lnTo>
                      <a:pt x="6" y="1"/>
                    </a:lnTo>
                    <a:lnTo>
                      <a:pt x="3" y="3"/>
                    </a:lnTo>
                    <a:lnTo>
                      <a:pt x="0" y="6"/>
                    </a:lnTo>
                    <a:lnTo>
                      <a:pt x="0" y="10"/>
                    </a:lnTo>
                    <a:lnTo>
                      <a:pt x="0" y="15"/>
                    </a:lnTo>
                    <a:lnTo>
                      <a:pt x="3" y="20"/>
                    </a:lnTo>
                    <a:lnTo>
                      <a:pt x="3" y="26"/>
                    </a:lnTo>
                    <a:lnTo>
                      <a:pt x="6" y="30"/>
                    </a:lnTo>
                    <a:lnTo>
                      <a:pt x="10" y="35"/>
                    </a:lnTo>
                    <a:lnTo>
                      <a:pt x="10" y="39"/>
                    </a:lnTo>
                    <a:lnTo>
                      <a:pt x="13" y="44"/>
                    </a:lnTo>
                    <a:lnTo>
                      <a:pt x="16" y="39"/>
                    </a:lnTo>
                    <a:lnTo>
                      <a:pt x="16" y="35"/>
                    </a:lnTo>
                    <a:lnTo>
                      <a:pt x="16" y="30"/>
                    </a:lnTo>
                    <a:lnTo>
                      <a:pt x="16" y="27"/>
                    </a:lnTo>
                    <a:lnTo>
                      <a:pt x="19" y="23"/>
                    </a:lnTo>
                    <a:lnTo>
                      <a:pt x="19" y="20"/>
                    </a:lnTo>
                    <a:lnTo>
                      <a:pt x="22" y="15"/>
                    </a:lnTo>
                    <a:lnTo>
                      <a:pt x="26" y="1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63" name="Freeform 336"/>
              <p:cNvSpPr/>
              <p:nvPr/>
            </p:nvSpPr>
            <p:spPr bwMode="auto">
              <a:xfrm>
                <a:off x="3353" y="904"/>
                <a:ext cx="7" cy="5"/>
              </a:xfrm>
              <a:custGeom>
                <a:avLst/>
                <a:gdLst>
                  <a:gd name="T0" fmla="*/ 7 w 7"/>
                  <a:gd name="T1" fmla="*/ 3 h 5"/>
                  <a:gd name="T2" fmla="*/ 4 w 7"/>
                  <a:gd name="T3" fmla="*/ 5 h 5"/>
                  <a:gd name="T4" fmla="*/ 0 w 7"/>
                  <a:gd name="T5" fmla="*/ 5 h 5"/>
                  <a:gd name="T6" fmla="*/ 0 w 7"/>
                  <a:gd name="T7" fmla="*/ 5 h 5"/>
                  <a:gd name="T8" fmla="*/ 4 w 7"/>
                  <a:gd name="T9" fmla="*/ 0 h 5"/>
                  <a:gd name="T10" fmla="*/ 7 w 7"/>
                  <a:gd name="T11" fmla="*/ 2 h 5"/>
                  <a:gd name="T12" fmla="*/ 7 w 7"/>
                  <a:gd name="T13" fmla="*/ 3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5">
                    <a:moveTo>
                      <a:pt x="7" y="3"/>
                    </a:moveTo>
                    <a:lnTo>
                      <a:pt x="4" y="5"/>
                    </a:lnTo>
                    <a:lnTo>
                      <a:pt x="0" y="5"/>
                    </a:lnTo>
                    <a:lnTo>
                      <a:pt x="4" y="0"/>
                    </a:lnTo>
                    <a:lnTo>
                      <a:pt x="7" y="2"/>
                    </a:lnTo>
                    <a:lnTo>
                      <a:pt x="7"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64" name="Freeform 337"/>
              <p:cNvSpPr/>
              <p:nvPr/>
            </p:nvSpPr>
            <p:spPr bwMode="auto">
              <a:xfrm>
                <a:off x="3357" y="904"/>
                <a:ext cx="9" cy="5"/>
              </a:xfrm>
              <a:custGeom>
                <a:avLst/>
                <a:gdLst>
                  <a:gd name="T0" fmla="*/ 3 w 9"/>
                  <a:gd name="T1" fmla="*/ 3 h 5"/>
                  <a:gd name="T2" fmla="*/ 6 w 9"/>
                  <a:gd name="T3" fmla="*/ 5 h 5"/>
                  <a:gd name="T4" fmla="*/ 6 w 9"/>
                  <a:gd name="T5" fmla="*/ 5 h 5"/>
                  <a:gd name="T6" fmla="*/ 9 w 9"/>
                  <a:gd name="T7" fmla="*/ 3 h 5"/>
                  <a:gd name="T8" fmla="*/ 3 w 9"/>
                  <a:gd name="T9" fmla="*/ 0 h 5"/>
                  <a:gd name="T10" fmla="*/ 0 w 9"/>
                  <a:gd name="T11" fmla="*/ 0 h 5"/>
                  <a:gd name="T12" fmla="*/ 3 w 9"/>
                  <a:gd name="T13" fmla="*/ 3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5">
                    <a:moveTo>
                      <a:pt x="3" y="3"/>
                    </a:moveTo>
                    <a:lnTo>
                      <a:pt x="6" y="5"/>
                    </a:lnTo>
                    <a:lnTo>
                      <a:pt x="9" y="3"/>
                    </a:lnTo>
                    <a:lnTo>
                      <a:pt x="3" y="0"/>
                    </a:lnTo>
                    <a:lnTo>
                      <a:pt x="0" y="0"/>
                    </a:lnTo>
                    <a:lnTo>
                      <a:pt x="3"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65" name="Freeform 338"/>
              <p:cNvSpPr/>
              <p:nvPr/>
            </p:nvSpPr>
            <p:spPr bwMode="auto">
              <a:xfrm>
                <a:off x="3334" y="916"/>
                <a:ext cx="13" cy="3"/>
              </a:xfrm>
              <a:custGeom>
                <a:avLst/>
                <a:gdLst>
                  <a:gd name="T0" fmla="*/ 13 w 13"/>
                  <a:gd name="T1" fmla="*/ 0 h 3"/>
                  <a:gd name="T2" fmla="*/ 10 w 13"/>
                  <a:gd name="T3" fmla="*/ 2 h 3"/>
                  <a:gd name="T4" fmla="*/ 6 w 13"/>
                  <a:gd name="T5" fmla="*/ 3 h 3"/>
                  <a:gd name="T6" fmla="*/ 3 w 13"/>
                  <a:gd name="T7" fmla="*/ 3 h 3"/>
                  <a:gd name="T8" fmla="*/ 0 w 13"/>
                  <a:gd name="T9" fmla="*/ 3 h 3"/>
                  <a:gd name="T10" fmla="*/ 6 w 13"/>
                  <a:gd name="T11" fmla="*/ 0 h 3"/>
                  <a:gd name="T12" fmla="*/ 10 w 13"/>
                  <a:gd name="T13" fmla="*/ 0 h 3"/>
                  <a:gd name="T14" fmla="*/ 13 w 13"/>
                  <a:gd name="T15" fmla="*/ 0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3">
                    <a:moveTo>
                      <a:pt x="13" y="0"/>
                    </a:moveTo>
                    <a:lnTo>
                      <a:pt x="10" y="2"/>
                    </a:lnTo>
                    <a:lnTo>
                      <a:pt x="6" y="3"/>
                    </a:lnTo>
                    <a:lnTo>
                      <a:pt x="3" y="3"/>
                    </a:lnTo>
                    <a:lnTo>
                      <a:pt x="0" y="3"/>
                    </a:lnTo>
                    <a:lnTo>
                      <a:pt x="6" y="0"/>
                    </a:lnTo>
                    <a:lnTo>
                      <a:pt x="10" y="0"/>
                    </a:lnTo>
                    <a:lnTo>
                      <a:pt x="13"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66" name="Freeform 339"/>
              <p:cNvSpPr/>
              <p:nvPr/>
            </p:nvSpPr>
            <p:spPr bwMode="auto">
              <a:xfrm>
                <a:off x="3373" y="915"/>
                <a:ext cx="9" cy="4"/>
              </a:xfrm>
              <a:custGeom>
                <a:avLst/>
                <a:gdLst>
                  <a:gd name="T0" fmla="*/ 0 w 9"/>
                  <a:gd name="T1" fmla="*/ 0 h 4"/>
                  <a:gd name="T2" fmla="*/ 3 w 9"/>
                  <a:gd name="T3" fmla="*/ 1 h 4"/>
                  <a:gd name="T4" fmla="*/ 6 w 9"/>
                  <a:gd name="T5" fmla="*/ 4 h 4"/>
                  <a:gd name="T6" fmla="*/ 9 w 9"/>
                  <a:gd name="T7" fmla="*/ 4 h 4"/>
                  <a:gd name="T8" fmla="*/ 9 w 9"/>
                  <a:gd name="T9" fmla="*/ 3 h 4"/>
                  <a:gd name="T10" fmla="*/ 3 w 9"/>
                  <a:gd name="T11" fmla="*/ 0 h 4"/>
                  <a:gd name="T12" fmla="*/ 0 w 9"/>
                  <a:gd name="T13" fmla="*/ 0 h 4"/>
                  <a:gd name="T14" fmla="*/ 0 w 9"/>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4">
                    <a:moveTo>
                      <a:pt x="0" y="0"/>
                    </a:moveTo>
                    <a:lnTo>
                      <a:pt x="3" y="1"/>
                    </a:lnTo>
                    <a:lnTo>
                      <a:pt x="6" y="4"/>
                    </a:lnTo>
                    <a:lnTo>
                      <a:pt x="9" y="4"/>
                    </a:lnTo>
                    <a:lnTo>
                      <a:pt x="9" y="3"/>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67" name="Freeform 340"/>
              <p:cNvSpPr/>
              <p:nvPr/>
            </p:nvSpPr>
            <p:spPr bwMode="auto">
              <a:xfrm>
                <a:off x="3324" y="925"/>
                <a:ext cx="7" cy="6"/>
              </a:xfrm>
              <a:custGeom>
                <a:avLst/>
                <a:gdLst>
                  <a:gd name="T0" fmla="*/ 7 w 7"/>
                  <a:gd name="T1" fmla="*/ 0 h 6"/>
                  <a:gd name="T2" fmla="*/ 4 w 7"/>
                  <a:gd name="T3" fmla="*/ 6 h 6"/>
                  <a:gd name="T4" fmla="*/ 0 w 7"/>
                  <a:gd name="T5" fmla="*/ 5 h 6"/>
                  <a:gd name="T6" fmla="*/ 0 w 7"/>
                  <a:gd name="T7" fmla="*/ 2 h 6"/>
                  <a:gd name="T8" fmla="*/ 7 w 7"/>
                  <a:gd name="T9" fmla="*/ 0 h 6"/>
                  <a:gd name="T10" fmla="*/ 7 w 7"/>
                  <a:gd name="T11" fmla="*/ 0 h 6"/>
                  <a:gd name="T12" fmla="*/ 7 w 7"/>
                  <a:gd name="T13" fmla="*/ 0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6">
                    <a:moveTo>
                      <a:pt x="7" y="0"/>
                    </a:moveTo>
                    <a:lnTo>
                      <a:pt x="4" y="6"/>
                    </a:lnTo>
                    <a:lnTo>
                      <a:pt x="0" y="5"/>
                    </a:lnTo>
                    <a:lnTo>
                      <a:pt x="0" y="2"/>
                    </a:lnTo>
                    <a:lnTo>
                      <a:pt x="7"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68" name="Freeform 341"/>
              <p:cNvSpPr/>
              <p:nvPr/>
            </p:nvSpPr>
            <p:spPr bwMode="auto">
              <a:xfrm>
                <a:off x="3385" y="924"/>
                <a:ext cx="7" cy="6"/>
              </a:xfrm>
              <a:custGeom>
                <a:avLst/>
                <a:gdLst>
                  <a:gd name="T0" fmla="*/ 0 w 7"/>
                  <a:gd name="T1" fmla="*/ 0 h 6"/>
                  <a:gd name="T2" fmla="*/ 7 w 7"/>
                  <a:gd name="T3" fmla="*/ 6 h 6"/>
                  <a:gd name="T4" fmla="*/ 7 w 7"/>
                  <a:gd name="T5" fmla="*/ 6 h 6"/>
                  <a:gd name="T6" fmla="*/ 7 w 7"/>
                  <a:gd name="T7" fmla="*/ 1 h 6"/>
                  <a:gd name="T8" fmla="*/ 4 w 7"/>
                  <a:gd name="T9" fmla="*/ 0 h 6"/>
                  <a:gd name="T10" fmla="*/ 4 w 7"/>
                  <a:gd name="T11" fmla="*/ 0 h 6"/>
                  <a:gd name="T12" fmla="*/ 0 w 7"/>
                  <a:gd name="T13" fmla="*/ 0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6">
                    <a:moveTo>
                      <a:pt x="0" y="0"/>
                    </a:moveTo>
                    <a:lnTo>
                      <a:pt x="7" y="6"/>
                    </a:lnTo>
                    <a:lnTo>
                      <a:pt x="7" y="1"/>
                    </a:lnTo>
                    <a:lnTo>
                      <a:pt x="4"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69" name="Freeform 342"/>
              <p:cNvSpPr/>
              <p:nvPr/>
            </p:nvSpPr>
            <p:spPr bwMode="auto">
              <a:xfrm>
                <a:off x="3324" y="936"/>
                <a:ext cx="7" cy="8"/>
              </a:xfrm>
              <a:custGeom>
                <a:avLst/>
                <a:gdLst>
                  <a:gd name="T0" fmla="*/ 7 w 7"/>
                  <a:gd name="T1" fmla="*/ 8 h 8"/>
                  <a:gd name="T2" fmla="*/ 4 w 7"/>
                  <a:gd name="T3" fmla="*/ 8 h 8"/>
                  <a:gd name="T4" fmla="*/ 0 w 7"/>
                  <a:gd name="T5" fmla="*/ 5 h 8"/>
                  <a:gd name="T6" fmla="*/ 4 w 7"/>
                  <a:gd name="T7" fmla="*/ 0 h 8"/>
                  <a:gd name="T8" fmla="*/ 7 w 7"/>
                  <a:gd name="T9" fmla="*/ 8 h 8"/>
                  <a:gd name="T10" fmla="*/ 7 w 7"/>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8">
                    <a:moveTo>
                      <a:pt x="7" y="8"/>
                    </a:moveTo>
                    <a:lnTo>
                      <a:pt x="4" y="8"/>
                    </a:lnTo>
                    <a:lnTo>
                      <a:pt x="0" y="5"/>
                    </a:lnTo>
                    <a:lnTo>
                      <a:pt x="4" y="0"/>
                    </a:lnTo>
                    <a:lnTo>
                      <a:pt x="7"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70" name="Freeform 343"/>
              <p:cNvSpPr/>
              <p:nvPr/>
            </p:nvSpPr>
            <p:spPr bwMode="auto">
              <a:xfrm>
                <a:off x="3389" y="936"/>
                <a:ext cx="6" cy="8"/>
              </a:xfrm>
              <a:custGeom>
                <a:avLst/>
                <a:gdLst>
                  <a:gd name="T0" fmla="*/ 0 w 6"/>
                  <a:gd name="T1" fmla="*/ 8 h 8"/>
                  <a:gd name="T2" fmla="*/ 3 w 6"/>
                  <a:gd name="T3" fmla="*/ 8 h 8"/>
                  <a:gd name="T4" fmla="*/ 6 w 6"/>
                  <a:gd name="T5" fmla="*/ 3 h 8"/>
                  <a:gd name="T6" fmla="*/ 3 w 6"/>
                  <a:gd name="T7" fmla="*/ 0 h 8"/>
                  <a:gd name="T8" fmla="*/ 0 w 6"/>
                  <a:gd name="T9" fmla="*/ 6 h 8"/>
                  <a:gd name="T10" fmla="*/ 0 w 6"/>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8">
                    <a:moveTo>
                      <a:pt x="0" y="8"/>
                    </a:moveTo>
                    <a:lnTo>
                      <a:pt x="3" y="8"/>
                    </a:lnTo>
                    <a:lnTo>
                      <a:pt x="6" y="3"/>
                    </a:lnTo>
                    <a:lnTo>
                      <a:pt x="3" y="0"/>
                    </a:lnTo>
                    <a:lnTo>
                      <a:pt x="0" y="6"/>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71" name="Freeform 344"/>
              <p:cNvSpPr/>
              <p:nvPr/>
            </p:nvSpPr>
            <p:spPr bwMode="auto">
              <a:xfrm>
                <a:off x="3328" y="948"/>
                <a:ext cx="6" cy="5"/>
              </a:xfrm>
              <a:custGeom>
                <a:avLst/>
                <a:gdLst>
                  <a:gd name="T0" fmla="*/ 6 w 6"/>
                  <a:gd name="T1" fmla="*/ 3 h 5"/>
                  <a:gd name="T2" fmla="*/ 3 w 6"/>
                  <a:gd name="T3" fmla="*/ 5 h 5"/>
                  <a:gd name="T4" fmla="*/ 0 w 6"/>
                  <a:gd name="T5" fmla="*/ 3 h 5"/>
                  <a:gd name="T6" fmla="*/ 3 w 6"/>
                  <a:gd name="T7" fmla="*/ 0 h 5"/>
                  <a:gd name="T8" fmla="*/ 3 w 6"/>
                  <a:gd name="T9" fmla="*/ 0 h 5"/>
                  <a:gd name="T10" fmla="*/ 6 w 6"/>
                  <a:gd name="T11" fmla="*/ 3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5">
                    <a:moveTo>
                      <a:pt x="6" y="3"/>
                    </a:moveTo>
                    <a:lnTo>
                      <a:pt x="3" y="5"/>
                    </a:lnTo>
                    <a:lnTo>
                      <a:pt x="0" y="3"/>
                    </a:lnTo>
                    <a:lnTo>
                      <a:pt x="3" y="0"/>
                    </a:lnTo>
                    <a:lnTo>
                      <a:pt x="6"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72" name="Freeform 345"/>
              <p:cNvSpPr/>
              <p:nvPr/>
            </p:nvSpPr>
            <p:spPr bwMode="auto">
              <a:xfrm>
                <a:off x="3385" y="947"/>
                <a:ext cx="4" cy="4"/>
              </a:xfrm>
              <a:custGeom>
                <a:avLst/>
                <a:gdLst>
                  <a:gd name="T0" fmla="*/ 0 w 4"/>
                  <a:gd name="T1" fmla="*/ 4 h 4"/>
                  <a:gd name="T2" fmla="*/ 0 w 4"/>
                  <a:gd name="T3" fmla="*/ 4 h 4"/>
                  <a:gd name="T4" fmla="*/ 4 w 4"/>
                  <a:gd name="T5" fmla="*/ 3 h 4"/>
                  <a:gd name="T6" fmla="*/ 4 w 4"/>
                  <a:gd name="T7" fmla="*/ 0 h 4"/>
                  <a:gd name="T8" fmla="*/ 0 w 4"/>
                  <a:gd name="T9" fmla="*/ 0 h 4"/>
                  <a:gd name="T10" fmla="*/ 0 w 4"/>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4">
                    <a:moveTo>
                      <a:pt x="0" y="4"/>
                    </a:moveTo>
                    <a:lnTo>
                      <a:pt x="0" y="4"/>
                    </a:lnTo>
                    <a:lnTo>
                      <a:pt x="4" y="3"/>
                    </a:lnTo>
                    <a:lnTo>
                      <a:pt x="4" y="0"/>
                    </a:lnTo>
                    <a:lnTo>
                      <a:pt x="0" y="0"/>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73" name="Freeform 346"/>
              <p:cNvSpPr/>
              <p:nvPr/>
            </p:nvSpPr>
            <p:spPr bwMode="auto">
              <a:xfrm>
                <a:off x="3334" y="954"/>
                <a:ext cx="6" cy="3"/>
              </a:xfrm>
              <a:custGeom>
                <a:avLst/>
                <a:gdLst>
                  <a:gd name="T0" fmla="*/ 0 w 6"/>
                  <a:gd name="T1" fmla="*/ 3 h 3"/>
                  <a:gd name="T2" fmla="*/ 0 w 6"/>
                  <a:gd name="T3" fmla="*/ 2 h 3"/>
                  <a:gd name="T4" fmla="*/ 0 w 6"/>
                  <a:gd name="T5" fmla="*/ 0 h 3"/>
                  <a:gd name="T6" fmla="*/ 6 w 6"/>
                  <a:gd name="T7" fmla="*/ 3 h 3"/>
                  <a:gd name="T8" fmla="*/ 0 w 6"/>
                  <a:gd name="T9" fmla="*/ 3 h 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3">
                    <a:moveTo>
                      <a:pt x="0" y="3"/>
                    </a:moveTo>
                    <a:lnTo>
                      <a:pt x="0" y="2"/>
                    </a:lnTo>
                    <a:lnTo>
                      <a:pt x="0" y="0"/>
                    </a:lnTo>
                    <a:lnTo>
                      <a:pt x="6" y="3"/>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74" name="Freeform 347"/>
              <p:cNvSpPr/>
              <p:nvPr/>
            </p:nvSpPr>
            <p:spPr bwMode="auto">
              <a:xfrm>
                <a:off x="3379" y="953"/>
                <a:ext cx="6" cy="3"/>
              </a:xfrm>
              <a:custGeom>
                <a:avLst/>
                <a:gdLst>
                  <a:gd name="T0" fmla="*/ 3 w 6"/>
                  <a:gd name="T1" fmla="*/ 3 h 3"/>
                  <a:gd name="T2" fmla="*/ 6 w 6"/>
                  <a:gd name="T3" fmla="*/ 3 h 3"/>
                  <a:gd name="T4" fmla="*/ 3 w 6"/>
                  <a:gd name="T5" fmla="*/ 0 h 3"/>
                  <a:gd name="T6" fmla="*/ 0 w 6"/>
                  <a:gd name="T7" fmla="*/ 3 h 3"/>
                  <a:gd name="T8" fmla="*/ 3 w 6"/>
                  <a:gd name="T9" fmla="*/ 3 h 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3">
                    <a:moveTo>
                      <a:pt x="3" y="3"/>
                    </a:moveTo>
                    <a:lnTo>
                      <a:pt x="6" y="3"/>
                    </a:lnTo>
                    <a:lnTo>
                      <a:pt x="3" y="0"/>
                    </a:lnTo>
                    <a:lnTo>
                      <a:pt x="0" y="3"/>
                    </a:lnTo>
                    <a:lnTo>
                      <a:pt x="3"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75" name="Freeform 348"/>
              <p:cNvSpPr/>
              <p:nvPr/>
            </p:nvSpPr>
            <p:spPr bwMode="auto">
              <a:xfrm>
                <a:off x="3347" y="971"/>
                <a:ext cx="6" cy="3"/>
              </a:xfrm>
              <a:custGeom>
                <a:avLst/>
                <a:gdLst>
                  <a:gd name="T0" fmla="*/ 6 w 6"/>
                  <a:gd name="T1" fmla="*/ 3 h 3"/>
                  <a:gd name="T2" fmla="*/ 3 w 6"/>
                  <a:gd name="T3" fmla="*/ 1 h 3"/>
                  <a:gd name="T4" fmla="*/ 0 w 6"/>
                  <a:gd name="T5" fmla="*/ 1 h 3"/>
                  <a:gd name="T6" fmla="*/ 0 w 6"/>
                  <a:gd name="T7" fmla="*/ 0 h 3"/>
                  <a:gd name="T8" fmla="*/ 6 w 6"/>
                  <a:gd name="T9" fmla="*/ 0 h 3"/>
                  <a:gd name="T10" fmla="*/ 6 w 6"/>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3">
                    <a:moveTo>
                      <a:pt x="6" y="3"/>
                    </a:moveTo>
                    <a:lnTo>
                      <a:pt x="3" y="1"/>
                    </a:lnTo>
                    <a:lnTo>
                      <a:pt x="0" y="1"/>
                    </a:lnTo>
                    <a:lnTo>
                      <a:pt x="0" y="0"/>
                    </a:lnTo>
                    <a:lnTo>
                      <a:pt x="6" y="0"/>
                    </a:lnTo>
                    <a:lnTo>
                      <a:pt x="6"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76" name="Freeform 349"/>
              <p:cNvSpPr/>
              <p:nvPr/>
            </p:nvSpPr>
            <p:spPr bwMode="auto">
              <a:xfrm>
                <a:off x="3366" y="969"/>
                <a:ext cx="7" cy="3"/>
              </a:xfrm>
              <a:custGeom>
                <a:avLst/>
                <a:gdLst>
                  <a:gd name="T0" fmla="*/ 0 w 7"/>
                  <a:gd name="T1" fmla="*/ 3 h 3"/>
                  <a:gd name="T2" fmla="*/ 3 w 7"/>
                  <a:gd name="T3" fmla="*/ 3 h 3"/>
                  <a:gd name="T4" fmla="*/ 7 w 7"/>
                  <a:gd name="T5" fmla="*/ 3 h 3"/>
                  <a:gd name="T6" fmla="*/ 3 w 7"/>
                  <a:gd name="T7" fmla="*/ 0 h 3"/>
                  <a:gd name="T8" fmla="*/ 0 w 7"/>
                  <a:gd name="T9" fmla="*/ 0 h 3"/>
                  <a:gd name="T10" fmla="*/ 0 w 7"/>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3">
                    <a:moveTo>
                      <a:pt x="0" y="3"/>
                    </a:moveTo>
                    <a:lnTo>
                      <a:pt x="3" y="3"/>
                    </a:lnTo>
                    <a:lnTo>
                      <a:pt x="7" y="3"/>
                    </a:lnTo>
                    <a:lnTo>
                      <a:pt x="3" y="0"/>
                    </a:lnTo>
                    <a:lnTo>
                      <a:pt x="0"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77" name="Freeform 350"/>
              <p:cNvSpPr/>
              <p:nvPr/>
            </p:nvSpPr>
            <p:spPr bwMode="auto">
              <a:xfrm>
                <a:off x="3334" y="974"/>
                <a:ext cx="6" cy="5"/>
              </a:xfrm>
              <a:custGeom>
                <a:avLst/>
                <a:gdLst>
                  <a:gd name="T0" fmla="*/ 0 w 6"/>
                  <a:gd name="T1" fmla="*/ 5 h 5"/>
                  <a:gd name="T2" fmla="*/ 0 w 6"/>
                  <a:gd name="T3" fmla="*/ 3 h 5"/>
                  <a:gd name="T4" fmla="*/ 0 w 6"/>
                  <a:gd name="T5" fmla="*/ 3 h 5"/>
                  <a:gd name="T6" fmla="*/ 6 w 6"/>
                  <a:gd name="T7" fmla="*/ 0 h 5"/>
                  <a:gd name="T8" fmla="*/ 6 w 6"/>
                  <a:gd name="T9" fmla="*/ 2 h 5"/>
                  <a:gd name="T10" fmla="*/ 0 w 6"/>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5">
                    <a:moveTo>
                      <a:pt x="0" y="5"/>
                    </a:moveTo>
                    <a:lnTo>
                      <a:pt x="0" y="3"/>
                    </a:lnTo>
                    <a:lnTo>
                      <a:pt x="6" y="0"/>
                    </a:lnTo>
                    <a:lnTo>
                      <a:pt x="6" y="2"/>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78" name="Freeform 351"/>
              <p:cNvSpPr/>
              <p:nvPr/>
            </p:nvSpPr>
            <p:spPr bwMode="auto">
              <a:xfrm>
                <a:off x="3376" y="972"/>
                <a:ext cx="9" cy="5"/>
              </a:xfrm>
              <a:custGeom>
                <a:avLst/>
                <a:gdLst>
                  <a:gd name="T0" fmla="*/ 9 w 9"/>
                  <a:gd name="T1" fmla="*/ 5 h 5"/>
                  <a:gd name="T2" fmla="*/ 9 w 9"/>
                  <a:gd name="T3" fmla="*/ 5 h 5"/>
                  <a:gd name="T4" fmla="*/ 9 w 9"/>
                  <a:gd name="T5" fmla="*/ 4 h 5"/>
                  <a:gd name="T6" fmla="*/ 3 w 9"/>
                  <a:gd name="T7" fmla="*/ 0 h 5"/>
                  <a:gd name="T8" fmla="*/ 0 w 9"/>
                  <a:gd name="T9" fmla="*/ 2 h 5"/>
                  <a:gd name="T10" fmla="*/ 9 w 9"/>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5">
                    <a:moveTo>
                      <a:pt x="9" y="5"/>
                    </a:moveTo>
                    <a:lnTo>
                      <a:pt x="9" y="5"/>
                    </a:lnTo>
                    <a:lnTo>
                      <a:pt x="9" y="4"/>
                    </a:lnTo>
                    <a:lnTo>
                      <a:pt x="3" y="0"/>
                    </a:lnTo>
                    <a:lnTo>
                      <a:pt x="0" y="2"/>
                    </a:lnTo>
                    <a:lnTo>
                      <a:pt x="9"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79" name="Freeform 352"/>
              <p:cNvSpPr/>
              <p:nvPr/>
            </p:nvSpPr>
            <p:spPr bwMode="auto">
              <a:xfrm>
                <a:off x="3321" y="985"/>
                <a:ext cx="7" cy="3"/>
              </a:xfrm>
              <a:custGeom>
                <a:avLst/>
                <a:gdLst>
                  <a:gd name="T0" fmla="*/ 7 w 7"/>
                  <a:gd name="T1" fmla="*/ 0 h 3"/>
                  <a:gd name="T2" fmla="*/ 3 w 7"/>
                  <a:gd name="T3" fmla="*/ 3 h 3"/>
                  <a:gd name="T4" fmla="*/ 0 w 7"/>
                  <a:gd name="T5" fmla="*/ 3 h 3"/>
                  <a:gd name="T6" fmla="*/ 0 w 7"/>
                  <a:gd name="T7" fmla="*/ 1 h 3"/>
                  <a:gd name="T8" fmla="*/ 3 w 7"/>
                  <a:gd name="T9" fmla="*/ 0 h 3"/>
                  <a:gd name="T10" fmla="*/ 7 w 7"/>
                  <a:gd name="T11" fmla="*/ 0 h 3"/>
                  <a:gd name="T12" fmla="*/ 7 w 7"/>
                  <a:gd name="T13" fmla="*/ 0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3">
                    <a:moveTo>
                      <a:pt x="7" y="0"/>
                    </a:moveTo>
                    <a:lnTo>
                      <a:pt x="3" y="3"/>
                    </a:lnTo>
                    <a:lnTo>
                      <a:pt x="0" y="3"/>
                    </a:lnTo>
                    <a:lnTo>
                      <a:pt x="0" y="1"/>
                    </a:lnTo>
                    <a:lnTo>
                      <a:pt x="3" y="0"/>
                    </a:lnTo>
                    <a:lnTo>
                      <a:pt x="7"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80" name="Freeform 353"/>
              <p:cNvSpPr/>
              <p:nvPr/>
            </p:nvSpPr>
            <p:spPr bwMode="auto">
              <a:xfrm>
                <a:off x="3392" y="983"/>
                <a:ext cx="6" cy="3"/>
              </a:xfrm>
              <a:custGeom>
                <a:avLst/>
                <a:gdLst>
                  <a:gd name="T0" fmla="*/ 0 w 6"/>
                  <a:gd name="T1" fmla="*/ 2 h 3"/>
                  <a:gd name="T2" fmla="*/ 3 w 6"/>
                  <a:gd name="T3" fmla="*/ 3 h 3"/>
                  <a:gd name="T4" fmla="*/ 6 w 6"/>
                  <a:gd name="T5" fmla="*/ 3 h 3"/>
                  <a:gd name="T6" fmla="*/ 6 w 6"/>
                  <a:gd name="T7" fmla="*/ 2 h 3"/>
                  <a:gd name="T8" fmla="*/ 3 w 6"/>
                  <a:gd name="T9" fmla="*/ 0 h 3"/>
                  <a:gd name="T10" fmla="*/ 0 w 6"/>
                  <a:gd name="T11" fmla="*/ 0 h 3"/>
                  <a:gd name="T12" fmla="*/ 0 w 6"/>
                  <a:gd name="T13" fmla="*/ 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3">
                    <a:moveTo>
                      <a:pt x="0" y="2"/>
                    </a:moveTo>
                    <a:lnTo>
                      <a:pt x="3" y="3"/>
                    </a:lnTo>
                    <a:lnTo>
                      <a:pt x="6" y="3"/>
                    </a:lnTo>
                    <a:lnTo>
                      <a:pt x="6" y="2"/>
                    </a:lnTo>
                    <a:lnTo>
                      <a:pt x="3" y="0"/>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81" name="Freeform 354"/>
              <p:cNvSpPr/>
              <p:nvPr/>
            </p:nvSpPr>
            <p:spPr bwMode="auto">
              <a:xfrm>
                <a:off x="3315" y="995"/>
                <a:ext cx="3" cy="2"/>
              </a:xfrm>
              <a:custGeom>
                <a:avLst/>
                <a:gdLst>
                  <a:gd name="T0" fmla="*/ 3 w 3"/>
                  <a:gd name="T1" fmla="*/ 2 h 2"/>
                  <a:gd name="T2" fmla="*/ 3 w 3"/>
                  <a:gd name="T3" fmla="*/ 2 h 2"/>
                  <a:gd name="T4" fmla="*/ 0 w 3"/>
                  <a:gd name="T5" fmla="*/ 2 h 2"/>
                  <a:gd name="T6" fmla="*/ 0 w 3"/>
                  <a:gd name="T7" fmla="*/ 0 h 2"/>
                  <a:gd name="T8" fmla="*/ 3 w 3"/>
                  <a:gd name="T9" fmla="*/ 0 h 2"/>
                  <a:gd name="T10" fmla="*/ 3 w 3"/>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2">
                    <a:moveTo>
                      <a:pt x="3" y="2"/>
                    </a:moveTo>
                    <a:lnTo>
                      <a:pt x="3" y="2"/>
                    </a:lnTo>
                    <a:lnTo>
                      <a:pt x="0" y="2"/>
                    </a:lnTo>
                    <a:lnTo>
                      <a:pt x="0" y="0"/>
                    </a:lnTo>
                    <a:lnTo>
                      <a:pt x="3" y="0"/>
                    </a:lnTo>
                    <a:lnTo>
                      <a:pt x="3"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82" name="Freeform 355"/>
              <p:cNvSpPr/>
              <p:nvPr/>
            </p:nvSpPr>
            <p:spPr bwMode="auto">
              <a:xfrm>
                <a:off x="3401" y="994"/>
                <a:ext cx="4" cy="3"/>
              </a:xfrm>
              <a:custGeom>
                <a:avLst/>
                <a:gdLst>
                  <a:gd name="T0" fmla="*/ 0 w 4"/>
                  <a:gd name="T1" fmla="*/ 1 h 3"/>
                  <a:gd name="T2" fmla="*/ 0 w 4"/>
                  <a:gd name="T3" fmla="*/ 3 h 3"/>
                  <a:gd name="T4" fmla="*/ 4 w 4"/>
                  <a:gd name="T5" fmla="*/ 3 h 3"/>
                  <a:gd name="T6" fmla="*/ 4 w 4"/>
                  <a:gd name="T7" fmla="*/ 0 h 3"/>
                  <a:gd name="T8" fmla="*/ 0 w 4"/>
                  <a:gd name="T9" fmla="*/ 0 h 3"/>
                  <a:gd name="T10" fmla="*/ 0 w 4"/>
                  <a:gd name="T11" fmla="*/ 1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3">
                    <a:moveTo>
                      <a:pt x="0" y="1"/>
                    </a:moveTo>
                    <a:lnTo>
                      <a:pt x="0" y="3"/>
                    </a:lnTo>
                    <a:lnTo>
                      <a:pt x="4" y="3"/>
                    </a:lnTo>
                    <a:lnTo>
                      <a:pt x="4" y="0"/>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83" name="Freeform 356"/>
              <p:cNvSpPr/>
              <p:nvPr/>
            </p:nvSpPr>
            <p:spPr bwMode="auto">
              <a:xfrm>
                <a:off x="3302" y="494"/>
                <a:ext cx="51" cy="73"/>
              </a:xfrm>
              <a:custGeom>
                <a:avLst/>
                <a:gdLst>
                  <a:gd name="T0" fmla="*/ 48 w 51"/>
                  <a:gd name="T1" fmla="*/ 15 h 73"/>
                  <a:gd name="T2" fmla="*/ 48 w 51"/>
                  <a:gd name="T3" fmla="*/ 15 h 73"/>
                  <a:gd name="T4" fmla="*/ 45 w 51"/>
                  <a:gd name="T5" fmla="*/ 12 h 73"/>
                  <a:gd name="T6" fmla="*/ 35 w 51"/>
                  <a:gd name="T7" fmla="*/ 6 h 73"/>
                  <a:gd name="T8" fmla="*/ 19 w 51"/>
                  <a:gd name="T9" fmla="*/ 0 h 73"/>
                  <a:gd name="T10" fmla="*/ 0 w 51"/>
                  <a:gd name="T11" fmla="*/ 0 h 73"/>
                  <a:gd name="T12" fmla="*/ 0 w 51"/>
                  <a:gd name="T13" fmla="*/ 2 h 73"/>
                  <a:gd name="T14" fmla="*/ 26 w 51"/>
                  <a:gd name="T15" fmla="*/ 25 h 73"/>
                  <a:gd name="T16" fmla="*/ 29 w 51"/>
                  <a:gd name="T17" fmla="*/ 38 h 73"/>
                  <a:gd name="T18" fmla="*/ 22 w 51"/>
                  <a:gd name="T19" fmla="*/ 53 h 73"/>
                  <a:gd name="T20" fmla="*/ 13 w 51"/>
                  <a:gd name="T21" fmla="*/ 61 h 73"/>
                  <a:gd name="T22" fmla="*/ 10 w 51"/>
                  <a:gd name="T23" fmla="*/ 62 h 73"/>
                  <a:gd name="T24" fmla="*/ 29 w 51"/>
                  <a:gd name="T25" fmla="*/ 66 h 73"/>
                  <a:gd name="T26" fmla="*/ 45 w 51"/>
                  <a:gd name="T27" fmla="*/ 70 h 73"/>
                  <a:gd name="T28" fmla="*/ 51 w 51"/>
                  <a:gd name="T29" fmla="*/ 72 h 73"/>
                  <a:gd name="T30" fmla="*/ 51 w 51"/>
                  <a:gd name="T31" fmla="*/ 73 h 73"/>
                  <a:gd name="T32" fmla="*/ 48 w 51"/>
                  <a:gd name="T33" fmla="*/ 15 h 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1" h="73">
                    <a:moveTo>
                      <a:pt x="48" y="15"/>
                    </a:moveTo>
                    <a:lnTo>
                      <a:pt x="48" y="15"/>
                    </a:lnTo>
                    <a:lnTo>
                      <a:pt x="45" y="12"/>
                    </a:lnTo>
                    <a:lnTo>
                      <a:pt x="35" y="6"/>
                    </a:lnTo>
                    <a:lnTo>
                      <a:pt x="19" y="0"/>
                    </a:lnTo>
                    <a:lnTo>
                      <a:pt x="0" y="0"/>
                    </a:lnTo>
                    <a:lnTo>
                      <a:pt x="0" y="2"/>
                    </a:lnTo>
                    <a:lnTo>
                      <a:pt x="26" y="25"/>
                    </a:lnTo>
                    <a:lnTo>
                      <a:pt x="29" y="38"/>
                    </a:lnTo>
                    <a:lnTo>
                      <a:pt x="22" y="53"/>
                    </a:lnTo>
                    <a:lnTo>
                      <a:pt x="13" y="61"/>
                    </a:lnTo>
                    <a:lnTo>
                      <a:pt x="10" y="62"/>
                    </a:lnTo>
                    <a:lnTo>
                      <a:pt x="29" y="66"/>
                    </a:lnTo>
                    <a:lnTo>
                      <a:pt x="45" y="70"/>
                    </a:lnTo>
                    <a:lnTo>
                      <a:pt x="51" y="72"/>
                    </a:lnTo>
                    <a:lnTo>
                      <a:pt x="51" y="73"/>
                    </a:lnTo>
                    <a:lnTo>
                      <a:pt x="48" y="15"/>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84" name="Freeform 357"/>
              <p:cNvSpPr/>
              <p:nvPr/>
            </p:nvSpPr>
            <p:spPr bwMode="auto">
              <a:xfrm>
                <a:off x="3360" y="494"/>
                <a:ext cx="48" cy="72"/>
              </a:xfrm>
              <a:custGeom>
                <a:avLst/>
                <a:gdLst>
                  <a:gd name="T0" fmla="*/ 0 w 48"/>
                  <a:gd name="T1" fmla="*/ 14 h 72"/>
                  <a:gd name="T2" fmla="*/ 0 w 48"/>
                  <a:gd name="T3" fmla="*/ 14 h 72"/>
                  <a:gd name="T4" fmla="*/ 6 w 48"/>
                  <a:gd name="T5" fmla="*/ 11 h 72"/>
                  <a:gd name="T6" fmla="*/ 13 w 48"/>
                  <a:gd name="T7" fmla="*/ 5 h 72"/>
                  <a:gd name="T8" fmla="*/ 29 w 48"/>
                  <a:gd name="T9" fmla="*/ 0 h 72"/>
                  <a:gd name="T10" fmla="*/ 48 w 48"/>
                  <a:gd name="T11" fmla="*/ 0 h 72"/>
                  <a:gd name="T12" fmla="*/ 48 w 48"/>
                  <a:gd name="T13" fmla="*/ 2 h 72"/>
                  <a:gd name="T14" fmla="*/ 22 w 48"/>
                  <a:gd name="T15" fmla="*/ 23 h 72"/>
                  <a:gd name="T16" fmla="*/ 19 w 48"/>
                  <a:gd name="T17" fmla="*/ 37 h 72"/>
                  <a:gd name="T18" fmla="*/ 25 w 48"/>
                  <a:gd name="T19" fmla="*/ 52 h 72"/>
                  <a:gd name="T20" fmla="*/ 35 w 48"/>
                  <a:gd name="T21" fmla="*/ 59 h 72"/>
                  <a:gd name="T22" fmla="*/ 38 w 48"/>
                  <a:gd name="T23" fmla="*/ 61 h 72"/>
                  <a:gd name="T24" fmla="*/ 19 w 48"/>
                  <a:gd name="T25" fmla="*/ 64 h 72"/>
                  <a:gd name="T26" fmla="*/ 3 w 48"/>
                  <a:gd name="T27" fmla="*/ 69 h 72"/>
                  <a:gd name="T28" fmla="*/ 0 w 48"/>
                  <a:gd name="T29" fmla="*/ 72 h 72"/>
                  <a:gd name="T30" fmla="*/ 0 w 48"/>
                  <a:gd name="T31" fmla="*/ 72 h 72"/>
                  <a:gd name="T32" fmla="*/ 0 w 48"/>
                  <a:gd name="T33" fmla="*/ 14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8" h="72">
                    <a:moveTo>
                      <a:pt x="0" y="14"/>
                    </a:moveTo>
                    <a:lnTo>
                      <a:pt x="0" y="14"/>
                    </a:lnTo>
                    <a:lnTo>
                      <a:pt x="6" y="11"/>
                    </a:lnTo>
                    <a:lnTo>
                      <a:pt x="13" y="5"/>
                    </a:lnTo>
                    <a:lnTo>
                      <a:pt x="29" y="0"/>
                    </a:lnTo>
                    <a:lnTo>
                      <a:pt x="48" y="0"/>
                    </a:lnTo>
                    <a:lnTo>
                      <a:pt x="48" y="2"/>
                    </a:lnTo>
                    <a:lnTo>
                      <a:pt x="22" y="23"/>
                    </a:lnTo>
                    <a:lnTo>
                      <a:pt x="19" y="37"/>
                    </a:lnTo>
                    <a:lnTo>
                      <a:pt x="25" y="52"/>
                    </a:lnTo>
                    <a:lnTo>
                      <a:pt x="35" y="59"/>
                    </a:lnTo>
                    <a:lnTo>
                      <a:pt x="38" y="61"/>
                    </a:lnTo>
                    <a:lnTo>
                      <a:pt x="19" y="64"/>
                    </a:lnTo>
                    <a:lnTo>
                      <a:pt x="3" y="69"/>
                    </a:lnTo>
                    <a:lnTo>
                      <a:pt x="0" y="72"/>
                    </a:lnTo>
                    <a:lnTo>
                      <a:pt x="0" y="14"/>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85" name="Freeform 358"/>
              <p:cNvSpPr/>
              <p:nvPr/>
            </p:nvSpPr>
            <p:spPr bwMode="auto">
              <a:xfrm>
                <a:off x="3273" y="481"/>
                <a:ext cx="80" cy="24"/>
              </a:xfrm>
              <a:custGeom>
                <a:avLst/>
                <a:gdLst>
                  <a:gd name="T0" fmla="*/ 80 w 80"/>
                  <a:gd name="T1" fmla="*/ 15 h 24"/>
                  <a:gd name="T2" fmla="*/ 80 w 80"/>
                  <a:gd name="T3" fmla="*/ 15 h 24"/>
                  <a:gd name="T4" fmla="*/ 71 w 80"/>
                  <a:gd name="T5" fmla="*/ 6 h 24"/>
                  <a:gd name="T6" fmla="*/ 58 w 80"/>
                  <a:gd name="T7" fmla="*/ 0 h 24"/>
                  <a:gd name="T8" fmla="*/ 51 w 80"/>
                  <a:gd name="T9" fmla="*/ 0 h 24"/>
                  <a:gd name="T10" fmla="*/ 19 w 80"/>
                  <a:gd name="T11" fmla="*/ 1 h 24"/>
                  <a:gd name="T12" fmla="*/ 3 w 80"/>
                  <a:gd name="T13" fmla="*/ 4 h 24"/>
                  <a:gd name="T14" fmla="*/ 0 w 80"/>
                  <a:gd name="T15" fmla="*/ 4 h 24"/>
                  <a:gd name="T16" fmla="*/ 0 w 80"/>
                  <a:gd name="T17" fmla="*/ 4 h 24"/>
                  <a:gd name="T18" fmla="*/ 26 w 80"/>
                  <a:gd name="T19" fmla="*/ 13 h 24"/>
                  <a:gd name="T20" fmla="*/ 29 w 80"/>
                  <a:gd name="T21" fmla="*/ 12 h 24"/>
                  <a:gd name="T22" fmla="*/ 45 w 80"/>
                  <a:gd name="T23" fmla="*/ 12 h 24"/>
                  <a:gd name="T24" fmla="*/ 67 w 80"/>
                  <a:gd name="T25" fmla="*/ 16 h 24"/>
                  <a:gd name="T26" fmla="*/ 77 w 80"/>
                  <a:gd name="T27" fmla="*/ 24 h 24"/>
                  <a:gd name="T28" fmla="*/ 80 w 80"/>
                  <a:gd name="T29" fmla="*/ 15 h 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24">
                    <a:moveTo>
                      <a:pt x="80" y="15"/>
                    </a:moveTo>
                    <a:lnTo>
                      <a:pt x="80" y="15"/>
                    </a:lnTo>
                    <a:lnTo>
                      <a:pt x="71" y="6"/>
                    </a:lnTo>
                    <a:lnTo>
                      <a:pt x="58" y="0"/>
                    </a:lnTo>
                    <a:lnTo>
                      <a:pt x="51" y="0"/>
                    </a:lnTo>
                    <a:lnTo>
                      <a:pt x="19" y="1"/>
                    </a:lnTo>
                    <a:lnTo>
                      <a:pt x="3" y="4"/>
                    </a:lnTo>
                    <a:lnTo>
                      <a:pt x="0" y="4"/>
                    </a:lnTo>
                    <a:lnTo>
                      <a:pt x="26" y="13"/>
                    </a:lnTo>
                    <a:lnTo>
                      <a:pt x="29" y="12"/>
                    </a:lnTo>
                    <a:lnTo>
                      <a:pt x="45" y="12"/>
                    </a:lnTo>
                    <a:lnTo>
                      <a:pt x="67" y="16"/>
                    </a:lnTo>
                    <a:lnTo>
                      <a:pt x="77" y="24"/>
                    </a:lnTo>
                    <a:lnTo>
                      <a:pt x="80" y="15"/>
                    </a:lnTo>
                    <a:close/>
                  </a:path>
                </a:pathLst>
              </a:custGeom>
              <a:solidFill>
                <a:srgbClr val="CC66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86" name="Freeform 359"/>
              <p:cNvSpPr/>
              <p:nvPr/>
            </p:nvSpPr>
            <p:spPr bwMode="auto">
              <a:xfrm>
                <a:off x="3357" y="479"/>
                <a:ext cx="80" cy="26"/>
              </a:xfrm>
              <a:custGeom>
                <a:avLst/>
                <a:gdLst>
                  <a:gd name="T0" fmla="*/ 0 w 80"/>
                  <a:gd name="T1" fmla="*/ 15 h 26"/>
                  <a:gd name="T2" fmla="*/ 3 w 80"/>
                  <a:gd name="T3" fmla="*/ 15 h 26"/>
                  <a:gd name="T4" fmla="*/ 9 w 80"/>
                  <a:gd name="T5" fmla="*/ 6 h 26"/>
                  <a:gd name="T6" fmla="*/ 22 w 80"/>
                  <a:gd name="T7" fmla="*/ 0 h 26"/>
                  <a:gd name="T8" fmla="*/ 28 w 80"/>
                  <a:gd name="T9" fmla="*/ 0 h 26"/>
                  <a:gd name="T10" fmla="*/ 60 w 80"/>
                  <a:gd name="T11" fmla="*/ 2 h 26"/>
                  <a:gd name="T12" fmla="*/ 76 w 80"/>
                  <a:gd name="T13" fmla="*/ 5 h 26"/>
                  <a:gd name="T14" fmla="*/ 80 w 80"/>
                  <a:gd name="T15" fmla="*/ 5 h 26"/>
                  <a:gd name="T16" fmla="*/ 80 w 80"/>
                  <a:gd name="T17" fmla="*/ 5 h 26"/>
                  <a:gd name="T18" fmla="*/ 54 w 80"/>
                  <a:gd name="T19" fmla="*/ 14 h 26"/>
                  <a:gd name="T20" fmla="*/ 51 w 80"/>
                  <a:gd name="T21" fmla="*/ 12 h 26"/>
                  <a:gd name="T22" fmla="*/ 35 w 80"/>
                  <a:gd name="T23" fmla="*/ 12 h 26"/>
                  <a:gd name="T24" fmla="*/ 12 w 80"/>
                  <a:gd name="T25" fmla="*/ 18 h 26"/>
                  <a:gd name="T26" fmla="*/ 3 w 80"/>
                  <a:gd name="T27" fmla="*/ 26 h 26"/>
                  <a:gd name="T28" fmla="*/ 0 w 80"/>
                  <a:gd name="T29" fmla="*/ 15 h 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26">
                    <a:moveTo>
                      <a:pt x="0" y="15"/>
                    </a:moveTo>
                    <a:lnTo>
                      <a:pt x="3" y="15"/>
                    </a:lnTo>
                    <a:lnTo>
                      <a:pt x="9" y="6"/>
                    </a:lnTo>
                    <a:lnTo>
                      <a:pt x="22" y="0"/>
                    </a:lnTo>
                    <a:lnTo>
                      <a:pt x="28" y="0"/>
                    </a:lnTo>
                    <a:lnTo>
                      <a:pt x="60" y="2"/>
                    </a:lnTo>
                    <a:lnTo>
                      <a:pt x="76" y="5"/>
                    </a:lnTo>
                    <a:lnTo>
                      <a:pt x="80" y="5"/>
                    </a:lnTo>
                    <a:lnTo>
                      <a:pt x="54" y="14"/>
                    </a:lnTo>
                    <a:lnTo>
                      <a:pt x="51" y="12"/>
                    </a:lnTo>
                    <a:lnTo>
                      <a:pt x="35" y="12"/>
                    </a:lnTo>
                    <a:lnTo>
                      <a:pt x="12" y="18"/>
                    </a:lnTo>
                    <a:lnTo>
                      <a:pt x="3" y="26"/>
                    </a:lnTo>
                    <a:lnTo>
                      <a:pt x="0" y="15"/>
                    </a:lnTo>
                    <a:close/>
                  </a:path>
                </a:pathLst>
              </a:custGeom>
              <a:solidFill>
                <a:srgbClr val="CC66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87" name="Freeform 360"/>
              <p:cNvSpPr/>
              <p:nvPr/>
            </p:nvSpPr>
            <p:spPr bwMode="auto">
              <a:xfrm>
                <a:off x="3164" y="394"/>
                <a:ext cx="189" cy="94"/>
              </a:xfrm>
              <a:custGeom>
                <a:avLst/>
                <a:gdLst>
                  <a:gd name="T0" fmla="*/ 77 w 189"/>
                  <a:gd name="T1" fmla="*/ 46 h 94"/>
                  <a:gd name="T2" fmla="*/ 80 w 189"/>
                  <a:gd name="T3" fmla="*/ 46 h 94"/>
                  <a:gd name="T4" fmla="*/ 80 w 189"/>
                  <a:gd name="T5" fmla="*/ 49 h 94"/>
                  <a:gd name="T6" fmla="*/ 77 w 189"/>
                  <a:gd name="T7" fmla="*/ 49 h 94"/>
                  <a:gd name="T8" fmla="*/ 71 w 189"/>
                  <a:gd name="T9" fmla="*/ 46 h 94"/>
                  <a:gd name="T10" fmla="*/ 71 w 189"/>
                  <a:gd name="T11" fmla="*/ 46 h 94"/>
                  <a:gd name="T12" fmla="*/ 58 w 189"/>
                  <a:gd name="T13" fmla="*/ 47 h 94"/>
                  <a:gd name="T14" fmla="*/ 39 w 189"/>
                  <a:gd name="T15" fmla="*/ 50 h 94"/>
                  <a:gd name="T16" fmla="*/ 20 w 189"/>
                  <a:gd name="T17" fmla="*/ 56 h 94"/>
                  <a:gd name="T18" fmla="*/ 4 w 189"/>
                  <a:gd name="T19" fmla="*/ 61 h 94"/>
                  <a:gd name="T20" fmla="*/ 0 w 189"/>
                  <a:gd name="T21" fmla="*/ 64 h 94"/>
                  <a:gd name="T22" fmla="*/ 10 w 189"/>
                  <a:gd name="T23" fmla="*/ 64 h 94"/>
                  <a:gd name="T24" fmla="*/ 29 w 189"/>
                  <a:gd name="T25" fmla="*/ 61 h 94"/>
                  <a:gd name="T26" fmla="*/ 71 w 189"/>
                  <a:gd name="T27" fmla="*/ 59 h 94"/>
                  <a:gd name="T28" fmla="*/ 84 w 189"/>
                  <a:gd name="T29" fmla="*/ 61 h 94"/>
                  <a:gd name="T30" fmla="*/ 93 w 189"/>
                  <a:gd name="T31" fmla="*/ 61 h 94"/>
                  <a:gd name="T32" fmla="*/ 132 w 189"/>
                  <a:gd name="T33" fmla="*/ 67 h 94"/>
                  <a:gd name="T34" fmla="*/ 148 w 189"/>
                  <a:gd name="T35" fmla="*/ 71 h 94"/>
                  <a:gd name="T36" fmla="*/ 189 w 189"/>
                  <a:gd name="T37" fmla="*/ 94 h 94"/>
                  <a:gd name="T38" fmla="*/ 173 w 189"/>
                  <a:gd name="T39" fmla="*/ 0 h 94"/>
                  <a:gd name="T40" fmla="*/ 164 w 189"/>
                  <a:gd name="T41" fmla="*/ 11 h 94"/>
                  <a:gd name="T42" fmla="*/ 164 w 189"/>
                  <a:gd name="T43" fmla="*/ 14 h 94"/>
                  <a:gd name="T44" fmla="*/ 160 w 189"/>
                  <a:gd name="T45" fmla="*/ 14 h 94"/>
                  <a:gd name="T46" fmla="*/ 154 w 189"/>
                  <a:gd name="T47" fmla="*/ 24 h 94"/>
                  <a:gd name="T48" fmla="*/ 154 w 189"/>
                  <a:gd name="T49" fmla="*/ 24 h 94"/>
                  <a:gd name="T50" fmla="*/ 154 w 189"/>
                  <a:gd name="T51" fmla="*/ 24 h 94"/>
                  <a:gd name="T52" fmla="*/ 151 w 189"/>
                  <a:gd name="T53" fmla="*/ 24 h 94"/>
                  <a:gd name="T54" fmla="*/ 151 w 189"/>
                  <a:gd name="T55" fmla="*/ 24 h 94"/>
                  <a:gd name="T56" fmla="*/ 151 w 189"/>
                  <a:gd name="T57" fmla="*/ 24 h 94"/>
                  <a:gd name="T58" fmla="*/ 151 w 189"/>
                  <a:gd name="T59" fmla="*/ 23 h 94"/>
                  <a:gd name="T60" fmla="*/ 148 w 189"/>
                  <a:gd name="T61" fmla="*/ 23 h 94"/>
                  <a:gd name="T62" fmla="*/ 148 w 189"/>
                  <a:gd name="T63" fmla="*/ 23 h 94"/>
                  <a:gd name="T64" fmla="*/ 148 w 189"/>
                  <a:gd name="T65" fmla="*/ 23 h 94"/>
                  <a:gd name="T66" fmla="*/ 116 w 189"/>
                  <a:gd name="T67" fmla="*/ 17 h 94"/>
                  <a:gd name="T68" fmla="*/ 84 w 189"/>
                  <a:gd name="T69" fmla="*/ 14 h 94"/>
                  <a:gd name="T70" fmla="*/ 80 w 189"/>
                  <a:gd name="T71" fmla="*/ 30 h 94"/>
                  <a:gd name="T72" fmla="*/ 77 w 189"/>
                  <a:gd name="T73" fmla="*/ 46 h 9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9" h="94">
                    <a:moveTo>
                      <a:pt x="77" y="46"/>
                    </a:moveTo>
                    <a:lnTo>
                      <a:pt x="80" y="46"/>
                    </a:lnTo>
                    <a:lnTo>
                      <a:pt x="80" y="49"/>
                    </a:lnTo>
                    <a:lnTo>
                      <a:pt x="77" y="49"/>
                    </a:lnTo>
                    <a:lnTo>
                      <a:pt x="71" y="46"/>
                    </a:lnTo>
                    <a:lnTo>
                      <a:pt x="58" y="47"/>
                    </a:lnTo>
                    <a:lnTo>
                      <a:pt x="39" y="50"/>
                    </a:lnTo>
                    <a:lnTo>
                      <a:pt x="20" y="56"/>
                    </a:lnTo>
                    <a:lnTo>
                      <a:pt x="4" y="61"/>
                    </a:lnTo>
                    <a:lnTo>
                      <a:pt x="0" y="64"/>
                    </a:lnTo>
                    <a:lnTo>
                      <a:pt x="10" y="64"/>
                    </a:lnTo>
                    <a:lnTo>
                      <a:pt x="29" y="61"/>
                    </a:lnTo>
                    <a:lnTo>
                      <a:pt x="71" y="59"/>
                    </a:lnTo>
                    <a:lnTo>
                      <a:pt x="84" y="61"/>
                    </a:lnTo>
                    <a:lnTo>
                      <a:pt x="93" y="61"/>
                    </a:lnTo>
                    <a:lnTo>
                      <a:pt x="132" y="67"/>
                    </a:lnTo>
                    <a:lnTo>
                      <a:pt x="148" y="71"/>
                    </a:lnTo>
                    <a:lnTo>
                      <a:pt x="189" y="94"/>
                    </a:lnTo>
                    <a:lnTo>
                      <a:pt x="173" y="0"/>
                    </a:lnTo>
                    <a:lnTo>
                      <a:pt x="164" y="11"/>
                    </a:lnTo>
                    <a:lnTo>
                      <a:pt x="164" y="14"/>
                    </a:lnTo>
                    <a:lnTo>
                      <a:pt x="160" y="14"/>
                    </a:lnTo>
                    <a:lnTo>
                      <a:pt x="154" y="24"/>
                    </a:lnTo>
                    <a:lnTo>
                      <a:pt x="151" y="24"/>
                    </a:lnTo>
                    <a:lnTo>
                      <a:pt x="151" y="23"/>
                    </a:lnTo>
                    <a:lnTo>
                      <a:pt x="148" y="23"/>
                    </a:lnTo>
                    <a:lnTo>
                      <a:pt x="116" y="17"/>
                    </a:lnTo>
                    <a:lnTo>
                      <a:pt x="84" y="14"/>
                    </a:lnTo>
                    <a:lnTo>
                      <a:pt x="80" y="30"/>
                    </a:lnTo>
                    <a:lnTo>
                      <a:pt x="77" y="46"/>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88" name="Freeform 361"/>
              <p:cNvSpPr/>
              <p:nvPr/>
            </p:nvSpPr>
            <p:spPr bwMode="auto">
              <a:xfrm>
                <a:off x="3357" y="394"/>
                <a:ext cx="188" cy="93"/>
              </a:xfrm>
              <a:custGeom>
                <a:avLst/>
                <a:gdLst>
                  <a:gd name="T0" fmla="*/ 108 w 188"/>
                  <a:gd name="T1" fmla="*/ 44 h 93"/>
                  <a:gd name="T2" fmla="*/ 108 w 188"/>
                  <a:gd name="T3" fmla="*/ 46 h 93"/>
                  <a:gd name="T4" fmla="*/ 108 w 188"/>
                  <a:gd name="T5" fmla="*/ 47 h 93"/>
                  <a:gd name="T6" fmla="*/ 112 w 188"/>
                  <a:gd name="T7" fmla="*/ 47 h 93"/>
                  <a:gd name="T8" fmla="*/ 115 w 188"/>
                  <a:gd name="T9" fmla="*/ 46 h 93"/>
                  <a:gd name="T10" fmla="*/ 115 w 188"/>
                  <a:gd name="T11" fmla="*/ 46 h 93"/>
                  <a:gd name="T12" fmla="*/ 128 w 188"/>
                  <a:gd name="T13" fmla="*/ 46 h 93"/>
                  <a:gd name="T14" fmla="*/ 150 w 188"/>
                  <a:gd name="T15" fmla="*/ 49 h 93"/>
                  <a:gd name="T16" fmla="*/ 166 w 188"/>
                  <a:gd name="T17" fmla="*/ 55 h 93"/>
                  <a:gd name="T18" fmla="*/ 182 w 188"/>
                  <a:gd name="T19" fmla="*/ 59 h 93"/>
                  <a:gd name="T20" fmla="*/ 188 w 188"/>
                  <a:gd name="T21" fmla="*/ 62 h 93"/>
                  <a:gd name="T22" fmla="*/ 179 w 188"/>
                  <a:gd name="T23" fmla="*/ 62 h 93"/>
                  <a:gd name="T24" fmla="*/ 160 w 188"/>
                  <a:gd name="T25" fmla="*/ 59 h 93"/>
                  <a:gd name="T26" fmla="*/ 118 w 188"/>
                  <a:gd name="T27" fmla="*/ 58 h 93"/>
                  <a:gd name="T28" fmla="*/ 105 w 188"/>
                  <a:gd name="T29" fmla="*/ 59 h 93"/>
                  <a:gd name="T30" fmla="*/ 96 w 188"/>
                  <a:gd name="T31" fmla="*/ 59 h 93"/>
                  <a:gd name="T32" fmla="*/ 57 w 188"/>
                  <a:gd name="T33" fmla="*/ 65 h 93"/>
                  <a:gd name="T34" fmla="*/ 41 w 188"/>
                  <a:gd name="T35" fmla="*/ 71 h 93"/>
                  <a:gd name="T36" fmla="*/ 0 w 188"/>
                  <a:gd name="T37" fmla="*/ 93 h 93"/>
                  <a:gd name="T38" fmla="*/ 12 w 188"/>
                  <a:gd name="T39" fmla="*/ 0 h 93"/>
                  <a:gd name="T40" fmla="*/ 22 w 188"/>
                  <a:gd name="T41" fmla="*/ 9 h 93"/>
                  <a:gd name="T42" fmla="*/ 25 w 188"/>
                  <a:gd name="T43" fmla="*/ 12 h 93"/>
                  <a:gd name="T44" fmla="*/ 25 w 188"/>
                  <a:gd name="T45" fmla="*/ 12 h 93"/>
                  <a:gd name="T46" fmla="*/ 35 w 188"/>
                  <a:gd name="T47" fmla="*/ 23 h 93"/>
                  <a:gd name="T48" fmla="*/ 35 w 188"/>
                  <a:gd name="T49" fmla="*/ 23 h 93"/>
                  <a:gd name="T50" fmla="*/ 35 w 188"/>
                  <a:gd name="T51" fmla="*/ 23 h 93"/>
                  <a:gd name="T52" fmla="*/ 35 w 188"/>
                  <a:gd name="T53" fmla="*/ 23 h 93"/>
                  <a:gd name="T54" fmla="*/ 35 w 188"/>
                  <a:gd name="T55" fmla="*/ 23 h 93"/>
                  <a:gd name="T56" fmla="*/ 38 w 188"/>
                  <a:gd name="T57" fmla="*/ 23 h 93"/>
                  <a:gd name="T58" fmla="*/ 38 w 188"/>
                  <a:gd name="T59" fmla="*/ 23 h 93"/>
                  <a:gd name="T60" fmla="*/ 38 w 188"/>
                  <a:gd name="T61" fmla="*/ 23 h 93"/>
                  <a:gd name="T62" fmla="*/ 38 w 188"/>
                  <a:gd name="T63" fmla="*/ 23 h 93"/>
                  <a:gd name="T64" fmla="*/ 38 w 188"/>
                  <a:gd name="T65" fmla="*/ 21 h 93"/>
                  <a:gd name="T66" fmla="*/ 70 w 188"/>
                  <a:gd name="T67" fmla="*/ 17 h 93"/>
                  <a:gd name="T68" fmla="*/ 102 w 188"/>
                  <a:gd name="T69" fmla="*/ 12 h 93"/>
                  <a:gd name="T70" fmla="*/ 108 w 188"/>
                  <a:gd name="T71" fmla="*/ 29 h 93"/>
                  <a:gd name="T72" fmla="*/ 108 w 188"/>
                  <a:gd name="T73" fmla="*/ 44 h 9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8" h="93">
                    <a:moveTo>
                      <a:pt x="108" y="44"/>
                    </a:moveTo>
                    <a:lnTo>
                      <a:pt x="108" y="46"/>
                    </a:lnTo>
                    <a:lnTo>
                      <a:pt x="108" y="47"/>
                    </a:lnTo>
                    <a:lnTo>
                      <a:pt x="112" y="47"/>
                    </a:lnTo>
                    <a:lnTo>
                      <a:pt x="115" y="46"/>
                    </a:lnTo>
                    <a:lnTo>
                      <a:pt x="128" y="46"/>
                    </a:lnTo>
                    <a:lnTo>
                      <a:pt x="150" y="49"/>
                    </a:lnTo>
                    <a:lnTo>
                      <a:pt x="166" y="55"/>
                    </a:lnTo>
                    <a:lnTo>
                      <a:pt x="182" y="59"/>
                    </a:lnTo>
                    <a:lnTo>
                      <a:pt x="188" y="62"/>
                    </a:lnTo>
                    <a:lnTo>
                      <a:pt x="179" y="62"/>
                    </a:lnTo>
                    <a:lnTo>
                      <a:pt x="160" y="59"/>
                    </a:lnTo>
                    <a:lnTo>
                      <a:pt x="118" y="58"/>
                    </a:lnTo>
                    <a:lnTo>
                      <a:pt x="105" y="59"/>
                    </a:lnTo>
                    <a:lnTo>
                      <a:pt x="96" y="59"/>
                    </a:lnTo>
                    <a:lnTo>
                      <a:pt x="57" y="65"/>
                    </a:lnTo>
                    <a:lnTo>
                      <a:pt x="41" y="71"/>
                    </a:lnTo>
                    <a:lnTo>
                      <a:pt x="0" y="93"/>
                    </a:lnTo>
                    <a:lnTo>
                      <a:pt x="12" y="0"/>
                    </a:lnTo>
                    <a:lnTo>
                      <a:pt x="22" y="9"/>
                    </a:lnTo>
                    <a:lnTo>
                      <a:pt x="25" y="12"/>
                    </a:lnTo>
                    <a:lnTo>
                      <a:pt x="35" y="23"/>
                    </a:lnTo>
                    <a:lnTo>
                      <a:pt x="38" y="23"/>
                    </a:lnTo>
                    <a:lnTo>
                      <a:pt x="38" y="21"/>
                    </a:lnTo>
                    <a:lnTo>
                      <a:pt x="70" y="17"/>
                    </a:lnTo>
                    <a:lnTo>
                      <a:pt x="102" y="12"/>
                    </a:lnTo>
                    <a:lnTo>
                      <a:pt x="108" y="29"/>
                    </a:lnTo>
                    <a:lnTo>
                      <a:pt x="108" y="44"/>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89" name="Freeform 362"/>
              <p:cNvSpPr/>
              <p:nvPr/>
            </p:nvSpPr>
            <p:spPr bwMode="auto">
              <a:xfrm>
                <a:off x="3283" y="412"/>
                <a:ext cx="41" cy="17"/>
              </a:xfrm>
              <a:custGeom>
                <a:avLst/>
                <a:gdLst>
                  <a:gd name="T0" fmla="*/ 29 w 41"/>
                  <a:gd name="T1" fmla="*/ 5 h 17"/>
                  <a:gd name="T2" fmla="*/ 32 w 41"/>
                  <a:gd name="T3" fmla="*/ 6 h 17"/>
                  <a:gd name="T4" fmla="*/ 38 w 41"/>
                  <a:gd name="T5" fmla="*/ 0 h 17"/>
                  <a:gd name="T6" fmla="*/ 41 w 41"/>
                  <a:gd name="T7" fmla="*/ 0 h 17"/>
                  <a:gd name="T8" fmla="*/ 35 w 41"/>
                  <a:gd name="T9" fmla="*/ 9 h 17"/>
                  <a:gd name="T10" fmla="*/ 38 w 41"/>
                  <a:gd name="T11" fmla="*/ 9 h 17"/>
                  <a:gd name="T12" fmla="*/ 41 w 41"/>
                  <a:gd name="T13" fmla="*/ 17 h 17"/>
                  <a:gd name="T14" fmla="*/ 35 w 41"/>
                  <a:gd name="T15" fmla="*/ 12 h 17"/>
                  <a:gd name="T16" fmla="*/ 35 w 41"/>
                  <a:gd name="T17" fmla="*/ 8 h 17"/>
                  <a:gd name="T18" fmla="*/ 19 w 41"/>
                  <a:gd name="T19" fmla="*/ 5 h 17"/>
                  <a:gd name="T20" fmla="*/ 0 w 41"/>
                  <a:gd name="T21" fmla="*/ 0 h 17"/>
                  <a:gd name="T22" fmla="*/ 9 w 41"/>
                  <a:gd name="T23" fmla="*/ 2 h 17"/>
                  <a:gd name="T24" fmla="*/ 29 w 41"/>
                  <a:gd name="T25" fmla="*/ 5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 h="17">
                    <a:moveTo>
                      <a:pt x="29" y="5"/>
                    </a:moveTo>
                    <a:lnTo>
                      <a:pt x="32" y="6"/>
                    </a:lnTo>
                    <a:lnTo>
                      <a:pt x="38" y="0"/>
                    </a:lnTo>
                    <a:lnTo>
                      <a:pt x="41" y="0"/>
                    </a:lnTo>
                    <a:lnTo>
                      <a:pt x="35" y="9"/>
                    </a:lnTo>
                    <a:lnTo>
                      <a:pt x="38" y="9"/>
                    </a:lnTo>
                    <a:lnTo>
                      <a:pt x="41" y="17"/>
                    </a:lnTo>
                    <a:lnTo>
                      <a:pt x="35" y="12"/>
                    </a:lnTo>
                    <a:lnTo>
                      <a:pt x="35" y="8"/>
                    </a:lnTo>
                    <a:lnTo>
                      <a:pt x="19" y="5"/>
                    </a:lnTo>
                    <a:lnTo>
                      <a:pt x="0" y="0"/>
                    </a:lnTo>
                    <a:lnTo>
                      <a:pt x="9" y="2"/>
                    </a:lnTo>
                    <a:lnTo>
                      <a:pt x="29"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90" name="Freeform 363"/>
              <p:cNvSpPr/>
              <p:nvPr/>
            </p:nvSpPr>
            <p:spPr bwMode="auto">
              <a:xfrm>
                <a:off x="3382" y="411"/>
                <a:ext cx="42" cy="16"/>
              </a:xfrm>
              <a:custGeom>
                <a:avLst/>
                <a:gdLst>
                  <a:gd name="T0" fmla="*/ 13 w 42"/>
                  <a:gd name="T1" fmla="*/ 4 h 16"/>
                  <a:gd name="T2" fmla="*/ 13 w 42"/>
                  <a:gd name="T3" fmla="*/ 6 h 16"/>
                  <a:gd name="T4" fmla="*/ 7 w 42"/>
                  <a:gd name="T5" fmla="*/ 0 h 16"/>
                  <a:gd name="T6" fmla="*/ 3 w 42"/>
                  <a:gd name="T7" fmla="*/ 0 h 16"/>
                  <a:gd name="T8" fmla="*/ 10 w 42"/>
                  <a:gd name="T9" fmla="*/ 9 h 16"/>
                  <a:gd name="T10" fmla="*/ 3 w 42"/>
                  <a:gd name="T11" fmla="*/ 10 h 16"/>
                  <a:gd name="T12" fmla="*/ 0 w 42"/>
                  <a:gd name="T13" fmla="*/ 16 h 16"/>
                  <a:gd name="T14" fmla="*/ 10 w 42"/>
                  <a:gd name="T15" fmla="*/ 12 h 16"/>
                  <a:gd name="T16" fmla="*/ 10 w 42"/>
                  <a:gd name="T17" fmla="*/ 7 h 16"/>
                  <a:gd name="T18" fmla="*/ 26 w 42"/>
                  <a:gd name="T19" fmla="*/ 4 h 16"/>
                  <a:gd name="T20" fmla="*/ 42 w 42"/>
                  <a:gd name="T21" fmla="*/ 0 h 16"/>
                  <a:gd name="T22" fmla="*/ 32 w 42"/>
                  <a:gd name="T23" fmla="*/ 1 h 16"/>
                  <a:gd name="T24" fmla="*/ 13 w 42"/>
                  <a:gd name="T25" fmla="*/ 4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6">
                    <a:moveTo>
                      <a:pt x="13" y="4"/>
                    </a:moveTo>
                    <a:lnTo>
                      <a:pt x="13" y="6"/>
                    </a:lnTo>
                    <a:lnTo>
                      <a:pt x="7" y="0"/>
                    </a:lnTo>
                    <a:lnTo>
                      <a:pt x="3" y="0"/>
                    </a:lnTo>
                    <a:lnTo>
                      <a:pt x="10" y="9"/>
                    </a:lnTo>
                    <a:lnTo>
                      <a:pt x="3" y="10"/>
                    </a:lnTo>
                    <a:lnTo>
                      <a:pt x="0" y="16"/>
                    </a:lnTo>
                    <a:lnTo>
                      <a:pt x="10" y="12"/>
                    </a:lnTo>
                    <a:lnTo>
                      <a:pt x="10" y="7"/>
                    </a:lnTo>
                    <a:lnTo>
                      <a:pt x="26" y="4"/>
                    </a:lnTo>
                    <a:lnTo>
                      <a:pt x="42" y="0"/>
                    </a:lnTo>
                    <a:lnTo>
                      <a:pt x="32" y="1"/>
                    </a:lnTo>
                    <a:lnTo>
                      <a:pt x="1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91" name="Freeform 364"/>
              <p:cNvSpPr/>
              <p:nvPr/>
            </p:nvSpPr>
            <p:spPr bwMode="auto">
              <a:xfrm>
                <a:off x="3331" y="437"/>
                <a:ext cx="6" cy="10"/>
              </a:xfrm>
              <a:custGeom>
                <a:avLst/>
                <a:gdLst>
                  <a:gd name="T0" fmla="*/ 6 w 6"/>
                  <a:gd name="T1" fmla="*/ 9 h 10"/>
                  <a:gd name="T2" fmla="*/ 6 w 6"/>
                  <a:gd name="T3" fmla="*/ 10 h 10"/>
                  <a:gd name="T4" fmla="*/ 0 w 6"/>
                  <a:gd name="T5" fmla="*/ 7 h 10"/>
                  <a:gd name="T6" fmla="*/ 0 w 6"/>
                  <a:gd name="T7" fmla="*/ 0 h 10"/>
                  <a:gd name="T8" fmla="*/ 0 w 6"/>
                  <a:gd name="T9" fmla="*/ 0 h 10"/>
                  <a:gd name="T10" fmla="*/ 6 w 6"/>
                  <a:gd name="T11" fmla="*/ 9 h 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0">
                    <a:moveTo>
                      <a:pt x="6" y="9"/>
                    </a:moveTo>
                    <a:lnTo>
                      <a:pt x="6" y="10"/>
                    </a:lnTo>
                    <a:lnTo>
                      <a:pt x="0" y="7"/>
                    </a:lnTo>
                    <a:lnTo>
                      <a:pt x="0" y="0"/>
                    </a:lnTo>
                    <a:lnTo>
                      <a:pt x="6"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92" name="Freeform 365"/>
              <p:cNvSpPr/>
              <p:nvPr/>
            </p:nvSpPr>
            <p:spPr bwMode="auto">
              <a:xfrm>
                <a:off x="3373" y="435"/>
                <a:ext cx="6" cy="11"/>
              </a:xfrm>
              <a:custGeom>
                <a:avLst/>
                <a:gdLst>
                  <a:gd name="T0" fmla="*/ 0 w 6"/>
                  <a:gd name="T1" fmla="*/ 9 h 11"/>
                  <a:gd name="T2" fmla="*/ 0 w 6"/>
                  <a:gd name="T3" fmla="*/ 11 h 11"/>
                  <a:gd name="T4" fmla="*/ 3 w 6"/>
                  <a:gd name="T5" fmla="*/ 8 h 11"/>
                  <a:gd name="T6" fmla="*/ 6 w 6"/>
                  <a:gd name="T7" fmla="*/ 0 h 11"/>
                  <a:gd name="T8" fmla="*/ 3 w 6"/>
                  <a:gd name="T9" fmla="*/ 0 h 11"/>
                  <a:gd name="T10" fmla="*/ 0 w 6"/>
                  <a:gd name="T11" fmla="*/ 9 h 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1">
                    <a:moveTo>
                      <a:pt x="0" y="9"/>
                    </a:moveTo>
                    <a:lnTo>
                      <a:pt x="0" y="11"/>
                    </a:lnTo>
                    <a:lnTo>
                      <a:pt x="3" y="8"/>
                    </a:lnTo>
                    <a:lnTo>
                      <a:pt x="6" y="0"/>
                    </a:lnTo>
                    <a:lnTo>
                      <a:pt x="3" y="0"/>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93" name="Freeform 366"/>
              <p:cNvSpPr/>
              <p:nvPr/>
            </p:nvSpPr>
            <p:spPr bwMode="auto">
              <a:xfrm>
                <a:off x="3254" y="441"/>
                <a:ext cx="10" cy="3"/>
              </a:xfrm>
              <a:custGeom>
                <a:avLst/>
                <a:gdLst>
                  <a:gd name="T0" fmla="*/ 10 w 10"/>
                  <a:gd name="T1" fmla="*/ 2 h 3"/>
                  <a:gd name="T2" fmla="*/ 10 w 10"/>
                  <a:gd name="T3" fmla="*/ 3 h 3"/>
                  <a:gd name="T4" fmla="*/ 3 w 10"/>
                  <a:gd name="T5" fmla="*/ 2 h 3"/>
                  <a:gd name="T6" fmla="*/ 0 w 10"/>
                  <a:gd name="T7" fmla="*/ 2 h 3"/>
                  <a:gd name="T8" fmla="*/ 0 w 10"/>
                  <a:gd name="T9" fmla="*/ 0 h 3"/>
                  <a:gd name="T10" fmla="*/ 6 w 10"/>
                  <a:gd name="T11" fmla="*/ 0 h 3"/>
                  <a:gd name="T12" fmla="*/ 10 w 10"/>
                  <a:gd name="T13" fmla="*/ 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3">
                    <a:moveTo>
                      <a:pt x="10" y="2"/>
                    </a:moveTo>
                    <a:lnTo>
                      <a:pt x="10" y="3"/>
                    </a:lnTo>
                    <a:lnTo>
                      <a:pt x="3" y="2"/>
                    </a:lnTo>
                    <a:lnTo>
                      <a:pt x="0" y="2"/>
                    </a:lnTo>
                    <a:lnTo>
                      <a:pt x="0" y="0"/>
                    </a:lnTo>
                    <a:lnTo>
                      <a:pt x="6" y="0"/>
                    </a:lnTo>
                    <a:lnTo>
                      <a:pt x="1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94" name="Freeform 367"/>
              <p:cNvSpPr/>
              <p:nvPr/>
            </p:nvSpPr>
            <p:spPr bwMode="auto">
              <a:xfrm>
                <a:off x="3446" y="440"/>
                <a:ext cx="10" cy="3"/>
              </a:xfrm>
              <a:custGeom>
                <a:avLst/>
                <a:gdLst>
                  <a:gd name="T0" fmla="*/ 0 w 10"/>
                  <a:gd name="T1" fmla="*/ 1 h 3"/>
                  <a:gd name="T2" fmla="*/ 0 w 10"/>
                  <a:gd name="T3" fmla="*/ 3 h 3"/>
                  <a:gd name="T4" fmla="*/ 7 w 10"/>
                  <a:gd name="T5" fmla="*/ 1 h 3"/>
                  <a:gd name="T6" fmla="*/ 10 w 10"/>
                  <a:gd name="T7" fmla="*/ 1 h 3"/>
                  <a:gd name="T8" fmla="*/ 10 w 10"/>
                  <a:gd name="T9" fmla="*/ 0 h 3"/>
                  <a:gd name="T10" fmla="*/ 3 w 10"/>
                  <a:gd name="T11" fmla="*/ 0 h 3"/>
                  <a:gd name="T12" fmla="*/ 0 w 10"/>
                  <a:gd name="T13" fmla="*/ 1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3">
                    <a:moveTo>
                      <a:pt x="0" y="1"/>
                    </a:moveTo>
                    <a:lnTo>
                      <a:pt x="0" y="3"/>
                    </a:lnTo>
                    <a:lnTo>
                      <a:pt x="7" y="1"/>
                    </a:lnTo>
                    <a:lnTo>
                      <a:pt x="10" y="1"/>
                    </a:lnTo>
                    <a:lnTo>
                      <a:pt x="10" y="0"/>
                    </a:lnTo>
                    <a:lnTo>
                      <a:pt x="3"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95" name="Freeform 368"/>
              <p:cNvSpPr/>
              <p:nvPr/>
            </p:nvSpPr>
            <p:spPr bwMode="auto">
              <a:xfrm>
                <a:off x="3270" y="446"/>
                <a:ext cx="13" cy="4"/>
              </a:xfrm>
              <a:custGeom>
                <a:avLst/>
                <a:gdLst>
                  <a:gd name="T0" fmla="*/ 13 w 13"/>
                  <a:gd name="T1" fmla="*/ 4 h 4"/>
                  <a:gd name="T2" fmla="*/ 6 w 13"/>
                  <a:gd name="T3" fmla="*/ 4 h 4"/>
                  <a:gd name="T4" fmla="*/ 0 w 13"/>
                  <a:gd name="T5" fmla="*/ 0 h 4"/>
                  <a:gd name="T6" fmla="*/ 0 w 13"/>
                  <a:gd name="T7" fmla="*/ 0 h 4"/>
                  <a:gd name="T8" fmla="*/ 10 w 13"/>
                  <a:gd name="T9" fmla="*/ 1 h 4"/>
                  <a:gd name="T10" fmla="*/ 13 w 13"/>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4">
                    <a:moveTo>
                      <a:pt x="13" y="4"/>
                    </a:moveTo>
                    <a:lnTo>
                      <a:pt x="6" y="4"/>
                    </a:lnTo>
                    <a:lnTo>
                      <a:pt x="0" y="0"/>
                    </a:lnTo>
                    <a:lnTo>
                      <a:pt x="10" y="1"/>
                    </a:lnTo>
                    <a:lnTo>
                      <a:pt x="1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96" name="Freeform 369"/>
              <p:cNvSpPr/>
              <p:nvPr/>
            </p:nvSpPr>
            <p:spPr bwMode="auto">
              <a:xfrm>
                <a:off x="3427" y="444"/>
                <a:ext cx="13" cy="5"/>
              </a:xfrm>
              <a:custGeom>
                <a:avLst/>
                <a:gdLst>
                  <a:gd name="T0" fmla="*/ 0 w 13"/>
                  <a:gd name="T1" fmla="*/ 5 h 5"/>
                  <a:gd name="T2" fmla="*/ 6 w 13"/>
                  <a:gd name="T3" fmla="*/ 5 h 5"/>
                  <a:gd name="T4" fmla="*/ 13 w 13"/>
                  <a:gd name="T5" fmla="*/ 0 h 5"/>
                  <a:gd name="T6" fmla="*/ 13 w 13"/>
                  <a:gd name="T7" fmla="*/ 0 h 5"/>
                  <a:gd name="T8" fmla="*/ 3 w 13"/>
                  <a:gd name="T9" fmla="*/ 3 h 5"/>
                  <a:gd name="T10" fmla="*/ 0 w 13"/>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5">
                    <a:moveTo>
                      <a:pt x="0" y="5"/>
                    </a:moveTo>
                    <a:lnTo>
                      <a:pt x="6" y="5"/>
                    </a:lnTo>
                    <a:lnTo>
                      <a:pt x="13" y="0"/>
                    </a:lnTo>
                    <a:lnTo>
                      <a:pt x="3" y="3"/>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97" name="Freeform 370"/>
              <p:cNvSpPr/>
              <p:nvPr/>
            </p:nvSpPr>
            <p:spPr bwMode="auto">
              <a:xfrm>
                <a:off x="3337" y="453"/>
                <a:ext cx="10" cy="8"/>
              </a:xfrm>
              <a:custGeom>
                <a:avLst/>
                <a:gdLst>
                  <a:gd name="T0" fmla="*/ 10 w 10"/>
                  <a:gd name="T1" fmla="*/ 5 h 8"/>
                  <a:gd name="T2" fmla="*/ 10 w 10"/>
                  <a:gd name="T3" fmla="*/ 6 h 8"/>
                  <a:gd name="T4" fmla="*/ 7 w 10"/>
                  <a:gd name="T5" fmla="*/ 8 h 8"/>
                  <a:gd name="T6" fmla="*/ 0 w 10"/>
                  <a:gd name="T7" fmla="*/ 0 h 8"/>
                  <a:gd name="T8" fmla="*/ 3 w 10"/>
                  <a:gd name="T9" fmla="*/ 0 h 8"/>
                  <a:gd name="T10" fmla="*/ 10 w 10"/>
                  <a:gd name="T11" fmla="*/ 5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8">
                    <a:moveTo>
                      <a:pt x="10" y="5"/>
                    </a:moveTo>
                    <a:lnTo>
                      <a:pt x="10" y="6"/>
                    </a:lnTo>
                    <a:lnTo>
                      <a:pt x="7" y="8"/>
                    </a:lnTo>
                    <a:lnTo>
                      <a:pt x="0" y="0"/>
                    </a:lnTo>
                    <a:lnTo>
                      <a:pt x="3" y="0"/>
                    </a:lnTo>
                    <a:lnTo>
                      <a:pt x="1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98" name="Freeform 371"/>
              <p:cNvSpPr/>
              <p:nvPr/>
            </p:nvSpPr>
            <p:spPr bwMode="auto">
              <a:xfrm>
                <a:off x="3363" y="452"/>
                <a:ext cx="10" cy="7"/>
              </a:xfrm>
              <a:custGeom>
                <a:avLst/>
                <a:gdLst>
                  <a:gd name="T0" fmla="*/ 0 w 10"/>
                  <a:gd name="T1" fmla="*/ 4 h 7"/>
                  <a:gd name="T2" fmla="*/ 0 w 10"/>
                  <a:gd name="T3" fmla="*/ 7 h 7"/>
                  <a:gd name="T4" fmla="*/ 3 w 10"/>
                  <a:gd name="T5" fmla="*/ 7 h 7"/>
                  <a:gd name="T6" fmla="*/ 10 w 10"/>
                  <a:gd name="T7" fmla="*/ 0 h 7"/>
                  <a:gd name="T8" fmla="*/ 6 w 10"/>
                  <a:gd name="T9" fmla="*/ 0 h 7"/>
                  <a:gd name="T10" fmla="*/ 0 w 10"/>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7">
                    <a:moveTo>
                      <a:pt x="0" y="4"/>
                    </a:moveTo>
                    <a:lnTo>
                      <a:pt x="0" y="7"/>
                    </a:lnTo>
                    <a:lnTo>
                      <a:pt x="3" y="7"/>
                    </a:lnTo>
                    <a:lnTo>
                      <a:pt x="10" y="0"/>
                    </a:lnTo>
                    <a:lnTo>
                      <a:pt x="6" y="0"/>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099" name="Freeform 372"/>
              <p:cNvSpPr/>
              <p:nvPr/>
            </p:nvSpPr>
            <p:spPr bwMode="auto">
              <a:xfrm>
                <a:off x="3296" y="453"/>
                <a:ext cx="16" cy="8"/>
              </a:xfrm>
              <a:custGeom>
                <a:avLst/>
                <a:gdLst>
                  <a:gd name="T0" fmla="*/ 12 w 16"/>
                  <a:gd name="T1" fmla="*/ 5 h 8"/>
                  <a:gd name="T2" fmla="*/ 16 w 16"/>
                  <a:gd name="T3" fmla="*/ 6 h 8"/>
                  <a:gd name="T4" fmla="*/ 16 w 16"/>
                  <a:gd name="T5" fmla="*/ 8 h 8"/>
                  <a:gd name="T6" fmla="*/ 9 w 16"/>
                  <a:gd name="T7" fmla="*/ 8 h 8"/>
                  <a:gd name="T8" fmla="*/ 0 w 16"/>
                  <a:gd name="T9" fmla="*/ 2 h 8"/>
                  <a:gd name="T10" fmla="*/ 0 w 16"/>
                  <a:gd name="T11" fmla="*/ 0 h 8"/>
                  <a:gd name="T12" fmla="*/ 6 w 16"/>
                  <a:gd name="T13" fmla="*/ 2 h 8"/>
                  <a:gd name="T14" fmla="*/ 12 w 16"/>
                  <a:gd name="T15" fmla="*/ 5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8">
                    <a:moveTo>
                      <a:pt x="12" y="5"/>
                    </a:moveTo>
                    <a:lnTo>
                      <a:pt x="16" y="6"/>
                    </a:lnTo>
                    <a:lnTo>
                      <a:pt x="16" y="8"/>
                    </a:lnTo>
                    <a:lnTo>
                      <a:pt x="9" y="8"/>
                    </a:lnTo>
                    <a:lnTo>
                      <a:pt x="0" y="2"/>
                    </a:lnTo>
                    <a:lnTo>
                      <a:pt x="0" y="0"/>
                    </a:lnTo>
                    <a:lnTo>
                      <a:pt x="6" y="2"/>
                    </a:lnTo>
                    <a:lnTo>
                      <a:pt x="12"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00" name="Freeform 373"/>
              <p:cNvSpPr/>
              <p:nvPr/>
            </p:nvSpPr>
            <p:spPr bwMode="auto">
              <a:xfrm>
                <a:off x="3398" y="453"/>
                <a:ext cx="16" cy="6"/>
              </a:xfrm>
              <a:custGeom>
                <a:avLst/>
                <a:gdLst>
                  <a:gd name="T0" fmla="*/ 3 w 16"/>
                  <a:gd name="T1" fmla="*/ 5 h 6"/>
                  <a:gd name="T2" fmla="*/ 0 w 16"/>
                  <a:gd name="T3" fmla="*/ 5 h 6"/>
                  <a:gd name="T4" fmla="*/ 0 w 16"/>
                  <a:gd name="T5" fmla="*/ 6 h 6"/>
                  <a:gd name="T6" fmla="*/ 7 w 16"/>
                  <a:gd name="T7" fmla="*/ 6 h 6"/>
                  <a:gd name="T8" fmla="*/ 16 w 16"/>
                  <a:gd name="T9" fmla="*/ 2 h 6"/>
                  <a:gd name="T10" fmla="*/ 13 w 16"/>
                  <a:gd name="T11" fmla="*/ 0 h 6"/>
                  <a:gd name="T12" fmla="*/ 10 w 16"/>
                  <a:gd name="T13" fmla="*/ 0 h 6"/>
                  <a:gd name="T14" fmla="*/ 3 w 16"/>
                  <a:gd name="T15" fmla="*/ 5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3" y="5"/>
                    </a:moveTo>
                    <a:lnTo>
                      <a:pt x="0" y="5"/>
                    </a:lnTo>
                    <a:lnTo>
                      <a:pt x="0" y="6"/>
                    </a:lnTo>
                    <a:lnTo>
                      <a:pt x="7" y="6"/>
                    </a:lnTo>
                    <a:lnTo>
                      <a:pt x="16" y="2"/>
                    </a:lnTo>
                    <a:lnTo>
                      <a:pt x="13" y="0"/>
                    </a:lnTo>
                    <a:lnTo>
                      <a:pt x="10" y="0"/>
                    </a:lnTo>
                    <a:lnTo>
                      <a:pt x="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01" name="Freeform 374"/>
              <p:cNvSpPr/>
              <p:nvPr/>
            </p:nvSpPr>
            <p:spPr bwMode="auto">
              <a:xfrm>
                <a:off x="3318" y="464"/>
                <a:ext cx="13" cy="4"/>
              </a:xfrm>
              <a:custGeom>
                <a:avLst/>
                <a:gdLst>
                  <a:gd name="T0" fmla="*/ 13 w 13"/>
                  <a:gd name="T1" fmla="*/ 4 h 4"/>
                  <a:gd name="T2" fmla="*/ 10 w 13"/>
                  <a:gd name="T3" fmla="*/ 4 h 4"/>
                  <a:gd name="T4" fmla="*/ 0 w 13"/>
                  <a:gd name="T5" fmla="*/ 0 h 4"/>
                  <a:gd name="T6" fmla="*/ 0 w 13"/>
                  <a:gd name="T7" fmla="*/ 0 h 4"/>
                  <a:gd name="T8" fmla="*/ 3 w 13"/>
                  <a:gd name="T9" fmla="*/ 0 h 4"/>
                  <a:gd name="T10" fmla="*/ 13 w 13"/>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4">
                    <a:moveTo>
                      <a:pt x="13" y="4"/>
                    </a:moveTo>
                    <a:lnTo>
                      <a:pt x="10" y="4"/>
                    </a:lnTo>
                    <a:lnTo>
                      <a:pt x="0" y="0"/>
                    </a:lnTo>
                    <a:lnTo>
                      <a:pt x="3" y="0"/>
                    </a:lnTo>
                    <a:lnTo>
                      <a:pt x="1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02" name="Freeform 375"/>
              <p:cNvSpPr/>
              <p:nvPr/>
            </p:nvSpPr>
            <p:spPr bwMode="auto">
              <a:xfrm>
                <a:off x="3379" y="462"/>
                <a:ext cx="13" cy="6"/>
              </a:xfrm>
              <a:custGeom>
                <a:avLst/>
                <a:gdLst>
                  <a:gd name="T0" fmla="*/ 0 w 13"/>
                  <a:gd name="T1" fmla="*/ 6 h 6"/>
                  <a:gd name="T2" fmla="*/ 3 w 13"/>
                  <a:gd name="T3" fmla="*/ 6 h 6"/>
                  <a:gd name="T4" fmla="*/ 13 w 13"/>
                  <a:gd name="T5" fmla="*/ 2 h 6"/>
                  <a:gd name="T6" fmla="*/ 10 w 13"/>
                  <a:gd name="T7" fmla="*/ 0 h 6"/>
                  <a:gd name="T8" fmla="*/ 10 w 13"/>
                  <a:gd name="T9" fmla="*/ 0 h 6"/>
                  <a:gd name="T10" fmla="*/ 0 w 13"/>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6">
                    <a:moveTo>
                      <a:pt x="0" y="6"/>
                    </a:moveTo>
                    <a:lnTo>
                      <a:pt x="3" y="6"/>
                    </a:lnTo>
                    <a:lnTo>
                      <a:pt x="13" y="2"/>
                    </a:lnTo>
                    <a:lnTo>
                      <a:pt x="10" y="0"/>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03" name="Freeform 376"/>
              <p:cNvSpPr/>
              <p:nvPr/>
            </p:nvSpPr>
            <p:spPr bwMode="auto">
              <a:xfrm>
                <a:off x="3344" y="464"/>
                <a:ext cx="6" cy="4"/>
              </a:xfrm>
              <a:custGeom>
                <a:avLst/>
                <a:gdLst>
                  <a:gd name="T0" fmla="*/ 6 w 6"/>
                  <a:gd name="T1" fmla="*/ 4 h 4"/>
                  <a:gd name="T2" fmla="*/ 3 w 6"/>
                  <a:gd name="T3" fmla="*/ 4 h 4"/>
                  <a:gd name="T4" fmla="*/ 0 w 6"/>
                  <a:gd name="T5" fmla="*/ 1 h 4"/>
                  <a:gd name="T6" fmla="*/ 3 w 6"/>
                  <a:gd name="T7" fmla="*/ 0 h 4"/>
                  <a:gd name="T8" fmla="*/ 6 w 6"/>
                  <a:gd name="T9" fmla="*/ 3 h 4"/>
                  <a:gd name="T10" fmla="*/ 6 w 6"/>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4">
                    <a:moveTo>
                      <a:pt x="6" y="4"/>
                    </a:moveTo>
                    <a:lnTo>
                      <a:pt x="3" y="4"/>
                    </a:lnTo>
                    <a:lnTo>
                      <a:pt x="0" y="1"/>
                    </a:lnTo>
                    <a:lnTo>
                      <a:pt x="3" y="0"/>
                    </a:lnTo>
                    <a:lnTo>
                      <a:pt x="6" y="3"/>
                    </a:lnTo>
                    <a:lnTo>
                      <a:pt x="6"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04" name="Freeform 377"/>
              <p:cNvSpPr/>
              <p:nvPr/>
            </p:nvSpPr>
            <p:spPr bwMode="auto">
              <a:xfrm>
                <a:off x="3360" y="462"/>
                <a:ext cx="6" cy="5"/>
              </a:xfrm>
              <a:custGeom>
                <a:avLst/>
                <a:gdLst>
                  <a:gd name="T0" fmla="*/ 0 w 6"/>
                  <a:gd name="T1" fmla="*/ 5 h 5"/>
                  <a:gd name="T2" fmla="*/ 3 w 6"/>
                  <a:gd name="T3" fmla="*/ 5 h 5"/>
                  <a:gd name="T4" fmla="*/ 6 w 6"/>
                  <a:gd name="T5" fmla="*/ 3 h 5"/>
                  <a:gd name="T6" fmla="*/ 3 w 6"/>
                  <a:gd name="T7" fmla="*/ 0 h 5"/>
                  <a:gd name="T8" fmla="*/ 0 w 6"/>
                  <a:gd name="T9" fmla="*/ 5 h 5"/>
                  <a:gd name="T10" fmla="*/ 0 w 6"/>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5">
                    <a:moveTo>
                      <a:pt x="0" y="5"/>
                    </a:moveTo>
                    <a:lnTo>
                      <a:pt x="3" y="5"/>
                    </a:lnTo>
                    <a:lnTo>
                      <a:pt x="6" y="3"/>
                    </a:lnTo>
                    <a:lnTo>
                      <a:pt x="3" y="0"/>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05" name="Freeform 378"/>
              <p:cNvSpPr/>
              <p:nvPr/>
            </p:nvSpPr>
            <p:spPr bwMode="auto">
              <a:xfrm>
                <a:off x="3334" y="473"/>
                <a:ext cx="10" cy="6"/>
              </a:xfrm>
              <a:custGeom>
                <a:avLst/>
                <a:gdLst>
                  <a:gd name="T0" fmla="*/ 10 w 10"/>
                  <a:gd name="T1" fmla="*/ 3 h 6"/>
                  <a:gd name="T2" fmla="*/ 10 w 10"/>
                  <a:gd name="T3" fmla="*/ 5 h 6"/>
                  <a:gd name="T4" fmla="*/ 10 w 10"/>
                  <a:gd name="T5" fmla="*/ 6 h 6"/>
                  <a:gd name="T6" fmla="*/ 3 w 10"/>
                  <a:gd name="T7" fmla="*/ 2 h 6"/>
                  <a:gd name="T8" fmla="*/ 0 w 10"/>
                  <a:gd name="T9" fmla="*/ 0 h 6"/>
                  <a:gd name="T10" fmla="*/ 6 w 10"/>
                  <a:gd name="T11" fmla="*/ 2 h 6"/>
                  <a:gd name="T12" fmla="*/ 10 w 10"/>
                  <a:gd name="T13" fmla="*/ 3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6">
                    <a:moveTo>
                      <a:pt x="10" y="3"/>
                    </a:moveTo>
                    <a:lnTo>
                      <a:pt x="10" y="5"/>
                    </a:lnTo>
                    <a:lnTo>
                      <a:pt x="10" y="6"/>
                    </a:lnTo>
                    <a:lnTo>
                      <a:pt x="3" y="2"/>
                    </a:lnTo>
                    <a:lnTo>
                      <a:pt x="0" y="0"/>
                    </a:lnTo>
                    <a:lnTo>
                      <a:pt x="6" y="2"/>
                    </a:lnTo>
                    <a:lnTo>
                      <a:pt x="1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06" name="Freeform 379"/>
              <p:cNvSpPr/>
              <p:nvPr/>
            </p:nvSpPr>
            <p:spPr bwMode="auto">
              <a:xfrm>
                <a:off x="3366" y="471"/>
                <a:ext cx="7" cy="7"/>
              </a:xfrm>
              <a:custGeom>
                <a:avLst/>
                <a:gdLst>
                  <a:gd name="T0" fmla="*/ 0 w 7"/>
                  <a:gd name="T1" fmla="*/ 4 h 7"/>
                  <a:gd name="T2" fmla="*/ 0 w 7"/>
                  <a:gd name="T3" fmla="*/ 5 h 7"/>
                  <a:gd name="T4" fmla="*/ 0 w 7"/>
                  <a:gd name="T5" fmla="*/ 7 h 7"/>
                  <a:gd name="T6" fmla="*/ 7 w 7"/>
                  <a:gd name="T7" fmla="*/ 4 h 7"/>
                  <a:gd name="T8" fmla="*/ 7 w 7"/>
                  <a:gd name="T9" fmla="*/ 0 h 7"/>
                  <a:gd name="T10" fmla="*/ 3 w 7"/>
                  <a:gd name="T11" fmla="*/ 2 h 7"/>
                  <a:gd name="T12" fmla="*/ 0 w 7"/>
                  <a:gd name="T13" fmla="*/ 4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7">
                    <a:moveTo>
                      <a:pt x="0" y="4"/>
                    </a:moveTo>
                    <a:lnTo>
                      <a:pt x="0" y="5"/>
                    </a:lnTo>
                    <a:lnTo>
                      <a:pt x="0" y="7"/>
                    </a:lnTo>
                    <a:lnTo>
                      <a:pt x="7" y="4"/>
                    </a:lnTo>
                    <a:lnTo>
                      <a:pt x="7" y="0"/>
                    </a:lnTo>
                    <a:lnTo>
                      <a:pt x="3" y="2"/>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07" name="Freeform 380"/>
              <p:cNvSpPr/>
              <p:nvPr/>
            </p:nvSpPr>
            <p:spPr bwMode="auto">
              <a:xfrm>
                <a:off x="3299" y="560"/>
                <a:ext cx="54" cy="22"/>
              </a:xfrm>
              <a:custGeom>
                <a:avLst/>
                <a:gdLst>
                  <a:gd name="T0" fmla="*/ 54 w 54"/>
                  <a:gd name="T1" fmla="*/ 10 h 22"/>
                  <a:gd name="T2" fmla="*/ 54 w 54"/>
                  <a:gd name="T3" fmla="*/ 10 h 22"/>
                  <a:gd name="T4" fmla="*/ 41 w 54"/>
                  <a:gd name="T5" fmla="*/ 4 h 22"/>
                  <a:gd name="T6" fmla="*/ 25 w 54"/>
                  <a:gd name="T7" fmla="*/ 0 h 22"/>
                  <a:gd name="T8" fmla="*/ 9 w 54"/>
                  <a:gd name="T9" fmla="*/ 0 h 22"/>
                  <a:gd name="T10" fmla="*/ 0 w 54"/>
                  <a:gd name="T11" fmla="*/ 6 h 22"/>
                  <a:gd name="T12" fmla="*/ 0 w 54"/>
                  <a:gd name="T13" fmla="*/ 6 h 22"/>
                  <a:gd name="T14" fmla="*/ 19 w 54"/>
                  <a:gd name="T15" fmla="*/ 7 h 22"/>
                  <a:gd name="T16" fmla="*/ 45 w 54"/>
                  <a:gd name="T17" fmla="*/ 13 h 22"/>
                  <a:gd name="T18" fmla="*/ 54 w 54"/>
                  <a:gd name="T19" fmla="*/ 22 h 22"/>
                  <a:gd name="T20" fmla="*/ 54 w 54"/>
                  <a:gd name="T21" fmla="*/ 10 h 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4" h="22">
                    <a:moveTo>
                      <a:pt x="54" y="10"/>
                    </a:moveTo>
                    <a:lnTo>
                      <a:pt x="54" y="10"/>
                    </a:lnTo>
                    <a:lnTo>
                      <a:pt x="41" y="4"/>
                    </a:lnTo>
                    <a:lnTo>
                      <a:pt x="25" y="0"/>
                    </a:lnTo>
                    <a:lnTo>
                      <a:pt x="9" y="0"/>
                    </a:lnTo>
                    <a:lnTo>
                      <a:pt x="0" y="6"/>
                    </a:lnTo>
                    <a:lnTo>
                      <a:pt x="19" y="7"/>
                    </a:lnTo>
                    <a:lnTo>
                      <a:pt x="45" y="13"/>
                    </a:lnTo>
                    <a:lnTo>
                      <a:pt x="54" y="22"/>
                    </a:lnTo>
                    <a:lnTo>
                      <a:pt x="54" y="10"/>
                    </a:lnTo>
                    <a:close/>
                  </a:path>
                </a:pathLst>
              </a:custGeom>
              <a:solidFill>
                <a:srgbClr val="CC66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08" name="Freeform 381"/>
              <p:cNvSpPr/>
              <p:nvPr/>
            </p:nvSpPr>
            <p:spPr bwMode="auto">
              <a:xfrm>
                <a:off x="3357" y="558"/>
                <a:ext cx="54" cy="23"/>
              </a:xfrm>
              <a:custGeom>
                <a:avLst/>
                <a:gdLst>
                  <a:gd name="T0" fmla="*/ 3 w 54"/>
                  <a:gd name="T1" fmla="*/ 11 h 23"/>
                  <a:gd name="T2" fmla="*/ 3 w 54"/>
                  <a:gd name="T3" fmla="*/ 12 h 23"/>
                  <a:gd name="T4" fmla="*/ 12 w 54"/>
                  <a:gd name="T5" fmla="*/ 6 h 23"/>
                  <a:gd name="T6" fmla="*/ 28 w 54"/>
                  <a:gd name="T7" fmla="*/ 0 h 23"/>
                  <a:gd name="T8" fmla="*/ 44 w 54"/>
                  <a:gd name="T9" fmla="*/ 0 h 23"/>
                  <a:gd name="T10" fmla="*/ 54 w 54"/>
                  <a:gd name="T11" fmla="*/ 6 h 23"/>
                  <a:gd name="T12" fmla="*/ 54 w 54"/>
                  <a:gd name="T13" fmla="*/ 6 h 23"/>
                  <a:gd name="T14" fmla="*/ 35 w 54"/>
                  <a:gd name="T15" fmla="*/ 8 h 23"/>
                  <a:gd name="T16" fmla="*/ 12 w 54"/>
                  <a:gd name="T17" fmla="*/ 15 h 23"/>
                  <a:gd name="T18" fmla="*/ 0 w 54"/>
                  <a:gd name="T19" fmla="*/ 23 h 23"/>
                  <a:gd name="T20" fmla="*/ 3 w 54"/>
                  <a:gd name="T21" fmla="*/ 11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4" h="23">
                    <a:moveTo>
                      <a:pt x="3" y="11"/>
                    </a:moveTo>
                    <a:lnTo>
                      <a:pt x="3" y="12"/>
                    </a:lnTo>
                    <a:lnTo>
                      <a:pt x="12" y="6"/>
                    </a:lnTo>
                    <a:lnTo>
                      <a:pt x="28" y="0"/>
                    </a:lnTo>
                    <a:lnTo>
                      <a:pt x="44" y="0"/>
                    </a:lnTo>
                    <a:lnTo>
                      <a:pt x="54" y="6"/>
                    </a:lnTo>
                    <a:lnTo>
                      <a:pt x="35" y="8"/>
                    </a:lnTo>
                    <a:lnTo>
                      <a:pt x="12" y="15"/>
                    </a:lnTo>
                    <a:lnTo>
                      <a:pt x="0" y="23"/>
                    </a:lnTo>
                    <a:lnTo>
                      <a:pt x="3" y="11"/>
                    </a:lnTo>
                    <a:close/>
                  </a:path>
                </a:pathLst>
              </a:custGeom>
              <a:solidFill>
                <a:srgbClr val="CC66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09" name="Freeform 382"/>
              <p:cNvSpPr/>
              <p:nvPr/>
            </p:nvSpPr>
            <p:spPr bwMode="auto">
              <a:xfrm>
                <a:off x="3203" y="953"/>
                <a:ext cx="86" cy="48"/>
              </a:xfrm>
              <a:custGeom>
                <a:avLst/>
                <a:gdLst>
                  <a:gd name="T0" fmla="*/ 73 w 86"/>
                  <a:gd name="T1" fmla="*/ 48 h 48"/>
                  <a:gd name="T2" fmla="*/ 77 w 86"/>
                  <a:gd name="T3" fmla="*/ 48 h 48"/>
                  <a:gd name="T4" fmla="*/ 83 w 86"/>
                  <a:gd name="T5" fmla="*/ 47 h 48"/>
                  <a:gd name="T6" fmla="*/ 86 w 86"/>
                  <a:gd name="T7" fmla="*/ 45 h 48"/>
                  <a:gd name="T8" fmla="*/ 86 w 86"/>
                  <a:gd name="T9" fmla="*/ 42 h 48"/>
                  <a:gd name="T10" fmla="*/ 86 w 86"/>
                  <a:gd name="T11" fmla="*/ 41 h 48"/>
                  <a:gd name="T12" fmla="*/ 86 w 86"/>
                  <a:gd name="T13" fmla="*/ 39 h 48"/>
                  <a:gd name="T14" fmla="*/ 83 w 86"/>
                  <a:gd name="T15" fmla="*/ 36 h 48"/>
                  <a:gd name="T16" fmla="*/ 80 w 86"/>
                  <a:gd name="T17" fmla="*/ 35 h 48"/>
                  <a:gd name="T18" fmla="*/ 80 w 86"/>
                  <a:gd name="T19" fmla="*/ 35 h 48"/>
                  <a:gd name="T20" fmla="*/ 67 w 86"/>
                  <a:gd name="T21" fmla="*/ 32 h 48"/>
                  <a:gd name="T22" fmla="*/ 54 w 86"/>
                  <a:gd name="T23" fmla="*/ 27 h 48"/>
                  <a:gd name="T24" fmla="*/ 45 w 86"/>
                  <a:gd name="T25" fmla="*/ 24 h 48"/>
                  <a:gd name="T26" fmla="*/ 35 w 86"/>
                  <a:gd name="T27" fmla="*/ 19 h 48"/>
                  <a:gd name="T28" fmla="*/ 25 w 86"/>
                  <a:gd name="T29" fmla="*/ 15 h 48"/>
                  <a:gd name="T30" fmla="*/ 19 w 86"/>
                  <a:gd name="T31" fmla="*/ 10 h 48"/>
                  <a:gd name="T32" fmla="*/ 9 w 86"/>
                  <a:gd name="T33" fmla="*/ 4 h 48"/>
                  <a:gd name="T34" fmla="*/ 0 w 86"/>
                  <a:gd name="T35" fmla="*/ 0 h 48"/>
                  <a:gd name="T36" fmla="*/ 0 w 86"/>
                  <a:gd name="T37" fmla="*/ 0 h 48"/>
                  <a:gd name="T38" fmla="*/ 6 w 86"/>
                  <a:gd name="T39" fmla="*/ 6 h 48"/>
                  <a:gd name="T40" fmla="*/ 13 w 86"/>
                  <a:gd name="T41" fmla="*/ 13 h 48"/>
                  <a:gd name="T42" fmla="*/ 19 w 86"/>
                  <a:gd name="T43" fmla="*/ 19 h 48"/>
                  <a:gd name="T44" fmla="*/ 25 w 86"/>
                  <a:gd name="T45" fmla="*/ 26 h 48"/>
                  <a:gd name="T46" fmla="*/ 32 w 86"/>
                  <a:gd name="T47" fmla="*/ 30 h 48"/>
                  <a:gd name="T48" fmla="*/ 41 w 86"/>
                  <a:gd name="T49" fmla="*/ 36 h 48"/>
                  <a:gd name="T50" fmla="*/ 54 w 86"/>
                  <a:gd name="T51" fmla="*/ 42 h 48"/>
                  <a:gd name="T52" fmla="*/ 67 w 86"/>
                  <a:gd name="T53" fmla="*/ 47 h 48"/>
                  <a:gd name="T54" fmla="*/ 67 w 86"/>
                  <a:gd name="T55" fmla="*/ 47 h 48"/>
                  <a:gd name="T56" fmla="*/ 67 w 86"/>
                  <a:gd name="T57" fmla="*/ 47 h 48"/>
                  <a:gd name="T58" fmla="*/ 67 w 86"/>
                  <a:gd name="T59" fmla="*/ 47 h 48"/>
                  <a:gd name="T60" fmla="*/ 67 w 86"/>
                  <a:gd name="T61" fmla="*/ 48 h 48"/>
                  <a:gd name="T62" fmla="*/ 70 w 86"/>
                  <a:gd name="T63" fmla="*/ 48 h 48"/>
                  <a:gd name="T64" fmla="*/ 70 w 86"/>
                  <a:gd name="T65" fmla="*/ 48 h 48"/>
                  <a:gd name="T66" fmla="*/ 70 w 86"/>
                  <a:gd name="T67" fmla="*/ 48 h 48"/>
                  <a:gd name="T68" fmla="*/ 73 w 86"/>
                  <a:gd name="T69" fmla="*/ 48 h 48"/>
                  <a:gd name="T70" fmla="*/ 73 w 86"/>
                  <a:gd name="T71" fmla="*/ 48 h 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6" h="48">
                    <a:moveTo>
                      <a:pt x="73" y="48"/>
                    </a:moveTo>
                    <a:lnTo>
                      <a:pt x="77" y="48"/>
                    </a:lnTo>
                    <a:lnTo>
                      <a:pt x="83" y="47"/>
                    </a:lnTo>
                    <a:lnTo>
                      <a:pt x="86" y="45"/>
                    </a:lnTo>
                    <a:lnTo>
                      <a:pt x="86" y="42"/>
                    </a:lnTo>
                    <a:lnTo>
                      <a:pt x="86" y="41"/>
                    </a:lnTo>
                    <a:lnTo>
                      <a:pt x="86" y="39"/>
                    </a:lnTo>
                    <a:lnTo>
                      <a:pt x="83" y="36"/>
                    </a:lnTo>
                    <a:lnTo>
                      <a:pt x="80" y="35"/>
                    </a:lnTo>
                    <a:lnTo>
                      <a:pt x="67" y="32"/>
                    </a:lnTo>
                    <a:lnTo>
                      <a:pt x="54" y="27"/>
                    </a:lnTo>
                    <a:lnTo>
                      <a:pt x="45" y="24"/>
                    </a:lnTo>
                    <a:lnTo>
                      <a:pt x="35" y="19"/>
                    </a:lnTo>
                    <a:lnTo>
                      <a:pt x="25" y="15"/>
                    </a:lnTo>
                    <a:lnTo>
                      <a:pt x="19" y="10"/>
                    </a:lnTo>
                    <a:lnTo>
                      <a:pt x="9" y="4"/>
                    </a:lnTo>
                    <a:lnTo>
                      <a:pt x="0" y="0"/>
                    </a:lnTo>
                    <a:lnTo>
                      <a:pt x="6" y="6"/>
                    </a:lnTo>
                    <a:lnTo>
                      <a:pt x="13" y="13"/>
                    </a:lnTo>
                    <a:lnTo>
                      <a:pt x="19" y="19"/>
                    </a:lnTo>
                    <a:lnTo>
                      <a:pt x="25" y="26"/>
                    </a:lnTo>
                    <a:lnTo>
                      <a:pt x="32" y="30"/>
                    </a:lnTo>
                    <a:lnTo>
                      <a:pt x="41" y="36"/>
                    </a:lnTo>
                    <a:lnTo>
                      <a:pt x="54" y="42"/>
                    </a:lnTo>
                    <a:lnTo>
                      <a:pt x="67" y="47"/>
                    </a:lnTo>
                    <a:lnTo>
                      <a:pt x="67" y="48"/>
                    </a:lnTo>
                    <a:lnTo>
                      <a:pt x="70" y="48"/>
                    </a:lnTo>
                    <a:lnTo>
                      <a:pt x="73" y="4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10" name="Freeform 383"/>
              <p:cNvSpPr/>
              <p:nvPr/>
            </p:nvSpPr>
            <p:spPr bwMode="auto">
              <a:xfrm>
                <a:off x="3427" y="951"/>
                <a:ext cx="86" cy="49"/>
              </a:xfrm>
              <a:custGeom>
                <a:avLst/>
                <a:gdLst>
                  <a:gd name="T0" fmla="*/ 16 w 86"/>
                  <a:gd name="T1" fmla="*/ 49 h 49"/>
                  <a:gd name="T2" fmla="*/ 10 w 86"/>
                  <a:gd name="T3" fmla="*/ 49 h 49"/>
                  <a:gd name="T4" fmla="*/ 6 w 86"/>
                  <a:gd name="T5" fmla="*/ 47 h 49"/>
                  <a:gd name="T6" fmla="*/ 3 w 86"/>
                  <a:gd name="T7" fmla="*/ 46 h 49"/>
                  <a:gd name="T8" fmla="*/ 3 w 86"/>
                  <a:gd name="T9" fmla="*/ 44 h 49"/>
                  <a:gd name="T10" fmla="*/ 0 w 86"/>
                  <a:gd name="T11" fmla="*/ 41 h 49"/>
                  <a:gd name="T12" fmla="*/ 3 w 86"/>
                  <a:gd name="T13" fmla="*/ 40 h 49"/>
                  <a:gd name="T14" fmla="*/ 3 w 86"/>
                  <a:gd name="T15" fmla="*/ 38 h 49"/>
                  <a:gd name="T16" fmla="*/ 10 w 86"/>
                  <a:gd name="T17" fmla="*/ 37 h 49"/>
                  <a:gd name="T18" fmla="*/ 10 w 86"/>
                  <a:gd name="T19" fmla="*/ 37 h 49"/>
                  <a:gd name="T20" fmla="*/ 22 w 86"/>
                  <a:gd name="T21" fmla="*/ 32 h 49"/>
                  <a:gd name="T22" fmla="*/ 35 w 86"/>
                  <a:gd name="T23" fmla="*/ 29 h 49"/>
                  <a:gd name="T24" fmla="*/ 45 w 86"/>
                  <a:gd name="T25" fmla="*/ 25 h 49"/>
                  <a:gd name="T26" fmla="*/ 54 w 86"/>
                  <a:gd name="T27" fmla="*/ 20 h 49"/>
                  <a:gd name="T28" fmla="*/ 61 w 86"/>
                  <a:gd name="T29" fmla="*/ 15 h 49"/>
                  <a:gd name="T30" fmla="*/ 70 w 86"/>
                  <a:gd name="T31" fmla="*/ 11 h 49"/>
                  <a:gd name="T32" fmla="*/ 77 w 86"/>
                  <a:gd name="T33" fmla="*/ 5 h 49"/>
                  <a:gd name="T34" fmla="*/ 86 w 86"/>
                  <a:gd name="T35" fmla="*/ 0 h 49"/>
                  <a:gd name="T36" fmla="*/ 86 w 86"/>
                  <a:gd name="T37" fmla="*/ 0 h 49"/>
                  <a:gd name="T38" fmla="*/ 80 w 86"/>
                  <a:gd name="T39" fmla="*/ 6 h 49"/>
                  <a:gd name="T40" fmla="*/ 74 w 86"/>
                  <a:gd name="T41" fmla="*/ 14 h 49"/>
                  <a:gd name="T42" fmla="*/ 70 w 86"/>
                  <a:gd name="T43" fmla="*/ 20 h 49"/>
                  <a:gd name="T44" fmla="*/ 64 w 86"/>
                  <a:gd name="T45" fmla="*/ 26 h 49"/>
                  <a:gd name="T46" fmla="*/ 54 w 86"/>
                  <a:gd name="T47" fmla="*/ 32 h 49"/>
                  <a:gd name="T48" fmla="*/ 48 w 86"/>
                  <a:gd name="T49" fmla="*/ 37 h 49"/>
                  <a:gd name="T50" fmla="*/ 35 w 86"/>
                  <a:gd name="T51" fmla="*/ 43 h 49"/>
                  <a:gd name="T52" fmla="*/ 22 w 86"/>
                  <a:gd name="T53" fmla="*/ 47 h 49"/>
                  <a:gd name="T54" fmla="*/ 22 w 86"/>
                  <a:gd name="T55" fmla="*/ 47 h 49"/>
                  <a:gd name="T56" fmla="*/ 22 w 86"/>
                  <a:gd name="T57" fmla="*/ 47 h 49"/>
                  <a:gd name="T58" fmla="*/ 22 w 86"/>
                  <a:gd name="T59" fmla="*/ 49 h 49"/>
                  <a:gd name="T60" fmla="*/ 19 w 86"/>
                  <a:gd name="T61" fmla="*/ 49 h 49"/>
                  <a:gd name="T62" fmla="*/ 19 w 86"/>
                  <a:gd name="T63" fmla="*/ 49 h 49"/>
                  <a:gd name="T64" fmla="*/ 19 w 86"/>
                  <a:gd name="T65" fmla="*/ 49 h 49"/>
                  <a:gd name="T66" fmla="*/ 19 w 86"/>
                  <a:gd name="T67" fmla="*/ 49 h 49"/>
                  <a:gd name="T68" fmla="*/ 16 w 86"/>
                  <a:gd name="T69" fmla="*/ 49 h 49"/>
                  <a:gd name="T70" fmla="*/ 16 w 86"/>
                  <a:gd name="T71" fmla="*/ 49 h 4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6" h="49">
                    <a:moveTo>
                      <a:pt x="16" y="49"/>
                    </a:moveTo>
                    <a:lnTo>
                      <a:pt x="10" y="49"/>
                    </a:lnTo>
                    <a:lnTo>
                      <a:pt x="6" y="47"/>
                    </a:lnTo>
                    <a:lnTo>
                      <a:pt x="3" y="46"/>
                    </a:lnTo>
                    <a:lnTo>
                      <a:pt x="3" y="44"/>
                    </a:lnTo>
                    <a:lnTo>
                      <a:pt x="0" y="41"/>
                    </a:lnTo>
                    <a:lnTo>
                      <a:pt x="3" y="40"/>
                    </a:lnTo>
                    <a:lnTo>
                      <a:pt x="3" y="38"/>
                    </a:lnTo>
                    <a:lnTo>
                      <a:pt x="10" y="37"/>
                    </a:lnTo>
                    <a:lnTo>
                      <a:pt x="22" y="32"/>
                    </a:lnTo>
                    <a:lnTo>
                      <a:pt x="35" y="29"/>
                    </a:lnTo>
                    <a:lnTo>
                      <a:pt x="45" y="25"/>
                    </a:lnTo>
                    <a:lnTo>
                      <a:pt x="54" y="20"/>
                    </a:lnTo>
                    <a:lnTo>
                      <a:pt x="61" y="15"/>
                    </a:lnTo>
                    <a:lnTo>
                      <a:pt x="70" y="11"/>
                    </a:lnTo>
                    <a:lnTo>
                      <a:pt x="77" y="5"/>
                    </a:lnTo>
                    <a:lnTo>
                      <a:pt x="86" y="0"/>
                    </a:lnTo>
                    <a:lnTo>
                      <a:pt x="80" y="6"/>
                    </a:lnTo>
                    <a:lnTo>
                      <a:pt x="74" y="14"/>
                    </a:lnTo>
                    <a:lnTo>
                      <a:pt x="70" y="20"/>
                    </a:lnTo>
                    <a:lnTo>
                      <a:pt x="64" y="26"/>
                    </a:lnTo>
                    <a:lnTo>
                      <a:pt x="54" y="32"/>
                    </a:lnTo>
                    <a:lnTo>
                      <a:pt x="48" y="37"/>
                    </a:lnTo>
                    <a:lnTo>
                      <a:pt x="35" y="43"/>
                    </a:lnTo>
                    <a:lnTo>
                      <a:pt x="22" y="47"/>
                    </a:lnTo>
                    <a:lnTo>
                      <a:pt x="22" y="49"/>
                    </a:lnTo>
                    <a:lnTo>
                      <a:pt x="19" y="49"/>
                    </a:lnTo>
                    <a:lnTo>
                      <a:pt x="16" y="4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11" name="Freeform 384"/>
              <p:cNvSpPr/>
              <p:nvPr/>
            </p:nvSpPr>
            <p:spPr bwMode="auto">
              <a:xfrm>
                <a:off x="3251" y="927"/>
                <a:ext cx="61" cy="38"/>
              </a:xfrm>
              <a:custGeom>
                <a:avLst/>
                <a:gdLst>
                  <a:gd name="T0" fmla="*/ 29 w 61"/>
                  <a:gd name="T1" fmla="*/ 4 h 38"/>
                  <a:gd name="T2" fmla="*/ 29 w 61"/>
                  <a:gd name="T3" fmla="*/ 4 h 38"/>
                  <a:gd name="T4" fmla="*/ 29 w 61"/>
                  <a:gd name="T5" fmla="*/ 4 h 38"/>
                  <a:gd name="T6" fmla="*/ 29 w 61"/>
                  <a:gd name="T7" fmla="*/ 3 h 38"/>
                  <a:gd name="T8" fmla="*/ 29 w 61"/>
                  <a:gd name="T9" fmla="*/ 3 h 38"/>
                  <a:gd name="T10" fmla="*/ 25 w 61"/>
                  <a:gd name="T11" fmla="*/ 3 h 38"/>
                  <a:gd name="T12" fmla="*/ 25 w 61"/>
                  <a:gd name="T13" fmla="*/ 3 h 38"/>
                  <a:gd name="T14" fmla="*/ 25 w 61"/>
                  <a:gd name="T15" fmla="*/ 3 h 38"/>
                  <a:gd name="T16" fmla="*/ 25 w 61"/>
                  <a:gd name="T17" fmla="*/ 3 h 38"/>
                  <a:gd name="T18" fmla="*/ 25 w 61"/>
                  <a:gd name="T19" fmla="*/ 3 h 38"/>
                  <a:gd name="T20" fmla="*/ 22 w 61"/>
                  <a:gd name="T21" fmla="*/ 0 h 38"/>
                  <a:gd name="T22" fmla="*/ 16 w 61"/>
                  <a:gd name="T23" fmla="*/ 0 h 38"/>
                  <a:gd name="T24" fmla="*/ 9 w 61"/>
                  <a:gd name="T25" fmla="*/ 0 h 38"/>
                  <a:gd name="T26" fmla="*/ 6 w 61"/>
                  <a:gd name="T27" fmla="*/ 1 h 38"/>
                  <a:gd name="T28" fmla="*/ 3 w 61"/>
                  <a:gd name="T29" fmla="*/ 3 h 38"/>
                  <a:gd name="T30" fmla="*/ 0 w 61"/>
                  <a:gd name="T31" fmla="*/ 6 h 38"/>
                  <a:gd name="T32" fmla="*/ 0 w 61"/>
                  <a:gd name="T33" fmla="*/ 8 h 38"/>
                  <a:gd name="T34" fmla="*/ 3 w 61"/>
                  <a:gd name="T35" fmla="*/ 11 h 38"/>
                  <a:gd name="T36" fmla="*/ 3 w 61"/>
                  <a:gd name="T37" fmla="*/ 11 h 38"/>
                  <a:gd name="T38" fmla="*/ 9 w 61"/>
                  <a:gd name="T39" fmla="*/ 14 h 38"/>
                  <a:gd name="T40" fmla="*/ 19 w 61"/>
                  <a:gd name="T41" fmla="*/ 17 h 38"/>
                  <a:gd name="T42" fmla="*/ 25 w 61"/>
                  <a:gd name="T43" fmla="*/ 20 h 38"/>
                  <a:gd name="T44" fmla="*/ 35 w 61"/>
                  <a:gd name="T45" fmla="*/ 23 h 38"/>
                  <a:gd name="T46" fmla="*/ 41 w 61"/>
                  <a:gd name="T47" fmla="*/ 26 h 38"/>
                  <a:gd name="T48" fmla="*/ 48 w 61"/>
                  <a:gd name="T49" fmla="*/ 30 h 38"/>
                  <a:gd name="T50" fmla="*/ 54 w 61"/>
                  <a:gd name="T51" fmla="*/ 33 h 38"/>
                  <a:gd name="T52" fmla="*/ 61 w 61"/>
                  <a:gd name="T53" fmla="*/ 38 h 38"/>
                  <a:gd name="T54" fmla="*/ 61 w 61"/>
                  <a:gd name="T55" fmla="*/ 38 h 38"/>
                  <a:gd name="T56" fmla="*/ 57 w 61"/>
                  <a:gd name="T57" fmla="*/ 33 h 38"/>
                  <a:gd name="T58" fmla="*/ 54 w 61"/>
                  <a:gd name="T59" fmla="*/ 29 h 38"/>
                  <a:gd name="T60" fmla="*/ 51 w 61"/>
                  <a:gd name="T61" fmla="*/ 24 h 38"/>
                  <a:gd name="T62" fmla="*/ 48 w 61"/>
                  <a:gd name="T63" fmla="*/ 20 h 38"/>
                  <a:gd name="T64" fmla="*/ 41 w 61"/>
                  <a:gd name="T65" fmla="*/ 17 h 38"/>
                  <a:gd name="T66" fmla="*/ 38 w 61"/>
                  <a:gd name="T67" fmla="*/ 12 h 38"/>
                  <a:gd name="T68" fmla="*/ 32 w 61"/>
                  <a:gd name="T69" fmla="*/ 9 h 38"/>
                  <a:gd name="T70" fmla="*/ 29 w 61"/>
                  <a:gd name="T71" fmla="*/ 4 h 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1" h="38">
                    <a:moveTo>
                      <a:pt x="29" y="4"/>
                    </a:moveTo>
                    <a:lnTo>
                      <a:pt x="29" y="4"/>
                    </a:lnTo>
                    <a:lnTo>
                      <a:pt x="29" y="3"/>
                    </a:lnTo>
                    <a:lnTo>
                      <a:pt x="25" y="3"/>
                    </a:lnTo>
                    <a:lnTo>
                      <a:pt x="22" y="0"/>
                    </a:lnTo>
                    <a:lnTo>
                      <a:pt x="16" y="0"/>
                    </a:lnTo>
                    <a:lnTo>
                      <a:pt x="9" y="0"/>
                    </a:lnTo>
                    <a:lnTo>
                      <a:pt x="6" y="1"/>
                    </a:lnTo>
                    <a:lnTo>
                      <a:pt x="3" y="3"/>
                    </a:lnTo>
                    <a:lnTo>
                      <a:pt x="0" y="6"/>
                    </a:lnTo>
                    <a:lnTo>
                      <a:pt x="0" y="8"/>
                    </a:lnTo>
                    <a:lnTo>
                      <a:pt x="3" y="11"/>
                    </a:lnTo>
                    <a:lnTo>
                      <a:pt x="9" y="14"/>
                    </a:lnTo>
                    <a:lnTo>
                      <a:pt x="19" y="17"/>
                    </a:lnTo>
                    <a:lnTo>
                      <a:pt x="25" y="20"/>
                    </a:lnTo>
                    <a:lnTo>
                      <a:pt x="35" y="23"/>
                    </a:lnTo>
                    <a:lnTo>
                      <a:pt x="41" y="26"/>
                    </a:lnTo>
                    <a:lnTo>
                      <a:pt x="48" y="30"/>
                    </a:lnTo>
                    <a:lnTo>
                      <a:pt x="54" y="33"/>
                    </a:lnTo>
                    <a:lnTo>
                      <a:pt x="61" y="38"/>
                    </a:lnTo>
                    <a:lnTo>
                      <a:pt x="57" y="33"/>
                    </a:lnTo>
                    <a:lnTo>
                      <a:pt x="54" y="29"/>
                    </a:lnTo>
                    <a:lnTo>
                      <a:pt x="51" y="24"/>
                    </a:lnTo>
                    <a:lnTo>
                      <a:pt x="48" y="20"/>
                    </a:lnTo>
                    <a:lnTo>
                      <a:pt x="41" y="17"/>
                    </a:lnTo>
                    <a:lnTo>
                      <a:pt x="38" y="12"/>
                    </a:lnTo>
                    <a:lnTo>
                      <a:pt x="32" y="9"/>
                    </a:lnTo>
                    <a:lnTo>
                      <a:pt x="29"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12" name="Freeform 385"/>
              <p:cNvSpPr/>
              <p:nvPr/>
            </p:nvSpPr>
            <p:spPr bwMode="auto">
              <a:xfrm>
                <a:off x="3408" y="925"/>
                <a:ext cx="57" cy="38"/>
              </a:xfrm>
              <a:custGeom>
                <a:avLst/>
                <a:gdLst>
                  <a:gd name="T0" fmla="*/ 32 w 57"/>
                  <a:gd name="T1" fmla="*/ 5 h 38"/>
                  <a:gd name="T2" fmla="*/ 32 w 57"/>
                  <a:gd name="T3" fmla="*/ 5 h 38"/>
                  <a:gd name="T4" fmla="*/ 32 w 57"/>
                  <a:gd name="T5" fmla="*/ 5 h 38"/>
                  <a:gd name="T6" fmla="*/ 32 w 57"/>
                  <a:gd name="T7" fmla="*/ 5 h 38"/>
                  <a:gd name="T8" fmla="*/ 32 w 57"/>
                  <a:gd name="T9" fmla="*/ 3 h 38"/>
                  <a:gd name="T10" fmla="*/ 32 w 57"/>
                  <a:gd name="T11" fmla="*/ 3 h 38"/>
                  <a:gd name="T12" fmla="*/ 32 w 57"/>
                  <a:gd name="T13" fmla="*/ 3 h 38"/>
                  <a:gd name="T14" fmla="*/ 32 w 57"/>
                  <a:gd name="T15" fmla="*/ 3 h 38"/>
                  <a:gd name="T16" fmla="*/ 32 w 57"/>
                  <a:gd name="T17" fmla="*/ 3 h 38"/>
                  <a:gd name="T18" fmla="*/ 32 w 57"/>
                  <a:gd name="T19" fmla="*/ 3 h 38"/>
                  <a:gd name="T20" fmla="*/ 38 w 57"/>
                  <a:gd name="T21" fmla="*/ 0 h 38"/>
                  <a:gd name="T22" fmla="*/ 41 w 57"/>
                  <a:gd name="T23" fmla="*/ 0 h 38"/>
                  <a:gd name="T24" fmla="*/ 48 w 57"/>
                  <a:gd name="T25" fmla="*/ 0 h 38"/>
                  <a:gd name="T26" fmla="*/ 54 w 57"/>
                  <a:gd name="T27" fmla="*/ 2 h 38"/>
                  <a:gd name="T28" fmla="*/ 57 w 57"/>
                  <a:gd name="T29" fmla="*/ 3 h 38"/>
                  <a:gd name="T30" fmla="*/ 57 w 57"/>
                  <a:gd name="T31" fmla="*/ 6 h 38"/>
                  <a:gd name="T32" fmla="*/ 57 w 57"/>
                  <a:gd name="T33" fmla="*/ 8 h 38"/>
                  <a:gd name="T34" fmla="*/ 54 w 57"/>
                  <a:gd name="T35" fmla="*/ 11 h 38"/>
                  <a:gd name="T36" fmla="*/ 54 w 57"/>
                  <a:gd name="T37" fmla="*/ 11 h 38"/>
                  <a:gd name="T38" fmla="*/ 48 w 57"/>
                  <a:gd name="T39" fmla="*/ 14 h 38"/>
                  <a:gd name="T40" fmla="*/ 41 w 57"/>
                  <a:gd name="T41" fmla="*/ 17 h 38"/>
                  <a:gd name="T42" fmla="*/ 32 w 57"/>
                  <a:gd name="T43" fmla="*/ 20 h 38"/>
                  <a:gd name="T44" fmla="*/ 25 w 57"/>
                  <a:gd name="T45" fmla="*/ 23 h 38"/>
                  <a:gd name="T46" fmla="*/ 19 w 57"/>
                  <a:gd name="T47" fmla="*/ 28 h 38"/>
                  <a:gd name="T48" fmla="*/ 13 w 57"/>
                  <a:gd name="T49" fmla="*/ 31 h 38"/>
                  <a:gd name="T50" fmla="*/ 6 w 57"/>
                  <a:gd name="T51" fmla="*/ 34 h 38"/>
                  <a:gd name="T52" fmla="*/ 0 w 57"/>
                  <a:gd name="T53" fmla="*/ 38 h 38"/>
                  <a:gd name="T54" fmla="*/ 0 w 57"/>
                  <a:gd name="T55" fmla="*/ 38 h 38"/>
                  <a:gd name="T56" fmla="*/ 3 w 57"/>
                  <a:gd name="T57" fmla="*/ 34 h 38"/>
                  <a:gd name="T58" fmla="*/ 6 w 57"/>
                  <a:gd name="T59" fmla="*/ 29 h 38"/>
                  <a:gd name="T60" fmla="*/ 9 w 57"/>
                  <a:gd name="T61" fmla="*/ 25 h 38"/>
                  <a:gd name="T62" fmla="*/ 13 w 57"/>
                  <a:gd name="T63" fmla="*/ 22 h 38"/>
                  <a:gd name="T64" fmla="*/ 16 w 57"/>
                  <a:gd name="T65" fmla="*/ 17 h 38"/>
                  <a:gd name="T66" fmla="*/ 22 w 57"/>
                  <a:gd name="T67" fmla="*/ 13 h 38"/>
                  <a:gd name="T68" fmla="*/ 25 w 57"/>
                  <a:gd name="T69" fmla="*/ 10 h 38"/>
                  <a:gd name="T70" fmla="*/ 32 w 57"/>
                  <a:gd name="T71" fmla="*/ 5 h 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7" h="38">
                    <a:moveTo>
                      <a:pt x="32" y="5"/>
                    </a:moveTo>
                    <a:lnTo>
                      <a:pt x="32" y="5"/>
                    </a:lnTo>
                    <a:lnTo>
                      <a:pt x="32" y="3"/>
                    </a:lnTo>
                    <a:lnTo>
                      <a:pt x="38" y="0"/>
                    </a:lnTo>
                    <a:lnTo>
                      <a:pt x="41" y="0"/>
                    </a:lnTo>
                    <a:lnTo>
                      <a:pt x="48" y="0"/>
                    </a:lnTo>
                    <a:lnTo>
                      <a:pt x="54" y="2"/>
                    </a:lnTo>
                    <a:lnTo>
                      <a:pt x="57" y="3"/>
                    </a:lnTo>
                    <a:lnTo>
                      <a:pt x="57" y="6"/>
                    </a:lnTo>
                    <a:lnTo>
                      <a:pt x="57" y="8"/>
                    </a:lnTo>
                    <a:lnTo>
                      <a:pt x="54" y="11"/>
                    </a:lnTo>
                    <a:lnTo>
                      <a:pt x="48" y="14"/>
                    </a:lnTo>
                    <a:lnTo>
                      <a:pt x="41" y="17"/>
                    </a:lnTo>
                    <a:lnTo>
                      <a:pt x="32" y="20"/>
                    </a:lnTo>
                    <a:lnTo>
                      <a:pt x="25" y="23"/>
                    </a:lnTo>
                    <a:lnTo>
                      <a:pt x="19" y="28"/>
                    </a:lnTo>
                    <a:lnTo>
                      <a:pt x="13" y="31"/>
                    </a:lnTo>
                    <a:lnTo>
                      <a:pt x="6" y="34"/>
                    </a:lnTo>
                    <a:lnTo>
                      <a:pt x="0" y="38"/>
                    </a:lnTo>
                    <a:lnTo>
                      <a:pt x="3" y="34"/>
                    </a:lnTo>
                    <a:lnTo>
                      <a:pt x="6" y="29"/>
                    </a:lnTo>
                    <a:lnTo>
                      <a:pt x="9" y="25"/>
                    </a:lnTo>
                    <a:lnTo>
                      <a:pt x="13" y="22"/>
                    </a:lnTo>
                    <a:lnTo>
                      <a:pt x="16" y="17"/>
                    </a:lnTo>
                    <a:lnTo>
                      <a:pt x="22" y="13"/>
                    </a:lnTo>
                    <a:lnTo>
                      <a:pt x="25" y="10"/>
                    </a:lnTo>
                    <a:lnTo>
                      <a:pt x="32"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13" name="Freeform 386"/>
              <p:cNvSpPr/>
              <p:nvPr/>
            </p:nvSpPr>
            <p:spPr bwMode="auto">
              <a:xfrm>
                <a:off x="3264" y="420"/>
                <a:ext cx="67" cy="47"/>
              </a:xfrm>
              <a:custGeom>
                <a:avLst/>
                <a:gdLst>
                  <a:gd name="T0" fmla="*/ 28 w 67"/>
                  <a:gd name="T1" fmla="*/ 4 h 47"/>
                  <a:gd name="T2" fmla="*/ 28 w 67"/>
                  <a:gd name="T3" fmla="*/ 4 h 47"/>
                  <a:gd name="T4" fmla="*/ 28 w 67"/>
                  <a:gd name="T5" fmla="*/ 4 h 47"/>
                  <a:gd name="T6" fmla="*/ 28 w 67"/>
                  <a:gd name="T7" fmla="*/ 3 h 47"/>
                  <a:gd name="T8" fmla="*/ 28 w 67"/>
                  <a:gd name="T9" fmla="*/ 3 h 47"/>
                  <a:gd name="T10" fmla="*/ 28 w 67"/>
                  <a:gd name="T11" fmla="*/ 3 h 47"/>
                  <a:gd name="T12" fmla="*/ 25 w 67"/>
                  <a:gd name="T13" fmla="*/ 3 h 47"/>
                  <a:gd name="T14" fmla="*/ 25 w 67"/>
                  <a:gd name="T15" fmla="*/ 3 h 47"/>
                  <a:gd name="T16" fmla="*/ 25 w 67"/>
                  <a:gd name="T17" fmla="*/ 3 h 47"/>
                  <a:gd name="T18" fmla="*/ 25 w 67"/>
                  <a:gd name="T19" fmla="*/ 3 h 47"/>
                  <a:gd name="T20" fmla="*/ 22 w 67"/>
                  <a:gd name="T21" fmla="*/ 1 h 47"/>
                  <a:gd name="T22" fmla="*/ 16 w 67"/>
                  <a:gd name="T23" fmla="*/ 0 h 47"/>
                  <a:gd name="T24" fmla="*/ 9 w 67"/>
                  <a:gd name="T25" fmla="*/ 0 h 47"/>
                  <a:gd name="T26" fmla="*/ 6 w 67"/>
                  <a:gd name="T27" fmla="*/ 1 h 47"/>
                  <a:gd name="T28" fmla="*/ 3 w 67"/>
                  <a:gd name="T29" fmla="*/ 3 h 47"/>
                  <a:gd name="T30" fmla="*/ 0 w 67"/>
                  <a:gd name="T31" fmla="*/ 6 h 47"/>
                  <a:gd name="T32" fmla="*/ 0 w 67"/>
                  <a:gd name="T33" fmla="*/ 9 h 47"/>
                  <a:gd name="T34" fmla="*/ 3 w 67"/>
                  <a:gd name="T35" fmla="*/ 10 h 47"/>
                  <a:gd name="T36" fmla="*/ 3 w 67"/>
                  <a:gd name="T37" fmla="*/ 10 h 47"/>
                  <a:gd name="T38" fmla="*/ 12 w 67"/>
                  <a:gd name="T39" fmla="*/ 15 h 47"/>
                  <a:gd name="T40" fmla="*/ 22 w 67"/>
                  <a:gd name="T41" fmla="*/ 20 h 47"/>
                  <a:gd name="T42" fmla="*/ 32 w 67"/>
                  <a:gd name="T43" fmla="*/ 24 h 47"/>
                  <a:gd name="T44" fmla="*/ 38 w 67"/>
                  <a:gd name="T45" fmla="*/ 29 h 47"/>
                  <a:gd name="T46" fmla="*/ 48 w 67"/>
                  <a:gd name="T47" fmla="*/ 33 h 47"/>
                  <a:gd name="T48" fmla="*/ 54 w 67"/>
                  <a:gd name="T49" fmla="*/ 38 h 47"/>
                  <a:gd name="T50" fmla="*/ 60 w 67"/>
                  <a:gd name="T51" fmla="*/ 42 h 47"/>
                  <a:gd name="T52" fmla="*/ 67 w 67"/>
                  <a:gd name="T53" fmla="*/ 47 h 47"/>
                  <a:gd name="T54" fmla="*/ 64 w 67"/>
                  <a:gd name="T55" fmla="*/ 42 h 47"/>
                  <a:gd name="T56" fmla="*/ 60 w 67"/>
                  <a:gd name="T57" fmla="*/ 36 h 47"/>
                  <a:gd name="T58" fmla="*/ 57 w 67"/>
                  <a:gd name="T59" fmla="*/ 30 h 47"/>
                  <a:gd name="T60" fmla="*/ 51 w 67"/>
                  <a:gd name="T61" fmla="*/ 26 h 47"/>
                  <a:gd name="T62" fmla="*/ 44 w 67"/>
                  <a:gd name="T63" fmla="*/ 20 h 47"/>
                  <a:gd name="T64" fmla="*/ 41 w 67"/>
                  <a:gd name="T65" fmla="*/ 15 h 47"/>
                  <a:gd name="T66" fmla="*/ 35 w 67"/>
                  <a:gd name="T67" fmla="*/ 9 h 47"/>
                  <a:gd name="T68" fmla="*/ 28 w 67"/>
                  <a:gd name="T69" fmla="*/ 4 h 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 h="47">
                    <a:moveTo>
                      <a:pt x="28" y="4"/>
                    </a:moveTo>
                    <a:lnTo>
                      <a:pt x="28" y="4"/>
                    </a:lnTo>
                    <a:lnTo>
                      <a:pt x="28" y="3"/>
                    </a:lnTo>
                    <a:lnTo>
                      <a:pt x="25" y="3"/>
                    </a:lnTo>
                    <a:lnTo>
                      <a:pt x="22" y="1"/>
                    </a:lnTo>
                    <a:lnTo>
                      <a:pt x="16" y="0"/>
                    </a:lnTo>
                    <a:lnTo>
                      <a:pt x="9" y="0"/>
                    </a:lnTo>
                    <a:lnTo>
                      <a:pt x="6" y="1"/>
                    </a:lnTo>
                    <a:lnTo>
                      <a:pt x="3" y="3"/>
                    </a:lnTo>
                    <a:lnTo>
                      <a:pt x="0" y="6"/>
                    </a:lnTo>
                    <a:lnTo>
                      <a:pt x="0" y="9"/>
                    </a:lnTo>
                    <a:lnTo>
                      <a:pt x="3" y="10"/>
                    </a:lnTo>
                    <a:lnTo>
                      <a:pt x="12" y="15"/>
                    </a:lnTo>
                    <a:lnTo>
                      <a:pt x="22" y="20"/>
                    </a:lnTo>
                    <a:lnTo>
                      <a:pt x="32" y="24"/>
                    </a:lnTo>
                    <a:lnTo>
                      <a:pt x="38" y="29"/>
                    </a:lnTo>
                    <a:lnTo>
                      <a:pt x="48" y="33"/>
                    </a:lnTo>
                    <a:lnTo>
                      <a:pt x="54" y="38"/>
                    </a:lnTo>
                    <a:lnTo>
                      <a:pt x="60" y="42"/>
                    </a:lnTo>
                    <a:lnTo>
                      <a:pt x="67" y="47"/>
                    </a:lnTo>
                    <a:lnTo>
                      <a:pt x="64" y="42"/>
                    </a:lnTo>
                    <a:lnTo>
                      <a:pt x="60" y="36"/>
                    </a:lnTo>
                    <a:lnTo>
                      <a:pt x="57" y="30"/>
                    </a:lnTo>
                    <a:lnTo>
                      <a:pt x="51" y="26"/>
                    </a:lnTo>
                    <a:lnTo>
                      <a:pt x="44" y="20"/>
                    </a:lnTo>
                    <a:lnTo>
                      <a:pt x="41" y="15"/>
                    </a:lnTo>
                    <a:lnTo>
                      <a:pt x="35" y="9"/>
                    </a:lnTo>
                    <a:lnTo>
                      <a:pt x="28"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114" name="Freeform 387"/>
              <p:cNvSpPr/>
              <p:nvPr/>
            </p:nvSpPr>
            <p:spPr bwMode="auto">
              <a:xfrm>
                <a:off x="3379" y="418"/>
                <a:ext cx="64" cy="49"/>
              </a:xfrm>
              <a:custGeom>
                <a:avLst/>
                <a:gdLst>
                  <a:gd name="T0" fmla="*/ 38 w 64"/>
                  <a:gd name="T1" fmla="*/ 5 h 49"/>
                  <a:gd name="T2" fmla="*/ 38 w 64"/>
                  <a:gd name="T3" fmla="*/ 5 h 49"/>
                  <a:gd name="T4" fmla="*/ 38 w 64"/>
                  <a:gd name="T5" fmla="*/ 5 h 49"/>
                  <a:gd name="T6" fmla="*/ 38 w 64"/>
                  <a:gd name="T7" fmla="*/ 5 h 49"/>
                  <a:gd name="T8" fmla="*/ 38 w 64"/>
                  <a:gd name="T9" fmla="*/ 5 h 49"/>
                  <a:gd name="T10" fmla="*/ 38 w 64"/>
                  <a:gd name="T11" fmla="*/ 3 h 49"/>
                  <a:gd name="T12" fmla="*/ 38 w 64"/>
                  <a:gd name="T13" fmla="*/ 3 h 49"/>
                  <a:gd name="T14" fmla="*/ 38 w 64"/>
                  <a:gd name="T15" fmla="*/ 3 h 49"/>
                  <a:gd name="T16" fmla="*/ 38 w 64"/>
                  <a:gd name="T17" fmla="*/ 3 h 49"/>
                  <a:gd name="T18" fmla="*/ 38 w 64"/>
                  <a:gd name="T19" fmla="*/ 3 h 49"/>
                  <a:gd name="T20" fmla="*/ 45 w 64"/>
                  <a:gd name="T21" fmla="*/ 2 h 49"/>
                  <a:gd name="T22" fmla="*/ 48 w 64"/>
                  <a:gd name="T23" fmla="*/ 0 h 49"/>
                  <a:gd name="T24" fmla="*/ 54 w 64"/>
                  <a:gd name="T25" fmla="*/ 0 h 49"/>
                  <a:gd name="T26" fmla="*/ 61 w 64"/>
                  <a:gd name="T27" fmla="*/ 2 h 49"/>
                  <a:gd name="T28" fmla="*/ 64 w 64"/>
                  <a:gd name="T29" fmla="*/ 3 h 49"/>
                  <a:gd name="T30" fmla="*/ 64 w 64"/>
                  <a:gd name="T31" fmla="*/ 6 h 49"/>
                  <a:gd name="T32" fmla="*/ 64 w 64"/>
                  <a:gd name="T33" fmla="*/ 9 h 49"/>
                  <a:gd name="T34" fmla="*/ 61 w 64"/>
                  <a:gd name="T35" fmla="*/ 11 h 49"/>
                  <a:gd name="T36" fmla="*/ 61 w 64"/>
                  <a:gd name="T37" fmla="*/ 11 h 49"/>
                  <a:gd name="T38" fmla="*/ 54 w 64"/>
                  <a:gd name="T39" fmla="*/ 16 h 49"/>
                  <a:gd name="T40" fmla="*/ 45 w 64"/>
                  <a:gd name="T41" fmla="*/ 20 h 49"/>
                  <a:gd name="T42" fmla="*/ 35 w 64"/>
                  <a:gd name="T43" fmla="*/ 25 h 49"/>
                  <a:gd name="T44" fmla="*/ 29 w 64"/>
                  <a:gd name="T45" fmla="*/ 29 h 49"/>
                  <a:gd name="T46" fmla="*/ 19 w 64"/>
                  <a:gd name="T47" fmla="*/ 34 h 49"/>
                  <a:gd name="T48" fmla="*/ 13 w 64"/>
                  <a:gd name="T49" fmla="*/ 38 h 49"/>
                  <a:gd name="T50" fmla="*/ 6 w 64"/>
                  <a:gd name="T51" fmla="*/ 44 h 49"/>
                  <a:gd name="T52" fmla="*/ 0 w 64"/>
                  <a:gd name="T53" fmla="*/ 49 h 49"/>
                  <a:gd name="T54" fmla="*/ 3 w 64"/>
                  <a:gd name="T55" fmla="*/ 43 h 49"/>
                  <a:gd name="T56" fmla="*/ 6 w 64"/>
                  <a:gd name="T57" fmla="*/ 37 h 49"/>
                  <a:gd name="T58" fmla="*/ 10 w 64"/>
                  <a:gd name="T59" fmla="*/ 32 h 49"/>
                  <a:gd name="T60" fmla="*/ 16 w 64"/>
                  <a:gd name="T61" fmla="*/ 26 h 49"/>
                  <a:gd name="T62" fmla="*/ 19 w 64"/>
                  <a:gd name="T63" fmla="*/ 20 h 49"/>
                  <a:gd name="T64" fmla="*/ 26 w 64"/>
                  <a:gd name="T65" fmla="*/ 16 h 49"/>
                  <a:gd name="T66" fmla="*/ 32 w 64"/>
                  <a:gd name="T67" fmla="*/ 9 h 49"/>
                  <a:gd name="T68" fmla="*/ 38 w 64"/>
                  <a:gd name="T69" fmla="*/ 5 h 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4" h="49">
                    <a:moveTo>
                      <a:pt x="38" y="5"/>
                    </a:moveTo>
                    <a:lnTo>
                      <a:pt x="38" y="5"/>
                    </a:lnTo>
                    <a:lnTo>
                      <a:pt x="38" y="3"/>
                    </a:lnTo>
                    <a:lnTo>
                      <a:pt x="45" y="2"/>
                    </a:lnTo>
                    <a:lnTo>
                      <a:pt x="48" y="0"/>
                    </a:lnTo>
                    <a:lnTo>
                      <a:pt x="54" y="0"/>
                    </a:lnTo>
                    <a:lnTo>
                      <a:pt x="61" y="2"/>
                    </a:lnTo>
                    <a:lnTo>
                      <a:pt x="64" y="3"/>
                    </a:lnTo>
                    <a:lnTo>
                      <a:pt x="64" y="6"/>
                    </a:lnTo>
                    <a:lnTo>
                      <a:pt x="64" y="9"/>
                    </a:lnTo>
                    <a:lnTo>
                      <a:pt x="61" y="11"/>
                    </a:lnTo>
                    <a:lnTo>
                      <a:pt x="54" y="16"/>
                    </a:lnTo>
                    <a:lnTo>
                      <a:pt x="45" y="20"/>
                    </a:lnTo>
                    <a:lnTo>
                      <a:pt x="35" y="25"/>
                    </a:lnTo>
                    <a:lnTo>
                      <a:pt x="29" y="29"/>
                    </a:lnTo>
                    <a:lnTo>
                      <a:pt x="19" y="34"/>
                    </a:lnTo>
                    <a:lnTo>
                      <a:pt x="13" y="38"/>
                    </a:lnTo>
                    <a:lnTo>
                      <a:pt x="6" y="44"/>
                    </a:lnTo>
                    <a:lnTo>
                      <a:pt x="0" y="49"/>
                    </a:lnTo>
                    <a:lnTo>
                      <a:pt x="3" y="43"/>
                    </a:lnTo>
                    <a:lnTo>
                      <a:pt x="6" y="37"/>
                    </a:lnTo>
                    <a:lnTo>
                      <a:pt x="10" y="32"/>
                    </a:lnTo>
                    <a:lnTo>
                      <a:pt x="16" y="26"/>
                    </a:lnTo>
                    <a:lnTo>
                      <a:pt x="19" y="20"/>
                    </a:lnTo>
                    <a:lnTo>
                      <a:pt x="26" y="16"/>
                    </a:lnTo>
                    <a:lnTo>
                      <a:pt x="32" y="9"/>
                    </a:lnTo>
                    <a:lnTo>
                      <a:pt x="38"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74115" name="Rectangle 388"/>
            <p:cNvSpPr>
              <a:spLocks noChangeArrowheads="1"/>
            </p:cNvSpPr>
            <p:nvPr/>
          </p:nvSpPr>
          <p:spPr bwMode="auto">
            <a:xfrm>
              <a:off x="1837" y="3389"/>
              <a:ext cx="2615" cy="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600" b="1" dirty="0">
                  <a:solidFill>
                    <a:srgbClr val="CC00CC"/>
                  </a:solidFill>
                  <a:latin typeface="Times New Roman" panose="02020603050405020304" pitchFamily="18" charset="0"/>
                </a:rPr>
                <a:t>Words and expressions</a:t>
              </a:r>
              <a:endParaRPr lang="en-US" altLang="zh-CN" dirty="0"/>
            </a:p>
          </p:txBody>
        </p:sp>
      </p:grpSp>
    </p:spTree>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box(in)">
                                      <p:cBhvr>
                                        <p:cTn id="7" dur="500"/>
                                        <p:tgtEl>
                                          <p:spTgt spid="73731">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3731">
                                            <p:txEl>
                                              <p:pRg st="1" end="1"/>
                                            </p:txEl>
                                          </p:spTgt>
                                        </p:tgtEl>
                                        <p:attrNameLst>
                                          <p:attrName>style.visibility</p:attrName>
                                        </p:attrNameLst>
                                      </p:cBhvr>
                                      <p:to>
                                        <p:strVal val="visible"/>
                                      </p:to>
                                    </p:set>
                                    <p:animEffect transition="in" filter="box(in)">
                                      <p:cBhvr>
                                        <p:cTn id="10" dur="500"/>
                                        <p:tgtEl>
                                          <p:spTgt spid="73731">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73731">
                                            <p:txEl>
                                              <p:pRg st="2" end="2"/>
                                            </p:txEl>
                                          </p:spTgt>
                                        </p:tgtEl>
                                        <p:attrNameLst>
                                          <p:attrName>style.visibility</p:attrName>
                                        </p:attrNameLst>
                                      </p:cBhvr>
                                      <p:to>
                                        <p:strVal val="visible"/>
                                      </p:to>
                                    </p:set>
                                    <p:animEffect transition="in" filter="box(in)">
                                      <p:cBhvr>
                                        <p:cTn id="13" dur="500"/>
                                        <p:tgtEl>
                                          <p:spTgt spid="73731">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73731">
                                            <p:txEl>
                                              <p:pRg st="3" end="3"/>
                                            </p:txEl>
                                          </p:spTgt>
                                        </p:tgtEl>
                                        <p:attrNameLst>
                                          <p:attrName>style.visibility</p:attrName>
                                        </p:attrNameLst>
                                      </p:cBhvr>
                                      <p:to>
                                        <p:strVal val="visible"/>
                                      </p:to>
                                    </p:set>
                                    <p:animEffect transition="in" filter="box(in)">
                                      <p:cBhvr>
                                        <p:cTn id="16" dur="500"/>
                                        <p:tgtEl>
                                          <p:spTgt spid="73731">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73731">
                                            <p:txEl>
                                              <p:pRg st="4" end="4"/>
                                            </p:txEl>
                                          </p:spTgt>
                                        </p:tgtEl>
                                        <p:attrNameLst>
                                          <p:attrName>style.visibility</p:attrName>
                                        </p:attrNameLst>
                                      </p:cBhvr>
                                      <p:to>
                                        <p:strVal val="visible"/>
                                      </p:to>
                                    </p:set>
                                    <p:animEffect transition="in" filter="box(in)">
                                      <p:cBhvr>
                                        <p:cTn id="19" dur="500"/>
                                        <p:tgtEl>
                                          <p:spTgt spid="73731">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73731">
                                            <p:txEl>
                                              <p:pRg st="5" end="5"/>
                                            </p:txEl>
                                          </p:spTgt>
                                        </p:tgtEl>
                                        <p:attrNameLst>
                                          <p:attrName>style.visibility</p:attrName>
                                        </p:attrNameLst>
                                      </p:cBhvr>
                                      <p:to>
                                        <p:strVal val="visible"/>
                                      </p:to>
                                    </p:set>
                                    <p:animEffect transition="in" filter="box(in)">
                                      <p:cBhvr>
                                        <p:cTn id="22" dur="500"/>
                                        <p:tgtEl>
                                          <p:spTgt spid="7373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3730">
                                            <p:txEl>
                                              <p:pRg st="0" end="0"/>
                                            </p:txEl>
                                          </p:spTgt>
                                        </p:tgtEl>
                                        <p:attrNameLst>
                                          <p:attrName>style.visibility</p:attrName>
                                        </p:attrNameLst>
                                      </p:cBhvr>
                                      <p:to>
                                        <p:strVal val="visible"/>
                                      </p:to>
                                    </p:set>
                                    <p:animEffect transition="in" filter="slide(fromBottom)">
                                      <p:cBhvr>
                                        <p:cTn id="27" dur="500"/>
                                        <p:tgtEl>
                                          <p:spTgt spid="7373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3730">
                                            <p:txEl>
                                              <p:pRg st="1" end="1"/>
                                            </p:txEl>
                                          </p:spTgt>
                                        </p:tgtEl>
                                        <p:attrNameLst>
                                          <p:attrName>style.visibility</p:attrName>
                                        </p:attrNameLst>
                                      </p:cBhvr>
                                      <p:to>
                                        <p:strVal val="visible"/>
                                      </p:to>
                                    </p:set>
                                    <p:animEffect transition="in" filter="slide(fromBottom)">
                                      <p:cBhvr>
                                        <p:cTn id="32" dur="500"/>
                                        <p:tgtEl>
                                          <p:spTgt spid="73730">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3730">
                                            <p:txEl>
                                              <p:pRg st="2" end="2"/>
                                            </p:txEl>
                                          </p:spTgt>
                                        </p:tgtEl>
                                        <p:attrNameLst>
                                          <p:attrName>style.visibility</p:attrName>
                                        </p:attrNameLst>
                                      </p:cBhvr>
                                      <p:to>
                                        <p:strVal val="visible"/>
                                      </p:to>
                                    </p:set>
                                    <p:animEffect transition="in" filter="slide(fromBottom)">
                                      <p:cBhvr>
                                        <p:cTn id="37" dur="500"/>
                                        <p:tgtEl>
                                          <p:spTgt spid="73730">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73730">
                                            <p:txEl>
                                              <p:pRg st="3" end="3"/>
                                            </p:txEl>
                                          </p:spTgt>
                                        </p:tgtEl>
                                        <p:attrNameLst>
                                          <p:attrName>style.visibility</p:attrName>
                                        </p:attrNameLst>
                                      </p:cBhvr>
                                      <p:to>
                                        <p:strVal val="visible"/>
                                      </p:to>
                                    </p:set>
                                    <p:animEffect transition="in" filter="slide(fromBottom)">
                                      <p:cBhvr>
                                        <p:cTn id="42" dur="500"/>
                                        <p:tgtEl>
                                          <p:spTgt spid="73730">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73730">
                                            <p:txEl>
                                              <p:pRg st="4" end="4"/>
                                            </p:txEl>
                                          </p:spTgt>
                                        </p:tgtEl>
                                        <p:attrNameLst>
                                          <p:attrName>style.visibility</p:attrName>
                                        </p:attrNameLst>
                                      </p:cBhvr>
                                      <p:to>
                                        <p:strVal val="visible"/>
                                      </p:to>
                                    </p:set>
                                    <p:animEffect transition="in" filter="slide(fromBottom)">
                                      <p:cBhvr>
                                        <p:cTn id="47" dur="500"/>
                                        <p:tgtEl>
                                          <p:spTgt spid="73730">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73730">
                                            <p:txEl>
                                              <p:pRg st="5" end="5"/>
                                            </p:txEl>
                                          </p:spTgt>
                                        </p:tgtEl>
                                        <p:attrNameLst>
                                          <p:attrName>style.visibility</p:attrName>
                                        </p:attrNameLst>
                                      </p:cBhvr>
                                      <p:to>
                                        <p:strVal val="visible"/>
                                      </p:to>
                                    </p:set>
                                    <p:animEffect transition="in" filter="slide(fromBottom)">
                                      <p:cBhvr>
                                        <p:cTn id="52" dur="500"/>
                                        <p:tgtEl>
                                          <p:spTgt spid="73730">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73730">
                                            <p:txEl>
                                              <p:pRg st="6" end="6"/>
                                            </p:txEl>
                                          </p:spTgt>
                                        </p:tgtEl>
                                        <p:attrNameLst>
                                          <p:attrName>style.visibility</p:attrName>
                                        </p:attrNameLst>
                                      </p:cBhvr>
                                      <p:to>
                                        <p:strVal val="visible"/>
                                      </p:to>
                                    </p:set>
                                    <p:animEffect transition="in" filter="slide(fromBottom)">
                                      <p:cBhvr>
                                        <p:cTn id="57" dur="500"/>
                                        <p:tgtEl>
                                          <p:spTgt spid="7373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5"/>
          <p:cNvSpPr>
            <a:spLocks noChangeArrowheads="1"/>
          </p:cNvSpPr>
          <p:nvPr/>
        </p:nvSpPr>
        <p:spPr bwMode="auto">
          <a:xfrm>
            <a:off x="685800" y="1143000"/>
            <a:ext cx="7696200" cy="4384675"/>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0000"/>
                </a:solidFill>
                <a:miter lim="800000"/>
                <a:headEnd/>
                <a:tailEnd/>
              </a14:hiddenLine>
            </a:ext>
          </a:extLst>
        </p:spPr>
        <p:txBody>
          <a:bodyPr>
            <a:spAutoFit/>
          </a:bodyPr>
          <a:lstStyle/>
          <a:p>
            <a:pPr algn="l">
              <a:lnSpc>
                <a:spcPct val="110000"/>
              </a:lnSpc>
            </a:pPr>
            <a:r>
              <a:rPr lang="en-US" altLang="zh-CN" sz="3200" b="1" dirty="0">
                <a:latin typeface="Times New Roman" panose="02020603050405020304" pitchFamily="18" charset="0"/>
                <a:ea typeface="黑体" panose="02010609060101010101" pitchFamily="49" charset="-122"/>
              </a:rPr>
              <a:t>► He is in danger, but he remains calm.</a:t>
            </a:r>
          </a:p>
          <a:p>
            <a:pPr algn="l">
              <a:lnSpc>
                <a:spcPct val="110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尽管处于危险中，但他依然镇定。</a:t>
            </a:r>
          </a:p>
          <a:p>
            <a:pPr algn="l">
              <a:lnSpc>
                <a:spcPct val="110000"/>
              </a:lnSpc>
            </a:pPr>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Peter became a manager, but Jack      </a:t>
            </a:r>
          </a:p>
          <a:p>
            <a:pPr algn="l">
              <a:lnSpc>
                <a:spcPct val="110000"/>
              </a:lnSpc>
            </a:pPr>
            <a:r>
              <a:rPr lang="en-US" altLang="zh-CN" sz="3200" b="1" dirty="0">
                <a:latin typeface="Times New Roman" panose="02020603050405020304" pitchFamily="18" charset="0"/>
                <a:ea typeface="黑体" panose="02010609060101010101" pitchFamily="49" charset="-122"/>
              </a:rPr>
              <a:t>   remained a worker.</a:t>
            </a:r>
          </a:p>
          <a:p>
            <a:pPr algn="l">
              <a:lnSpc>
                <a:spcPct val="110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彼得成了 一名经理，而杰克仍然是个工</a:t>
            </a:r>
          </a:p>
          <a:p>
            <a:pPr algn="l">
              <a:lnSpc>
                <a:spcPct val="110000"/>
              </a:lnSpc>
            </a:pPr>
            <a:r>
              <a:rPr lang="zh-CN" altLang="en-US" sz="3200" b="1" dirty="0">
                <a:latin typeface="Times New Roman" panose="02020603050405020304" pitchFamily="18" charset="0"/>
                <a:ea typeface="黑体" panose="02010609060101010101" pitchFamily="49" charset="-122"/>
              </a:rPr>
              <a:t>   人。</a:t>
            </a:r>
          </a:p>
          <a:p>
            <a:pPr algn="l">
              <a:lnSpc>
                <a:spcPct val="110000"/>
              </a:lnSpc>
            </a:pPr>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She remained sitting when I came in.</a:t>
            </a:r>
          </a:p>
          <a:p>
            <a:pPr algn="l">
              <a:lnSpc>
                <a:spcPct val="110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当我进来时，她仍然坐着。</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6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6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6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6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6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216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685800" y="533400"/>
            <a:ext cx="8001000" cy="561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5000"/>
              </a:lnSpc>
            </a:pPr>
            <a:r>
              <a:rPr lang="en-US" altLang="zh-CN" sz="3200" b="1" dirty="0">
                <a:latin typeface="Times New Roman" panose="02020603050405020304" pitchFamily="18" charset="0"/>
                <a:ea typeface="黑体" panose="02010609060101010101" pitchFamily="49" charset="-122"/>
              </a:rPr>
              <a:t>4. It produced a nice </a:t>
            </a:r>
            <a:r>
              <a:rPr lang="en-US" altLang="zh-CN" sz="3200" b="1" dirty="0">
                <a:solidFill>
                  <a:srgbClr val="FF0000"/>
                </a:solidFill>
                <a:latin typeface="Times New Roman" panose="02020603050405020304" pitchFamily="18" charset="0"/>
                <a:ea typeface="黑体" panose="02010609060101010101" pitchFamily="49" charset="-122"/>
              </a:rPr>
              <a:t>smell</a:t>
            </a:r>
            <a:r>
              <a:rPr lang="en-US" altLang="zh-CN" sz="3200" b="1" dirty="0">
                <a:latin typeface="Times New Roman" panose="02020603050405020304" pitchFamily="18" charset="0"/>
                <a:ea typeface="黑体" panose="02010609060101010101" pitchFamily="49" charset="-122"/>
              </a:rPr>
              <a:t> so he tasted the  </a:t>
            </a:r>
          </a:p>
          <a:p>
            <a:pPr algn="l">
              <a:lnSpc>
                <a:spcPct val="105000"/>
              </a:lnSpc>
            </a:pPr>
            <a:r>
              <a:rPr lang="en-US" altLang="zh-CN" sz="3200" b="1" dirty="0">
                <a:latin typeface="Times New Roman" panose="02020603050405020304" pitchFamily="18" charset="0"/>
                <a:ea typeface="黑体" panose="02010609060101010101" pitchFamily="49" charset="-122"/>
              </a:rPr>
              <a:t>    brown water.</a:t>
            </a:r>
          </a:p>
          <a:p>
            <a:pPr algn="l">
              <a:lnSpc>
                <a:spcPct val="105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水里散发出一种怡人的气味，因此他 品尝了这种棕色的水。</a:t>
            </a:r>
          </a:p>
          <a:p>
            <a:pPr algn="l">
              <a:lnSpc>
                <a:spcPct val="105000"/>
              </a:lnSpc>
            </a:pPr>
            <a:r>
              <a:rPr lang="en-US" altLang="zh-CN" sz="3000" b="1" dirty="0">
                <a:solidFill>
                  <a:srgbClr val="0000FF"/>
                </a:solidFill>
                <a:latin typeface="Times New Roman" panose="02020603050405020304" pitchFamily="18" charset="0"/>
                <a:ea typeface="黑体" panose="02010609060101010101" pitchFamily="49" charset="-122"/>
              </a:rPr>
              <a:t>(1) smell</a:t>
            </a:r>
            <a:r>
              <a:rPr lang="zh-CN" altLang="en-US" sz="3000" b="1" dirty="0">
                <a:solidFill>
                  <a:srgbClr val="FF0066"/>
                </a:solidFill>
                <a:latin typeface="Times New Roman" panose="02020603050405020304" pitchFamily="18" charset="0"/>
                <a:ea typeface="黑体" panose="02010609060101010101" pitchFamily="49" charset="-122"/>
              </a:rPr>
              <a:t>可作不可数名词，也可作可数名词</a:t>
            </a:r>
            <a:r>
              <a:rPr lang="zh-CN" altLang="en-US" sz="3000" b="1" dirty="0">
                <a:solidFill>
                  <a:srgbClr val="0000FF"/>
                </a:solidFill>
                <a:latin typeface="Times New Roman" panose="02020603050405020304" pitchFamily="18" charset="0"/>
                <a:ea typeface="黑体" panose="02010609060101010101" pitchFamily="49" charset="-122"/>
              </a:rPr>
              <a:t>，意为  “气味”。用作可数名词时，表示“某 一种气味”。</a:t>
            </a:r>
          </a:p>
          <a:p>
            <a:pPr algn="l">
              <a:lnSpc>
                <a:spcPct val="105000"/>
              </a:lnSpc>
            </a:pPr>
            <a:r>
              <a:rPr lang="zh-CN" altLang="en-US" sz="3200" b="1" dirty="0">
                <a:latin typeface="Times New Roman" panose="02020603050405020304" pitchFamily="18" charset="0"/>
                <a:ea typeface="黑体" panose="02010609060101010101" pitchFamily="49" charset="-122"/>
              </a:rPr>
              <a:t>►</a:t>
            </a:r>
            <a:r>
              <a:rPr lang="en-US" altLang="zh-CN" sz="3200" b="1" dirty="0">
                <a:latin typeface="Times New Roman" panose="02020603050405020304" pitchFamily="18" charset="0"/>
                <a:ea typeface="黑体" panose="02010609060101010101" pitchFamily="49" charset="-122"/>
              </a:rPr>
              <a:t>This flower hasn’t much smell.</a:t>
            </a:r>
          </a:p>
          <a:p>
            <a:pPr algn="l">
              <a:lnSpc>
                <a:spcPct val="105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这种花的香味儿不浓。</a:t>
            </a:r>
          </a:p>
          <a:p>
            <a:pPr algn="l">
              <a:lnSpc>
                <a:spcPct val="105000"/>
              </a:lnSpc>
            </a:pPr>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There’s a smell of cooking.</a:t>
            </a:r>
          </a:p>
          <a:p>
            <a:pPr algn="l">
              <a:lnSpc>
                <a:spcPct val="105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有股烧菜做饭的味儿。</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93186">
                                            <p:txEl>
                                              <p:pRg st="3" end="3"/>
                                            </p:txEl>
                                          </p:spTgt>
                                        </p:tgtEl>
                                        <p:attrNameLst>
                                          <p:attrName>style.visibility</p:attrName>
                                        </p:attrNameLst>
                                      </p:cBhvr>
                                      <p:to>
                                        <p:strVal val="visible"/>
                                      </p:to>
                                    </p:set>
                                    <p:anim calcmode="lin" valueType="num">
                                      <p:cBhvr>
                                        <p:cTn id="7" dur="500" fill="hold"/>
                                        <p:tgtEl>
                                          <p:spTgt spid="93186">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3186">
                                            <p:txEl>
                                              <p:pRg st="3" end="3"/>
                                            </p:txEl>
                                          </p:spTgt>
                                        </p:tgtEl>
                                        <p:attrNameLst>
                                          <p:attrName>ppt_y</p:attrName>
                                        </p:attrNameLst>
                                      </p:cBhvr>
                                      <p:tavLst>
                                        <p:tav tm="0">
                                          <p:val>
                                            <p:strVal val="#ppt_y"/>
                                          </p:val>
                                        </p:tav>
                                        <p:tav tm="100000">
                                          <p:val>
                                            <p:strVal val="#ppt_y"/>
                                          </p:val>
                                        </p:tav>
                                      </p:tavLst>
                                    </p:anim>
                                    <p:anim calcmode="lin" valueType="num">
                                      <p:cBhvr>
                                        <p:cTn id="9" dur="500" fill="hold"/>
                                        <p:tgtEl>
                                          <p:spTgt spid="93186">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3186">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3186">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93186">
                                            <p:txEl>
                                              <p:pRg st="4" end="4"/>
                                            </p:txEl>
                                          </p:spTgt>
                                        </p:tgtEl>
                                        <p:attrNameLst>
                                          <p:attrName>style.visibility</p:attrName>
                                        </p:attrNameLst>
                                      </p:cBhvr>
                                      <p:to>
                                        <p:strVal val="visible"/>
                                      </p:to>
                                    </p:set>
                                    <p:anim calcmode="lin" valueType="num">
                                      <p:cBhvr>
                                        <p:cTn id="16" dur="500" fill="hold"/>
                                        <p:tgtEl>
                                          <p:spTgt spid="93186">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93186">
                                            <p:txEl>
                                              <p:pRg st="4" end="4"/>
                                            </p:txEl>
                                          </p:spTgt>
                                        </p:tgtEl>
                                        <p:attrNameLst>
                                          <p:attrName>ppt_y</p:attrName>
                                        </p:attrNameLst>
                                      </p:cBhvr>
                                      <p:tavLst>
                                        <p:tav tm="0">
                                          <p:val>
                                            <p:strVal val="#ppt_y"/>
                                          </p:val>
                                        </p:tav>
                                        <p:tav tm="100000">
                                          <p:val>
                                            <p:strVal val="#ppt_y"/>
                                          </p:val>
                                        </p:tav>
                                      </p:tavLst>
                                    </p:anim>
                                    <p:anim calcmode="lin" valueType="num">
                                      <p:cBhvr>
                                        <p:cTn id="18" dur="500" fill="hold"/>
                                        <p:tgtEl>
                                          <p:spTgt spid="93186">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93186">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93186">
                                            <p:txEl>
                                              <p:pRg st="4" end="4"/>
                                            </p:txEl>
                                          </p:spTgt>
                                        </p:tgtEl>
                                      </p:cBhvr>
                                    </p:animEffect>
                                  </p:childTnLst>
                                </p:cTn>
                              </p:par>
                              <p:par>
                                <p:cTn id="21" presetID="41" presetClass="entr" presetSubtype="0" fill="hold" nodeType="withEffect">
                                  <p:stCondLst>
                                    <p:cond delay="0"/>
                                  </p:stCondLst>
                                  <p:iterate type="lt">
                                    <p:tmPct val="10000"/>
                                  </p:iterate>
                                  <p:childTnLst>
                                    <p:set>
                                      <p:cBhvr>
                                        <p:cTn id="22" dur="1" fill="hold">
                                          <p:stCondLst>
                                            <p:cond delay="0"/>
                                          </p:stCondLst>
                                        </p:cTn>
                                        <p:tgtEl>
                                          <p:spTgt spid="93186">
                                            <p:txEl>
                                              <p:pRg st="5" end="5"/>
                                            </p:txEl>
                                          </p:spTgt>
                                        </p:tgtEl>
                                        <p:attrNameLst>
                                          <p:attrName>style.visibility</p:attrName>
                                        </p:attrNameLst>
                                      </p:cBhvr>
                                      <p:to>
                                        <p:strVal val="visible"/>
                                      </p:to>
                                    </p:set>
                                    <p:anim calcmode="lin" valueType="num">
                                      <p:cBhvr>
                                        <p:cTn id="23" dur="500" fill="hold"/>
                                        <p:tgtEl>
                                          <p:spTgt spid="93186">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93186">
                                            <p:txEl>
                                              <p:pRg st="5" end="5"/>
                                            </p:txEl>
                                          </p:spTgt>
                                        </p:tgtEl>
                                        <p:attrNameLst>
                                          <p:attrName>ppt_y</p:attrName>
                                        </p:attrNameLst>
                                      </p:cBhvr>
                                      <p:tavLst>
                                        <p:tav tm="0">
                                          <p:val>
                                            <p:strVal val="#ppt_y"/>
                                          </p:val>
                                        </p:tav>
                                        <p:tav tm="100000">
                                          <p:val>
                                            <p:strVal val="#ppt_y"/>
                                          </p:val>
                                        </p:tav>
                                      </p:tavLst>
                                    </p:anim>
                                    <p:anim calcmode="lin" valueType="num">
                                      <p:cBhvr>
                                        <p:cTn id="25" dur="500" fill="hold"/>
                                        <p:tgtEl>
                                          <p:spTgt spid="93186">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93186">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93186">
                                            <p:txEl>
                                              <p:pRg st="5" end="5"/>
                                            </p:txEl>
                                          </p:spTgt>
                                        </p:tgtEl>
                                      </p:cBhvr>
                                    </p:animEffect>
                                  </p:childTnLst>
                                </p:cTn>
                              </p:par>
                              <p:par>
                                <p:cTn id="28" presetID="41" presetClass="entr" presetSubtype="0" fill="hold" nodeType="withEffect">
                                  <p:stCondLst>
                                    <p:cond delay="0"/>
                                  </p:stCondLst>
                                  <p:iterate type="lt">
                                    <p:tmPct val="10000"/>
                                  </p:iterate>
                                  <p:childTnLst>
                                    <p:set>
                                      <p:cBhvr>
                                        <p:cTn id="29" dur="1" fill="hold">
                                          <p:stCondLst>
                                            <p:cond delay="0"/>
                                          </p:stCondLst>
                                        </p:cTn>
                                        <p:tgtEl>
                                          <p:spTgt spid="93186">
                                            <p:txEl>
                                              <p:pRg st="6" end="6"/>
                                            </p:txEl>
                                          </p:spTgt>
                                        </p:tgtEl>
                                        <p:attrNameLst>
                                          <p:attrName>style.visibility</p:attrName>
                                        </p:attrNameLst>
                                      </p:cBhvr>
                                      <p:to>
                                        <p:strVal val="visible"/>
                                      </p:to>
                                    </p:set>
                                    <p:anim calcmode="lin" valueType="num">
                                      <p:cBhvr>
                                        <p:cTn id="30" dur="500" fill="hold"/>
                                        <p:tgtEl>
                                          <p:spTgt spid="93186">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93186">
                                            <p:txEl>
                                              <p:pRg st="6" end="6"/>
                                            </p:txEl>
                                          </p:spTgt>
                                        </p:tgtEl>
                                        <p:attrNameLst>
                                          <p:attrName>ppt_y</p:attrName>
                                        </p:attrNameLst>
                                      </p:cBhvr>
                                      <p:tavLst>
                                        <p:tav tm="0">
                                          <p:val>
                                            <p:strVal val="#ppt_y"/>
                                          </p:val>
                                        </p:tav>
                                        <p:tav tm="100000">
                                          <p:val>
                                            <p:strVal val="#ppt_y"/>
                                          </p:val>
                                        </p:tav>
                                      </p:tavLst>
                                    </p:anim>
                                    <p:anim calcmode="lin" valueType="num">
                                      <p:cBhvr>
                                        <p:cTn id="32" dur="500" fill="hold"/>
                                        <p:tgtEl>
                                          <p:spTgt spid="93186">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93186">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93186">
                                            <p:txEl>
                                              <p:pRg st="6" end="6"/>
                                            </p:txEl>
                                          </p:spTgt>
                                        </p:tgtEl>
                                      </p:cBhvr>
                                    </p:animEffect>
                                  </p:childTnLst>
                                </p:cTn>
                              </p:par>
                              <p:par>
                                <p:cTn id="35" presetID="41" presetClass="entr" presetSubtype="0" fill="hold" nodeType="withEffect">
                                  <p:stCondLst>
                                    <p:cond delay="0"/>
                                  </p:stCondLst>
                                  <p:iterate type="lt">
                                    <p:tmPct val="10000"/>
                                  </p:iterate>
                                  <p:childTnLst>
                                    <p:set>
                                      <p:cBhvr>
                                        <p:cTn id="36" dur="1" fill="hold">
                                          <p:stCondLst>
                                            <p:cond delay="0"/>
                                          </p:stCondLst>
                                        </p:cTn>
                                        <p:tgtEl>
                                          <p:spTgt spid="93186">
                                            <p:txEl>
                                              <p:pRg st="7" end="7"/>
                                            </p:txEl>
                                          </p:spTgt>
                                        </p:tgtEl>
                                        <p:attrNameLst>
                                          <p:attrName>style.visibility</p:attrName>
                                        </p:attrNameLst>
                                      </p:cBhvr>
                                      <p:to>
                                        <p:strVal val="visible"/>
                                      </p:to>
                                    </p:set>
                                    <p:anim calcmode="lin" valueType="num">
                                      <p:cBhvr>
                                        <p:cTn id="37" dur="500" fill="hold"/>
                                        <p:tgtEl>
                                          <p:spTgt spid="93186">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93186">
                                            <p:txEl>
                                              <p:pRg st="7" end="7"/>
                                            </p:txEl>
                                          </p:spTgt>
                                        </p:tgtEl>
                                        <p:attrNameLst>
                                          <p:attrName>ppt_y</p:attrName>
                                        </p:attrNameLst>
                                      </p:cBhvr>
                                      <p:tavLst>
                                        <p:tav tm="0">
                                          <p:val>
                                            <p:strVal val="#ppt_y"/>
                                          </p:val>
                                        </p:tav>
                                        <p:tav tm="100000">
                                          <p:val>
                                            <p:strVal val="#ppt_y"/>
                                          </p:val>
                                        </p:tav>
                                      </p:tavLst>
                                    </p:anim>
                                    <p:anim calcmode="lin" valueType="num">
                                      <p:cBhvr>
                                        <p:cTn id="39" dur="500" fill="hold"/>
                                        <p:tgtEl>
                                          <p:spTgt spid="93186">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93186">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9318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457200" y="381000"/>
            <a:ext cx="85344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zh-CN" sz="3200" b="1" dirty="0">
                <a:latin typeface="Times New Roman" panose="02020603050405020304" pitchFamily="18" charset="0"/>
                <a:ea typeface="黑体" panose="02010609060101010101" pitchFamily="49" charset="-122"/>
              </a:rPr>
              <a:t>(2)smell</a:t>
            </a:r>
            <a:r>
              <a:rPr lang="zh-CN" altLang="en-US" sz="3200" b="1" dirty="0">
                <a:latin typeface="Times New Roman" panose="02020603050405020304" pitchFamily="18" charset="0"/>
                <a:ea typeface="黑体" panose="02010609060101010101" pitchFamily="49" charset="-122"/>
              </a:rPr>
              <a:t>还可</a:t>
            </a:r>
            <a:r>
              <a:rPr lang="zh-CN" altLang="en-US" sz="3000" b="1" dirty="0">
                <a:solidFill>
                  <a:srgbClr val="FF0066"/>
                </a:solidFill>
                <a:latin typeface="Times New Roman" panose="02020603050405020304" pitchFamily="18" charset="0"/>
                <a:ea typeface="黑体" panose="02010609060101010101" pitchFamily="49" charset="-122"/>
              </a:rPr>
              <a:t>用作及物动词</a:t>
            </a:r>
            <a:r>
              <a:rPr lang="zh-CN" altLang="en-US" sz="3200" b="1" dirty="0">
                <a:latin typeface="Times New Roman" panose="02020603050405020304" pitchFamily="18" charset="0"/>
                <a:ea typeface="黑体" panose="02010609060101010101" pitchFamily="49" charset="-122"/>
              </a:rPr>
              <a:t>，意为“闻到；发出 </a:t>
            </a:r>
          </a:p>
          <a:p>
            <a:pPr algn="l"/>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a:t>
            </a:r>
            <a:r>
              <a:rPr lang="zh-CN" altLang="en-US" sz="3200" b="1" dirty="0">
                <a:latin typeface="Times New Roman" panose="02020603050405020304" pitchFamily="18" charset="0"/>
                <a:ea typeface="黑体" panose="02010609060101010101" pitchFamily="49" charset="-122"/>
              </a:rPr>
              <a:t>气味”</a:t>
            </a:r>
            <a:r>
              <a:rPr lang="en-US" altLang="zh-CN" sz="3200" b="1" dirty="0">
                <a:latin typeface="Times New Roman" panose="02020603050405020304" pitchFamily="18" charset="0"/>
                <a:ea typeface="黑体" panose="02010609060101010101" pitchFamily="49" charset="-122"/>
              </a:rPr>
              <a:t>,</a:t>
            </a:r>
            <a:r>
              <a:rPr lang="zh-CN" altLang="en-US" sz="3200" b="1" dirty="0">
                <a:latin typeface="Times New Roman" panose="02020603050405020304" pitchFamily="18" charset="0"/>
                <a:ea typeface="黑体" panose="02010609060101010101" pitchFamily="49" charset="-122"/>
              </a:rPr>
              <a:t>其后可接名词或代词。</a:t>
            </a:r>
          </a:p>
          <a:p>
            <a:pPr algn="l"/>
            <a:r>
              <a:rPr lang="zh-CN" altLang="en-US" sz="3200" b="1" dirty="0">
                <a:latin typeface="Times New Roman" panose="02020603050405020304" pitchFamily="18" charset="0"/>
                <a:ea typeface="黑体" panose="02010609060101010101" pitchFamily="49" charset="-122"/>
              </a:rPr>
              <a:t>►</a:t>
            </a:r>
            <a:r>
              <a:rPr lang="en-US" altLang="zh-CN" sz="3200" b="1" dirty="0">
                <a:latin typeface="Times New Roman" panose="02020603050405020304" pitchFamily="18" charset="0"/>
                <a:ea typeface="黑体" panose="02010609060101010101" pitchFamily="49" charset="-122"/>
              </a:rPr>
              <a:t>I don’t smell anything.</a:t>
            </a:r>
          </a:p>
          <a:p>
            <a:pPr algn="l"/>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我什么也闻不到。</a:t>
            </a:r>
          </a:p>
          <a:p>
            <a:pPr algn="l"/>
            <a:r>
              <a:rPr lang="en-US" altLang="zh-CN" sz="3200" b="1" dirty="0">
                <a:latin typeface="Times New Roman" panose="02020603050405020304" pitchFamily="18" charset="0"/>
                <a:ea typeface="黑体" panose="02010609060101010101" pitchFamily="49" charset="-122"/>
              </a:rPr>
              <a:t>(3)smell</a:t>
            </a:r>
            <a:r>
              <a:rPr lang="zh-CN" altLang="en-US" sz="3200" b="1" dirty="0">
                <a:latin typeface="Times New Roman" panose="02020603050405020304" pitchFamily="18" charset="0"/>
                <a:ea typeface="黑体" panose="02010609060101010101" pitchFamily="49" charset="-122"/>
              </a:rPr>
              <a:t>用作</a:t>
            </a:r>
            <a:r>
              <a:rPr lang="zh-CN" altLang="en-US" sz="3000" b="1" dirty="0">
                <a:solidFill>
                  <a:srgbClr val="FF0066"/>
                </a:solidFill>
                <a:latin typeface="Times New Roman" panose="02020603050405020304" pitchFamily="18" charset="0"/>
                <a:ea typeface="黑体" panose="02010609060101010101" pitchFamily="49" charset="-122"/>
              </a:rPr>
              <a:t>连系动词</a:t>
            </a:r>
            <a:r>
              <a:rPr lang="zh-CN" altLang="en-US" sz="3200" b="1" dirty="0">
                <a:latin typeface="Times New Roman" panose="02020603050405020304" pitchFamily="18" charset="0"/>
                <a:ea typeface="黑体" panose="02010609060101010101" pitchFamily="49" charset="-122"/>
              </a:rPr>
              <a:t>，意为“闻起</a:t>
            </a: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后跟形容 </a:t>
            </a:r>
          </a:p>
          <a:p>
            <a:pPr algn="l"/>
            <a:r>
              <a:rPr lang="zh-CN" altLang="en-US" sz="3200" b="1" dirty="0">
                <a:latin typeface="Times New Roman" panose="02020603050405020304" pitchFamily="18" charset="0"/>
                <a:ea typeface="黑体" panose="02010609060101010101" pitchFamily="49" charset="-122"/>
              </a:rPr>
              <a:t>    词 作表语。</a:t>
            </a:r>
          </a:p>
          <a:p>
            <a:pPr algn="l"/>
            <a:r>
              <a:rPr lang="zh-CN" altLang="en-US" sz="3200" b="1" dirty="0">
                <a:latin typeface="Times New Roman" panose="02020603050405020304" pitchFamily="18" charset="0"/>
                <a:ea typeface="黑体" panose="02010609060101010101" pitchFamily="49" charset="-122"/>
              </a:rPr>
              <a:t>►</a:t>
            </a:r>
            <a:r>
              <a:rPr lang="en-US" altLang="zh-CN" sz="3200" b="1" dirty="0">
                <a:latin typeface="Times New Roman" panose="02020603050405020304" pitchFamily="18" charset="0"/>
                <a:ea typeface="黑体" panose="02010609060101010101" pitchFamily="49" charset="-122"/>
              </a:rPr>
              <a:t>These flowers smell very sweet.</a:t>
            </a:r>
          </a:p>
          <a:p>
            <a:pPr algn="l"/>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这些花闻起来很香。</a:t>
            </a:r>
          </a:p>
          <a:p>
            <a:pPr algn="l"/>
            <a:r>
              <a:rPr lang="en-US" altLang="zh-CN" sz="3200" b="1" dirty="0">
                <a:solidFill>
                  <a:srgbClr val="0000FF"/>
                </a:solidFill>
                <a:latin typeface="Times New Roman" panose="02020603050405020304" pitchFamily="18" charset="0"/>
                <a:ea typeface="黑体" panose="02010609060101010101" pitchFamily="49" charset="-122"/>
              </a:rPr>
              <a:t>feel, look, sound, smell, taste</a:t>
            </a:r>
            <a:r>
              <a:rPr lang="zh-CN" altLang="en-US" sz="3200" b="1" dirty="0">
                <a:solidFill>
                  <a:srgbClr val="0000FF"/>
                </a:solidFill>
                <a:latin typeface="Times New Roman" panose="02020603050405020304" pitchFamily="18" charset="0"/>
                <a:ea typeface="黑体" panose="02010609060101010101" pitchFamily="49" charset="-122"/>
              </a:rPr>
              <a:t>被称为感官动词，均可作连系动词，后面接形容词作表语。</a:t>
            </a:r>
          </a:p>
          <a:p>
            <a:pPr algn="l"/>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The cloth feels very soft.</a:t>
            </a:r>
          </a:p>
          <a:p>
            <a:pPr algn="l"/>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这块布料摸起来很柔软。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210">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4210">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4210">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4210">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4210">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4210">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42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457200" y="353957"/>
            <a:ext cx="8610600" cy="580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145000"/>
              </a:lnSpc>
            </a:pPr>
            <a:r>
              <a:rPr lang="en-US" altLang="zh-CN" sz="3200" b="1" dirty="0">
                <a:latin typeface="Times New Roman" panose="02020603050405020304" pitchFamily="18" charset="0"/>
                <a:ea typeface="黑体" panose="02010609060101010101" pitchFamily="49" charset="-122"/>
              </a:rPr>
              <a:t>5. …it had become the </a:t>
            </a:r>
            <a:r>
              <a:rPr lang="en-US" altLang="zh-CN" sz="3200" b="1" dirty="0">
                <a:solidFill>
                  <a:srgbClr val="FF0000"/>
                </a:solidFill>
                <a:latin typeface="Times New Roman" panose="02020603050405020304" pitchFamily="18" charset="0"/>
                <a:ea typeface="黑体" panose="02010609060101010101" pitchFamily="49" charset="-122"/>
              </a:rPr>
              <a:t>national </a:t>
            </a:r>
            <a:r>
              <a:rPr lang="en-US" altLang="zh-CN" sz="3200" b="1" dirty="0">
                <a:latin typeface="Times New Roman" panose="02020603050405020304" pitchFamily="18" charset="0"/>
                <a:ea typeface="黑体" panose="02010609060101010101" pitchFamily="49" charset="-122"/>
              </a:rPr>
              <a:t>drink.</a:t>
            </a:r>
          </a:p>
          <a:p>
            <a:pPr algn="l">
              <a:lnSpc>
                <a:spcPct val="145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它已经变成了全国性的饮料。</a:t>
            </a:r>
          </a:p>
          <a:p>
            <a:pPr algn="l">
              <a:lnSpc>
                <a:spcPct val="145000"/>
              </a:lnSpc>
            </a:pPr>
            <a:r>
              <a:rPr lang="zh-CN" altLang="en-US" sz="3200" b="1" dirty="0">
                <a:latin typeface="Times New Roman" panose="02020603050405020304" pitchFamily="18" charset="0"/>
                <a:ea typeface="黑体" panose="02010609060101010101" pitchFamily="49" charset="-122"/>
              </a:rPr>
              <a:t>  </a:t>
            </a:r>
            <a:r>
              <a:rPr lang="en-US" altLang="zh-CN" sz="3200" b="1" dirty="0">
                <a:solidFill>
                  <a:srgbClr val="0000FF"/>
                </a:solidFill>
                <a:latin typeface="Times New Roman" panose="02020603050405020304" pitchFamily="18" charset="0"/>
                <a:ea typeface="黑体" panose="02010609060101010101" pitchFamily="49" charset="-122"/>
              </a:rPr>
              <a:t>national</a:t>
            </a:r>
            <a:r>
              <a:rPr lang="zh-CN" altLang="en-US" sz="3200" b="1" dirty="0">
                <a:solidFill>
                  <a:srgbClr val="0000FF"/>
                </a:solidFill>
                <a:latin typeface="Times New Roman" panose="02020603050405020304" pitchFamily="18" charset="0"/>
                <a:ea typeface="黑体" panose="02010609060101010101" pitchFamily="49" charset="-122"/>
              </a:rPr>
              <a:t>形容词，意为“国家的</a:t>
            </a:r>
            <a:r>
              <a:rPr lang="en-US" altLang="zh-CN" sz="3200" b="1" dirty="0">
                <a:solidFill>
                  <a:srgbClr val="0000FF"/>
                </a:solidFill>
                <a:latin typeface="Times New Roman" panose="02020603050405020304" pitchFamily="18" charset="0"/>
                <a:ea typeface="黑体" panose="02010609060101010101" pitchFamily="49" charset="-122"/>
              </a:rPr>
              <a:t>;</a:t>
            </a:r>
            <a:r>
              <a:rPr lang="zh-CN" altLang="en-US" sz="3200" b="1" dirty="0">
                <a:solidFill>
                  <a:srgbClr val="0000FF"/>
                </a:solidFill>
                <a:latin typeface="Times New Roman" panose="02020603050405020304" pitchFamily="18" charset="0"/>
                <a:ea typeface="黑体" panose="02010609060101010101" pitchFamily="49" charset="-122"/>
              </a:rPr>
              <a:t>全国的”。其名词形式为</a:t>
            </a:r>
            <a:r>
              <a:rPr lang="en-US" altLang="zh-CN" sz="3200" b="1" dirty="0">
                <a:solidFill>
                  <a:srgbClr val="0000FF"/>
                </a:solidFill>
                <a:latin typeface="Times New Roman" panose="02020603050405020304" pitchFamily="18" charset="0"/>
                <a:ea typeface="黑体" panose="02010609060101010101" pitchFamily="49" charset="-122"/>
              </a:rPr>
              <a:t>nation“</a:t>
            </a:r>
            <a:r>
              <a:rPr lang="zh-CN" altLang="en-US" sz="3200" b="1" dirty="0">
                <a:solidFill>
                  <a:srgbClr val="0000FF"/>
                </a:solidFill>
                <a:latin typeface="Times New Roman" panose="02020603050405020304" pitchFamily="18" charset="0"/>
                <a:ea typeface="黑体" panose="02010609060101010101" pitchFamily="49" charset="-122"/>
              </a:rPr>
              <a:t>国家</a:t>
            </a:r>
            <a:r>
              <a:rPr lang="en-US" altLang="zh-CN" sz="3200" b="1" dirty="0">
                <a:solidFill>
                  <a:srgbClr val="0000FF"/>
                </a:solidFill>
                <a:latin typeface="Times New Roman" panose="02020603050405020304" pitchFamily="18" charset="0"/>
                <a:ea typeface="黑体" panose="02010609060101010101" pitchFamily="49" charset="-122"/>
              </a:rPr>
              <a:t>;  nationality “ </a:t>
            </a:r>
            <a:r>
              <a:rPr lang="zh-CN" altLang="en-US" sz="3200" b="1" dirty="0">
                <a:solidFill>
                  <a:srgbClr val="0000FF"/>
                </a:solidFill>
                <a:latin typeface="Times New Roman" panose="02020603050405020304" pitchFamily="18" charset="0"/>
                <a:ea typeface="黑体" panose="02010609060101010101" pitchFamily="49" charset="-122"/>
              </a:rPr>
              <a:t>国籍”。</a:t>
            </a:r>
            <a:endParaRPr lang="zh-CN" altLang="en-US" sz="3200" b="1" dirty="0">
              <a:latin typeface="Times New Roman" panose="02020603050405020304" pitchFamily="18" charset="0"/>
              <a:ea typeface="黑体" panose="02010609060101010101" pitchFamily="49" charset="-122"/>
            </a:endParaRPr>
          </a:p>
          <a:p>
            <a:pPr algn="l">
              <a:lnSpc>
                <a:spcPct val="145000"/>
              </a:lnSpc>
            </a:pPr>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The British national flag is red, white and </a:t>
            </a:r>
          </a:p>
          <a:p>
            <a:pPr algn="l">
              <a:lnSpc>
                <a:spcPct val="145000"/>
              </a:lnSpc>
            </a:pPr>
            <a:r>
              <a:rPr lang="en-US" altLang="zh-CN" sz="3200" b="1" dirty="0">
                <a:latin typeface="Times New Roman" panose="02020603050405020304" pitchFamily="18" charset="0"/>
                <a:ea typeface="黑体" panose="02010609060101010101" pitchFamily="49" charset="-122"/>
              </a:rPr>
              <a:t>    blue. </a:t>
            </a:r>
            <a:r>
              <a:rPr lang="zh-CN" altLang="en-US" sz="3200" b="1" dirty="0">
                <a:latin typeface="Times New Roman" panose="02020603050405020304" pitchFamily="18" charset="0"/>
                <a:ea typeface="黑体" panose="02010609060101010101" pitchFamily="49" charset="-122"/>
              </a:rPr>
              <a:t>英国国旗是红、白、蓝三色。</a:t>
            </a:r>
          </a:p>
          <a:p>
            <a:pPr algn="l">
              <a:lnSpc>
                <a:spcPct val="145000"/>
              </a:lnSpc>
            </a:pPr>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Our newspaper is a national newspaper.</a:t>
            </a:r>
          </a:p>
          <a:p>
            <a:pPr algn="l">
              <a:lnSpc>
                <a:spcPct val="145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我们的报纸是全国性的报纸。</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2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23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523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523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52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457200" y="609599"/>
            <a:ext cx="8077200" cy="538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55000"/>
              </a:lnSpc>
            </a:pPr>
            <a:r>
              <a:rPr lang="en-US" altLang="zh-CN" sz="3200" b="1" dirty="0">
                <a:latin typeface="Times New Roman" panose="02020603050405020304" pitchFamily="18" charset="0"/>
                <a:ea typeface="黑体" panose="02010609060101010101" pitchFamily="49" charset="-122"/>
              </a:rPr>
              <a:t>6. The tea trade from China to Western  </a:t>
            </a:r>
          </a:p>
          <a:p>
            <a:pPr algn="l">
              <a:lnSpc>
                <a:spcPct val="155000"/>
              </a:lnSpc>
            </a:pPr>
            <a:r>
              <a:rPr lang="en-US" altLang="zh-CN" sz="3200" b="1" dirty="0">
                <a:latin typeface="Times New Roman" panose="02020603050405020304" pitchFamily="18" charset="0"/>
                <a:ea typeface="黑体" panose="02010609060101010101" pitchFamily="49" charset="-122"/>
              </a:rPr>
              <a:t>    countries </a:t>
            </a:r>
            <a:r>
              <a:rPr lang="en-US" altLang="zh-CN" sz="3200" b="1" dirty="0">
                <a:solidFill>
                  <a:srgbClr val="FF0000"/>
                </a:solidFill>
                <a:latin typeface="Times New Roman" panose="02020603050405020304" pitchFamily="18" charset="0"/>
                <a:ea typeface="黑体" panose="02010609060101010101" pitchFamily="49" charset="-122"/>
              </a:rPr>
              <a:t>took place</a:t>
            </a:r>
            <a:r>
              <a:rPr lang="en-US" altLang="zh-CN" sz="3200" b="1" dirty="0">
                <a:latin typeface="Times New Roman" panose="02020603050405020304" pitchFamily="18" charset="0"/>
                <a:ea typeface="黑体" panose="02010609060101010101" pitchFamily="49" charset="-122"/>
              </a:rPr>
              <a:t> in the 19th century.</a:t>
            </a:r>
          </a:p>
          <a:p>
            <a:pPr algn="l">
              <a:lnSpc>
                <a:spcPct val="155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中国和西方国家之间的茶叶贸易发生在</a:t>
            </a:r>
            <a:r>
              <a:rPr lang="en-US" altLang="zh-CN" sz="3200" b="1" dirty="0">
                <a:latin typeface="Times New Roman" panose="02020603050405020304" pitchFamily="18" charset="0"/>
                <a:ea typeface="黑体" panose="02010609060101010101" pitchFamily="49" charset="-122"/>
              </a:rPr>
              <a:t>19 </a:t>
            </a:r>
          </a:p>
          <a:p>
            <a:pPr algn="l">
              <a:lnSpc>
                <a:spcPct val="155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世纪。</a:t>
            </a:r>
          </a:p>
          <a:p>
            <a:pPr algn="l">
              <a:lnSpc>
                <a:spcPct val="155000"/>
              </a:lnSpc>
            </a:pPr>
            <a:r>
              <a:rPr lang="zh-CN" altLang="en-US" sz="3200" b="1" dirty="0">
                <a:latin typeface="Times New Roman" panose="02020603050405020304" pitchFamily="18" charset="0"/>
                <a:ea typeface="黑体" panose="02010609060101010101" pitchFamily="49" charset="-122"/>
              </a:rPr>
              <a:t>   </a:t>
            </a:r>
            <a:r>
              <a:rPr lang="en-US" altLang="zh-CN" sz="3200" b="1" dirty="0">
                <a:solidFill>
                  <a:srgbClr val="0000FF"/>
                </a:solidFill>
                <a:latin typeface="Times New Roman" panose="02020603050405020304" pitchFamily="18" charset="0"/>
                <a:ea typeface="黑体" panose="02010609060101010101" pitchFamily="49" charset="-122"/>
              </a:rPr>
              <a:t>take place</a:t>
            </a:r>
            <a:r>
              <a:rPr lang="zh-CN" altLang="en-US" sz="3200" b="1" dirty="0">
                <a:solidFill>
                  <a:srgbClr val="0000FF"/>
                </a:solidFill>
                <a:latin typeface="Times New Roman" panose="02020603050405020304" pitchFamily="18" charset="0"/>
                <a:ea typeface="黑体" panose="02010609060101010101" pitchFamily="49" charset="-122"/>
              </a:rPr>
              <a:t>意为“发生</a:t>
            </a:r>
            <a:r>
              <a:rPr lang="en-US" altLang="zh-CN" sz="3200" b="1" dirty="0">
                <a:solidFill>
                  <a:srgbClr val="0000FF"/>
                </a:solidFill>
                <a:latin typeface="Times New Roman" panose="02020603050405020304" pitchFamily="18" charset="0"/>
                <a:ea typeface="黑体" panose="02010609060101010101" pitchFamily="49" charset="-122"/>
              </a:rPr>
              <a:t>;</a:t>
            </a:r>
            <a:r>
              <a:rPr lang="zh-CN" altLang="en-US" sz="3200" b="1" dirty="0">
                <a:solidFill>
                  <a:srgbClr val="0000FF"/>
                </a:solidFill>
                <a:latin typeface="Times New Roman" panose="02020603050405020304" pitchFamily="18" charset="0"/>
                <a:ea typeface="黑体" panose="02010609060101010101" pitchFamily="49" charset="-122"/>
              </a:rPr>
              <a:t>出现”。 </a:t>
            </a:r>
          </a:p>
          <a:p>
            <a:pPr algn="l">
              <a:lnSpc>
                <a:spcPct val="155000"/>
              </a:lnSpc>
            </a:pPr>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Great changes have taken place since 1976.</a:t>
            </a:r>
          </a:p>
          <a:p>
            <a:pPr algn="l">
              <a:lnSpc>
                <a:spcPct val="155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自</a:t>
            </a:r>
            <a:r>
              <a:rPr lang="en-US" altLang="zh-CN" sz="3200" b="1" dirty="0">
                <a:latin typeface="Times New Roman" panose="02020603050405020304" pitchFamily="18" charset="0"/>
                <a:ea typeface="黑体" panose="02010609060101010101" pitchFamily="49" charset="-122"/>
              </a:rPr>
              <a:t>1976</a:t>
            </a:r>
            <a:r>
              <a:rPr lang="zh-CN" altLang="en-US" sz="3200" b="1" dirty="0">
                <a:latin typeface="Times New Roman" panose="02020603050405020304" pitchFamily="18" charset="0"/>
                <a:ea typeface="黑体" panose="02010609060101010101" pitchFamily="49" charset="-122"/>
              </a:rPr>
              <a:t>年以来发生了巨大的变化</a:t>
            </a:r>
            <a:r>
              <a:rPr lang="en-US" altLang="zh-CN" sz="3200" b="1" dirty="0">
                <a:latin typeface="Times New Roman" panose="02020603050405020304" pitchFamily="18" charset="0"/>
                <a:ea typeface="黑体" panose="02010609060101010101" pitchFamily="49"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25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6258">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625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42352" name="Group 16"/>
          <p:cNvGraphicFramePr>
            <a:graphicFrameLocks noGrp="1"/>
          </p:cNvGraphicFramePr>
          <p:nvPr/>
        </p:nvGraphicFramePr>
        <p:xfrm>
          <a:off x="533400" y="1524000"/>
          <a:ext cx="8077200" cy="2362200"/>
        </p:xfrm>
        <a:graphic>
          <a:graphicData uri="http://schemas.openxmlformats.org/drawingml/2006/table">
            <a:tbl>
              <a:tblPr/>
              <a:tblGrid>
                <a:gridCol w="1600200">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12192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take   place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TW" altLang="en-US" sz="3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表示</a:t>
                      </a:r>
                      <a:r>
                        <a:rPr kumimoji="0" lang="zh-TW" altLang="en-US" sz="32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必然性</a:t>
                      </a:r>
                      <a:r>
                        <a:rPr kumimoji="0" lang="zh-TW" altLang="en-US" sz="3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的“发生”或 </a:t>
                      </a:r>
                      <a:r>
                        <a:rPr kumimoji="0" lang="zh-CN" altLang="en-US" sz="3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指根</a:t>
                      </a:r>
                      <a:r>
                        <a:rPr kumimoji="0" lang="zh-TW" altLang="en-US" sz="3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据计划或安排“举行”的</a:t>
                      </a:r>
                      <a:r>
                        <a:rPr kumimoji="0" lang="zh-CN" altLang="en-US" sz="3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a:t>
                      </a:r>
                      <a:r>
                        <a:rPr kumimoji="0" lang="zh-CN" altLang="en-US" sz="32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无被</a:t>
                      </a:r>
                      <a:r>
                        <a:rPr kumimoji="0" lang="zh-TW" altLang="en-US" sz="32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动语态</a:t>
                      </a:r>
                      <a:endParaRPr kumimoji="0" lang="zh-CN" altLang="en-US" sz="32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30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happen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表示</a:t>
                      </a:r>
                      <a:r>
                        <a:rPr kumimoji="0" lang="zh-CN" altLang="en-US" sz="32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偶然性</a:t>
                      </a:r>
                      <a:r>
                        <a:rPr kumimoji="0" lang="zh-CN" altLang="en-US" sz="3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的没预料到的 “发生”，</a:t>
                      </a:r>
                      <a:r>
                        <a:rPr kumimoji="0" lang="zh-CN" altLang="en-US" sz="3200" b="1" i="0" u="none" strike="noStrike" cap="none" normalizeH="0" baseline="0" smtClean="0">
                          <a:ln>
                            <a:noFill/>
                          </a:ln>
                          <a:solidFill>
                            <a:srgbClr val="0000FF"/>
                          </a:solidFill>
                          <a:effectLst/>
                          <a:latin typeface="Times New Roman" panose="02020603050405020304" pitchFamily="18" charset="0"/>
                          <a:ea typeface="黑体" panose="02010609060101010101" pitchFamily="49" charset="-122"/>
                        </a:rPr>
                        <a:t>无被动语态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42349" name="WordArt 13"/>
          <p:cNvSpPr>
            <a:spLocks noChangeArrowheads="1" noChangeShapeType="1" noTextEdit="1"/>
          </p:cNvSpPr>
          <p:nvPr/>
        </p:nvSpPr>
        <p:spPr bwMode="auto">
          <a:xfrm>
            <a:off x="2286000" y="609600"/>
            <a:ext cx="4419600" cy="685800"/>
          </a:xfrm>
          <a:prstGeom prst="rect">
            <a:avLst/>
          </a:prstGeom>
        </p:spPr>
        <p:txBody>
          <a:bodyPr wrap="none" fromWordArt="1">
            <a:prstTxWarp prst="textPlain">
              <a:avLst>
                <a:gd name="adj" fmla="val 50000"/>
              </a:avLst>
            </a:prstTxWarp>
          </a:bodyPr>
          <a:lstStyle/>
          <a:p>
            <a:pPr eaLnBrk="0" hangingPunct="0">
              <a:spcBef>
                <a:spcPct val="20000"/>
              </a:spcBef>
              <a:defRPr/>
            </a:pPr>
            <a:r>
              <a:rPr lang="en-US" altLang="zh-CN"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take place</a:t>
            </a:r>
            <a:r>
              <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与</a:t>
            </a:r>
            <a:r>
              <a:rPr lang="en-US" altLang="zh-CN"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rPr>
              <a:t>happen</a:t>
            </a:r>
            <a:endPar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宋体" panose="02010600030101010101" pitchFamily="2" charset="-122"/>
            </a:endParaRPr>
          </a:p>
        </p:txBody>
      </p:sp>
      <p:sp>
        <p:nvSpPr>
          <p:cNvPr id="97294" name="WordArt 14" descr="白色大理石"/>
          <p:cNvSpPr>
            <a:spLocks noChangeArrowheads="1" noChangeShapeType="1" noTextEdit="1"/>
          </p:cNvSpPr>
          <p:nvPr/>
        </p:nvSpPr>
        <p:spPr bwMode="auto">
          <a:xfrm>
            <a:off x="609600" y="685800"/>
            <a:ext cx="1514475" cy="50482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zh-CN" altLang="en-US" sz="4000" b="1" kern="10">
                <a:ln w="9525">
                  <a:round/>
                </a:ln>
                <a:blipFill dpi="0" rotWithShape="0">
                  <a:blip r:embed="rId2"/>
                  <a:srcRect/>
                  <a:tile tx="0" ty="0" sx="100000" sy="100000" flip="none" algn="tl"/>
                </a:blipFill>
                <a:latin typeface="宋体" panose="02010600030101010101" pitchFamily="2" charset="-122"/>
                <a:ea typeface="宋体" panose="02010600030101010101" pitchFamily="2" charset="-122"/>
              </a:rPr>
              <a:t>辨析：</a:t>
            </a:r>
          </a:p>
        </p:txBody>
      </p:sp>
      <p:sp>
        <p:nvSpPr>
          <p:cNvPr id="97295" name="Rectangle 15"/>
          <p:cNvSpPr>
            <a:spLocks noChangeArrowheads="1"/>
          </p:cNvSpPr>
          <p:nvPr/>
        </p:nvSpPr>
        <p:spPr bwMode="auto">
          <a:xfrm>
            <a:off x="533400" y="3886200"/>
            <a:ext cx="83820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3200" b="1">
                <a:latin typeface="Times New Roman" panose="02020603050405020304" pitchFamily="18" charset="0"/>
                <a:ea typeface="黑体" panose="02010609060101010101" pitchFamily="49" charset="-122"/>
              </a:rPr>
              <a:t>► The opening of the play will take place tomorrow night	.</a:t>
            </a:r>
          </a:p>
          <a:p>
            <a:pPr algn="l"/>
            <a:r>
              <a:rPr lang="zh-TW"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 </a:t>
            </a:r>
            <a:r>
              <a:rPr lang="zh-TW"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这部剧将于明晚进行首演。 </a:t>
            </a:r>
            <a:endParaRPr lang="zh-TW" altLang="zh-CN" sz="3200" b="1">
              <a:latin typeface="Times New Roman" panose="02020603050405020304" pitchFamily="18" charset="0"/>
              <a:ea typeface="黑体" panose="02010609060101010101" pitchFamily="49" charset="-122"/>
            </a:endParaRPr>
          </a:p>
          <a:p>
            <a:pPr algn="l"/>
            <a:r>
              <a:rPr lang="zh-CN" altLang="en-US" sz="3200" b="1">
                <a:latin typeface="Times New Roman" panose="02020603050405020304" pitchFamily="18" charset="0"/>
                <a:ea typeface="黑体" panose="02010609060101010101" pitchFamily="49" charset="-122"/>
              </a:rPr>
              <a:t>►</a:t>
            </a:r>
            <a:r>
              <a:rPr lang="en-US" altLang="zh-CN" sz="3200" b="1">
                <a:latin typeface="Times New Roman" panose="02020603050405020304" pitchFamily="18" charset="0"/>
                <a:ea typeface="黑体" panose="02010609060101010101" pitchFamily="49" charset="-122"/>
              </a:rPr>
              <a:t>The car accident happened last week</a:t>
            </a:r>
          </a:p>
          <a:p>
            <a:pPr algn="l"/>
            <a:r>
              <a:rPr lang="zh-TW" altLang="zh-CN" sz="3200" b="1">
                <a:latin typeface="Times New Roman" panose="02020603050405020304" pitchFamily="18" charset="0"/>
                <a:ea typeface="黑体" panose="02010609060101010101" pitchFamily="49" charset="-122"/>
              </a:rPr>
              <a:t> </a:t>
            </a:r>
            <a:r>
              <a:rPr lang="zh-TW" altLang="en-US" sz="3200" b="1">
                <a:latin typeface="Times New Roman" panose="02020603050405020304" pitchFamily="18" charset="0"/>
                <a:ea typeface="黑体" panose="02010609060101010101" pitchFamily="49" charset="-122"/>
              </a:rPr>
              <a:t> 这起车祸发生在上周。	</a:t>
            </a:r>
            <a:endParaRPr lang="zh-CN" altLang="en-US" sz="3200" b="1">
              <a:latin typeface="Times New Roman" panose="02020603050405020304" pitchFamily="18"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23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2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2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2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2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457200" y="762000"/>
            <a:ext cx="8229600" cy="534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0000"/>
              </a:lnSpc>
            </a:pPr>
            <a:r>
              <a:rPr lang="en-US" altLang="zh-CN" sz="3200" b="1" dirty="0">
                <a:latin typeface="Times New Roman" panose="02020603050405020304" pitchFamily="18" charset="0"/>
                <a:ea typeface="黑体" panose="02010609060101010101" pitchFamily="49" charset="-122"/>
              </a:rPr>
              <a:t>7. Even though many people now know about tea culture, the Chinese are without </a:t>
            </a:r>
            <a:r>
              <a:rPr lang="en-US" altLang="zh-CN" sz="3200" b="1" dirty="0">
                <a:solidFill>
                  <a:srgbClr val="FF0000"/>
                </a:solidFill>
                <a:latin typeface="Times New Roman" panose="02020603050405020304" pitchFamily="18" charset="0"/>
                <a:ea typeface="黑体" panose="02010609060101010101" pitchFamily="49" charset="-122"/>
              </a:rPr>
              <a:t>doubt</a:t>
            </a:r>
            <a:r>
              <a:rPr lang="en-US" altLang="zh-CN" sz="3200" b="1" dirty="0">
                <a:latin typeface="Times New Roman" panose="02020603050405020304" pitchFamily="18" charset="0"/>
                <a:ea typeface="黑体" panose="02010609060101010101" pitchFamily="49" charset="-122"/>
              </a:rPr>
              <a:t> the ones who best understand the nature of tea.</a:t>
            </a:r>
          </a:p>
          <a:p>
            <a:pPr algn="l">
              <a:lnSpc>
                <a:spcPct val="120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尽管现在许多人了解茶文化，但是中国人无疑是最懂茶的内涵的人。 </a:t>
            </a:r>
          </a:p>
          <a:p>
            <a:pPr algn="l">
              <a:lnSpc>
                <a:spcPct val="120000"/>
              </a:lnSpc>
            </a:pPr>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(1)</a:t>
            </a:r>
            <a:r>
              <a:rPr lang="zh-CN" altLang="en-US" sz="3200" b="1" dirty="0">
                <a:latin typeface="Times New Roman" panose="02020603050405020304" pitchFamily="18" charset="0"/>
                <a:ea typeface="黑体" panose="02010609060101010101" pitchFamily="49" charset="-122"/>
              </a:rPr>
              <a:t>这是一个</a:t>
            </a:r>
            <a:r>
              <a:rPr lang="zh-CN" altLang="en-US" sz="3200" b="1" dirty="0">
                <a:solidFill>
                  <a:srgbClr val="0000FF"/>
                </a:solidFill>
                <a:latin typeface="Times New Roman" panose="02020603050405020304" pitchFamily="18" charset="0"/>
                <a:ea typeface="黑体" panose="02010609060101010101" pitchFamily="49" charset="-122"/>
              </a:rPr>
              <a:t>多重复合句</a:t>
            </a:r>
            <a:r>
              <a:rPr lang="zh-CN" altLang="en-US" sz="3200" b="1" dirty="0">
                <a:latin typeface="Times New Roman" panose="02020603050405020304" pitchFamily="18" charset="0"/>
                <a:ea typeface="黑体" panose="02010609060101010101" pitchFamily="49" charset="-122"/>
              </a:rPr>
              <a:t>。</a:t>
            </a:r>
            <a:r>
              <a:rPr lang="en-US" altLang="zh-CN" sz="3200" b="1" dirty="0">
                <a:latin typeface="Times New Roman" panose="02020603050405020304" pitchFamily="18" charset="0"/>
                <a:ea typeface="黑体" panose="02010609060101010101" pitchFamily="49" charset="-122"/>
              </a:rPr>
              <a:t>even though</a:t>
            </a:r>
            <a:r>
              <a:rPr lang="zh-CN" altLang="en-US" sz="3200" b="1" dirty="0">
                <a:latin typeface="Times New Roman" panose="02020603050405020304" pitchFamily="18" charset="0"/>
                <a:ea typeface="黑体" panose="02010609060101010101" pitchFamily="49" charset="-122"/>
              </a:rPr>
              <a:t>引导</a:t>
            </a:r>
            <a:r>
              <a:rPr lang="zh-CN" altLang="en-US" sz="3200" b="1" dirty="0">
                <a:solidFill>
                  <a:srgbClr val="0000FF"/>
                </a:solidFill>
                <a:latin typeface="Times New Roman" panose="02020603050405020304" pitchFamily="18" charset="0"/>
                <a:ea typeface="黑体" panose="02010609060101010101" pitchFamily="49" charset="-122"/>
              </a:rPr>
              <a:t>让步状语从句</a:t>
            </a:r>
            <a:r>
              <a:rPr lang="zh-CN" altLang="en-US" sz="3200" b="1" dirty="0">
                <a:latin typeface="Times New Roman" panose="02020603050405020304" pitchFamily="18" charset="0"/>
                <a:ea typeface="黑体" panose="02010609060101010101" pitchFamily="49" charset="-122"/>
              </a:rPr>
              <a:t>。主句中含有一个</a:t>
            </a:r>
            <a:r>
              <a:rPr lang="zh-CN" altLang="en-US" sz="3200" b="1" dirty="0">
                <a:solidFill>
                  <a:srgbClr val="0000FF"/>
                </a:solidFill>
                <a:latin typeface="Times New Roman" panose="02020603050405020304" pitchFamily="18" charset="0"/>
                <a:ea typeface="黑体" panose="02010609060101010101" pitchFamily="49" charset="-122"/>
              </a:rPr>
              <a:t>定语从句</a:t>
            </a:r>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who best understand the nature of tea</a:t>
            </a:r>
            <a:r>
              <a:rPr lang="zh-CN" altLang="en-US" sz="3200" b="1" dirty="0">
                <a:latin typeface="Times New Roman" panose="02020603050405020304" pitchFamily="18" charset="0"/>
                <a:ea typeface="黑体" panose="02010609060101010101" pitchFamily="49" charset="-122"/>
              </a:rPr>
              <a:t>，修饰前面的先行词</a:t>
            </a:r>
            <a:r>
              <a:rPr lang="en-US" altLang="zh-CN" sz="3200" b="1" dirty="0">
                <a:latin typeface="Times New Roman" panose="02020603050405020304" pitchFamily="18" charset="0"/>
                <a:ea typeface="黑体" panose="02010609060101010101" pitchFamily="49" charset="-122"/>
              </a:rPr>
              <a:t>ones</a:t>
            </a:r>
            <a:r>
              <a:rPr lang="zh-CN" altLang="en-US" sz="3200" b="1" dirty="0">
                <a:latin typeface="Times New Roman" panose="02020603050405020304" pitchFamily="18" charset="0"/>
                <a:ea typeface="黑体" panose="02010609060101010101" pitchFamily="49"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98306">
                                            <p:txEl>
                                              <p:pRg st="2" end="2"/>
                                            </p:txEl>
                                          </p:spTgt>
                                        </p:tgtEl>
                                        <p:attrNameLst>
                                          <p:attrName>style.visibility</p:attrName>
                                        </p:attrNameLst>
                                      </p:cBhvr>
                                      <p:to>
                                        <p:strVal val="visible"/>
                                      </p:to>
                                    </p:set>
                                    <p:anim calcmode="lin" valueType="num">
                                      <p:cBhvr>
                                        <p:cTn id="7" dur="500" fill="hold"/>
                                        <p:tgtEl>
                                          <p:spTgt spid="98306">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8306">
                                            <p:txEl>
                                              <p:pRg st="2" end="2"/>
                                            </p:txEl>
                                          </p:spTgt>
                                        </p:tgtEl>
                                        <p:attrNameLst>
                                          <p:attrName>ppt_y</p:attrName>
                                        </p:attrNameLst>
                                      </p:cBhvr>
                                      <p:tavLst>
                                        <p:tav tm="0">
                                          <p:val>
                                            <p:strVal val="#ppt_y"/>
                                          </p:val>
                                        </p:tav>
                                        <p:tav tm="100000">
                                          <p:val>
                                            <p:strVal val="#ppt_y"/>
                                          </p:val>
                                        </p:tav>
                                      </p:tavLst>
                                    </p:anim>
                                    <p:anim calcmode="lin" valueType="num">
                                      <p:cBhvr>
                                        <p:cTn id="9" dur="500" fill="hold"/>
                                        <p:tgtEl>
                                          <p:spTgt spid="98306">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8306">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83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609600" y="838200"/>
            <a:ext cx="8001000" cy="492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10000"/>
              </a:lnSpc>
            </a:pPr>
            <a:r>
              <a:rPr lang="en-US" altLang="zh-CN" sz="3200" b="1" dirty="0">
                <a:solidFill>
                  <a:srgbClr val="0000FF"/>
                </a:solidFill>
                <a:latin typeface="Times New Roman" panose="02020603050405020304" pitchFamily="18" charset="0"/>
                <a:ea typeface="黑体" panose="02010609060101010101" pitchFamily="49" charset="-122"/>
              </a:rPr>
              <a:t>(2) doubt (a feeling of being uncertain about </a:t>
            </a:r>
            <a:r>
              <a:rPr lang="en-US" altLang="zh-CN" sz="3200" b="1" dirty="0" err="1">
                <a:solidFill>
                  <a:srgbClr val="0000FF"/>
                </a:solidFill>
                <a:latin typeface="Times New Roman" panose="02020603050405020304" pitchFamily="18" charset="0"/>
                <a:ea typeface="黑体" panose="02010609060101010101" pitchFamily="49" charset="-122"/>
              </a:rPr>
              <a:t>sth</a:t>
            </a:r>
            <a:r>
              <a:rPr lang="en-US" altLang="zh-CN" sz="3200" b="1" dirty="0">
                <a:solidFill>
                  <a:srgbClr val="0000FF"/>
                </a:solidFill>
                <a:latin typeface="Times New Roman" panose="02020603050405020304" pitchFamily="18" charset="0"/>
                <a:ea typeface="黑体" panose="02010609060101010101" pitchFamily="49" charset="-122"/>
              </a:rPr>
              <a:t>.) </a:t>
            </a:r>
          </a:p>
          <a:p>
            <a:pPr algn="l">
              <a:lnSpc>
                <a:spcPct val="110000"/>
              </a:lnSpc>
            </a:pPr>
            <a:r>
              <a:rPr lang="en-US" altLang="zh-CN" sz="3200" b="1" dirty="0">
                <a:solidFill>
                  <a:srgbClr val="0000FF"/>
                </a:solidFill>
                <a:latin typeface="Times New Roman" panose="02020603050405020304" pitchFamily="18" charset="0"/>
                <a:ea typeface="黑体" panose="02010609060101010101" pitchFamily="49" charset="-122"/>
              </a:rPr>
              <a:t>     </a:t>
            </a:r>
            <a:r>
              <a:rPr lang="zh-CN" altLang="en-US" sz="3200" b="1" dirty="0">
                <a:solidFill>
                  <a:srgbClr val="0000FF"/>
                </a:solidFill>
                <a:latin typeface="Times New Roman" panose="02020603050405020304" pitchFamily="18" charset="0"/>
                <a:ea typeface="黑体" panose="02010609060101010101" pitchFamily="49" charset="-122"/>
              </a:rPr>
              <a:t>名词</a:t>
            </a:r>
            <a:r>
              <a:rPr lang="en-US" altLang="zh-CN" sz="3200" b="1" dirty="0">
                <a:solidFill>
                  <a:srgbClr val="0000FF"/>
                </a:solidFill>
                <a:latin typeface="Times New Roman" panose="02020603050405020304" pitchFamily="18" charset="0"/>
                <a:ea typeface="黑体" panose="02010609060101010101" pitchFamily="49" charset="-122"/>
              </a:rPr>
              <a:t>,</a:t>
            </a:r>
            <a:r>
              <a:rPr lang="zh-CN" altLang="en-US" sz="3200" b="1" dirty="0">
                <a:solidFill>
                  <a:srgbClr val="0000FF"/>
                </a:solidFill>
                <a:latin typeface="Times New Roman" panose="02020603050405020304" pitchFamily="18" charset="0"/>
                <a:ea typeface="黑体" panose="02010609060101010101" pitchFamily="49" charset="-122"/>
              </a:rPr>
              <a:t>意为“疑惑；疑问”，</a:t>
            </a:r>
          </a:p>
          <a:p>
            <a:pPr algn="l">
              <a:lnSpc>
                <a:spcPct val="110000"/>
              </a:lnSpc>
            </a:pPr>
            <a:r>
              <a:rPr lang="zh-CN" altLang="en-US" sz="3200" b="1" dirty="0">
                <a:solidFill>
                  <a:srgbClr val="FF0066"/>
                </a:solidFill>
                <a:latin typeface="Times New Roman" panose="02020603050405020304" pitchFamily="18" charset="0"/>
                <a:ea typeface="黑体" panose="02010609060101010101" pitchFamily="49" charset="-122"/>
              </a:rPr>
              <a:t>      </a:t>
            </a:r>
            <a:r>
              <a:rPr lang="en-US" altLang="zh-CN" sz="3200" b="1" dirty="0">
                <a:solidFill>
                  <a:srgbClr val="FF0066"/>
                </a:solidFill>
                <a:latin typeface="Times New Roman" panose="02020603050405020304" pitchFamily="18" charset="0"/>
                <a:ea typeface="黑体" panose="02010609060101010101" pitchFamily="49" charset="-122"/>
              </a:rPr>
              <a:t>without doubt </a:t>
            </a:r>
            <a:r>
              <a:rPr lang="zh-CN" altLang="en-US" sz="3200" b="1" dirty="0">
                <a:solidFill>
                  <a:srgbClr val="FF0066"/>
                </a:solidFill>
                <a:latin typeface="Times New Roman" panose="02020603050405020304" pitchFamily="18" charset="0"/>
                <a:ea typeface="黑体" panose="02010609060101010101" pitchFamily="49" charset="-122"/>
              </a:rPr>
              <a:t>意为 “毫无疑问</a:t>
            </a:r>
            <a:r>
              <a:rPr lang="en-US" altLang="zh-CN" sz="3200" b="1" dirty="0">
                <a:solidFill>
                  <a:srgbClr val="FF0066"/>
                </a:solidFill>
                <a:latin typeface="Times New Roman" panose="02020603050405020304" pitchFamily="18" charset="0"/>
                <a:ea typeface="黑体" panose="02010609060101010101" pitchFamily="49" charset="-122"/>
              </a:rPr>
              <a:t>;</a:t>
            </a:r>
            <a:r>
              <a:rPr lang="zh-CN" altLang="en-US" sz="3200" b="1" dirty="0">
                <a:solidFill>
                  <a:srgbClr val="FF0066"/>
                </a:solidFill>
                <a:latin typeface="Times New Roman" panose="02020603050405020304" pitchFamily="18" charset="0"/>
                <a:ea typeface="黑体" panose="02010609060101010101" pitchFamily="49" charset="-122"/>
              </a:rPr>
              <a:t>的确”。</a:t>
            </a:r>
          </a:p>
          <a:p>
            <a:pPr algn="l">
              <a:lnSpc>
                <a:spcPct val="110000"/>
              </a:lnSpc>
            </a:pPr>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If there is any doubt, you had better make  </a:t>
            </a:r>
          </a:p>
          <a:p>
            <a:pPr algn="l">
              <a:lnSpc>
                <a:spcPct val="110000"/>
              </a:lnSpc>
            </a:pPr>
            <a:r>
              <a:rPr lang="en-US" altLang="zh-CN" sz="3200" b="1" dirty="0">
                <a:latin typeface="Times New Roman" panose="02020603050405020304" pitchFamily="18" charset="0"/>
                <a:ea typeface="黑体" panose="02010609060101010101" pitchFamily="49" charset="-122"/>
              </a:rPr>
              <a:t>   certain.</a:t>
            </a:r>
          </a:p>
          <a:p>
            <a:pPr algn="l">
              <a:lnSpc>
                <a:spcPct val="110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如果有什么疑问，你最好弄清楚。</a:t>
            </a:r>
          </a:p>
          <a:p>
            <a:pPr algn="l">
              <a:lnSpc>
                <a:spcPct val="110000"/>
              </a:lnSpc>
            </a:pPr>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Without doubt she has been working hard. </a:t>
            </a:r>
          </a:p>
          <a:p>
            <a:pPr algn="l">
              <a:lnSpc>
                <a:spcPct val="110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她的确一直在努力工作。</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33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9330">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9330">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9330">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93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609600" y="457200"/>
            <a:ext cx="8153400" cy="594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3200" b="1" dirty="0">
                <a:solidFill>
                  <a:srgbClr val="FF0066"/>
                </a:solidFill>
                <a:latin typeface="Times New Roman" panose="02020603050405020304" pitchFamily="18" charset="0"/>
                <a:ea typeface="黑体" panose="02010609060101010101" pitchFamily="49" charset="-122"/>
              </a:rPr>
              <a:t>doubt</a:t>
            </a:r>
            <a:r>
              <a:rPr lang="zh-TW" altLang="en-US" sz="3200" b="1" dirty="0">
                <a:solidFill>
                  <a:srgbClr val="FF0066"/>
                </a:solidFill>
                <a:latin typeface="Times New Roman" panose="02020603050405020304" pitchFamily="18" charset="0"/>
                <a:ea typeface="黑体" panose="02010609060101010101" pitchFamily="49" charset="-122"/>
              </a:rPr>
              <a:t>作动词，意为“怀疑；不相信”，其后 </a:t>
            </a:r>
            <a:r>
              <a:rPr lang="zh-CN" altLang="en-US" sz="3200" b="1" dirty="0">
                <a:solidFill>
                  <a:srgbClr val="FF0066"/>
                </a:solidFill>
                <a:latin typeface="Times New Roman" panose="02020603050405020304" pitchFamily="18" charset="0"/>
                <a:ea typeface="黑体" panose="02010609060101010101" pitchFamily="49" charset="-122"/>
              </a:rPr>
              <a:t>可</a:t>
            </a:r>
            <a:r>
              <a:rPr lang="zh-TW" altLang="en-US" sz="3200" b="1" dirty="0">
                <a:solidFill>
                  <a:srgbClr val="FF0066"/>
                </a:solidFill>
                <a:latin typeface="Times New Roman" panose="02020603050405020304" pitchFamily="18" charset="0"/>
                <a:ea typeface="黑体" panose="02010609060101010101" pitchFamily="49" charset="-122"/>
              </a:rPr>
              <a:t>直接跟名词或代词作宾语。</a:t>
            </a:r>
            <a:endParaRPr lang="zh-CN" altLang="en-US" sz="3200" b="1" dirty="0">
              <a:solidFill>
                <a:srgbClr val="FF0066"/>
              </a:solidFill>
              <a:latin typeface="Times New Roman" panose="02020603050405020304" pitchFamily="18" charset="0"/>
              <a:ea typeface="黑体" panose="02010609060101010101" pitchFamily="49" charset="-122"/>
            </a:endParaRPr>
          </a:p>
          <a:p>
            <a:pPr algn="l"/>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I have no reason to doubt him.</a:t>
            </a:r>
          </a:p>
          <a:p>
            <a:pPr algn="l"/>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我</a:t>
            </a:r>
            <a:r>
              <a:rPr lang="zh-TW" altLang="en-US" sz="3200" b="1" dirty="0">
                <a:latin typeface="Times New Roman" panose="02020603050405020304" pitchFamily="18" charset="0"/>
                <a:ea typeface="黑体" panose="02010609060101010101" pitchFamily="49" charset="-122"/>
              </a:rPr>
              <a:t>没有理由怀疑他。</a:t>
            </a:r>
            <a:endParaRPr lang="zh-CN" altLang="en-US" sz="3200" b="1" dirty="0">
              <a:latin typeface="Times New Roman" panose="02020603050405020304" pitchFamily="18" charset="0"/>
              <a:ea typeface="黑体" panose="02010609060101010101" pitchFamily="49" charset="-122"/>
            </a:endParaRPr>
          </a:p>
          <a:p>
            <a:pPr algn="l"/>
            <a:r>
              <a:rPr lang="zh-CN" altLang="en-US" sz="3200" b="1" dirty="0">
                <a:latin typeface="Times New Roman" panose="02020603050405020304" pitchFamily="18" charset="0"/>
                <a:ea typeface="黑体" panose="02010609060101010101" pitchFamily="49" charset="-122"/>
              </a:rPr>
              <a:t>无论</a:t>
            </a:r>
            <a:r>
              <a:rPr lang="en-US" altLang="zh-CN" sz="3200" b="1" dirty="0">
                <a:latin typeface="Times New Roman" panose="02020603050405020304" pitchFamily="18" charset="0"/>
                <a:ea typeface="黑体" panose="02010609060101010101" pitchFamily="49" charset="-122"/>
              </a:rPr>
              <a:t>doubt</a:t>
            </a:r>
            <a:r>
              <a:rPr lang="zh-TW" altLang="en-US" sz="3200" b="1" dirty="0">
                <a:latin typeface="Times New Roman" panose="02020603050405020304" pitchFamily="18" charset="0"/>
                <a:ea typeface="黑体" panose="02010609060101010101" pitchFamily="49" charset="-122"/>
              </a:rPr>
              <a:t>用作名词还是动词，</a:t>
            </a:r>
            <a:r>
              <a:rPr lang="zh-TW" altLang="en-US" sz="3200" b="1" dirty="0">
                <a:solidFill>
                  <a:srgbClr val="0000FF"/>
                </a:solidFill>
                <a:latin typeface="Times New Roman" panose="02020603050405020304" pitchFamily="18" charset="0"/>
                <a:ea typeface="黑体" panose="02010609060101010101" pitchFamily="49" charset="-122"/>
              </a:rPr>
              <a:t>在</a:t>
            </a:r>
            <a:r>
              <a:rPr lang="zh-TW" altLang="en-US" sz="3200" b="1" dirty="0">
                <a:solidFill>
                  <a:srgbClr val="FF0066"/>
                </a:solidFill>
                <a:latin typeface="Times New Roman" panose="02020603050405020304" pitchFamily="18" charset="0"/>
                <a:ea typeface="黑体" panose="02010609060101010101" pitchFamily="49" charset="-122"/>
              </a:rPr>
              <a:t>肯定句</a:t>
            </a:r>
            <a:r>
              <a:rPr lang="zh-CN" altLang="en-US" sz="3200" b="1" dirty="0">
                <a:solidFill>
                  <a:srgbClr val="0000FF"/>
                </a:solidFill>
                <a:latin typeface="Times New Roman" panose="02020603050405020304" pitchFamily="18" charset="0"/>
                <a:ea typeface="黑体" panose="02010609060101010101" pitchFamily="49" charset="-122"/>
              </a:rPr>
              <a:t>中其</a:t>
            </a:r>
            <a:r>
              <a:rPr lang="zh-TW" altLang="en-US" sz="3200" b="1" dirty="0">
                <a:solidFill>
                  <a:srgbClr val="0000FF"/>
                </a:solidFill>
                <a:latin typeface="Times New Roman" panose="02020603050405020304" pitchFamily="18" charset="0"/>
                <a:ea typeface="黑体" panose="02010609060101010101" pitchFamily="49" charset="-122"/>
              </a:rPr>
              <a:t>后常</a:t>
            </a:r>
            <a:r>
              <a:rPr lang="zh-TW" altLang="en-US" sz="3200" b="1" dirty="0">
                <a:solidFill>
                  <a:srgbClr val="FF0066"/>
                </a:solidFill>
                <a:latin typeface="Times New Roman" panose="02020603050405020304" pitchFamily="18" charset="0"/>
                <a:ea typeface="黑体" panose="02010609060101010101" pitchFamily="49" charset="-122"/>
              </a:rPr>
              <a:t>接</a:t>
            </a:r>
            <a:r>
              <a:rPr lang="en-US" altLang="zh-CN" sz="3200" b="1" dirty="0">
                <a:solidFill>
                  <a:srgbClr val="FF0066"/>
                </a:solidFill>
                <a:latin typeface="Times New Roman" panose="02020603050405020304" pitchFamily="18" charset="0"/>
                <a:ea typeface="黑体" panose="02010609060101010101" pitchFamily="49" charset="-122"/>
              </a:rPr>
              <a:t>whether</a:t>
            </a:r>
            <a:r>
              <a:rPr lang="zh-TW" altLang="en-US" sz="3200" b="1" dirty="0">
                <a:solidFill>
                  <a:srgbClr val="FF0066"/>
                </a:solidFill>
                <a:latin typeface="Times New Roman" panose="02020603050405020304" pitchFamily="18" charset="0"/>
                <a:ea typeface="黑体" panose="02010609060101010101" pitchFamily="49" charset="-122"/>
              </a:rPr>
              <a:t>从句</a:t>
            </a:r>
            <a:r>
              <a:rPr lang="zh-TW" altLang="en-US" sz="3200" b="1" dirty="0">
                <a:latin typeface="Times New Roman" panose="02020603050405020304" pitchFamily="18" charset="0"/>
                <a:ea typeface="黑体" panose="02010609060101010101" pitchFamily="49" charset="-122"/>
              </a:rPr>
              <a:t>，</a:t>
            </a:r>
            <a:r>
              <a:rPr lang="zh-TW" altLang="en-US" sz="3200" b="1" dirty="0">
                <a:solidFill>
                  <a:srgbClr val="0000FF"/>
                </a:solidFill>
                <a:latin typeface="Times New Roman" panose="02020603050405020304" pitchFamily="18" charset="0"/>
                <a:ea typeface="黑体" panose="02010609060101010101" pitchFamily="49" charset="-122"/>
              </a:rPr>
              <a:t>在</a:t>
            </a:r>
            <a:r>
              <a:rPr lang="zh-TW" altLang="en-US" sz="3200" b="1" dirty="0">
                <a:solidFill>
                  <a:srgbClr val="FF0066"/>
                </a:solidFill>
                <a:latin typeface="Times New Roman" panose="02020603050405020304" pitchFamily="18" charset="0"/>
                <a:ea typeface="黑体" panose="02010609060101010101" pitchFamily="49" charset="-122"/>
              </a:rPr>
              <a:t>否定句和疑</a:t>
            </a:r>
            <a:r>
              <a:rPr lang="zh-CN" altLang="en-US" sz="3200" b="1" dirty="0">
                <a:solidFill>
                  <a:srgbClr val="FF0066"/>
                </a:solidFill>
                <a:latin typeface="Times New Roman" panose="02020603050405020304" pitchFamily="18" charset="0"/>
                <a:ea typeface="黑体" panose="02010609060101010101" pitchFamily="49" charset="-122"/>
              </a:rPr>
              <a:t>问</a:t>
            </a:r>
            <a:r>
              <a:rPr lang="zh-TW" altLang="en-US" sz="3200" b="1" dirty="0">
                <a:solidFill>
                  <a:srgbClr val="FF0066"/>
                </a:solidFill>
                <a:latin typeface="Times New Roman" panose="02020603050405020304" pitchFamily="18" charset="0"/>
                <a:ea typeface="黑体" panose="02010609060101010101" pitchFamily="49" charset="-122"/>
              </a:rPr>
              <a:t>句</a:t>
            </a:r>
            <a:r>
              <a:rPr lang="zh-TW" altLang="en-US" sz="3200" b="1" dirty="0">
                <a:solidFill>
                  <a:srgbClr val="0000FF"/>
                </a:solidFill>
                <a:latin typeface="Times New Roman" panose="02020603050405020304" pitchFamily="18" charset="0"/>
                <a:ea typeface="黑体" panose="02010609060101010101" pitchFamily="49" charset="-122"/>
              </a:rPr>
              <a:t>中常</a:t>
            </a:r>
            <a:r>
              <a:rPr lang="zh-TW" altLang="en-US" sz="3200" b="1" dirty="0">
                <a:solidFill>
                  <a:srgbClr val="FF0066"/>
                </a:solidFill>
                <a:latin typeface="Times New Roman" panose="02020603050405020304" pitchFamily="18" charset="0"/>
                <a:ea typeface="黑体" panose="02010609060101010101" pitchFamily="49" charset="-122"/>
              </a:rPr>
              <a:t>接</a:t>
            </a:r>
            <a:r>
              <a:rPr lang="en-US" altLang="zh-CN" sz="3200" b="1" dirty="0">
                <a:solidFill>
                  <a:srgbClr val="FF0066"/>
                </a:solidFill>
                <a:latin typeface="Times New Roman" panose="02020603050405020304" pitchFamily="18" charset="0"/>
                <a:ea typeface="黑体" panose="02010609060101010101" pitchFamily="49" charset="-122"/>
              </a:rPr>
              <a:t>that</a:t>
            </a:r>
            <a:r>
              <a:rPr lang="zh-TW" altLang="en-US" sz="3200" b="1" dirty="0">
                <a:solidFill>
                  <a:srgbClr val="FF0066"/>
                </a:solidFill>
                <a:latin typeface="Times New Roman" panose="02020603050405020304" pitchFamily="18" charset="0"/>
                <a:ea typeface="黑体" panose="02010609060101010101" pitchFamily="49" charset="-122"/>
              </a:rPr>
              <a:t>从句</a:t>
            </a:r>
            <a:r>
              <a:rPr lang="zh-CN" altLang="en-US" sz="3200" b="1" dirty="0">
                <a:latin typeface="Times New Roman" panose="02020603050405020304" pitchFamily="18" charset="0"/>
                <a:ea typeface="黑体" panose="02010609060101010101" pitchFamily="49" charset="-122"/>
              </a:rPr>
              <a:t>。</a:t>
            </a:r>
          </a:p>
          <a:p>
            <a:pPr algn="l"/>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We doubt whether he will come.</a:t>
            </a:r>
          </a:p>
          <a:p>
            <a:pPr algn="l"/>
            <a:r>
              <a:rPr lang="zh-TW" altLang="zh-CN" sz="3200" b="1" dirty="0">
                <a:latin typeface="Times New Roman" panose="02020603050405020304" pitchFamily="18" charset="0"/>
                <a:ea typeface="黑体" panose="02010609060101010101" pitchFamily="49" charset="-122"/>
              </a:rPr>
              <a:t> </a:t>
            </a:r>
            <a:r>
              <a:rPr lang="zh-TW" altLang="en-US" sz="3200" b="1" dirty="0">
                <a:latin typeface="Times New Roman" panose="02020603050405020304" pitchFamily="18" charset="0"/>
                <a:ea typeface="黑体" panose="02010609060101010101" pitchFamily="49" charset="-122"/>
              </a:rPr>
              <a:t> </a:t>
            </a:r>
            <a:r>
              <a:rPr lang="zh-TW" altLang="zh-CN" sz="3200" b="1" dirty="0">
                <a:latin typeface="Times New Roman" panose="02020603050405020304" pitchFamily="18" charset="0"/>
                <a:ea typeface="黑体" panose="02010609060101010101" pitchFamily="49" charset="-122"/>
              </a:rPr>
              <a:t> </a:t>
            </a:r>
            <a:r>
              <a:rPr lang="zh-TW" altLang="en-US" sz="3200" b="1" dirty="0">
                <a:latin typeface="Times New Roman" panose="02020603050405020304" pitchFamily="18" charset="0"/>
                <a:ea typeface="黑体" panose="02010609060101010101" pitchFamily="49" charset="-122"/>
              </a:rPr>
              <a:t>我们怀疑他是否会来。</a:t>
            </a:r>
            <a:endParaRPr lang="zh-CN" altLang="en-US" sz="3200" b="1" dirty="0">
              <a:latin typeface="Times New Roman" panose="02020603050405020304" pitchFamily="18" charset="0"/>
              <a:ea typeface="黑体" panose="02010609060101010101" pitchFamily="49" charset="-122"/>
            </a:endParaRPr>
          </a:p>
          <a:p>
            <a:pPr algn="l"/>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There is no doubt that our experiment will   </a:t>
            </a:r>
          </a:p>
          <a:p>
            <a:pPr algn="l"/>
            <a:r>
              <a:rPr lang="en-US" altLang="zh-CN" sz="3200" b="1" dirty="0">
                <a:latin typeface="Times New Roman" panose="02020603050405020304" pitchFamily="18" charset="0"/>
                <a:ea typeface="黑体" panose="02010609060101010101" pitchFamily="49" charset="-122"/>
              </a:rPr>
              <a:t>   succeed.</a:t>
            </a:r>
          </a:p>
          <a:p>
            <a:pPr algn="l"/>
            <a:r>
              <a:rPr lang="en-US" altLang="zh-CN" sz="3200" b="1" dirty="0">
                <a:latin typeface="Times New Roman" panose="02020603050405020304" pitchFamily="18" charset="0"/>
                <a:ea typeface="黑体" panose="02010609060101010101" pitchFamily="49" charset="-122"/>
              </a:rPr>
              <a:t>  </a:t>
            </a:r>
            <a:r>
              <a:rPr lang="zh-TW" altLang="en-US" sz="3200" b="1" dirty="0">
                <a:latin typeface="Times New Roman" panose="02020603050405020304" pitchFamily="18" charset="0"/>
                <a:ea typeface="黑体" panose="02010609060101010101" pitchFamily="49" charset="-122"/>
              </a:rPr>
              <a:t>毫无疑问我们的实验会成功。</a:t>
            </a:r>
            <a:endParaRPr lang="zh-CN" altLang="en-US" sz="3200" b="1" dirty="0">
              <a:latin typeface="Times New Roman" panose="02020603050405020304" pitchFamily="18"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035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035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35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35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035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035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035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035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355600" y="1394618"/>
            <a:ext cx="8305800" cy="513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lnSpc>
                <a:spcPct val="115000"/>
              </a:lnSpc>
              <a:buFontTx/>
              <a:buAutoNum type="arabicPeriod"/>
            </a:pPr>
            <a:r>
              <a:rPr lang="en-US" altLang="zh-CN" sz="3200" b="1" dirty="0">
                <a:latin typeface="Times New Roman" panose="02020603050405020304" pitchFamily="18" charset="0"/>
                <a:ea typeface="黑体" panose="02010609060101010101" pitchFamily="49" charset="-122"/>
              </a:rPr>
              <a:t>(2013•</a:t>
            </a:r>
            <a:r>
              <a:rPr lang="zh-CN" altLang="en-US" sz="3200" b="1" dirty="0">
                <a:latin typeface="Times New Roman" panose="02020603050405020304" pitchFamily="18" charset="0"/>
                <a:ea typeface="黑体" panose="02010609060101010101" pitchFamily="49" charset="-122"/>
              </a:rPr>
              <a:t>泰安</a:t>
            </a:r>
            <a:r>
              <a:rPr lang="en-US" altLang="zh-CN" sz="3200" b="1" dirty="0">
                <a:latin typeface="Times New Roman" panose="02020603050405020304" pitchFamily="18" charset="0"/>
                <a:ea typeface="黑体" panose="02010609060101010101" pitchFamily="49" charset="-122"/>
              </a:rPr>
              <a:t>) —So kind of you to give me a ride to the station!</a:t>
            </a:r>
          </a:p>
          <a:p>
            <a:pPr marL="342900" indent="-342900" algn="l">
              <a:lnSpc>
                <a:spcPct val="115000"/>
              </a:lnSpc>
            </a:pPr>
            <a:r>
              <a:rPr lang="en-US" altLang="zh-CN" sz="3200" b="1" dirty="0">
                <a:latin typeface="Times New Roman" panose="02020603050405020304" pitchFamily="18" charset="0"/>
                <a:ea typeface="黑体" panose="02010609060101010101" pitchFamily="49" charset="-122"/>
              </a:rPr>
              <a:t>                        — ____.</a:t>
            </a:r>
          </a:p>
          <a:p>
            <a:pPr marL="342900" indent="-342900" algn="l">
              <a:lnSpc>
                <a:spcPct val="115000"/>
              </a:lnSpc>
            </a:pPr>
            <a:r>
              <a:rPr lang="en-US" altLang="zh-CN" sz="3200" b="1" dirty="0">
                <a:latin typeface="Times New Roman" panose="02020603050405020304" pitchFamily="18" charset="0"/>
                <a:ea typeface="黑体" panose="02010609060101010101" pitchFamily="49" charset="-122"/>
              </a:rPr>
              <a:t>     A. It doesn’t matter	B. Never mind</a:t>
            </a:r>
          </a:p>
          <a:p>
            <a:pPr marL="342900" indent="-342900" algn="l">
              <a:lnSpc>
                <a:spcPct val="115000"/>
              </a:lnSpc>
            </a:pPr>
            <a:r>
              <a:rPr lang="en-US" altLang="zh-CN" sz="3200" b="1" dirty="0">
                <a:latin typeface="Times New Roman" panose="02020603050405020304" pitchFamily="18" charset="0"/>
                <a:ea typeface="黑体" panose="02010609060101010101" pitchFamily="49" charset="-122"/>
              </a:rPr>
              <a:t>     C. Don't mention it	D. My pleasure</a:t>
            </a:r>
          </a:p>
          <a:p>
            <a:pPr marL="342900" indent="-342900" algn="l">
              <a:lnSpc>
                <a:spcPct val="115000"/>
              </a:lnSpc>
            </a:pPr>
            <a:r>
              <a:rPr lang="en-US" altLang="zh-CN" sz="3200" b="1" dirty="0">
                <a:latin typeface="Times New Roman" panose="02020603050405020304" pitchFamily="18" charset="0"/>
                <a:ea typeface="黑体" panose="02010609060101010101" pitchFamily="49" charset="-122"/>
              </a:rPr>
              <a:t>2. (2013•</a:t>
            </a:r>
            <a:r>
              <a:rPr lang="zh-CN" altLang="en-US" sz="3200" b="1" dirty="0">
                <a:latin typeface="Times New Roman" panose="02020603050405020304" pitchFamily="18" charset="0"/>
                <a:ea typeface="黑体" panose="02010609060101010101" pitchFamily="49" charset="-122"/>
              </a:rPr>
              <a:t>广东</a:t>
            </a:r>
            <a:r>
              <a:rPr lang="en-US" altLang="zh-CN" sz="3200" b="1" dirty="0">
                <a:latin typeface="Times New Roman" panose="02020603050405020304" pitchFamily="18" charset="0"/>
                <a:ea typeface="黑体" panose="02010609060101010101" pitchFamily="49" charset="-122"/>
              </a:rPr>
              <a:t>)It _____ last week that the haze  </a:t>
            </a:r>
          </a:p>
          <a:p>
            <a:pPr marL="342900" indent="-342900" algn="l">
              <a:lnSpc>
                <a:spcPct val="115000"/>
              </a:lnSpc>
            </a:pPr>
            <a:r>
              <a:rPr lang="en-US" altLang="zh-CN" sz="3200" b="1" dirty="0">
                <a:latin typeface="Times New Roman" panose="02020603050405020304" pitchFamily="18" charset="0"/>
                <a:ea typeface="黑体" panose="02010609060101010101" pitchFamily="49" charset="-122"/>
              </a:rPr>
              <a:t>    (</a:t>
            </a:r>
            <a:r>
              <a:rPr lang="zh-CN" altLang="en-US" sz="3200" b="1" dirty="0">
                <a:latin typeface="Times New Roman" panose="02020603050405020304" pitchFamily="18" charset="0"/>
                <a:ea typeface="黑体" panose="02010609060101010101" pitchFamily="49" charset="-122"/>
              </a:rPr>
              <a:t>雾霾</a:t>
            </a:r>
            <a:r>
              <a:rPr lang="en-US" altLang="zh-CN" sz="3200" b="1" dirty="0">
                <a:latin typeface="Times New Roman" panose="02020603050405020304" pitchFamily="18" charset="0"/>
                <a:ea typeface="黑体" panose="02010609060101010101" pitchFamily="49" charset="-122"/>
              </a:rPr>
              <a:t>)in Beijing caused many problems. </a:t>
            </a:r>
          </a:p>
          <a:p>
            <a:pPr marL="342900" indent="-342900" algn="l">
              <a:lnSpc>
                <a:spcPct val="115000"/>
              </a:lnSpc>
            </a:pPr>
            <a:r>
              <a:rPr lang="en-US" altLang="zh-CN" sz="3200" b="1" dirty="0">
                <a:latin typeface="Times New Roman" panose="02020603050405020304" pitchFamily="18" charset="0"/>
                <a:ea typeface="黑体" panose="02010609060101010101" pitchFamily="49" charset="-122"/>
              </a:rPr>
              <a:t>         A. reports                B. reported  </a:t>
            </a:r>
          </a:p>
          <a:p>
            <a:pPr marL="342900" indent="-342900" algn="l">
              <a:lnSpc>
                <a:spcPct val="115000"/>
              </a:lnSpc>
            </a:pPr>
            <a:r>
              <a:rPr lang="en-US" altLang="zh-CN" sz="3200" b="1" dirty="0">
                <a:latin typeface="Times New Roman" panose="02020603050405020304" pitchFamily="18" charset="0"/>
                <a:ea typeface="黑体" panose="02010609060101010101" pitchFamily="49" charset="-122"/>
              </a:rPr>
              <a:t>         C. is reported          D. was reported</a:t>
            </a:r>
          </a:p>
        </p:txBody>
      </p:sp>
      <p:sp>
        <p:nvSpPr>
          <p:cNvPr id="102403" name="Rectangle 3"/>
          <p:cNvSpPr>
            <a:spLocks noChangeArrowheads="1"/>
          </p:cNvSpPr>
          <p:nvPr/>
        </p:nvSpPr>
        <p:spPr bwMode="auto">
          <a:xfrm>
            <a:off x="3479800" y="2613818"/>
            <a:ext cx="4778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ea typeface="黑体" panose="02010609060101010101" pitchFamily="49" charset="-122"/>
              </a:rPr>
              <a:t>D</a:t>
            </a:r>
          </a:p>
        </p:txBody>
      </p:sp>
      <p:sp>
        <p:nvSpPr>
          <p:cNvPr id="102404" name="Text Box 4"/>
          <p:cNvSpPr txBox="1">
            <a:spLocks noChangeArrowheads="1"/>
          </p:cNvSpPr>
          <p:nvPr/>
        </p:nvSpPr>
        <p:spPr bwMode="auto">
          <a:xfrm>
            <a:off x="508000" y="861218"/>
            <a:ext cx="25828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prstDash val="sysDot"/>
                <a:miter lim="800000"/>
                <a:headEnd/>
                <a:tailEnd/>
              </a14:hiddenLine>
            </a:ext>
          </a:extLst>
        </p:spPr>
        <p:txBody>
          <a:bodyPr wrap="none" lIns="90000" tIns="46800" rIns="90000" bIns="46800">
            <a:spAutoFit/>
          </a:bodyPr>
          <a:lstStyle>
            <a:lvl1pPr/>
            <a:lvl2pPr/>
            <a:lvl3pPr/>
            <a:lvl4pPr/>
            <a:lvl5pPr/>
            <a:lvl6pPr/>
            <a:lvl7pPr/>
            <a:lvl8pPr/>
            <a:lvl9pPr/>
          </a:lstStyle>
          <a:p>
            <a:pPr algn="l"/>
            <a:r>
              <a:rPr lang="en-US" altLang="zh-CN" sz="3200" b="1" dirty="0">
                <a:solidFill>
                  <a:schemeClr val="accent2"/>
                </a:solidFill>
                <a:latin typeface="Times New Roman" panose="02020603050405020304" pitchFamily="18" charset="0"/>
                <a:ea typeface="黑体" panose="02010609060101010101" pitchFamily="49" charset="-122"/>
              </a:rPr>
              <a:t>I. </a:t>
            </a:r>
            <a:r>
              <a:rPr lang="zh-CN" altLang="en-US" sz="3200" b="1" dirty="0">
                <a:solidFill>
                  <a:schemeClr val="accent2"/>
                </a:solidFill>
                <a:latin typeface="Times New Roman" panose="02020603050405020304" pitchFamily="18" charset="0"/>
                <a:ea typeface="黑体" panose="02010609060101010101" pitchFamily="49" charset="-122"/>
              </a:rPr>
              <a:t>单项选择。</a:t>
            </a:r>
          </a:p>
        </p:txBody>
      </p:sp>
      <p:sp>
        <p:nvSpPr>
          <p:cNvPr id="102405" name="Rectangle 5"/>
          <p:cNvSpPr>
            <a:spLocks noChangeArrowheads="1"/>
          </p:cNvSpPr>
          <p:nvPr/>
        </p:nvSpPr>
        <p:spPr bwMode="auto">
          <a:xfrm>
            <a:off x="3556000" y="4290218"/>
            <a:ext cx="4778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ea typeface="黑体" panose="02010609060101010101" pitchFamily="49" charset="-122"/>
              </a:rPr>
              <a:t>D</a:t>
            </a:r>
          </a:p>
        </p:txBody>
      </p:sp>
      <p:sp>
        <p:nvSpPr>
          <p:cNvPr id="8" name="Text Box 4"/>
          <p:cNvSpPr txBox="1">
            <a:spLocks noChangeArrowheads="1"/>
          </p:cNvSpPr>
          <p:nvPr/>
        </p:nvSpPr>
        <p:spPr bwMode="auto">
          <a:xfrm>
            <a:off x="3090863" y="0"/>
            <a:ext cx="35814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7200" b="1" dirty="0">
                <a:latin typeface="华文隶书" panose="02010800040101010101" pitchFamily="2" charset="-122"/>
                <a:ea typeface="华文隶书" panose="02010800040101010101" pitchFamily="2" charset="-122"/>
              </a:rPr>
              <a:t>Exercises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p:cTn id="7" dur="1000" fill="hold"/>
                                        <p:tgtEl>
                                          <p:spTgt spid="10240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0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02405">
                                            <p:txEl>
                                              <p:pRg st="0" end="0"/>
                                            </p:txEl>
                                          </p:spTgt>
                                        </p:tgtEl>
                                        <p:attrNameLst>
                                          <p:attrName>style.visibility</p:attrName>
                                        </p:attrNameLst>
                                      </p:cBhvr>
                                      <p:to>
                                        <p:strVal val="visible"/>
                                      </p:to>
                                    </p:set>
                                    <p:anim calcmode="lin" valueType="num">
                                      <p:cBhvr>
                                        <p:cTn id="14" dur="1000" fill="hold"/>
                                        <p:tgtEl>
                                          <p:spTgt spid="10240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0240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024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3"/>
          <p:cNvSpPr>
            <a:spLocks noGrp="1" noChangeArrowheads="1"/>
          </p:cNvSpPr>
          <p:nvPr>
            <p:ph type="body" sz="half" idx="4294967295"/>
          </p:nvPr>
        </p:nvSpPr>
        <p:spPr>
          <a:xfrm>
            <a:off x="685800" y="1858963"/>
            <a:ext cx="5562600" cy="4237037"/>
          </a:xfrm>
        </p:spPr>
        <p:txBody>
          <a:bodyPr/>
          <a:lstStyle/>
          <a:p>
            <a:pPr>
              <a:buFontTx/>
              <a:buNone/>
            </a:pPr>
            <a:r>
              <a:rPr lang="en-US" altLang="zh-CN" b="1" dirty="0">
                <a:solidFill>
                  <a:srgbClr val="CC0000"/>
                </a:solidFill>
                <a:latin typeface="Times New Roman" panose="02020603050405020304" pitchFamily="18" charset="0"/>
                <a:ea typeface="黑体" panose="02010609060101010101" pitchFamily="49" charset="-122"/>
              </a:rPr>
              <a:t>n.</a:t>
            </a:r>
            <a:r>
              <a:rPr lang="zh-CN" altLang="en-US" b="1" dirty="0">
                <a:latin typeface="Times New Roman" panose="02020603050405020304" pitchFamily="18" charset="0"/>
                <a:ea typeface="黑体" panose="02010609060101010101" pitchFamily="49" charset="-122"/>
              </a:rPr>
              <a:t>圣人；圣徒                  </a:t>
            </a:r>
            <a:r>
              <a:rPr lang="en-US" altLang="zh-CN" b="1" dirty="0">
                <a:latin typeface="Times New Roman" panose="02020603050405020304" pitchFamily="18" charset="0"/>
                <a:ea typeface="黑体" panose="02010609060101010101" pitchFamily="49" charset="-122"/>
              </a:rPr>
              <a:t>/</a:t>
            </a:r>
            <a:r>
              <a:rPr lang="en-US" altLang="zh-CN" b="1" dirty="0" err="1">
                <a:latin typeface="Times New Roman" panose="02020603050405020304" pitchFamily="18" charset="0"/>
                <a:ea typeface="黑体" panose="02010609060101010101" pitchFamily="49" charset="-122"/>
              </a:rPr>
              <a:t>seint</a:t>
            </a:r>
            <a:r>
              <a:rPr lang="en-US" altLang="zh-CN" b="1" dirty="0">
                <a:latin typeface="Times New Roman" panose="02020603050405020304" pitchFamily="18" charset="0"/>
                <a:ea typeface="黑体" panose="02010609060101010101" pitchFamily="49" charset="-122"/>
              </a:rPr>
              <a:t>/</a:t>
            </a:r>
          </a:p>
          <a:p>
            <a:pPr>
              <a:buFontTx/>
              <a:buNone/>
            </a:pPr>
            <a:r>
              <a:rPr lang="en-US" altLang="zh-CN" b="1" dirty="0">
                <a:solidFill>
                  <a:srgbClr val="CC0000"/>
                </a:solidFill>
                <a:latin typeface="Times New Roman" panose="02020603050405020304" pitchFamily="18" charset="0"/>
                <a:ea typeface="黑体" panose="02010609060101010101" pitchFamily="49" charset="-122"/>
              </a:rPr>
              <a:t>n.</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贸易；交易                 </a:t>
            </a:r>
            <a:r>
              <a:rPr lang="en-US" altLang="zh-CN" b="1" dirty="0">
                <a:latin typeface="Times New Roman" panose="02020603050405020304" pitchFamily="18" charset="0"/>
                <a:ea typeface="黑体" panose="02010609060101010101" pitchFamily="49" charset="-122"/>
              </a:rPr>
              <a:t>/</a:t>
            </a:r>
            <a:r>
              <a:rPr lang="en-US" altLang="zh-CN" b="1" dirty="0" err="1">
                <a:latin typeface="Times New Roman" panose="02020603050405020304" pitchFamily="18" charset="0"/>
                <a:ea typeface="黑体" panose="02010609060101010101" pitchFamily="49" charset="-122"/>
              </a:rPr>
              <a:t>treid</a:t>
            </a:r>
            <a:r>
              <a:rPr lang="en-US" altLang="zh-CN" b="1" dirty="0">
                <a:latin typeface="Times New Roman" panose="02020603050405020304" pitchFamily="18" charset="0"/>
                <a:ea typeface="黑体" panose="02010609060101010101" pitchFamily="49" charset="-122"/>
              </a:rPr>
              <a:t>/</a:t>
            </a:r>
          </a:p>
          <a:p>
            <a:pPr>
              <a:buFontTx/>
              <a:buNone/>
            </a:pPr>
            <a:r>
              <a:rPr lang="en-US" altLang="zh-CN" b="1" dirty="0">
                <a:solidFill>
                  <a:srgbClr val="CC0000"/>
                </a:solidFill>
                <a:latin typeface="Times New Roman" panose="02020603050405020304" pitchFamily="18" charset="0"/>
                <a:ea typeface="黑体" panose="02010609060101010101" pitchFamily="49" charset="-122"/>
              </a:rPr>
              <a:t>v.</a:t>
            </a:r>
            <a:r>
              <a:rPr lang="zh-CN" altLang="en-US" b="1" dirty="0">
                <a:latin typeface="Times New Roman" panose="02020603050405020304" pitchFamily="18" charset="0"/>
                <a:ea typeface="黑体" panose="02010609060101010101" pitchFamily="49" charset="-122"/>
              </a:rPr>
              <a:t>做买卖；从事贸易</a:t>
            </a:r>
          </a:p>
          <a:p>
            <a:pPr>
              <a:buFontTx/>
              <a:buNone/>
            </a:pPr>
            <a:r>
              <a:rPr lang="en-US" altLang="zh-CN" b="1" dirty="0">
                <a:latin typeface="Times New Roman" panose="02020603050405020304" pitchFamily="18" charset="0"/>
                <a:ea typeface="黑体" panose="02010609060101010101" pitchFamily="49" charset="-122"/>
              </a:rPr>
              <a:t>adj.                    /</a:t>
            </a:r>
            <a:r>
              <a:rPr lang="en-US" altLang="zh-CN" b="1" dirty="0" err="1">
                <a:latin typeface="Times New Roman" panose="02020603050405020304" pitchFamily="18" charset="0"/>
                <a:ea typeface="黑体" panose="02010609060101010101" pitchFamily="49" charset="-122"/>
              </a:rPr>
              <a:t>p,ɔpju‘lærəti</a:t>
            </a:r>
            <a:r>
              <a:rPr lang="en-US" altLang="zh-CN" b="1" dirty="0">
                <a:latin typeface="Times New Roman" panose="02020603050405020304" pitchFamily="18" charset="0"/>
                <a:ea typeface="黑体" panose="02010609060101010101" pitchFamily="49" charset="-122"/>
              </a:rPr>
              <a:t>/</a:t>
            </a:r>
          </a:p>
          <a:p>
            <a:pPr>
              <a:buFontTx/>
              <a:buNone/>
            </a:pPr>
            <a:r>
              <a:rPr lang="en-US" altLang="zh-CN" b="1" dirty="0">
                <a:solidFill>
                  <a:srgbClr val="CC0000"/>
                </a:solidFill>
                <a:latin typeface="Times New Roman" panose="02020603050405020304" pitchFamily="18" charset="0"/>
                <a:ea typeface="黑体" panose="02010609060101010101" pitchFamily="49" charset="-122"/>
              </a:rPr>
              <a:t>n.</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疑惑；疑问                 </a:t>
            </a:r>
            <a:r>
              <a:rPr lang="en-US" altLang="zh-CN" b="1" dirty="0">
                <a:latin typeface="Times New Roman" panose="02020603050405020304" pitchFamily="18" charset="0"/>
                <a:ea typeface="黑体" panose="02010609060101010101" pitchFamily="49" charset="-122"/>
              </a:rPr>
              <a:t>/</a:t>
            </a:r>
            <a:r>
              <a:rPr lang="en-US" altLang="zh-CN" b="1" dirty="0" err="1">
                <a:latin typeface="Times New Roman" panose="02020603050405020304" pitchFamily="18" charset="0"/>
                <a:ea typeface="黑体" panose="02010609060101010101" pitchFamily="49" charset="-122"/>
              </a:rPr>
              <a:t>daut</a:t>
            </a:r>
            <a:r>
              <a:rPr lang="en-US" altLang="zh-CN" b="1" dirty="0">
                <a:latin typeface="Times New Roman" panose="02020603050405020304" pitchFamily="18" charset="0"/>
                <a:ea typeface="黑体" panose="02010609060101010101" pitchFamily="49" charset="-122"/>
              </a:rPr>
              <a:t>/</a:t>
            </a:r>
          </a:p>
          <a:p>
            <a:pPr>
              <a:buFontTx/>
              <a:buNone/>
            </a:pPr>
            <a:r>
              <a:rPr lang="en-US" altLang="zh-CN" b="1" dirty="0">
                <a:solidFill>
                  <a:srgbClr val="CC0000"/>
                </a:solidFill>
                <a:latin typeface="Times New Roman" panose="02020603050405020304" pitchFamily="18" charset="0"/>
                <a:ea typeface="黑体" panose="02010609060101010101" pitchFamily="49" charset="-122"/>
              </a:rPr>
              <a:t>v.</a:t>
            </a:r>
            <a:r>
              <a:rPr lang="en-US" altLang="zh-CN" b="1" dirty="0">
                <a:latin typeface="Times New Roman" panose="02020603050405020304" pitchFamily="18" charset="0"/>
                <a:ea typeface="黑体" panose="02010609060101010101" pitchFamily="49" charset="-122"/>
              </a:rPr>
              <a:t> </a:t>
            </a:r>
            <a:r>
              <a:rPr lang="zh-CN" altLang="en-US" b="1" dirty="0">
                <a:latin typeface="Times New Roman" panose="02020603050405020304" pitchFamily="18" charset="0"/>
                <a:ea typeface="黑体" panose="02010609060101010101" pitchFamily="49" charset="-122"/>
              </a:rPr>
              <a:t>怀疑</a:t>
            </a:r>
          </a:p>
          <a:p>
            <a:pPr>
              <a:buFontTx/>
              <a:buNone/>
            </a:pPr>
            <a:r>
              <a:rPr lang="zh-CN" altLang="en-US" b="1" dirty="0">
                <a:latin typeface="Times New Roman" panose="02020603050405020304" pitchFamily="18" charset="0"/>
                <a:ea typeface="黑体" panose="02010609060101010101" pitchFamily="49" charset="-122"/>
              </a:rPr>
              <a:t>毫无疑问；的</a:t>
            </a:r>
            <a:r>
              <a:rPr lang="zh-CN" altLang="en-US" b="1" dirty="0" smtClean="0">
                <a:latin typeface="Times New Roman" panose="02020603050405020304" pitchFamily="18" charset="0"/>
                <a:ea typeface="黑体" panose="02010609060101010101" pitchFamily="49" charset="-122"/>
              </a:rPr>
              <a:t>确</a:t>
            </a:r>
            <a:endParaRPr lang="zh-CN" altLang="en-US" b="1" dirty="0">
              <a:latin typeface="Times New Roman" panose="02020603050405020304" pitchFamily="18" charset="0"/>
              <a:ea typeface="黑体" panose="02010609060101010101" pitchFamily="49" charset="-122"/>
            </a:endParaRPr>
          </a:p>
        </p:txBody>
      </p:sp>
      <p:sp>
        <p:nvSpPr>
          <p:cNvPr id="74755" name="Rectangle 4"/>
          <p:cNvSpPr>
            <a:spLocks noGrp="1" noChangeArrowheads="1"/>
          </p:cNvSpPr>
          <p:nvPr>
            <p:ph type="body" sz="half" idx="4294967295"/>
          </p:nvPr>
        </p:nvSpPr>
        <p:spPr>
          <a:xfrm>
            <a:off x="6553200" y="1858963"/>
            <a:ext cx="2590800" cy="4525962"/>
          </a:xfrm>
        </p:spPr>
        <p:txBody>
          <a:bodyPr/>
          <a:lstStyle/>
          <a:p>
            <a:pPr>
              <a:buFontTx/>
              <a:buNone/>
            </a:pPr>
            <a:r>
              <a:rPr lang="en-US" altLang="zh-CN" b="1" dirty="0">
                <a:solidFill>
                  <a:srgbClr val="0000FF"/>
                </a:solidFill>
                <a:latin typeface="Times New Roman" panose="02020603050405020304" pitchFamily="18" charset="0"/>
                <a:ea typeface="黑体" panose="02010609060101010101" pitchFamily="49" charset="-122"/>
              </a:rPr>
              <a:t>saint</a:t>
            </a:r>
          </a:p>
          <a:p>
            <a:pPr>
              <a:buFontTx/>
              <a:buNone/>
            </a:pPr>
            <a:r>
              <a:rPr lang="en-US" altLang="zh-CN" b="1" dirty="0">
                <a:solidFill>
                  <a:srgbClr val="0000FF"/>
                </a:solidFill>
                <a:latin typeface="Times New Roman" panose="02020603050405020304" pitchFamily="18" charset="0"/>
                <a:ea typeface="黑体" panose="02010609060101010101" pitchFamily="49" charset="-122"/>
              </a:rPr>
              <a:t>trade</a:t>
            </a:r>
          </a:p>
          <a:p>
            <a:pPr>
              <a:buFontTx/>
              <a:buNone/>
            </a:pPr>
            <a:r>
              <a:rPr lang="en-US" altLang="zh-CN" b="1" dirty="0">
                <a:solidFill>
                  <a:srgbClr val="0000FF"/>
                </a:solidFill>
                <a:latin typeface="Times New Roman" panose="02020603050405020304" pitchFamily="18" charset="0"/>
                <a:ea typeface="黑体" panose="02010609060101010101" pitchFamily="49" charset="-122"/>
              </a:rPr>
              <a:t>take place</a:t>
            </a:r>
          </a:p>
          <a:p>
            <a:pPr>
              <a:buFontTx/>
              <a:buNone/>
            </a:pPr>
            <a:r>
              <a:rPr lang="en-US" altLang="zh-CN" b="1" dirty="0">
                <a:solidFill>
                  <a:srgbClr val="0000FF"/>
                </a:solidFill>
                <a:latin typeface="Times New Roman" panose="02020603050405020304" pitchFamily="18" charset="0"/>
                <a:ea typeface="黑体" panose="02010609060101010101" pitchFamily="49" charset="-122"/>
              </a:rPr>
              <a:t>popularity</a:t>
            </a:r>
          </a:p>
          <a:p>
            <a:pPr>
              <a:buFontTx/>
              <a:buNone/>
            </a:pPr>
            <a:r>
              <a:rPr lang="en-US" altLang="zh-CN" b="1" dirty="0">
                <a:solidFill>
                  <a:srgbClr val="0000FF"/>
                </a:solidFill>
                <a:latin typeface="Times New Roman" panose="02020603050405020304" pitchFamily="18" charset="0"/>
                <a:ea typeface="黑体" panose="02010609060101010101" pitchFamily="49" charset="-122"/>
              </a:rPr>
              <a:t>doubt</a:t>
            </a:r>
          </a:p>
          <a:p>
            <a:pPr>
              <a:buFontTx/>
              <a:buNone/>
            </a:pPr>
            <a:endParaRPr lang="en-US" altLang="zh-CN" b="1" dirty="0">
              <a:solidFill>
                <a:srgbClr val="0000FF"/>
              </a:solidFill>
              <a:latin typeface="Times New Roman" panose="02020603050405020304" pitchFamily="18" charset="0"/>
              <a:ea typeface="黑体" panose="02010609060101010101" pitchFamily="49" charset="-122"/>
            </a:endParaRPr>
          </a:p>
          <a:p>
            <a:pPr>
              <a:buFontTx/>
              <a:buNone/>
            </a:pPr>
            <a:r>
              <a:rPr lang="en-US" altLang="zh-CN" b="1" dirty="0">
                <a:solidFill>
                  <a:srgbClr val="0000FF"/>
                </a:solidFill>
                <a:latin typeface="Times New Roman" panose="02020603050405020304" pitchFamily="18" charset="0"/>
                <a:ea typeface="黑体" panose="02010609060101010101" pitchFamily="49" charset="-122"/>
              </a:rPr>
              <a:t>without doubt</a:t>
            </a:r>
          </a:p>
        </p:txBody>
      </p:sp>
      <p:grpSp>
        <p:nvGrpSpPr>
          <p:cNvPr id="74756" name="Group 5"/>
          <p:cNvGrpSpPr/>
          <p:nvPr/>
        </p:nvGrpSpPr>
        <p:grpSpPr bwMode="auto">
          <a:xfrm>
            <a:off x="1447800" y="533400"/>
            <a:ext cx="6119813" cy="1052513"/>
            <a:chOff x="1429" y="3294"/>
            <a:chExt cx="3401" cy="618"/>
          </a:xfrm>
        </p:grpSpPr>
        <p:grpSp>
          <p:nvGrpSpPr>
            <p:cNvPr id="74757" name="Group 6"/>
            <p:cNvGrpSpPr/>
            <p:nvPr/>
          </p:nvGrpSpPr>
          <p:grpSpPr bwMode="auto">
            <a:xfrm>
              <a:off x="1429" y="3294"/>
              <a:ext cx="3401" cy="618"/>
              <a:chOff x="1973" y="391"/>
              <a:chExt cx="2767" cy="709"/>
            </a:xfrm>
          </p:grpSpPr>
          <p:sp>
            <p:nvSpPr>
              <p:cNvPr id="74758" name="AutoShape 7"/>
              <p:cNvSpPr>
                <a:spLocks noChangeAspect="1" noChangeArrowheads="1"/>
              </p:cNvSpPr>
              <p:nvPr/>
            </p:nvSpPr>
            <p:spPr bwMode="auto">
              <a:xfrm>
                <a:off x="1973" y="391"/>
                <a:ext cx="2767" cy="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0" hangingPunct="0">
                  <a:spcBef>
                    <a:spcPct val="20000"/>
                  </a:spcBef>
                </a:pPr>
                <a:endParaRPr lang="zh-CN" altLang="zh-CN" sz="3200" b="1">
                  <a:solidFill>
                    <a:srgbClr val="0000FF"/>
                  </a:solidFill>
                  <a:latin typeface="Times New Roman" panose="02020603050405020304" pitchFamily="18" charset="0"/>
                  <a:ea typeface="黑体" panose="02010609060101010101" pitchFamily="49" charset="-122"/>
                </a:endParaRPr>
              </a:p>
            </p:txBody>
          </p:sp>
          <p:sp>
            <p:nvSpPr>
              <p:cNvPr id="74759" name="Freeform 8"/>
              <p:cNvSpPr/>
              <p:nvPr/>
            </p:nvSpPr>
            <p:spPr bwMode="auto">
              <a:xfrm>
                <a:off x="2154" y="482"/>
                <a:ext cx="2434" cy="530"/>
              </a:xfrm>
              <a:custGeom>
                <a:avLst/>
                <a:gdLst>
                  <a:gd name="T0" fmla="*/ 2104 w 2434"/>
                  <a:gd name="T1" fmla="*/ 0 h 530"/>
                  <a:gd name="T2" fmla="*/ 2168 w 2434"/>
                  <a:gd name="T3" fmla="*/ 3 h 530"/>
                  <a:gd name="T4" fmla="*/ 2232 w 2434"/>
                  <a:gd name="T5" fmla="*/ 14 h 530"/>
                  <a:gd name="T6" fmla="*/ 2287 w 2434"/>
                  <a:gd name="T7" fmla="*/ 29 h 530"/>
                  <a:gd name="T8" fmla="*/ 2338 w 2434"/>
                  <a:gd name="T9" fmla="*/ 52 h 530"/>
                  <a:gd name="T10" fmla="*/ 2376 w 2434"/>
                  <a:gd name="T11" fmla="*/ 78 h 530"/>
                  <a:gd name="T12" fmla="*/ 2408 w 2434"/>
                  <a:gd name="T13" fmla="*/ 106 h 530"/>
                  <a:gd name="T14" fmla="*/ 2427 w 2434"/>
                  <a:gd name="T15" fmla="*/ 140 h 530"/>
                  <a:gd name="T16" fmla="*/ 2434 w 2434"/>
                  <a:gd name="T17" fmla="*/ 175 h 530"/>
                  <a:gd name="T18" fmla="*/ 2431 w 2434"/>
                  <a:gd name="T19" fmla="*/ 372 h 530"/>
                  <a:gd name="T20" fmla="*/ 2418 w 2434"/>
                  <a:gd name="T21" fmla="*/ 407 h 530"/>
                  <a:gd name="T22" fmla="*/ 2392 w 2434"/>
                  <a:gd name="T23" fmla="*/ 437 h 530"/>
                  <a:gd name="T24" fmla="*/ 2357 w 2434"/>
                  <a:gd name="T25" fmla="*/ 466 h 530"/>
                  <a:gd name="T26" fmla="*/ 2312 w 2434"/>
                  <a:gd name="T27" fmla="*/ 491 h 530"/>
                  <a:gd name="T28" fmla="*/ 2261 w 2434"/>
                  <a:gd name="T29" fmla="*/ 509 h 530"/>
                  <a:gd name="T30" fmla="*/ 2200 w 2434"/>
                  <a:gd name="T31" fmla="*/ 522 h 530"/>
                  <a:gd name="T32" fmla="*/ 2136 w 2434"/>
                  <a:gd name="T33" fmla="*/ 530 h 530"/>
                  <a:gd name="T34" fmla="*/ 330 w 2434"/>
                  <a:gd name="T35" fmla="*/ 530 h 530"/>
                  <a:gd name="T36" fmla="*/ 263 w 2434"/>
                  <a:gd name="T37" fmla="*/ 527 h 530"/>
                  <a:gd name="T38" fmla="*/ 202 w 2434"/>
                  <a:gd name="T39" fmla="*/ 516 h 530"/>
                  <a:gd name="T40" fmla="*/ 144 w 2434"/>
                  <a:gd name="T41" fmla="*/ 500 h 530"/>
                  <a:gd name="T42" fmla="*/ 96 w 2434"/>
                  <a:gd name="T43" fmla="*/ 478 h 530"/>
                  <a:gd name="T44" fmla="*/ 58 w 2434"/>
                  <a:gd name="T45" fmla="*/ 453 h 530"/>
                  <a:gd name="T46" fmla="*/ 26 w 2434"/>
                  <a:gd name="T47" fmla="*/ 422 h 530"/>
                  <a:gd name="T48" fmla="*/ 6 w 2434"/>
                  <a:gd name="T49" fmla="*/ 390 h 530"/>
                  <a:gd name="T50" fmla="*/ 0 w 2434"/>
                  <a:gd name="T51" fmla="*/ 354 h 530"/>
                  <a:gd name="T52" fmla="*/ 0 w 2434"/>
                  <a:gd name="T53" fmla="*/ 158 h 530"/>
                  <a:gd name="T54" fmla="*/ 16 w 2434"/>
                  <a:gd name="T55" fmla="*/ 123 h 530"/>
                  <a:gd name="T56" fmla="*/ 38 w 2434"/>
                  <a:gd name="T57" fmla="*/ 91 h 530"/>
                  <a:gd name="T58" fmla="*/ 74 w 2434"/>
                  <a:gd name="T59" fmla="*/ 64 h 530"/>
                  <a:gd name="T60" fmla="*/ 118 w 2434"/>
                  <a:gd name="T61" fmla="*/ 40 h 530"/>
                  <a:gd name="T62" fmla="*/ 173 w 2434"/>
                  <a:gd name="T63" fmla="*/ 21 h 530"/>
                  <a:gd name="T64" fmla="*/ 231 w 2434"/>
                  <a:gd name="T65" fmla="*/ 8 h 530"/>
                  <a:gd name="T66" fmla="*/ 295 w 2434"/>
                  <a:gd name="T67" fmla="*/ 0 h 53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34" h="530">
                    <a:moveTo>
                      <a:pt x="330" y="0"/>
                    </a:moveTo>
                    <a:lnTo>
                      <a:pt x="2104" y="0"/>
                    </a:lnTo>
                    <a:lnTo>
                      <a:pt x="2136" y="0"/>
                    </a:lnTo>
                    <a:lnTo>
                      <a:pt x="2168" y="3"/>
                    </a:lnTo>
                    <a:lnTo>
                      <a:pt x="2200" y="8"/>
                    </a:lnTo>
                    <a:lnTo>
                      <a:pt x="2232" y="14"/>
                    </a:lnTo>
                    <a:lnTo>
                      <a:pt x="2261" y="21"/>
                    </a:lnTo>
                    <a:lnTo>
                      <a:pt x="2287" y="29"/>
                    </a:lnTo>
                    <a:lnTo>
                      <a:pt x="2312" y="40"/>
                    </a:lnTo>
                    <a:lnTo>
                      <a:pt x="2338" y="52"/>
                    </a:lnTo>
                    <a:lnTo>
                      <a:pt x="2357" y="64"/>
                    </a:lnTo>
                    <a:lnTo>
                      <a:pt x="2376" y="78"/>
                    </a:lnTo>
                    <a:lnTo>
                      <a:pt x="2392" y="91"/>
                    </a:lnTo>
                    <a:lnTo>
                      <a:pt x="2408" y="106"/>
                    </a:lnTo>
                    <a:lnTo>
                      <a:pt x="2418" y="123"/>
                    </a:lnTo>
                    <a:lnTo>
                      <a:pt x="2427" y="140"/>
                    </a:lnTo>
                    <a:lnTo>
                      <a:pt x="2431" y="158"/>
                    </a:lnTo>
                    <a:lnTo>
                      <a:pt x="2434" y="175"/>
                    </a:lnTo>
                    <a:lnTo>
                      <a:pt x="2434" y="354"/>
                    </a:lnTo>
                    <a:lnTo>
                      <a:pt x="2431" y="372"/>
                    </a:lnTo>
                    <a:lnTo>
                      <a:pt x="2427" y="390"/>
                    </a:lnTo>
                    <a:lnTo>
                      <a:pt x="2418" y="407"/>
                    </a:lnTo>
                    <a:lnTo>
                      <a:pt x="2408" y="422"/>
                    </a:lnTo>
                    <a:lnTo>
                      <a:pt x="2392" y="437"/>
                    </a:lnTo>
                    <a:lnTo>
                      <a:pt x="2376" y="453"/>
                    </a:lnTo>
                    <a:lnTo>
                      <a:pt x="2357" y="466"/>
                    </a:lnTo>
                    <a:lnTo>
                      <a:pt x="2338" y="478"/>
                    </a:lnTo>
                    <a:lnTo>
                      <a:pt x="2312" y="491"/>
                    </a:lnTo>
                    <a:lnTo>
                      <a:pt x="2287" y="500"/>
                    </a:lnTo>
                    <a:lnTo>
                      <a:pt x="2261" y="509"/>
                    </a:lnTo>
                    <a:lnTo>
                      <a:pt x="2232" y="516"/>
                    </a:lnTo>
                    <a:lnTo>
                      <a:pt x="2200" y="522"/>
                    </a:lnTo>
                    <a:lnTo>
                      <a:pt x="2168" y="527"/>
                    </a:lnTo>
                    <a:lnTo>
                      <a:pt x="2136" y="530"/>
                    </a:lnTo>
                    <a:lnTo>
                      <a:pt x="2104" y="530"/>
                    </a:lnTo>
                    <a:lnTo>
                      <a:pt x="330" y="530"/>
                    </a:lnTo>
                    <a:lnTo>
                      <a:pt x="295" y="530"/>
                    </a:lnTo>
                    <a:lnTo>
                      <a:pt x="263" y="527"/>
                    </a:lnTo>
                    <a:lnTo>
                      <a:pt x="231" y="522"/>
                    </a:lnTo>
                    <a:lnTo>
                      <a:pt x="202" y="516"/>
                    </a:lnTo>
                    <a:lnTo>
                      <a:pt x="173" y="509"/>
                    </a:lnTo>
                    <a:lnTo>
                      <a:pt x="144" y="500"/>
                    </a:lnTo>
                    <a:lnTo>
                      <a:pt x="118" y="491"/>
                    </a:lnTo>
                    <a:lnTo>
                      <a:pt x="96" y="478"/>
                    </a:lnTo>
                    <a:lnTo>
                      <a:pt x="74" y="466"/>
                    </a:lnTo>
                    <a:lnTo>
                      <a:pt x="58" y="453"/>
                    </a:lnTo>
                    <a:lnTo>
                      <a:pt x="38" y="437"/>
                    </a:lnTo>
                    <a:lnTo>
                      <a:pt x="26" y="422"/>
                    </a:lnTo>
                    <a:lnTo>
                      <a:pt x="16" y="407"/>
                    </a:lnTo>
                    <a:lnTo>
                      <a:pt x="6" y="390"/>
                    </a:lnTo>
                    <a:lnTo>
                      <a:pt x="0" y="372"/>
                    </a:lnTo>
                    <a:lnTo>
                      <a:pt x="0" y="354"/>
                    </a:lnTo>
                    <a:lnTo>
                      <a:pt x="0" y="175"/>
                    </a:lnTo>
                    <a:lnTo>
                      <a:pt x="0" y="158"/>
                    </a:lnTo>
                    <a:lnTo>
                      <a:pt x="6" y="140"/>
                    </a:lnTo>
                    <a:lnTo>
                      <a:pt x="16" y="123"/>
                    </a:lnTo>
                    <a:lnTo>
                      <a:pt x="26" y="106"/>
                    </a:lnTo>
                    <a:lnTo>
                      <a:pt x="38" y="91"/>
                    </a:lnTo>
                    <a:lnTo>
                      <a:pt x="58" y="78"/>
                    </a:lnTo>
                    <a:lnTo>
                      <a:pt x="74" y="64"/>
                    </a:lnTo>
                    <a:lnTo>
                      <a:pt x="96" y="52"/>
                    </a:lnTo>
                    <a:lnTo>
                      <a:pt x="118" y="40"/>
                    </a:lnTo>
                    <a:lnTo>
                      <a:pt x="144" y="29"/>
                    </a:lnTo>
                    <a:lnTo>
                      <a:pt x="173" y="21"/>
                    </a:lnTo>
                    <a:lnTo>
                      <a:pt x="202" y="14"/>
                    </a:lnTo>
                    <a:lnTo>
                      <a:pt x="231" y="8"/>
                    </a:lnTo>
                    <a:lnTo>
                      <a:pt x="263" y="3"/>
                    </a:lnTo>
                    <a:lnTo>
                      <a:pt x="295" y="0"/>
                    </a:lnTo>
                    <a:lnTo>
                      <a:pt x="330" y="0"/>
                    </a:lnTo>
                    <a:close/>
                  </a:path>
                </a:pathLst>
              </a:custGeom>
              <a:solidFill>
                <a:srgbClr val="FFFF9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60" name="Freeform 9"/>
              <p:cNvSpPr/>
              <p:nvPr/>
            </p:nvSpPr>
            <p:spPr bwMode="auto">
              <a:xfrm>
                <a:off x="3171" y="449"/>
                <a:ext cx="16" cy="4"/>
              </a:xfrm>
              <a:custGeom>
                <a:avLst/>
                <a:gdLst>
                  <a:gd name="T0" fmla="*/ 0 w 16"/>
                  <a:gd name="T1" fmla="*/ 4 h 4"/>
                  <a:gd name="T2" fmla="*/ 3 w 16"/>
                  <a:gd name="T3" fmla="*/ 4 h 4"/>
                  <a:gd name="T4" fmla="*/ 6 w 16"/>
                  <a:gd name="T5" fmla="*/ 3 h 4"/>
                  <a:gd name="T6" fmla="*/ 16 w 16"/>
                  <a:gd name="T7" fmla="*/ 0 h 4"/>
                  <a:gd name="T8" fmla="*/ 16 w 16"/>
                  <a:gd name="T9" fmla="*/ 0 h 4"/>
                  <a:gd name="T10" fmla="*/ 0 w 16"/>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4">
                    <a:moveTo>
                      <a:pt x="0" y="4"/>
                    </a:moveTo>
                    <a:lnTo>
                      <a:pt x="3" y="4"/>
                    </a:lnTo>
                    <a:lnTo>
                      <a:pt x="6" y="3"/>
                    </a:lnTo>
                    <a:lnTo>
                      <a:pt x="16" y="0"/>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61" name="Freeform 10"/>
              <p:cNvSpPr/>
              <p:nvPr/>
            </p:nvSpPr>
            <p:spPr bwMode="auto">
              <a:xfrm>
                <a:off x="3523" y="447"/>
                <a:ext cx="16" cy="5"/>
              </a:xfrm>
              <a:custGeom>
                <a:avLst/>
                <a:gdLst>
                  <a:gd name="T0" fmla="*/ 16 w 16"/>
                  <a:gd name="T1" fmla="*/ 5 h 5"/>
                  <a:gd name="T2" fmla="*/ 13 w 16"/>
                  <a:gd name="T3" fmla="*/ 5 h 5"/>
                  <a:gd name="T4" fmla="*/ 10 w 16"/>
                  <a:gd name="T5" fmla="*/ 3 h 5"/>
                  <a:gd name="T6" fmla="*/ 0 w 16"/>
                  <a:gd name="T7" fmla="*/ 0 h 5"/>
                  <a:gd name="T8" fmla="*/ 0 w 16"/>
                  <a:gd name="T9" fmla="*/ 0 h 5"/>
                  <a:gd name="T10" fmla="*/ 16 w 16"/>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5">
                    <a:moveTo>
                      <a:pt x="16" y="5"/>
                    </a:moveTo>
                    <a:lnTo>
                      <a:pt x="13" y="5"/>
                    </a:lnTo>
                    <a:lnTo>
                      <a:pt x="10" y="3"/>
                    </a:lnTo>
                    <a:lnTo>
                      <a:pt x="0" y="0"/>
                    </a:lnTo>
                    <a:lnTo>
                      <a:pt x="16"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62" name="Freeform 11"/>
              <p:cNvSpPr/>
              <p:nvPr/>
            </p:nvSpPr>
            <p:spPr bwMode="auto">
              <a:xfrm>
                <a:off x="3148" y="393"/>
                <a:ext cx="212" cy="194"/>
              </a:xfrm>
              <a:custGeom>
                <a:avLst/>
                <a:gdLst>
                  <a:gd name="T0" fmla="*/ 167 w 212"/>
                  <a:gd name="T1" fmla="*/ 22 h 194"/>
                  <a:gd name="T2" fmla="*/ 164 w 212"/>
                  <a:gd name="T3" fmla="*/ 24 h 194"/>
                  <a:gd name="T4" fmla="*/ 141 w 212"/>
                  <a:gd name="T5" fmla="*/ 19 h 194"/>
                  <a:gd name="T6" fmla="*/ 116 w 212"/>
                  <a:gd name="T7" fmla="*/ 13 h 194"/>
                  <a:gd name="T8" fmla="*/ 100 w 212"/>
                  <a:gd name="T9" fmla="*/ 13 h 194"/>
                  <a:gd name="T10" fmla="*/ 96 w 212"/>
                  <a:gd name="T11" fmla="*/ 19 h 194"/>
                  <a:gd name="T12" fmla="*/ 93 w 212"/>
                  <a:gd name="T13" fmla="*/ 19 h 194"/>
                  <a:gd name="T14" fmla="*/ 93 w 212"/>
                  <a:gd name="T15" fmla="*/ 21 h 194"/>
                  <a:gd name="T16" fmla="*/ 90 w 212"/>
                  <a:gd name="T17" fmla="*/ 30 h 194"/>
                  <a:gd name="T18" fmla="*/ 90 w 212"/>
                  <a:gd name="T19" fmla="*/ 31 h 194"/>
                  <a:gd name="T20" fmla="*/ 90 w 212"/>
                  <a:gd name="T21" fmla="*/ 34 h 194"/>
                  <a:gd name="T22" fmla="*/ 90 w 212"/>
                  <a:gd name="T23" fmla="*/ 39 h 194"/>
                  <a:gd name="T24" fmla="*/ 90 w 212"/>
                  <a:gd name="T25" fmla="*/ 45 h 194"/>
                  <a:gd name="T26" fmla="*/ 77 w 212"/>
                  <a:gd name="T27" fmla="*/ 45 h 194"/>
                  <a:gd name="T28" fmla="*/ 71 w 212"/>
                  <a:gd name="T29" fmla="*/ 48 h 194"/>
                  <a:gd name="T30" fmla="*/ 64 w 212"/>
                  <a:gd name="T31" fmla="*/ 48 h 194"/>
                  <a:gd name="T32" fmla="*/ 48 w 212"/>
                  <a:gd name="T33" fmla="*/ 53 h 194"/>
                  <a:gd name="T34" fmla="*/ 20 w 212"/>
                  <a:gd name="T35" fmla="*/ 60 h 194"/>
                  <a:gd name="T36" fmla="*/ 16 w 212"/>
                  <a:gd name="T37" fmla="*/ 62 h 194"/>
                  <a:gd name="T38" fmla="*/ 0 w 212"/>
                  <a:gd name="T39" fmla="*/ 69 h 194"/>
                  <a:gd name="T40" fmla="*/ 4 w 212"/>
                  <a:gd name="T41" fmla="*/ 71 h 194"/>
                  <a:gd name="T42" fmla="*/ 32 w 212"/>
                  <a:gd name="T43" fmla="*/ 65 h 194"/>
                  <a:gd name="T44" fmla="*/ 74 w 212"/>
                  <a:gd name="T45" fmla="*/ 62 h 194"/>
                  <a:gd name="T46" fmla="*/ 103 w 212"/>
                  <a:gd name="T47" fmla="*/ 63 h 194"/>
                  <a:gd name="T48" fmla="*/ 132 w 212"/>
                  <a:gd name="T49" fmla="*/ 68 h 194"/>
                  <a:gd name="T50" fmla="*/ 157 w 212"/>
                  <a:gd name="T51" fmla="*/ 74 h 194"/>
                  <a:gd name="T52" fmla="*/ 180 w 212"/>
                  <a:gd name="T53" fmla="*/ 85 h 194"/>
                  <a:gd name="T54" fmla="*/ 144 w 212"/>
                  <a:gd name="T55" fmla="*/ 86 h 194"/>
                  <a:gd name="T56" fmla="*/ 116 w 212"/>
                  <a:gd name="T57" fmla="*/ 92 h 194"/>
                  <a:gd name="T58" fmla="*/ 116 w 212"/>
                  <a:gd name="T59" fmla="*/ 94 h 194"/>
                  <a:gd name="T60" fmla="*/ 119 w 212"/>
                  <a:gd name="T61" fmla="*/ 94 h 194"/>
                  <a:gd name="T62" fmla="*/ 122 w 212"/>
                  <a:gd name="T63" fmla="*/ 94 h 194"/>
                  <a:gd name="T64" fmla="*/ 141 w 212"/>
                  <a:gd name="T65" fmla="*/ 101 h 194"/>
                  <a:gd name="T66" fmla="*/ 151 w 212"/>
                  <a:gd name="T67" fmla="*/ 106 h 194"/>
                  <a:gd name="T68" fmla="*/ 176 w 212"/>
                  <a:gd name="T69" fmla="*/ 127 h 194"/>
                  <a:gd name="T70" fmla="*/ 176 w 212"/>
                  <a:gd name="T71" fmla="*/ 147 h 194"/>
                  <a:gd name="T72" fmla="*/ 164 w 212"/>
                  <a:gd name="T73" fmla="*/ 160 h 194"/>
                  <a:gd name="T74" fmla="*/ 138 w 212"/>
                  <a:gd name="T75" fmla="*/ 174 h 194"/>
                  <a:gd name="T76" fmla="*/ 141 w 212"/>
                  <a:gd name="T77" fmla="*/ 177 h 194"/>
                  <a:gd name="T78" fmla="*/ 148 w 212"/>
                  <a:gd name="T79" fmla="*/ 176 h 194"/>
                  <a:gd name="T80" fmla="*/ 167 w 212"/>
                  <a:gd name="T81" fmla="*/ 176 h 194"/>
                  <a:gd name="T82" fmla="*/ 189 w 212"/>
                  <a:gd name="T83" fmla="*/ 182 h 194"/>
                  <a:gd name="T84" fmla="*/ 199 w 212"/>
                  <a:gd name="T85" fmla="*/ 188 h 194"/>
                  <a:gd name="T86" fmla="*/ 199 w 212"/>
                  <a:gd name="T87" fmla="*/ 189 h 194"/>
                  <a:gd name="T88" fmla="*/ 205 w 212"/>
                  <a:gd name="T89" fmla="*/ 192 h 194"/>
                  <a:gd name="T90" fmla="*/ 205 w 212"/>
                  <a:gd name="T91" fmla="*/ 194 h 194"/>
                  <a:gd name="T92" fmla="*/ 209 w 212"/>
                  <a:gd name="T93" fmla="*/ 194 h 194"/>
                  <a:gd name="T94" fmla="*/ 209 w 212"/>
                  <a:gd name="T95" fmla="*/ 194 h 194"/>
                  <a:gd name="T96" fmla="*/ 209 w 212"/>
                  <a:gd name="T97" fmla="*/ 192 h 194"/>
                  <a:gd name="T98" fmla="*/ 209 w 212"/>
                  <a:gd name="T99" fmla="*/ 192 h 194"/>
                  <a:gd name="T100" fmla="*/ 212 w 212"/>
                  <a:gd name="T101" fmla="*/ 191 h 194"/>
                  <a:gd name="T102" fmla="*/ 209 w 212"/>
                  <a:gd name="T103" fmla="*/ 101 h 194"/>
                  <a:gd name="T104" fmla="*/ 192 w 212"/>
                  <a:gd name="T105" fmla="*/ 0 h 194"/>
                  <a:gd name="T106" fmla="*/ 189 w 212"/>
                  <a:gd name="T107" fmla="*/ 1 h 194"/>
                  <a:gd name="T108" fmla="*/ 189 w 212"/>
                  <a:gd name="T109" fmla="*/ 0 h 194"/>
                  <a:gd name="T110" fmla="*/ 189 w 212"/>
                  <a:gd name="T111" fmla="*/ 0 h 194"/>
                  <a:gd name="T112" fmla="*/ 167 w 212"/>
                  <a:gd name="T113" fmla="*/ 22 h 19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2" h="194">
                    <a:moveTo>
                      <a:pt x="167" y="22"/>
                    </a:moveTo>
                    <a:lnTo>
                      <a:pt x="164" y="24"/>
                    </a:lnTo>
                    <a:lnTo>
                      <a:pt x="141" y="19"/>
                    </a:lnTo>
                    <a:lnTo>
                      <a:pt x="116" y="13"/>
                    </a:lnTo>
                    <a:lnTo>
                      <a:pt x="100" y="13"/>
                    </a:lnTo>
                    <a:lnTo>
                      <a:pt x="96" y="19"/>
                    </a:lnTo>
                    <a:lnTo>
                      <a:pt x="93" y="19"/>
                    </a:lnTo>
                    <a:lnTo>
                      <a:pt x="93" y="21"/>
                    </a:lnTo>
                    <a:lnTo>
                      <a:pt x="90" y="30"/>
                    </a:lnTo>
                    <a:lnTo>
                      <a:pt x="90" y="31"/>
                    </a:lnTo>
                    <a:lnTo>
                      <a:pt x="90" y="34"/>
                    </a:lnTo>
                    <a:lnTo>
                      <a:pt x="90" y="39"/>
                    </a:lnTo>
                    <a:lnTo>
                      <a:pt x="90" y="45"/>
                    </a:lnTo>
                    <a:lnTo>
                      <a:pt x="77" y="45"/>
                    </a:lnTo>
                    <a:lnTo>
                      <a:pt x="71" y="48"/>
                    </a:lnTo>
                    <a:lnTo>
                      <a:pt x="64" y="48"/>
                    </a:lnTo>
                    <a:lnTo>
                      <a:pt x="48" y="53"/>
                    </a:lnTo>
                    <a:lnTo>
                      <a:pt x="20" y="60"/>
                    </a:lnTo>
                    <a:lnTo>
                      <a:pt x="16" y="62"/>
                    </a:lnTo>
                    <a:lnTo>
                      <a:pt x="0" y="69"/>
                    </a:lnTo>
                    <a:lnTo>
                      <a:pt x="4" y="71"/>
                    </a:lnTo>
                    <a:lnTo>
                      <a:pt x="32" y="65"/>
                    </a:lnTo>
                    <a:lnTo>
                      <a:pt x="74" y="62"/>
                    </a:lnTo>
                    <a:lnTo>
                      <a:pt x="103" y="63"/>
                    </a:lnTo>
                    <a:lnTo>
                      <a:pt x="132" y="68"/>
                    </a:lnTo>
                    <a:lnTo>
                      <a:pt x="157" y="74"/>
                    </a:lnTo>
                    <a:lnTo>
                      <a:pt x="180" y="85"/>
                    </a:lnTo>
                    <a:lnTo>
                      <a:pt x="144" y="86"/>
                    </a:lnTo>
                    <a:lnTo>
                      <a:pt x="116" y="92"/>
                    </a:lnTo>
                    <a:lnTo>
                      <a:pt x="116" y="94"/>
                    </a:lnTo>
                    <a:lnTo>
                      <a:pt x="119" y="94"/>
                    </a:lnTo>
                    <a:lnTo>
                      <a:pt x="122" y="94"/>
                    </a:lnTo>
                    <a:lnTo>
                      <a:pt x="141" y="101"/>
                    </a:lnTo>
                    <a:lnTo>
                      <a:pt x="151" y="106"/>
                    </a:lnTo>
                    <a:lnTo>
                      <a:pt x="176" y="127"/>
                    </a:lnTo>
                    <a:lnTo>
                      <a:pt x="176" y="147"/>
                    </a:lnTo>
                    <a:lnTo>
                      <a:pt x="164" y="160"/>
                    </a:lnTo>
                    <a:lnTo>
                      <a:pt x="138" y="174"/>
                    </a:lnTo>
                    <a:lnTo>
                      <a:pt x="141" y="177"/>
                    </a:lnTo>
                    <a:lnTo>
                      <a:pt x="148" y="176"/>
                    </a:lnTo>
                    <a:lnTo>
                      <a:pt x="167" y="176"/>
                    </a:lnTo>
                    <a:lnTo>
                      <a:pt x="189" y="182"/>
                    </a:lnTo>
                    <a:lnTo>
                      <a:pt x="199" y="188"/>
                    </a:lnTo>
                    <a:lnTo>
                      <a:pt x="199" y="189"/>
                    </a:lnTo>
                    <a:lnTo>
                      <a:pt x="205" y="192"/>
                    </a:lnTo>
                    <a:lnTo>
                      <a:pt x="205" y="194"/>
                    </a:lnTo>
                    <a:lnTo>
                      <a:pt x="209" y="194"/>
                    </a:lnTo>
                    <a:lnTo>
                      <a:pt x="209" y="192"/>
                    </a:lnTo>
                    <a:lnTo>
                      <a:pt x="212" y="191"/>
                    </a:lnTo>
                    <a:lnTo>
                      <a:pt x="209" y="101"/>
                    </a:lnTo>
                    <a:lnTo>
                      <a:pt x="192" y="0"/>
                    </a:lnTo>
                    <a:lnTo>
                      <a:pt x="189" y="1"/>
                    </a:lnTo>
                    <a:lnTo>
                      <a:pt x="189" y="0"/>
                    </a:lnTo>
                    <a:lnTo>
                      <a:pt x="167" y="2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63" name="Freeform 12"/>
              <p:cNvSpPr/>
              <p:nvPr/>
            </p:nvSpPr>
            <p:spPr bwMode="auto">
              <a:xfrm>
                <a:off x="3353" y="391"/>
                <a:ext cx="208" cy="194"/>
              </a:xfrm>
              <a:custGeom>
                <a:avLst/>
                <a:gdLst>
                  <a:gd name="T0" fmla="*/ 42 w 208"/>
                  <a:gd name="T1" fmla="*/ 23 h 194"/>
                  <a:gd name="T2" fmla="*/ 42 w 208"/>
                  <a:gd name="T3" fmla="*/ 24 h 194"/>
                  <a:gd name="T4" fmla="*/ 64 w 208"/>
                  <a:gd name="T5" fmla="*/ 20 h 194"/>
                  <a:gd name="T6" fmla="*/ 90 w 208"/>
                  <a:gd name="T7" fmla="*/ 14 h 194"/>
                  <a:gd name="T8" fmla="*/ 109 w 208"/>
                  <a:gd name="T9" fmla="*/ 14 h 194"/>
                  <a:gd name="T10" fmla="*/ 112 w 208"/>
                  <a:gd name="T11" fmla="*/ 20 h 194"/>
                  <a:gd name="T12" fmla="*/ 116 w 208"/>
                  <a:gd name="T13" fmla="*/ 20 h 194"/>
                  <a:gd name="T14" fmla="*/ 116 w 208"/>
                  <a:gd name="T15" fmla="*/ 21 h 194"/>
                  <a:gd name="T16" fmla="*/ 116 w 208"/>
                  <a:gd name="T17" fmla="*/ 30 h 194"/>
                  <a:gd name="T18" fmla="*/ 116 w 208"/>
                  <a:gd name="T19" fmla="*/ 32 h 194"/>
                  <a:gd name="T20" fmla="*/ 116 w 208"/>
                  <a:gd name="T21" fmla="*/ 36 h 194"/>
                  <a:gd name="T22" fmla="*/ 116 w 208"/>
                  <a:gd name="T23" fmla="*/ 39 h 194"/>
                  <a:gd name="T24" fmla="*/ 119 w 208"/>
                  <a:gd name="T25" fmla="*/ 46 h 194"/>
                  <a:gd name="T26" fmla="*/ 128 w 208"/>
                  <a:gd name="T27" fmla="*/ 46 h 194"/>
                  <a:gd name="T28" fmla="*/ 138 w 208"/>
                  <a:gd name="T29" fmla="*/ 49 h 194"/>
                  <a:gd name="T30" fmla="*/ 144 w 208"/>
                  <a:gd name="T31" fmla="*/ 49 h 194"/>
                  <a:gd name="T32" fmla="*/ 160 w 208"/>
                  <a:gd name="T33" fmla="*/ 53 h 194"/>
                  <a:gd name="T34" fmla="*/ 186 w 208"/>
                  <a:gd name="T35" fmla="*/ 61 h 194"/>
                  <a:gd name="T36" fmla="*/ 192 w 208"/>
                  <a:gd name="T37" fmla="*/ 62 h 194"/>
                  <a:gd name="T38" fmla="*/ 208 w 208"/>
                  <a:gd name="T39" fmla="*/ 70 h 194"/>
                  <a:gd name="T40" fmla="*/ 205 w 208"/>
                  <a:gd name="T41" fmla="*/ 71 h 194"/>
                  <a:gd name="T42" fmla="*/ 173 w 208"/>
                  <a:gd name="T43" fmla="*/ 65 h 194"/>
                  <a:gd name="T44" fmla="*/ 135 w 208"/>
                  <a:gd name="T45" fmla="*/ 64 h 194"/>
                  <a:gd name="T46" fmla="*/ 106 w 208"/>
                  <a:gd name="T47" fmla="*/ 64 h 194"/>
                  <a:gd name="T48" fmla="*/ 77 w 208"/>
                  <a:gd name="T49" fmla="*/ 68 h 194"/>
                  <a:gd name="T50" fmla="*/ 48 w 208"/>
                  <a:gd name="T51" fmla="*/ 74 h 194"/>
                  <a:gd name="T52" fmla="*/ 29 w 208"/>
                  <a:gd name="T53" fmla="*/ 87 h 194"/>
                  <a:gd name="T54" fmla="*/ 64 w 208"/>
                  <a:gd name="T55" fmla="*/ 88 h 194"/>
                  <a:gd name="T56" fmla="*/ 93 w 208"/>
                  <a:gd name="T57" fmla="*/ 93 h 194"/>
                  <a:gd name="T58" fmla="*/ 93 w 208"/>
                  <a:gd name="T59" fmla="*/ 94 h 194"/>
                  <a:gd name="T60" fmla="*/ 90 w 208"/>
                  <a:gd name="T61" fmla="*/ 96 h 194"/>
                  <a:gd name="T62" fmla="*/ 87 w 208"/>
                  <a:gd name="T63" fmla="*/ 96 h 194"/>
                  <a:gd name="T64" fmla="*/ 68 w 208"/>
                  <a:gd name="T65" fmla="*/ 102 h 194"/>
                  <a:gd name="T66" fmla="*/ 58 w 208"/>
                  <a:gd name="T67" fmla="*/ 106 h 194"/>
                  <a:gd name="T68" fmla="*/ 36 w 208"/>
                  <a:gd name="T69" fmla="*/ 128 h 194"/>
                  <a:gd name="T70" fmla="*/ 32 w 208"/>
                  <a:gd name="T71" fmla="*/ 149 h 194"/>
                  <a:gd name="T72" fmla="*/ 45 w 208"/>
                  <a:gd name="T73" fmla="*/ 161 h 194"/>
                  <a:gd name="T74" fmla="*/ 71 w 208"/>
                  <a:gd name="T75" fmla="*/ 175 h 194"/>
                  <a:gd name="T76" fmla="*/ 71 w 208"/>
                  <a:gd name="T77" fmla="*/ 178 h 194"/>
                  <a:gd name="T78" fmla="*/ 61 w 208"/>
                  <a:gd name="T79" fmla="*/ 176 h 194"/>
                  <a:gd name="T80" fmla="*/ 42 w 208"/>
                  <a:gd name="T81" fmla="*/ 178 h 194"/>
                  <a:gd name="T82" fmla="*/ 20 w 208"/>
                  <a:gd name="T83" fmla="*/ 184 h 194"/>
                  <a:gd name="T84" fmla="*/ 13 w 208"/>
                  <a:gd name="T85" fmla="*/ 188 h 194"/>
                  <a:gd name="T86" fmla="*/ 13 w 208"/>
                  <a:gd name="T87" fmla="*/ 191 h 194"/>
                  <a:gd name="T88" fmla="*/ 7 w 208"/>
                  <a:gd name="T89" fmla="*/ 193 h 194"/>
                  <a:gd name="T90" fmla="*/ 7 w 208"/>
                  <a:gd name="T91" fmla="*/ 194 h 194"/>
                  <a:gd name="T92" fmla="*/ 4 w 208"/>
                  <a:gd name="T93" fmla="*/ 194 h 194"/>
                  <a:gd name="T94" fmla="*/ 0 w 208"/>
                  <a:gd name="T95" fmla="*/ 194 h 194"/>
                  <a:gd name="T96" fmla="*/ 0 w 208"/>
                  <a:gd name="T97" fmla="*/ 193 h 194"/>
                  <a:gd name="T98" fmla="*/ 0 w 208"/>
                  <a:gd name="T99" fmla="*/ 193 h 194"/>
                  <a:gd name="T100" fmla="*/ 0 w 208"/>
                  <a:gd name="T101" fmla="*/ 193 h 194"/>
                  <a:gd name="T102" fmla="*/ 0 w 208"/>
                  <a:gd name="T103" fmla="*/ 103 h 194"/>
                  <a:gd name="T104" fmla="*/ 16 w 208"/>
                  <a:gd name="T105" fmla="*/ 0 h 194"/>
                  <a:gd name="T106" fmla="*/ 16 w 208"/>
                  <a:gd name="T107" fmla="*/ 2 h 194"/>
                  <a:gd name="T108" fmla="*/ 16 w 208"/>
                  <a:gd name="T109" fmla="*/ 2 h 194"/>
                  <a:gd name="T110" fmla="*/ 20 w 208"/>
                  <a:gd name="T111" fmla="*/ 0 h 194"/>
                  <a:gd name="T112" fmla="*/ 42 w 208"/>
                  <a:gd name="T113" fmla="*/ 23 h 19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08" h="194">
                    <a:moveTo>
                      <a:pt x="42" y="23"/>
                    </a:moveTo>
                    <a:lnTo>
                      <a:pt x="42" y="24"/>
                    </a:lnTo>
                    <a:lnTo>
                      <a:pt x="64" y="20"/>
                    </a:lnTo>
                    <a:lnTo>
                      <a:pt x="90" y="14"/>
                    </a:lnTo>
                    <a:lnTo>
                      <a:pt x="109" y="14"/>
                    </a:lnTo>
                    <a:lnTo>
                      <a:pt x="112" y="20"/>
                    </a:lnTo>
                    <a:lnTo>
                      <a:pt x="116" y="20"/>
                    </a:lnTo>
                    <a:lnTo>
                      <a:pt x="116" y="21"/>
                    </a:lnTo>
                    <a:lnTo>
                      <a:pt x="116" y="30"/>
                    </a:lnTo>
                    <a:lnTo>
                      <a:pt x="116" y="32"/>
                    </a:lnTo>
                    <a:lnTo>
                      <a:pt x="116" y="36"/>
                    </a:lnTo>
                    <a:lnTo>
                      <a:pt x="116" y="39"/>
                    </a:lnTo>
                    <a:lnTo>
                      <a:pt x="119" y="46"/>
                    </a:lnTo>
                    <a:lnTo>
                      <a:pt x="128" y="46"/>
                    </a:lnTo>
                    <a:lnTo>
                      <a:pt x="138" y="49"/>
                    </a:lnTo>
                    <a:lnTo>
                      <a:pt x="144" y="49"/>
                    </a:lnTo>
                    <a:lnTo>
                      <a:pt x="160" y="53"/>
                    </a:lnTo>
                    <a:lnTo>
                      <a:pt x="186" y="61"/>
                    </a:lnTo>
                    <a:lnTo>
                      <a:pt x="192" y="62"/>
                    </a:lnTo>
                    <a:lnTo>
                      <a:pt x="208" y="70"/>
                    </a:lnTo>
                    <a:lnTo>
                      <a:pt x="205" y="71"/>
                    </a:lnTo>
                    <a:lnTo>
                      <a:pt x="173" y="65"/>
                    </a:lnTo>
                    <a:lnTo>
                      <a:pt x="135" y="64"/>
                    </a:lnTo>
                    <a:lnTo>
                      <a:pt x="106" y="64"/>
                    </a:lnTo>
                    <a:lnTo>
                      <a:pt x="77" y="68"/>
                    </a:lnTo>
                    <a:lnTo>
                      <a:pt x="48" y="74"/>
                    </a:lnTo>
                    <a:lnTo>
                      <a:pt x="29" y="87"/>
                    </a:lnTo>
                    <a:lnTo>
                      <a:pt x="64" y="88"/>
                    </a:lnTo>
                    <a:lnTo>
                      <a:pt x="93" y="93"/>
                    </a:lnTo>
                    <a:lnTo>
                      <a:pt x="93" y="94"/>
                    </a:lnTo>
                    <a:lnTo>
                      <a:pt x="90" y="96"/>
                    </a:lnTo>
                    <a:lnTo>
                      <a:pt x="87" y="96"/>
                    </a:lnTo>
                    <a:lnTo>
                      <a:pt x="68" y="102"/>
                    </a:lnTo>
                    <a:lnTo>
                      <a:pt x="58" y="106"/>
                    </a:lnTo>
                    <a:lnTo>
                      <a:pt x="36" y="128"/>
                    </a:lnTo>
                    <a:lnTo>
                      <a:pt x="32" y="149"/>
                    </a:lnTo>
                    <a:lnTo>
                      <a:pt x="45" y="161"/>
                    </a:lnTo>
                    <a:lnTo>
                      <a:pt x="71" y="175"/>
                    </a:lnTo>
                    <a:lnTo>
                      <a:pt x="71" y="178"/>
                    </a:lnTo>
                    <a:lnTo>
                      <a:pt x="61" y="176"/>
                    </a:lnTo>
                    <a:lnTo>
                      <a:pt x="42" y="178"/>
                    </a:lnTo>
                    <a:lnTo>
                      <a:pt x="20" y="184"/>
                    </a:lnTo>
                    <a:lnTo>
                      <a:pt x="13" y="188"/>
                    </a:lnTo>
                    <a:lnTo>
                      <a:pt x="13" y="191"/>
                    </a:lnTo>
                    <a:lnTo>
                      <a:pt x="7" y="193"/>
                    </a:lnTo>
                    <a:lnTo>
                      <a:pt x="7" y="194"/>
                    </a:lnTo>
                    <a:lnTo>
                      <a:pt x="4" y="194"/>
                    </a:lnTo>
                    <a:lnTo>
                      <a:pt x="0" y="194"/>
                    </a:lnTo>
                    <a:lnTo>
                      <a:pt x="0" y="193"/>
                    </a:lnTo>
                    <a:lnTo>
                      <a:pt x="0" y="103"/>
                    </a:lnTo>
                    <a:lnTo>
                      <a:pt x="16" y="0"/>
                    </a:lnTo>
                    <a:lnTo>
                      <a:pt x="16" y="2"/>
                    </a:lnTo>
                    <a:lnTo>
                      <a:pt x="20" y="0"/>
                    </a:lnTo>
                    <a:lnTo>
                      <a:pt x="42" y="2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64" name="Freeform 13"/>
              <p:cNvSpPr>
                <a:spLocks noEditPoints="1"/>
              </p:cNvSpPr>
              <p:nvPr/>
            </p:nvSpPr>
            <p:spPr bwMode="auto">
              <a:xfrm>
                <a:off x="2312" y="456"/>
                <a:ext cx="977" cy="148"/>
              </a:xfrm>
              <a:custGeom>
                <a:avLst/>
                <a:gdLst>
                  <a:gd name="T0" fmla="*/ 772 w 977"/>
                  <a:gd name="T1" fmla="*/ 5 h 148"/>
                  <a:gd name="T2" fmla="*/ 884 w 977"/>
                  <a:gd name="T3" fmla="*/ 23 h 148"/>
                  <a:gd name="T4" fmla="*/ 932 w 977"/>
                  <a:gd name="T5" fmla="*/ 38 h 148"/>
                  <a:gd name="T6" fmla="*/ 977 w 977"/>
                  <a:gd name="T7" fmla="*/ 72 h 148"/>
                  <a:gd name="T8" fmla="*/ 939 w 977"/>
                  <a:gd name="T9" fmla="*/ 110 h 148"/>
                  <a:gd name="T10" fmla="*/ 856 w 977"/>
                  <a:gd name="T11" fmla="*/ 116 h 148"/>
                  <a:gd name="T12" fmla="*/ 811 w 977"/>
                  <a:gd name="T13" fmla="*/ 93 h 148"/>
                  <a:gd name="T14" fmla="*/ 811 w 977"/>
                  <a:gd name="T15" fmla="*/ 82 h 148"/>
                  <a:gd name="T16" fmla="*/ 833 w 977"/>
                  <a:gd name="T17" fmla="*/ 97 h 148"/>
                  <a:gd name="T18" fmla="*/ 875 w 977"/>
                  <a:gd name="T19" fmla="*/ 99 h 148"/>
                  <a:gd name="T20" fmla="*/ 916 w 977"/>
                  <a:gd name="T21" fmla="*/ 87 h 148"/>
                  <a:gd name="T22" fmla="*/ 916 w 977"/>
                  <a:gd name="T23" fmla="*/ 59 h 148"/>
                  <a:gd name="T24" fmla="*/ 859 w 977"/>
                  <a:gd name="T25" fmla="*/ 35 h 148"/>
                  <a:gd name="T26" fmla="*/ 801 w 977"/>
                  <a:gd name="T27" fmla="*/ 31 h 148"/>
                  <a:gd name="T28" fmla="*/ 743 w 977"/>
                  <a:gd name="T29" fmla="*/ 32 h 148"/>
                  <a:gd name="T30" fmla="*/ 676 w 977"/>
                  <a:gd name="T31" fmla="*/ 53 h 148"/>
                  <a:gd name="T32" fmla="*/ 683 w 977"/>
                  <a:gd name="T33" fmla="*/ 73 h 148"/>
                  <a:gd name="T34" fmla="*/ 711 w 977"/>
                  <a:gd name="T35" fmla="*/ 70 h 148"/>
                  <a:gd name="T36" fmla="*/ 692 w 977"/>
                  <a:gd name="T37" fmla="*/ 87 h 148"/>
                  <a:gd name="T38" fmla="*/ 631 w 977"/>
                  <a:gd name="T39" fmla="*/ 73 h 148"/>
                  <a:gd name="T40" fmla="*/ 641 w 977"/>
                  <a:gd name="T41" fmla="*/ 46 h 148"/>
                  <a:gd name="T42" fmla="*/ 436 w 977"/>
                  <a:gd name="T43" fmla="*/ 90 h 148"/>
                  <a:gd name="T44" fmla="*/ 407 w 977"/>
                  <a:gd name="T45" fmla="*/ 105 h 148"/>
                  <a:gd name="T46" fmla="*/ 407 w 977"/>
                  <a:gd name="T47" fmla="*/ 134 h 148"/>
                  <a:gd name="T48" fmla="*/ 350 w 977"/>
                  <a:gd name="T49" fmla="*/ 148 h 148"/>
                  <a:gd name="T50" fmla="*/ 279 w 977"/>
                  <a:gd name="T51" fmla="*/ 117 h 148"/>
                  <a:gd name="T52" fmla="*/ 212 w 977"/>
                  <a:gd name="T53" fmla="*/ 111 h 148"/>
                  <a:gd name="T54" fmla="*/ 87 w 977"/>
                  <a:gd name="T55" fmla="*/ 110 h 148"/>
                  <a:gd name="T56" fmla="*/ 42 w 977"/>
                  <a:gd name="T57" fmla="*/ 102 h 148"/>
                  <a:gd name="T58" fmla="*/ 0 w 977"/>
                  <a:gd name="T59" fmla="*/ 66 h 148"/>
                  <a:gd name="T60" fmla="*/ 49 w 977"/>
                  <a:gd name="T61" fmla="*/ 29 h 148"/>
                  <a:gd name="T62" fmla="*/ 55 w 977"/>
                  <a:gd name="T63" fmla="*/ 25 h 148"/>
                  <a:gd name="T64" fmla="*/ 58 w 977"/>
                  <a:gd name="T65" fmla="*/ 29 h 148"/>
                  <a:gd name="T66" fmla="*/ 39 w 977"/>
                  <a:gd name="T67" fmla="*/ 55 h 148"/>
                  <a:gd name="T68" fmla="*/ 74 w 977"/>
                  <a:gd name="T69" fmla="*/ 91 h 148"/>
                  <a:gd name="T70" fmla="*/ 119 w 977"/>
                  <a:gd name="T71" fmla="*/ 93 h 148"/>
                  <a:gd name="T72" fmla="*/ 119 w 977"/>
                  <a:gd name="T73" fmla="*/ 73 h 148"/>
                  <a:gd name="T74" fmla="*/ 132 w 977"/>
                  <a:gd name="T75" fmla="*/ 63 h 148"/>
                  <a:gd name="T76" fmla="*/ 138 w 977"/>
                  <a:gd name="T77" fmla="*/ 70 h 148"/>
                  <a:gd name="T78" fmla="*/ 212 w 977"/>
                  <a:gd name="T79" fmla="*/ 91 h 148"/>
                  <a:gd name="T80" fmla="*/ 273 w 977"/>
                  <a:gd name="T81" fmla="*/ 88 h 148"/>
                  <a:gd name="T82" fmla="*/ 321 w 977"/>
                  <a:gd name="T83" fmla="*/ 41 h 148"/>
                  <a:gd name="T84" fmla="*/ 314 w 977"/>
                  <a:gd name="T85" fmla="*/ 11 h 148"/>
                  <a:gd name="T86" fmla="*/ 321 w 977"/>
                  <a:gd name="T87" fmla="*/ 11 h 148"/>
                  <a:gd name="T88" fmla="*/ 330 w 977"/>
                  <a:gd name="T89" fmla="*/ 15 h 148"/>
                  <a:gd name="T90" fmla="*/ 356 w 977"/>
                  <a:gd name="T91" fmla="*/ 22 h 148"/>
                  <a:gd name="T92" fmla="*/ 516 w 977"/>
                  <a:gd name="T93" fmla="*/ 8 h 148"/>
                  <a:gd name="T94" fmla="*/ 587 w 977"/>
                  <a:gd name="T95" fmla="*/ 3 h 148"/>
                  <a:gd name="T96" fmla="*/ 660 w 977"/>
                  <a:gd name="T97" fmla="*/ 2 h 148"/>
                  <a:gd name="T98" fmla="*/ 378 w 977"/>
                  <a:gd name="T99" fmla="*/ 110 h 148"/>
                  <a:gd name="T100" fmla="*/ 359 w 977"/>
                  <a:gd name="T101" fmla="*/ 119 h 148"/>
                  <a:gd name="T102" fmla="*/ 318 w 977"/>
                  <a:gd name="T103" fmla="*/ 108 h 148"/>
                  <a:gd name="T104" fmla="*/ 362 w 977"/>
                  <a:gd name="T105" fmla="*/ 100 h 148"/>
                  <a:gd name="T106" fmla="*/ 382 w 977"/>
                  <a:gd name="T107" fmla="*/ 105 h 148"/>
                  <a:gd name="T108" fmla="*/ 535 w 977"/>
                  <a:gd name="T109" fmla="*/ 56 h 148"/>
                  <a:gd name="T110" fmla="*/ 334 w 977"/>
                  <a:gd name="T111" fmla="*/ 85 h 148"/>
                  <a:gd name="T112" fmla="*/ 321 w 977"/>
                  <a:gd name="T113" fmla="*/ 87 h 148"/>
                  <a:gd name="T114" fmla="*/ 372 w 977"/>
                  <a:gd name="T115" fmla="*/ 53 h 148"/>
                  <a:gd name="T116" fmla="*/ 513 w 977"/>
                  <a:gd name="T117" fmla="*/ 26 h 148"/>
                  <a:gd name="T118" fmla="*/ 545 w 977"/>
                  <a:gd name="T119" fmla="*/ 23 h 14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77" h="148">
                    <a:moveTo>
                      <a:pt x="673" y="0"/>
                    </a:moveTo>
                    <a:lnTo>
                      <a:pt x="715" y="2"/>
                    </a:lnTo>
                    <a:lnTo>
                      <a:pt x="772" y="5"/>
                    </a:lnTo>
                    <a:lnTo>
                      <a:pt x="843" y="12"/>
                    </a:lnTo>
                    <a:lnTo>
                      <a:pt x="878" y="22"/>
                    </a:lnTo>
                    <a:lnTo>
                      <a:pt x="884" y="23"/>
                    </a:lnTo>
                    <a:lnTo>
                      <a:pt x="891" y="26"/>
                    </a:lnTo>
                    <a:lnTo>
                      <a:pt x="907" y="29"/>
                    </a:lnTo>
                    <a:lnTo>
                      <a:pt x="932" y="38"/>
                    </a:lnTo>
                    <a:lnTo>
                      <a:pt x="955" y="52"/>
                    </a:lnTo>
                    <a:lnTo>
                      <a:pt x="971" y="63"/>
                    </a:lnTo>
                    <a:lnTo>
                      <a:pt x="977" y="72"/>
                    </a:lnTo>
                    <a:lnTo>
                      <a:pt x="974" y="88"/>
                    </a:lnTo>
                    <a:lnTo>
                      <a:pt x="961" y="102"/>
                    </a:lnTo>
                    <a:lnTo>
                      <a:pt x="939" y="110"/>
                    </a:lnTo>
                    <a:lnTo>
                      <a:pt x="910" y="116"/>
                    </a:lnTo>
                    <a:lnTo>
                      <a:pt x="884" y="117"/>
                    </a:lnTo>
                    <a:lnTo>
                      <a:pt x="856" y="116"/>
                    </a:lnTo>
                    <a:lnTo>
                      <a:pt x="830" y="108"/>
                    </a:lnTo>
                    <a:lnTo>
                      <a:pt x="817" y="100"/>
                    </a:lnTo>
                    <a:lnTo>
                      <a:pt x="811" y="93"/>
                    </a:lnTo>
                    <a:lnTo>
                      <a:pt x="811" y="84"/>
                    </a:lnTo>
                    <a:lnTo>
                      <a:pt x="811" y="82"/>
                    </a:lnTo>
                    <a:lnTo>
                      <a:pt x="817" y="82"/>
                    </a:lnTo>
                    <a:lnTo>
                      <a:pt x="817" y="87"/>
                    </a:lnTo>
                    <a:lnTo>
                      <a:pt x="833" y="97"/>
                    </a:lnTo>
                    <a:lnTo>
                      <a:pt x="846" y="102"/>
                    </a:lnTo>
                    <a:lnTo>
                      <a:pt x="872" y="102"/>
                    </a:lnTo>
                    <a:lnTo>
                      <a:pt x="875" y="99"/>
                    </a:lnTo>
                    <a:lnTo>
                      <a:pt x="888" y="99"/>
                    </a:lnTo>
                    <a:lnTo>
                      <a:pt x="904" y="94"/>
                    </a:lnTo>
                    <a:lnTo>
                      <a:pt x="916" y="87"/>
                    </a:lnTo>
                    <a:lnTo>
                      <a:pt x="923" y="78"/>
                    </a:lnTo>
                    <a:lnTo>
                      <a:pt x="923" y="64"/>
                    </a:lnTo>
                    <a:lnTo>
                      <a:pt x="916" y="59"/>
                    </a:lnTo>
                    <a:lnTo>
                      <a:pt x="904" y="50"/>
                    </a:lnTo>
                    <a:lnTo>
                      <a:pt x="875" y="38"/>
                    </a:lnTo>
                    <a:lnTo>
                      <a:pt x="859" y="35"/>
                    </a:lnTo>
                    <a:lnTo>
                      <a:pt x="830" y="31"/>
                    </a:lnTo>
                    <a:lnTo>
                      <a:pt x="808" y="29"/>
                    </a:lnTo>
                    <a:lnTo>
                      <a:pt x="801" y="31"/>
                    </a:lnTo>
                    <a:lnTo>
                      <a:pt x="788" y="29"/>
                    </a:lnTo>
                    <a:lnTo>
                      <a:pt x="756" y="31"/>
                    </a:lnTo>
                    <a:lnTo>
                      <a:pt x="743" y="32"/>
                    </a:lnTo>
                    <a:lnTo>
                      <a:pt x="724" y="35"/>
                    </a:lnTo>
                    <a:lnTo>
                      <a:pt x="695" y="44"/>
                    </a:lnTo>
                    <a:lnTo>
                      <a:pt x="676" y="53"/>
                    </a:lnTo>
                    <a:lnTo>
                      <a:pt x="673" y="66"/>
                    </a:lnTo>
                    <a:lnTo>
                      <a:pt x="679" y="72"/>
                    </a:lnTo>
                    <a:lnTo>
                      <a:pt x="683" y="73"/>
                    </a:lnTo>
                    <a:lnTo>
                      <a:pt x="695" y="73"/>
                    </a:lnTo>
                    <a:lnTo>
                      <a:pt x="708" y="70"/>
                    </a:lnTo>
                    <a:lnTo>
                      <a:pt x="711" y="70"/>
                    </a:lnTo>
                    <a:lnTo>
                      <a:pt x="711" y="78"/>
                    </a:lnTo>
                    <a:lnTo>
                      <a:pt x="699" y="84"/>
                    </a:lnTo>
                    <a:lnTo>
                      <a:pt x="692" y="87"/>
                    </a:lnTo>
                    <a:lnTo>
                      <a:pt x="657" y="87"/>
                    </a:lnTo>
                    <a:lnTo>
                      <a:pt x="641" y="79"/>
                    </a:lnTo>
                    <a:lnTo>
                      <a:pt x="631" y="73"/>
                    </a:lnTo>
                    <a:lnTo>
                      <a:pt x="631" y="58"/>
                    </a:lnTo>
                    <a:lnTo>
                      <a:pt x="644" y="46"/>
                    </a:lnTo>
                    <a:lnTo>
                      <a:pt x="641" y="46"/>
                    </a:lnTo>
                    <a:lnTo>
                      <a:pt x="612" y="55"/>
                    </a:lnTo>
                    <a:lnTo>
                      <a:pt x="516" y="76"/>
                    </a:lnTo>
                    <a:lnTo>
                      <a:pt x="436" y="90"/>
                    </a:lnTo>
                    <a:lnTo>
                      <a:pt x="394" y="96"/>
                    </a:lnTo>
                    <a:lnTo>
                      <a:pt x="391" y="97"/>
                    </a:lnTo>
                    <a:lnTo>
                      <a:pt x="407" y="105"/>
                    </a:lnTo>
                    <a:lnTo>
                      <a:pt x="410" y="111"/>
                    </a:lnTo>
                    <a:lnTo>
                      <a:pt x="414" y="126"/>
                    </a:lnTo>
                    <a:lnTo>
                      <a:pt x="407" y="134"/>
                    </a:lnTo>
                    <a:lnTo>
                      <a:pt x="391" y="141"/>
                    </a:lnTo>
                    <a:lnTo>
                      <a:pt x="382" y="146"/>
                    </a:lnTo>
                    <a:lnTo>
                      <a:pt x="350" y="148"/>
                    </a:lnTo>
                    <a:lnTo>
                      <a:pt x="327" y="145"/>
                    </a:lnTo>
                    <a:lnTo>
                      <a:pt x="298" y="135"/>
                    </a:lnTo>
                    <a:lnTo>
                      <a:pt x="279" y="117"/>
                    </a:lnTo>
                    <a:lnTo>
                      <a:pt x="273" y="107"/>
                    </a:lnTo>
                    <a:lnTo>
                      <a:pt x="228" y="110"/>
                    </a:lnTo>
                    <a:lnTo>
                      <a:pt x="212" y="111"/>
                    </a:lnTo>
                    <a:lnTo>
                      <a:pt x="170" y="113"/>
                    </a:lnTo>
                    <a:lnTo>
                      <a:pt x="122" y="113"/>
                    </a:lnTo>
                    <a:lnTo>
                      <a:pt x="87" y="110"/>
                    </a:lnTo>
                    <a:lnTo>
                      <a:pt x="77" y="108"/>
                    </a:lnTo>
                    <a:lnTo>
                      <a:pt x="55" y="105"/>
                    </a:lnTo>
                    <a:lnTo>
                      <a:pt x="42" y="102"/>
                    </a:lnTo>
                    <a:lnTo>
                      <a:pt x="23" y="91"/>
                    </a:lnTo>
                    <a:lnTo>
                      <a:pt x="4" y="75"/>
                    </a:lnTo>
                    <a:lnTo>
                      <a:pt x="0" y="66"/>
                    </a:lnTo>
                    <a:lnTo>
                      <a:pt x="0" y="58"/>
                    </a:lnTo>
                    <a:lnTo>
                      <a:pt x="20" y="40"/>
                    </a:lnTo>
                    <a:lnTo>
                      <a:pt x="49" y="29"/>
                    </a:lnTo>
                    <a:lnTo>
                      <a:pt x="52" y="28"/>
                    </a:lnTo>
                    <a:lnTo>
                      <a:pt x="55" y="26"/>
                    </a:lnTo>
                    <a:lnTo>
                      <a:pt x="55" y="25"/>
                    </a:lnTo>
                    <a:lnTo>
                      <a:pt x="61" y="26"/>
                    </a:lnTo>
                    <a:lnTo>
                      <a:pt x="58" y="29"/>
                    </a:lnTo>
                    <a:lnTo>
                      <a:pt x="61" y="29"/>
                    </a:lnTo>
                    <a:lnTo>
                      <a:pt x="42" y="46"/>
                    </a:lnTo>
                    <a:lnTo>
                      <a:pt x="39" y="55"/>
                    </a:lnTo>
                    <a:lnTo>
                      <a:pt x="42" y="72"/>
                    </a:lnTo>
                    <a:lnTo>
                      <a:pt x="58" y="85"/>
                    </a:lnTo>
                    <a:lnTo>
                      <a:pt x="74" y="91"/>
                    </a:lnTo>
                    <a:lnTo>
                      <a:pt x="100" y="94"/>
                    </a:lnTo>
                    <a:lnTo>
                      <a:pt x="116" y="94"/>
                    </a:lnTo>
                    <a:lnTo>
                      <a:pt x="119" y="93"/>
                    </a:lnTo>
                    <a:lnTo>
                      <a:pt x="122" y="91"/>
                    </a:lnTo>
                    <a:lnTo>
                      <a:pt x="119" y="84"/>
                    </a:lnTo>
                    <a:lnTo>
                      <a:pt x="119" y="73"/>
                    </a:lnTo>
                    <a:lnTo>
                      <a:pt x="129" y="64"/>
                    </a:lnTo>
                    <a:lnTo>
                      <a:pt x="129" y="63"/>
                    </a:lnTo>
                    <a:lnTo>
                      <a:pt x="132" y="63"/>
                    </a:lnTo>
                    <a:lnTo>
                      <a:pt x="135" y="64"/>
                    </a:lnTo>
                    <a:lnTo>
                      <a:pt x="135" y="66"/>
                    </a:lnTo>
                    <a:lnTo>
                      <a:pt x="138" y="70"/>
                    </a:lnTo>
                    <a:lnTo>
                      <a:pt x="164" y="84"/>
                    </a:lnTo>
                    <a:lnTo>
                      <a:pt x="177" y="87"/>
                    </a:lnTo>
                    <a:lnTo>
                      <a:pt x="212" y="91"/>
                    </a:lnTo>
                    <a:lnTo>
                      <a:pt x="250" y="91"/>
                    </a:lnTo>
                    <a:lnTo>
                      <a:pt x="273" y="88"/>
                    </a:lnTo>
                    <a:lnTo>
                      <a:pt x="289" y="67"/>
                    </a:lnTo>
                    <a:lnTo>
                      <a:pt x="302" y="53"/>
                    </a:lnTo>
                    <a:lnTo>
                      <a:pt x="321" y="41"/>
                    </a:lnTo>
                    <a:lnTo>
                      <a:pt x="318" y="35"/>
                    </a:lnTo>
                    <a:lnTo>
                      <a:pt x="311" y="20"/>
                    </a:lnTo>
                    <a:lnTo>
                      <a:pt x="314" y="11"/>
                    </a:lnTo>
                    <a:lnTo>
                      <a:pt x="318" y="9"/>
                    </a:lnTo>
                    <a:lnTo>
                      <a:pt x="321" y="9"/>
                    </a:lnTo>
                    <a:lnTo>
                      <a:pt x="321" y="11"/>
                    </a:lnTo>
                    <a:lnTo>
                      <a:pt x="321" y="12"/>
                    </a:lnTo>
                    <a:lnTo>
                      <a:pt x="324" y="12"/>
                    </a:lnTo>
                    <a:lnTo>
                      <a:pt x="330" y="15"/>
                    </a:lnTo>
                    <a:lnTo>
                      <a:pt x="346" y="20"/>
                    </a:lnTo>
                    <a:lnTo>
                      <a:pt x="353" y="20"/>
                    </a:lnTo>
                    <a:lnTo>
                      <a:pt x="356" y="22"/>
                    </a:lnTo>
                    <a:lnTo>
                      <a:pt x="417" y="20"/>
                    </a:lnTo>
                    <a:lnTo>
                      <a:pt x="468" y="15"/>
                    </a:lnTo>
                    <a:lnTo>
                      <a:pt x="516" y="8"/>
                    </a:lnTo>
                    <a:lnTo>
                      <a:pt x="558" y="5"/>
                    </a:lnTo>
                    <a:lnTo>
                      <a:pt x="577" y="5"/>
                    </a:lnTo>
                    <a:lnTo>
                      <a:pt x="587" y="3"/>
                    </a:lnTo>
                    <a:lnTo>
                      <a:pt x="599" y="3"/>
                    </a:lnTo>
                    <a:lnTo>
                      <a:pt x="644" y="0"/>
                    </a:lnTo>
                    <a:lnTo>
                      <a:pt x="660" y="2"/>
                    </a:lnTo>
                    <a:lnTo>
                      <a:pt x="673" y="0"/>
                    </a:lnTo>
                    <a:close/>
                    <a:moveTo>
                      <a:pt x="382" y="105"/>
                    </a:moveTo>
                    <a:lnTo>
                      <a:pt x="378" y="110"/>
                    </a:lnTo>
                    <a:lnTo>
                      <a:pt x="372" y="116"/>
                    </a:lnTo>
                    <a:lnTo>
                      <a:pt x="369" y="117"/>
                    </a:lnTo>
                    <a:lnTo>
                      <a:pt x="359" y="119"/>
                    </a:lnTo>
                    <a:lnTo>
                      <a:pt x="340" y="117"/>
                    </a:lnTo>
                    <a:lnTo>
                      <a:pt x="327" y="116"/>
                    </a:lnTo>
                    <a:lnTo>
                      <a:pt x="318" y="108"/>
                    </a:lnTo>
                    <a:lnTo>
                      <a:pt x="318" y="104"/>
                    </a:lnTo>
                    <a:lnTo>
                      <a:pt x="343" y="102"/>
                    </a:lnTo>
                    <a:lnTo>
                      <a:pt x="362" y="100"/>
                    </a:lnTo>
                    <a:lnTo>
                      <a:pt x="375" y="99"/>
                    </a:lnTo>
                    <a:lnTo>
                      <a:pt x="382" y="99"/>
                    </a:lnTo>
                    <a:lnTo>
                      <a:pt x="382" y="105"/>
                    </a:lnTo>
                    <a:close/>
                    <a:moveTo>
                      <a:pt x="638" y="28"/>
                    </a:moveTo>
                    <a:lnTo>
                      <a:pt x="596" y="41"/>
                    </a:lnTo>
                    <a:lnTo>
                      <a:pt x="535" y="56"/>
                    </a:lnTo>
                    <a:lnTo>
                      <a:pt x="452" y="72"/>
                    </a:lnTo>
                    <a:lnTo>
                      <a:pt x="343" y="85"/>
                    </a:lnTo>
                    <a:lnTo>
                      <a:pt x="334" y="85"/>
                    </a:lnTo>
                    <a:lnTo>
                      <a:pt x="330" y="87"/>
                    </a:lnTo>
                    <a:lnTo>
                      <a:pt x="321" y="87"/>
                    </a:lnTo>
                    <a:lnTo>
                      <a:pt x="321" y="82"/>
                    </a:lnTo>
                    <a:lnTo>
                      <a:pt x="340" y="67"/>
                    </a:lnTo>
                    <a:lnTo>
                      <a:pt x="372" y="53"/>
                    </a:lnTo>
                    <a:lnTo>
                      <a:pt x="410" y="41"/>
                    </a:lnTo>
                    <a:lnTo>
                      <a:pt x="455" y="32"/>
                    </a:lnTo>
                    <a:lnTo>
                      <a:pt x="513" y="26"/>
                    </a:lnTo>
                    <a:lnTo>
                      <a:pt x="529" y="25"/>
                    </a:lnTo>
                    <a:lnTo>
                      <a:pt x="542" y="25"/>
                    </a:lnTo>
                    <a:lnTo>
                      <a:pt x="545" y="23"/>
                    </a:lnTo>
                    <a:lnTo>
                      <a:pt x="609" y="23"/>
                    </a:lnTo>
                    <a:lnTo>
                      <a:pt x="638" y="2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65" name="Freeform 14"/>
              <p:cNvSpPr>
                <a:spLocks noEditPoints="1"/>
              </p:cNvSpPr>
              <p:nvPr/>
            </p:nvSpPr>
            <p:spPr bwMode="auto">
              <a:xfrm>
                <a:off x="3421" y="453"/>
                <a:ext cx="976" cy="146"/>
              </a:xfrm>
              <a:custGeom>
                <a:avLst/>
                <a:gdLst>
                  <a:gd name="T0" fmla="*/ 201 w 976"/>
                  <a:gd name="T1" fmla="*/ 6 h 146"/>
                  <a:gd name="T2" fmla="*/ 92 w 976"/>
                  <a:gd name="T3" fmla="*/ 25 h 146"/>
                  <a:gd name="T4" fmla="*/ 44 w 976"/>
                  <a:gd name="T5" fmla="*/ 40 h 146"/>
                  <a:gd name="T6" fmla="*/ 0 w 976"/>
                  <a:gd name="T7" fmla="*/ 73 h 146"/>
                  <a:gd name="T8" fmla="*/ 38 w 976"/>
                  <a:gd name="T9" fmla="*/ 113 h 146"/>
                  <a:gd name="T10" fmla="*/ 121 w 976"/>
                  <a:gd name="T11" fmla="*/ 116 h 146"/>
                  <a:gd name="T12" fmla="*/ 169 w 976"/>
                  <a:gd name="T13" fmla="*/ 94 h 146"/>
                  <a:gd name="T14" fmla="*/ 166 w 976"/>
                  <a:gd name="T15" fmla="*/ 84 h 146"/>
                  <a:gd name="T16" fmla="*/ 147 w 976"/>
                  <a:gd name="T17" fmla="*/ 97 h 146"/>
                  <a:gd name="T18" fmla="*/ 102 w 976"/>
                  <a:gd name="T19" fmla="*/ 100 h 146"/>
                  <a:gd name="T20" fmla="*/ 60 w 976"/>
                  <a:gd name="T21" fmla="*/ 88 h 146"/>
                  <a:gd name="T22" fmla="*/ 60 w 976"/>
                  <a:gd name="T23" fmla="*/ 61 h 146"/>
                  <a:gd name="T24" fmla="*/ 118 w 976"/>
                  <a:gd name="T25" fmla="*/ 37 h 146"/>
                  <a:gd name="T26" fmla="*/ 176 w 976"/>
                  <a:gd name="T27" fmla="*/ 32 h 146"/>
                  <a:gd name="T28" fmla="*/ 233 w 976"/>
                  <a:gd name="T29" fmla="*/ 34 h 146"/>
                  <a:gd name="T30" fmla="*/ 301 w 976"/>
                  <a:gd name="T31" fmla="*/ 55 h 146"/>
                  <a:gd name="T32" fmla="*/ 294 w 976"/>
                  <a:gd name="T33" fmla="*/ 73 h 146"/>
                  <a:gd name="T34" fmla="*/ 265 w 976"/>
                  <a:gd name="T35" fmla="*/ 72 h 146"/>
                  <a:gd name="T36" fmla="*/ 285 w 976"/>
                  <a:gd name="T37" fmla="*/ 88 h 146"/>
                  <a:gd name="T38" fmla="*/ 345 w 976"/>
                  <a:gd name="T39" fmla="*/ 73 h 146"/>
                  <a:gd name="T40" fmla="*/ 339 w 976"/>
                  <a:gd name="T41" fmla="*/ 46 h 146"/>
                  <a:gd name="T42" fmla="*/ 541 w 976"/>
                  <a:gd name="T43" fmla="*/ 90 h 146"/>
                  <a:gd name="T44" fmla="*/ 573 w 976"/>
                  <a:gd name="T45" fmla="*/ 103 h 146"/>
                  <a:gd name="T46" fmla="*/ 573 w 976"/>
                  <a:gd name="T47" fmla="*/ 134 h 146"/>
                  <a:gd name="T48" fmla="*/ 630 w 976"/>
                  <a:gd name="T49" fmla="*/ 146 h 146"/>
                  <a:gd name="T50" fmla="*/ 698 w 976"/>
                  <a:gd name="T51" fmla="*/ 116 h 146"/>
                  <a:gd name="T52" fmla="*/ 768 w 976"/>
                  <a:gd name="T53" fmla="*/ 110 h 146"/>
                  <a:gd name="T54" fmla="*/ 893 w 976"/>
                  <a:gd name="T55" fmla="*/ 108 h 146"/>
                  <a:gd name="T56" fmla="*/ 938 w 976"/>
                  <a:gd name="T57" fmla="*/ 100 h 146"/>
                  <a:gd name="T58" fmla="*/ 976 w 976"/>
                  <a:gd name="T59" fmla="*/ 64 h 146"/>
                  <a:gd name="T60" fmla="*/ 928 w 976"/>
                  <a:gd name="T61" fmla="*/ 26 h 146"/>
                  <a:gd name="T62" fmla="*/ 919 w 976"/>
                  <a:gd name="T63" fmla="*/ 23 h 146"/>
                  <a:gd name="T64" fmla="*/ 919 w 976"/>
                  <a:gd name="T65" fmla="*/ 26 h 146"/>
                  <a:gd name="T66" fmla="*/ 938 w 976"/>
                  <a:gd name="T67" fmla="*/ 53 h 146"/>
                  <a:gd name="T68" fmla="*/ 903 w 976"/>
                  <a:gd name="T69" fmla="*/ 90 h 146"/>
                  <a:gd name="T70" fmla="*/ 858 w 976"/>
                  <a:gd name="T71" fmla="*/ 91 h 146"/>
                  <a:gd name="T72" fmla="*/ 858 w 976"/>
                  <a:gd name="T73" fmla="*/ 72 h 146"/>
                  <a:gd name="T74" fmla="*/ 845 w 976"/>
                  <a:gd name="T75" fmla="*/ 61 h 146"/>
                  <a:gd name="T76" fmla="*/ 839 w 976"/>
                  <a:gd name="T77" fmla="*/ 69 h 146"/>
                  <a:gd name="T78" fmla="*/ 765 w 976"/>
                  <a:gd name="T79" fmla="*/ 91 h 146"/>
                  <a:gd name="T80" fmla="*/ 704 w 976"/>
                  <a:gd name="T81" fmla="*/ 88 h 146"/>
                  <a:gd name="T82" fmla="*/ 656 w 976"/>
                  <a:gd name="T83" fmla="*/ 41 h 146"/>
                  <a:gd name="T84" fmla="*/ 662 w 976"/>
                  <a:gd name="T85" fmla="*/ 9 h 146"/>
                  <a:gd name="T86" fmla="*/ 656 w 976"/>
                  <a:gd name="T87" fmla="*/ 11 h 146"/>
                  <a:gd name="T88" fmla="*/ 646 w 976"/>
                  <a:gd name="T89" fmla="*/ 15 h 146"/>
                  <a:gd name="T90" fmla="*/ 621 w 976"/>
                  <a:gd name="T91" fmla="*/ 20 h 146"/>
                  <a:gd name="T92" fmla="*/ 461 w 976"/>
                  <a:gd name="T93" fmla="*/ 8 h 146"/>
                  <a:gd name="T94" fmla="*/ 390 w 976"/>
                  <a:gd name="T95" fmla="*/ 3 h 146"/>
                  <a:gd name="T96" fmla="*/ 317 w 976"/>
                  <a:gd name="T97" fmla="*/ 2 h 146"/>
                  <a:gd name="T98" fmla="*/ 598 w 976"/>
                  <a:gd name="T99" fmla="*/ 110 h 146"/>
                  <a:gd name="T100" fmla="*/ 621 w 976"/>
                  <a:gd name="T101" fmla="*/ 117 h 146"/>
                  <a:gd name="T102" fmla="*/ 659 w 976"/>
                  <a:gd name="T103" fmla="*/ 107 h 146"/>
                  <a:gd name="T104" fmla="*/ 614 w 976"/>
                  <a:gd name="T105" fmla="*/ 99 h 146"/>
                  <a:gd name="T106" fmla="*/ 598 w 976"/>
                  <a:gd name="T107" fmla="*/ 103 h 146"/>
                  <a:gd name="T108" fmla="*/ 442 w 976"/>
                  <a:gd name="T109" fmla="*/ 56 h 146"/>
                  <a:gd name="T110" fmla="*/ 643 w 976"/>
                  <a:gd name="T111" fmla="*/ 84 h 146"/>
                  <a:gd name="T112" fmla="*/ 656 w 976"/>
                  <a:gd name="T113" fmla="*/ 85 h 146"/>
                  <a:gd name="T114" fmla="*/ 605 w 976"/>
                  <a:gd name="T115" fmla="*/ 52 h 146"/>
                  <a:gd name="T116" fmla="*/ 464 w 976"/>
                  <a:gd name="T117" fmla="*/ 26 h 146"/>
                  <a:gd name="T118" fmla="*/ 432 w 976"/>
                  <a:gd name="T119" fmla="*/ 23 h 1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76" h="146">
                    <a:moveTo>
                      <a:pt x="304" y="0"/>
                    </a:moveTo>
                    <a:lnTo>
                      <a:pt x="262" y="3"/>
                    </a:lnTo>
                    <a:lnTo>
                      <a:pt x="201" y="6"/>
                    </a:lnTo>
                    <a:lnTo>
                      <a:pt x="134" y="14"/>
                    </a:lnTo>
                    <a:lnTo>
                      <a:pt x="99" y="23"/>
                    </a:lnTo>
                    <a:lnTo>
                      <a:pt x="92" y="25"/>
                    </a:lnTo>
                    <a:lnTo>
                      <a:pt x="86" y="28"/>
                    </a:lnTo>
                    <a:lnTo>
                      <a:pt x="70" y="31"/>
                    </a:lnTo>
                    <a:lnTo>
                      <a:pt x="44" y="40"/>
                    </a:lnTo>
                    <a:lnTo>
                      <a:pt x="22" y="53"/>
                    </a:lnTo>
                    <a:lnTo>
                      <a:pt x="6" y="64"/>
                    </a:lnTo>
                    <a:lnTo>
                      <a:pt x="0" y="73"/>
                    </a:lnTo>
                    <a:lnTo>
                      <a:pt x="3" y="90"/>
                    </a:lnTo>
                    <a:lnTo>
                      <a:pt x="19" y="103"/>
                    </a:lnTo>
                    <a:lnTo>
                      <a:pt x="38" y="113"/>
                    </a:lnTo>
                    <a:lnTo>
                      <a:pt x="67" y="117"/>
                    </a:lnTo>
                    <a:lnTo>
                      <a:pt x="92" y="119"/>
                    </a:lnTo>
                    <a:lnTo>
                      <a:pt x="121" y="116"/>
                    </a:lnTo>
                    <a:lnTo>
                      <a:pt x="150" y="110"/>
                    </a:lnTo>
                    <a:lnTo>
                      <a:pt x="163" y="102"/>
                    </a:lnTo>
                    <a:lnTo>
                      <a:pt x="169" y="94"/>
                    </a:lnTo>
                    <a:lnTo>
                      <a:pt x="166" y="84"/>
                    </a:lnTo>
                    <a:lnTo>
                      <a:pt x="163" y="84"/>
                    </a:lnTo>
                    <a:lnTo>
                      <a:pt x="160" y="88"/>
                    </a:lnTo>
                    <a:lnTo>
                      <a:pt x="147" y="97"/>
                    </a:lnTo>
                    <a:lnTo>
                      <a:pt x="131" y="103"/>
                    </a:lnTo>
                    <a:lnTo>
                      <a:pt x="108" y="103"/>
                    </a:lnTo>
                    <a:lnTo>
                      <a:pt x="102" y="100"/>
                    </a:lnTo>
                    <a:lnTo>
                      <a:pt x="92" y="100"/>
                    </a:lnTo>
                    <a:lnTo>
                      <a:pt x="73" y="96"/>
                    </a:lnTo>
                    <a:lnTo>
                      <a:pt x="60" y="88"/>
                    </a:lnTo>
                    <a:lnTo>
                      <a:pt x="54" y="81"/>
                    </a:lnTo>
                    <a:lnTo>
                      <a:pt x="57" y="66"/>
                    </a:lnTo>
                    <a:lnTo>
                      <a:pt x="60" y="61"/>
                    </a:lnTo>
                    <a:lnTo>
                      <a:pt x="73" y="52"/>
                    </a:lnTo>
                    <a:lnTo>
                      <a:pt x="102" y="40"/>
                    </a:lnTo>
                    <a:lnTo>
                      <a:pt x="118" y="37"/>
                    </a:lnTo>
                    <a:lnTo>
                      <a:pt x="147" y="32"/>
                    </a:lnTo>
                    <a:lnTo>
                      <a:pt x="169" y="31"/>
                    </a:lnTo>
                    <a:lnTo>
                      <a:pt x="176" y="32"/>
                    </a:lnTo>
                    <a:lnTo>
                      <a:pt x="189" y="31"/>
                    </a:lnTo>
                    <a:lnTo>
                      <a:pt x="221" y="31"/>
                    </a:lnTo>
                    <a:lnTo>
                      <a:pt x="233" y="34"/>
                    </a:lnTo>
                    <a:lnTo>
                      <a:pt x="253" y="37"/>
                    </a:lnTo>
                    <a:lnTo>
                      <a:pt x="281" y="44"/>
                    </a:lnTo>
                    <a:lnTo>
                      <a:pt x="301" y="55"/>
                    </a:lnTo>
                    <a:lnTo>
                      <a:pt x="304" y="67"/>
                    </a:lnTo>
                    <a:lnTo>
                      <a:pt x="297" y="72"/>
                    </a:lnTo>
                    <a:lnTo>
                      <a:pt x="294" y="73"/>
                    </a:lnTo>
                    <a:lnTo>
                      <a:pt x="281" y="73"/>
                    </a:lnTo>
                    <a:lnTo>
                      <a:pt x="269" y="72"/>
                    </a:lnTo>
                    <a:lnTo>
                      <a:pt x="265" y="72"/>
                    </a:lnTo>
                    <a:lnTo>
                      <a:pt x="269" y="78"/>
                    </a:lnTo>
                    <a:lnTo>
                      <a:pt x="278" y="85"/>
                    </a:lnTo>
                    <a:lnTo>
                      <a:pt x="285" y="88"/>
                    </a:lnTo>
                    <a:lnTo>
                      <a:pt x="320" y="87"/>
                    </a:lnTo>
                    <a:lnTo>
                      <a:pt x="339" y="79"/>
                    </a:lnTo>
                    <a:lnTo>
                      <a:pt x="345" y="73"/>
                    </a:lnTo>
                    <a:lnTo>
                      <a:pt x="345" y="59"/>
                    </a:lnTo>
                    <a:lnTo>
                      <a:pt x="333" y="47"/>
                    </a:lnTo>
                    <a:lnTo>
                      <a:pt x="339" y="46"/>
                    </a:lnTo>
                    <a:lnTo>
                      <a:pt x="365" y="55"/>
                    </a:lnTo>
                    <a:lnTo>
                      <a:pt x="461" y="76"/>
                    </a:lnTo>
                    <a:lnTo>
                      <a:pt x="541" y="90"/>
                    </a:lnTo>
                    <a:lnTo>
                      <a:pt x="582" y="96"/>
                    </a:lnTo>
                    <a:lnTo>
                      <a:pt x="586" y="97"/>
                    </a:lnTo>
                    <a:lnTo>
                      <a:pt x="573" y="103"/>
                    </a:lnTo>
                    <a:lnTo>
                      <a:pt x="566" y="111"/>
                    </a:lnTo>
                    <a:lnTo>
                      <a:pt x="566" y="126"/>
                    </a:lnTo>
                    <a:lnTo>
                      <a:pt x="573" y="134"/>
                    </a:lnTo>
                    <a:lnTo>
                      <a:pt x="586" y="141"/>
                    </a:lnTo>
                    <a:lnTo>
                      <a:pt x="598" y="144"/>
                    </a:lnTo>
                    <a:lnTo>
                      <a:pt x="630" y="146"/>
                    </a:lnTo>
                    <a:lnTo>
                      <a:pt x="653" y="144"/>
                    </a:lnTo>
                    <a:lnTo>
                      <a:pt x="678" y="134"/>
                    </a:lnTo>
                    <a:lnTo>
                      <a:pt x="698" y="116"/>
                    </a:lnTo>
                    <a:lnTo>
                      <a:pt x="704" y="105"/>
                    </a:lnTo>
                    <a:lnTo>
                      <a:pt x="749" y="108"/>
                    </a:lnTo>
                    <a:lnTo>
                      <a:pt x="768" y="110"/>
                    </a:lnTo>
                    <a:lnTo>
                      <a:pt x="807" y="113"/>
                    </a:lnTo>
                    <a:lnTo>
                      <a:pt x="858" y="111"/>
                    </a:lnTo>
                    <a:lnTo>
                      <a:pt x="893" y="108"/>
                    </a:lnTo>
                    <a:lnTo>
                      <a:pt x="903" y="105"/>
                    </a:lnTo>
                    <a:lnTo>
                      <a:pt x="922" y="103"/>
                    </a:lnTo>
                    <a:lnTo>
                      <a:pt x="938" y="100"/>
                    </a:lnTo>
                    <a:lnTo>
                      <a:pt x="957" y="90"/>
                    </a:lnTo>
                    <a:lnTo>
                      <a:pt x="973" y="73"/>
                    </a:lnTo>
                    <a:lnTo>
                      <a:pt x="976" y="64"/>
                    </a:lnTo>
                    <a:lnTo>
                      <a:pt x="976" y="56"/>
                    </a:lnTo>
                    <a:lnTo>
                      <a:pt x="957" y="38"/>
                    </a:lnTo>
                    <a:lnTo>
                      <a:pt x="928" y="26"/>
                    </a:lnTo>
                    <a:lnTo>
                      <a:pt x="925" y="26"/>
                    </a:lnTo>
                    <a:lnTo>
                      <a:pt x="922" y="25"/>
                    </a:lnTo>
                    <a:lnTo>
                      <a:pt x="919" y="23"/>
                    </a:lnTo>
                    <a:lnTo>
                      <a:pt x="915" y="23"/>
                    </a:lnTo>
                    <a:lnTo>
                      <a:pt x="919" y="26"/>
                    </a:lnTo>
                    <a:lnTo>
                      <a:pt x="915" y="28"/>
                    </a:lnTo>
                    <a:lnTo>
                      <a:pt x="935" y="44"/>
                    </a:lnTo>
                    <a:lnTo>
                      <a:pt x="938" y="53"/>
                    </a:lnTo>
                    <a:lnTo>
                      <a:pt x="935" y="70"/>
                    </a:lnTo>
                    <a:lnTo>
                      <a:pt x="919" y="84"/>
                    </a:lnTo>
                    <a:lnTo>
                      <a:pt x="903" y="90"/>
                    </a:lnTo>
                    <a:lnTo>
                      <a:pt x="877" y="93"/>
                    </a:lnTo>
                    <a:lnTo>
                      <a:pt x="861" y="93"/>
                    </a:lnTo>
                    <a:lnTo>
                      <a:pt x="858" y="91"/>
                    </a:lnTo>
                    <a:lnTo>
                      <a:pt x="855" y="90"/>
                    </a:lnTo>
                    <a:lnTo>
                      <a:pt x="858" y="82"/>
                    </a:lnTo>
                    <a:lnTo>
                      <a:pt x="858" y="72"/>
                    </a:lnTo>
                    <a:lnTo>
                      <a:pt x="851" y="62"/>
                    </a:lnTo>
                    <a:lnTo>
                      <a:pt x="848" y="61"/>
                    </a:lnTo>
                    <a:lnTo>
                      <a:pt x="845" y="61"/>
                    </a:lnTo>
                    <a:lnTo>
                      <a:pt x="842" y="62"/>
                    </a:lnTo>
                    <a:lnTo>
                      <a:pt x="845" y="64"/>
                    </a:lnTo>
                    <a:lnTo>
                      <a:pt x="839" y="69"/>
                    </a:lnTo>
                    <a:lnTo>
                      <a:pt x="813" y="82"/>
                    </a:lnTo>
                    <a:lnTo>
                      <a:pt x="800" y="85"/>
                    </a:lnTo>
                    <a:lnTo>
                      <a:pt x="765" y="91"/>
                    </a:lnTo>
                    <a:lnTo>
                      <a:pt x="727" y="90"/>
                    </a:lnTo>
                    <a:lnTo>
                      <a:pt x="704" y="88"/>
                    </a:lnTo>
                    <a:lnTo>
                      <a:pt x="688" y="67"/>
                    </a:lnTo>
                    <a:lnTo>
                      <a:pt x="675" y="53"/>
                    </a:lnTo>
                    <a:lnTo>
                      <a:pt x="656" y="41"/>
                    </a:lnTo>
                    <a:lnTo>
                      <a:pt x="659" y="34"/>
                    </a:lnTo>
                    <a:lnTo>
                      <a:pt x="666" y="18"/>
                    </a:lnTo>
                    <a:lnTo>
                      <a:pt x="662" y="9"/>
                    </a:lnTo>
                    <a:lnTo>
                      <a:pt x="656" y="9"/>
                    </a:lnTo>
                    <a:lnTo>
                      <a:pt x="656" y="11"/>
                    </a:lnTo>
                    <a:lnTo>
                      <a:pt x="653" y="11"/>
                    </a:lnTo>
                    <a:lnTo>
                      <a:pt x="646" y="15"/>
                    </a:lnTo>
                    <a:lnTo>
                      <a:pt x="630" y="18"/>
                    </a:lnTo>
                    <a:lnTo>
                      <a:pt x="624" y="20"/>
                    </a:lnTo>
                    <a:lnTo>
                      <a:pt x="621" y="20"/>
                    </a:lnTo>
                    <a:lnTo>
                      <a:pt x="557" y="20"/>
                    </a:lnTo>
                    <a:lnTo>
                      <a:pt x="509" y="14"/>
                    </a:lnTo>
                    <a:lnTo>
                      <a:pt x="461" y="8"/>
                    </a:lnTo>
                    <a:lnTo>
                      <a:pt x="419" y="5"/>
                    </a:lnTo>
                    <a:lnTo>
                      <a:pt x="400" y="5"/>
                    </a:lnTo>
                    <a:lnTo>
                      <a:pt x="390" y="3"/>
                    </a:lnTo>
                    <a:lnTo>
                      <a:pt x="377" y="3"/>
                    </a:lnTo>
                    <a:lnTo>
                      <a:pt x="333" y="0"/>
                    </a:lnTo>
                    <a:lnTo>
                      <a:pt x="317" y="2"/>
                    </a:lnTo>
                    <a:lnTo>
                      <a:pt x="304" y="0"/>
                    </a:lnTo>
                    <a:close/>
                    <a:moveTo>
                      <a:pt x="598" y="103"/>
                    </a:moveTo>
                    <a:lnTo>
                      <a:pt x="598" y="110"/>
                    </a:lnTo>
                    <a:lnTo>
                      <a:pt x="605" y="116"/>
                    </a:lnTo>
                    <a:lnTo>
                      <a:pt x="608" y="116"/>
                    </a:lnTo>
                    <a:lnTo>
                      <a:pt x="621" y="117"/>
                    </a:lnTo>
                    <a:lnTo>
                      <a:pt x="637" y="117"/>
                    </a:lnTo>
                    <a:lnTo>
                      <a:pt x="650" y="114"/>
                    </a:lnTo>
                    <a:lnTo>
                      <a:pt x="659" y="107"/>
                    </a:lnTo>
                    <a:lnTo>
                      <a:pt x="659" y="103"/>
                    </a:lnTo>
                    <a:lnTo>
                      <a:pt x="634" y="100"/>
                    </a:lnTo>
                    <a:lnTo>
                      <a:pt x="614" y="99"/>
                    </a:lnTo>
                    <a:lnTo>
                      <a:pt x="602" y="97"/>
                    </a:lnTo>
                    <a:lnTo>
                      <a:pt x="598" y="97"/>
                    </a:lnTo>
                    <a:lnTo>
                      <a:pt x="598" y="103"/>
                    </a:lnTo>
                    <a:close/>
                    <a:moveTo>
                      <a:pt x="339" y="28"/>
                    </a:moveTo>
                    <a:lnTo>
                      <a:pt x="381" y="41"/>
                    </a:lnTo>
                    <a:lnTo>
                      <a:pt x="442" y="56"/>
                    </a:lnTo>
                    <a:lnTo>
                      <a:pt x="525" y="72"/>
                    </a:lnTo>
                    <a:lnTo>
                      <a:pt x="637" y="84"/>
                    </a:lnTo>
                    <a:lnTo>
                      <a:pt x="643" y="84"/>
                    </a:lnTo>
                    <a:lnTo>
                      <a:pt x="646" y="85"/>
                    </a:lnTo>
                    <a:lnTo>
                      <a:pt x="656" y="85"/>
                    </a:lnTo>
                    <a:lnTo>
                      <a:pt x="656" y="82"/>
                    </a:lnTo>
                    <a:lnTo>
                      <a:pt x="637" y="67"/>
                    </a:lnTo>
                    <a:lnTo>
                      <a:pt x="605" y="52"/>
                    </a:lnTo>
                    <a:lnTo>
                      <a:pt x="566" y="40"/>
                    </a:lnTo>
                    <a:lnTo>
                      <a:pt x="522" y="32"/>
                    </a:lnTo>
                    <a:lnTo>
                      <a:pt x="464" y="26"/>
                    </a:lnTo>
                    <a:lnTo>
                      <a:pt x="448" y="25"/>
                    </a:lnTo>
                    <a:lnTo>
                      <a:pt x="435" y="25"/>
                    </a:lnTo>
                    <a:lnTo>
                      <a:pt x="432" y="23"/>
                    </a:lnTo>
                    <a:lnTo>
                      <a:pt x="368" y="25"/>
                    </a:lnTo>
                    <a:lnTo>
                      <a:pt x="339" y="2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66" name="Freeform 15"/>
              <p:cNvSpPr/>
              <p:nvPr/>
            </p:nvSpPr>
            <p:spPr bwMode="auto">
              <a:xfrm>
                <a:off x="2591" y="459"/>
                <a:ext cx="561" cy="142"/>
              </a:xfrm>
              <a:custGeom>
                <a:avLst/>
                <a:gdLst>
                  <a:gd name="T0" fmla="*/ 557 w 561"/>
                  <a:gd name="T1" fmla="*/ 12 h 142"/>
                  <a:gd name="T2" fmla="*/ 545 w 561"/>
                  <a:gd name="T3" fmla="*/ 12 h 142"/>
                  <a:gd name="T4" fmla="*/ 522 w 561"/>
                  <a:gd name="T5" fmla="*/ 9 h 142"/>
                  <a:gd name="T6" fmla="*/ 432 w 561"/>
                  <a:gd name="T7" fmla="*/ 9 h 142"/>
                  <a:gd name="T8" fmla="*/ 368 w 561"/>
                  <a:gd name="T9" fmla="*/ 20 h 142"/>
                  <a:gd name="T10" fmla="*/ 359 w 561"/>
                  <a:gd name="T11" fmla="*/ 20 h 142"/>
                  <a:gd name="T12" fmla="*/ 346 w 561"/>
                  <a:gd name="T13" fmla="*/ 19 h 142"/>
                  <a:gd name="T14" fmla="*/ 263 w 561"/>
                  <a:gd name="T15" fmla="*/ 17 h 142"/>
                  <a:gd name="T16" fmla="*/ 250 w 561"/>
                  <a:gd name="T17" fmla="*/ 19 h 142"/>
                  <a:gd name="T18" fmla="*/ 131 w 561"/>
                  <a:gd name="T19" fmla="*/ 35 h 142"/>
                  <a:gd name="T20" fmla="*/ 48 w 561"/>
                  <a:gd name="T21" fmla="*/ 69 h 142"/>
                  <a:gd name="T22" fmla="*/ 32 w 561"/>
                  <a:gd name="T23" fmla="*/ 88 h 142"/>
                  <a:gd name="T24" fmla="*/ 35 w 561"/>
                  <a:gd name="T25" fmla="*/ 110 h 142"/>
                  <a:gd name="T26" fmla="*/ 71 w 561"/>
                  <a:gd name="T27" fmla="*/ 119 h 142"/>
                  <a:gd name="T28" fmla="*/ 106 w 561"/>
                  <a:gd name="T29" fmla="*/ 113 h 142"/>
                  <a:gd name="T30" fmla="*/ 112 w 561"/>
                  <a:gd name="T31" fmla="*/ 99 h 142"/>
                  <a:gd name="T32" fmla="*/ 125 w 561"/>
                  <a:gd name="T33" fmla="*/ 120 h 142"/>
                  <a:gd name="T34" fmla="*/ 115 w 561"/>
                  <a:gd name="T35" fmla="*/ 132 h 142"/>
                  <a:gd name="T36" fmla="*/ 87 w 561"/>
                  <a:gd name="T37" fmla="*/ 142 h 142"/>
                  <a:gd name="T38" fmla="*/ 32 w 561"/>
                  <a:gd name="T39" fmla="*/ 134 h 142"/>
                  <a:gd name="T40" fmla="*/ 3 w 561"/>
                  <a:gd name="T41" fmla="*/ 111 h 142"/>
                  <a:gd name="T42" fmla="*/ 3 w 561"/>
                  <a:gd name="T43" fmla="*/ 79 h 142"/>
                  <a:gd name="T44" fmla="*/ 19 w 561"/>
                  <a:gd name="T45" fmla="*/ 60 h 142"/>
                  <a:gd name="T46" fmla="*/ 55 w 561"/>
                  <a:gd name="T47" fmla="*/ 38 h 142"/>
                  <a:gd name="T48" fmla="*/ 51 w 561"/>
                  <a:gd name="T49" fmla="*/ 35 h 142"/>
                  <a:gd name="T50" fmla="*/ 42 w 561"/>
                  <a:gd name="T51" fmla="*/ 34 h 142"/>
                  <a:gd name="T52" fmla="*/ 39 w 561"/>
                  <a:gd name="T53" fmla="*/ 14 h 142"/>
                  <a:gd name="T54" fmla="*/ 42 w 561"/>
                  <a:gd name="T55" fmla="*/ 12 h 142"/>
                  <a:gd name="T56" fmla="*/ 90 w 561"/>
                  <a:gd name="T57" fmla="*/ 22 h 142"/>
                  <a:gd name="T58" fmla="*/ 163 w 561"/>
                  <a:gd name="T59" fmla="*/ 17 h 142"/>
                  <a:gd name="T60" fmla="*/ 199 w 561"/>
                  <a:gd name="T61" fmla="*/ 12 h 142"/>
                  <a:gd name="T62" fmla="*/ 253 w 561"/>
                  <a:gd name="T63" fmla="*/ 6 h 142"/>
                  <a:gd name="T64" fmla="*/ 304 w 561"/>
                  <a:gd name="T65" fmla="*/ 3 h 142"/>
                  <a:gd name="T66" fmla="*/ 349 w 561"/>
                  <a:gd name="T67" fmla="*/ 0 h 142"/>
                  <a:gd name="T68" fmla="*/ 487 w 561"/>
                  <a:gd name="T69" fmla="*/ 3 h 14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61" h="142">
                    <a:moveTo>
                      <a:pt x="487" y="3"/>
                    </a:moveTo>
                    <a:lnTo>
                      <a:pt x="557" y="12"/>
                    </a:lnTo>
                    <a:lnTo>
                      <a:pt x="561" y="12"/>
                    </a:lnTo>
                    <a:lnTo>
                      <a:pt x="545" y="12"/>
                    </a:lnTo>
                    <a:lnTo>
                      <a:pt x="529" y="9"/>
                    </a:lnTo>
                    <a:lnTo>
                      <a:pt x="522" y="9"/>
                    </a:lnTo>
                    <a:lnTo>
                      <a:pt x="490" y="9"/>
                    </a:lnTo>
                    <a:lnTo>
                      <a:pt x="432" y="9"/>
                    </a:lnTo>
                    <a:lnTo>
                      <a:pt x="404" y="12"/>
                    </a:lnTo>
                    <a:lnTo>
                      <a:pt x="368" y="20"/>
                    </a:lnTo>
                    <a:lnTo>
                      <a:pt x="365" y="22"/>
                    </a:lnTo>
                    <a:lnTo>
                      <a:pt x="359" y="20"/>
                    </a:lnTo>
                    <a:lnTo>
                      <a:pt x="356" y="20"/>
                    </a:lnTo>
                    <a:lnTo>
                      <a:pt x="346" y="19"/>
                    </a:lnTo>
                    <a:lnTo>
                      <a:pt x="301" y="17"/>
                    </a:lnTo>
                    <a:lnTo>
                      <a:pt x="263" y="17"/>
                    </a:lnTo>
                    <a:lnTo>
                      <a:pt x="250" y="20"/>
                    </a:lnTo>
                    <a:lnTo>
                      <a:pt x="250" y="19"/>
                    </a:lnTo>
                    <a:lnTo>
                      <a:pt x="183" y="25"/>
                    </a:lnTo>
                    <a:lnTo>
                      <a:pt x="131" y="35"/>
                    </a:lnTo>
                    <a:lnTo>
                      <a:pt x="77" y="52"/>
                    </a:lnTo>
                    <a:lnTo>
                      <a:pt x="48" y="69"/>
                    </a:lnTo>
                    <a:lnTo>
                      <a:pt x="35" y="81"/>
                    </a:lnTo>
                    <a:lnTo>
                      <a:pt x="32" y="88"/>
                    </a:lnTo>
                    <a:lnTo>
                      <a:pt x="32" y="101"/>
                    </a:lnTo>
                    <a:lnTo>
                      <a:pt x="35" y="110"/>
                    </a:lnTo>
                    <a:lnTo>
                      <a:pt x="55" y="117"/>
                    </a:lnTo>
                    <a:lnTo>
                      <a:pt x="71" y="119"/>
                    </a:lnTo>
                    <a:lnTo>
                      <a:pt x="93" y="117"/>
                    </a:lnTo>
                    <a:lnTo>
                      <a:pt x="106" y="113"/>
                    </a:lnTo>
                    <a:lnTo>
                      <a:pt x="112" y="105"/>
                    </a:lnTo>
                    <a:lnTo>
                      <a:pt x="112" y="99"/>
                    </a:lnTo>
                    <a:lnTo>
                      <a:pt x="122" y="104"/>
                    </a:lnTo>
                    <a:lnTo>
                      <a:pt x="125" y="120"/>
                    </a:lnTo>
                    <a:lnTo>
                      <a:pt x="122" y="126"/>
                    </a:lnTo>
                    <a:lnTo>
                      <a:pt x="115" y="132"/>
                    </a:lnTo>
                    <a:lnTo>
                      <a:pt x="103" y="140"/>
                    </a:lnTo>
                    <a:lnTo>
                      <a:pt x="87" y="142"/>
                    </a:lnTo>
                    <a:lnTo>
                      <a:pt x="55" y="142"/>
                    </a:lnTo>
                    <a:lnTo>
                      <a:pt x="32" y="134"/>
                    </a:lnTo>
                    <a:lnTo>
                      <a:pt x="19" y="126"/>
                    </a:lnTo>
                    <a:lnTo>
                      <a:pt x="3" y="111"/>
                    </a:lnTo>
                    <a:lnTo>
                      <a:pt x="0" y="96"/>
                    </a:lnTo>
                    <a:lnTo>
                      <a:pt x="3" y="79"/>
                    </a:lnTo>
                    <a:lnTo>
                      <a:pt x="13" y="67"/>
                    </a:lnTo>
                    <a:lnTo>
                      <a:pt x="19" y="60"/>
                    </a:lnTo>
                    <a:lnTo>
                      <a:pt x="26" y="53"/>
                    </a:lnTo>
                    <a:lnTo>
                      <a:pt x="55" y="38"/>
                    </a:lnTo>
                    <a:lnTo>
                      <a:pt x="55" y="37"/>
                    </a:lnTo>
                    <a:lnTo>
                      <a:pt x="51" y="35"/>
                    </a:lnTo>
                    <a:lnTo>
                      <a:pt x="48" y="37"/>
                    </a:lnTo>
                    <a:lnTo>
                      <a:pt x="42" y="34"/>
                    </a:lnTo>
                    <a:lnTo>
                      <a:pt x="39" y="23"/>
                    </a:lnTo>
                    <a:lnTo>
                      <a:pt x="39" y="14"/>
                    </a:lnTo>
                    <a:lnTo>
                      <a:pt x="42" y="12"/>
                    </a:lnTo>
                    <a:lnTo>
                      <a:pt x="61" y="19"/>
                    </a:lnTo>
                    <a:lnTo>
                      <a:pt x="90" y="22"/>
                    </a:lnTo>
                    <a:lnTo>
                      <a:pt x="141" y="20"/>
                    </a:lnTo>
                    <a:lnTo>
                      <a:pt x="163" y="17"/>
                    </a:lnTo>
                    <a:lnTo>
                      <a:pt x="183" y="14"/>
                    </a:lnTo>
                    <a:lnTo>
                      <a:pt x="199" y="12"/>
                    </a:lnTo>
                    <a:lnTo>
                      <a:pt x="247" y="6"/>
                    </a:lnTo>
                    <a:lnTo>
                      <a:pt x="253" y="6"/>
                    </a:lnTo>
                    <a:lnTo>
                      <a:pt x="279" y="5"/>
                    </a:lnTo>
                    <a:lnTo>
                      <a:pt x="304" y="3"/>
                    </a:lnTo>
                    <a:lnTo>
                      <a:pt x="336" y="2"/>
                    </a:lnTo>
                    <a:lnTo>
                      <a:pt x="349" y="0"/>
                    </a:lnTo>
                    <a:lnTo>
                      <a:pt x="426" y="0"/>
                    </a:lnTo>
                    <a:lnTo>
                      <a:pt x="487" y="3"/>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67" name="Freeform 16"/>
              <p:cNvSpPr/>
              <p:nvPr/>
            </p:nvSpPr>
            <p:spPr bwMode="auto">
              <a:xfrm>
                <a:off x="3558" y="456"/>
                <a:ext cx="561" cy="141"/>
              </a:xfrm>
              <a:custGeom>
                <a:avLst/>
                <a:gdLst>
                  <a:gd name="T0" fmla="*/ 3 w 561"/>
                  <a:gd name="T1" fmla="*/ 12 h 141"/>
                  <a:gd name="T2" fmla="*/ 16 w 561"/>
                  <a:gd name="T3" fmla="*/ 12 h 141"/>
                  <a:gd name="T4" fmla="*/ 39 w 561"/>
                  <a:gd name="T5" fmla="*/ 11 h 141"/>
                  <a:gd name="T6" fmla="*/ 128 w 561"/>
                  <a:gd name="T7" fmla="*/ 11 h 141"/>
                  <a:gd name="T8" fmla="*/ 192 w 561"/>
                  <a:gd name="T9" fmla="*/ 20 h 141"/>
                  <a:gd name="T10" fmla="*/ 202 w 561"/>
                  <a:gd name="T11" fmla="*/ 20 h 141"/>
                  <a:gd name="T12" fmla="*/ 215 w 561"/>
                  <a:gd name="T13" fmla="*/ 20 h 141"/>
                  <a:gd name="T14" fmla="*/ 298 w 561"/>
                  <a:gd name="T15" fmla="*/ 19 h 141"/>
                  <a:gd name="T16" fmla="*/ 311 w 561"/>
                  <a:gd name="T17" fmla="*/ 19 h 141"/>
                  <a:gd name="T18" fmla="*/ 429 w 561"/>
                  <a:gd name="T19" fmla="*/ 34 h 141"/>
                  <a:gd name="T20" fmla="*/ 513 w 561"/>
                  <a:gd name="T21" fmla="*/ 67 h 141"/>
                  <a:gd name="T22" fmla="*/ 532 w 561"/>
                  <a:gd name="T23" fmla="*/ 88 h 141"/>
                  <a:gd name="T24" fmla="*/ 525 w 561"/>
                  <a:gd name="T25" fmla="*/ 108 h 141"/>
                  <a:gd name="T26" fmla="*/ 490 w 561"/>
                  <a:gd name="T27" fmla="*/ 119 h 141"/>
                  <a:gd name="T28" fmla="*/ 458 w 561"/>
                  <a:gd name="T29" fmla="*/ 113 h 141"/>
                  <a:gd name="T30" fmla="*/ 449 w 561"/>
                  <a:gd name="T31" fmla="*/ 99 h 141"/>
                  <a:gd name="T32" fmla="*/ 436 w 561"/>
                  <a:gd name="T33" fmla="*/ 120 h 141"/>
                  <a:gd name="T34" fmla="*/ 445 w 561"/>
                  <a:gd name="T35" fmla="*/ 132 h 141"/>
                  <a:gd name="T36" fmla="*/ 474 w 561"/>
                  <a:gd name="T37" fmla="*/ 141 h 141"/>
                  <a:gd name="T38" fmla="*/ 532 w 561"/>
                  <a:gd name="T39" fmla="*/ 132 h 141"/>
                  <a:gd name="T40" fmla="*/ 558 w 561"/>
                  <a:gd name="T41" fmla="*/ 110 h 141"/>
                  <a:gd name="T42" fmla="*/ 558 w 561"/>
                  <a:gd name="T43" fmla="*/ 79 h 141"/>
                  <a:gd name="T44" fmla="*/ 541 w 561"/>
                  <a:gd name="T45" fmla="*/ 58 h 141"/>
                  <a:gd name="T46" fmla="*/ 506 w 561"/>
                  <a:gd name="T47" fmla="*/ 38 h 141"/>
                  <a:gd name="T48" fmla="*/ 509 w 561"/>
                  <a:gd name="T49" fmla="*/ 35 h 141"/>
                  <a:gd name="T50" fmla="*/ 516 w 561"/>
                  <a:gd name="T51" fmla="*/ 32 h 141"/>
                  <a:gd name="T52" fmla="*/ 522 w 561"/>
                  <a:gd name="T53" fmla="*/ 14 h 141"/>
                  <a:gd name="T54" fmla="*/ 519 w 561"/>
                  <a:gd name="T55" fmla="*/ 11 h 141"/>
                  <a:gd name="T56" fmla="*/ 471 w 561"/>
                  <a:gd name="T57" fmla="*/ 22 h 141"/>
                  <a:gd name="T58" fmla="*/ 397 w 561"/>
                  <a:gd name="T59" fmla="*/ 17 h 141"/>
                  <a:gd name="T60" fmla="*/ 359 w 561"/>
                  <a:gd name="T61" fmla="*/ 12 h 141"/>
                  <a:gd name="T62" fmla="*/ 308 w 561"/>
                  <a:gd name="T63" fmla="*/ 6 h 141"/>
                  <a:gd name="T64" fmla="*/ 256 w 561"/>
                  <a:gd name="T65" fmla="*/ 3 h 141"/>
                  <a:gd name="T66" fmla="*/ 208 w 561"/>
                  <a:gd name="T67" fmla="*/ 0 h 141"/>
                  <a:gd name="T68" fmla="*/ 74 w 561"/>
                  <a:gd name="T69" fmla="*/ 5 h 1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61" h="141">
                    <a:moveTo>
                      <a:pt x="74" y="5"/>
                    </a:moveTo>
                    <a:lnTo>
                      <a:pt x="3" y="12"/>
                    </a:lnTo>
                    <a:lnTo>
                      <a:pt x="0" y="14"/>
                    </a:lnTo>
                    <a:lnTo>
                      <a:pt x="16" y="12"/>
                    </a:lnTo>
                    <a:lnTo>
                      <a:pt x="32" y="11"/>
                    </a:lnTo>
                    <a:lnTo>
                      <a:pt x="39" y="11"/>
                    </a:lnTo>
                    <a:lnTo>
                      <a:pt x="71" y="11"/>
                    </a:lnTo>
                    <a:lnTo>
                      <a:pt x="128" y="11"/>
                    </a:lnTo>
                    <a:lnTo>
                      <a:pt x="154" y="12"/>
                    </a:lnTo>
                    <a:lnTo>
                      <a:pt x="192" y="20"/>
                    </a:lnTo>
                    <a:lnTo>
                      <a:pt x="196" y="22"/>
                    </a:lnTo>
                    <a:lnTo>
                      <a:pt x="202" y="20"/>
                    </a:lnTo>
                    <a:lnTo>
                      <a:pt x="205" y="22"/>
                    </a:lnTo>
                    <a:lnTo>
                      <a:pt x="215" y="20"/>
                    </a:lnTo>
                    <a:lnTo>
                      <a:pt x="260" y="17"/>
                    </a:lnTo>
                    <a:lnTo>
                      <a:pt x="298" y="19"/>
                    </a:lnTo>
                    <a:lnTo>
                      <a:pt x="311" y="20"/>
                    </a:lnTo>
                    <a:lnTo>
                      <a:pt x="311" y="19"/>
                    </a:lnTo>
                    <a:lnTo>
                      <a:pt x="378" y="25"/>
                    </a:lnTo>
                    <a:lnTo>
                      <a:pt x="429" y="34"/>
                    </a:lnTo>
                    <a:lnTo>
                      <a:pt x="484" y="52"/>
                    </a:lnTo>
                    <a:lnTo>
                      <a:pt x="513" y="67"/>
                    </a:lnTo>
                    <a:lnTo>
                      <a:pt x="525" y="81"/>
                    </a:lnTo>
                    <a:lnTo>
                      <a:pt x="532" y="88"/>
                    </a:lnTo>
                    <a:lnTo>
                      <a:pt x="532" y="99"/>
                    </a:lnTo>
                    <a:lnTo>
                      <a:pt x="525" y="108"/>
                    </a:lnTo>
                    <a:lnTo>
                      <a:pt x="509" y="116"/>
                    </a:lnTo>
                    <a:lnTo>
                      <a:pt x="490" y="119"/>
                    </a:lnTo>
                    <a:lnTo>
                      <a:pt x="471" y="117"/>
                    </a:lnTo>
                    <a:lnTo>
                      <a:pt x="458" y="113"/>
                    </a:lnTo>
                    <a:lnTo>
                      <a:pt x="449" y="105"/>
                    </a:lnTo>
                    <a:lnTo>
                      <a:pt x="449" y="99"/>
                    </a:lnTo>
                    <a:lnTo>
                      <a:pt x="442" y="104"/>
                    </a:lnTo>
                    <a:lnTo>
                      <a:pt x="436" y="120"/>
                    </a:lnTo>
                    <a:lnTo>
                      <a:pt x="439" y="126"/>
                    </a:lnTo>
                    <a:lnTo>
                      <a:pt x="445" y="132"/>
                    </a:lnTo>
                    <a:lnTo>
                      <a:pt x="461" y="138"/>
                    </a:lnTo>
                    <a:lnTo>
                      <a:pt x="474" y="141"/>
                    </a:lnTo>
                    <a:lnTo>
                      <a:pt x="506" y="140"/>
                    </a:lnTo>
                    <a:lnTo>
                      <a:pt x="532" y="132"/>
                    </a:lnTo>
                    <a:lnTo>
                      <a:pt x="545" y="125"/>
                    </a:lnTo>
                    <a:lnTo>
                      <a:pt x="558" y="110"/>
                    </a:lnTo>
                    <a:lnTo>
                      <a:pt x="561" y="94"/>
                    </a:lnTo>
                    <a:lnTo>
                      <a:pt x="558" y="79"/>
                    </a:lnTo>
                    <a:lnTo>
                      <a:pt x="548" y="66"/>
                    </a:lnTo>
                    <a:lnTo>
                      <a:pt x="541" y="58"/>
                    </a:lnTo>
                    <a:lnTo>
                      <a:pt x="535" y="53"/>
                    </a:lnTo>
                    <a:lnTo>
                      <a:pt x="506" y="38"/>
                    </a:lnTo>
                    <a:lnTo>
                      <a:pt x="506" y="37"/>
                    </a:lnTo>
                    <a:lnTo>
                      <a:pt x="509" y="35"/>
                    </a:lnTo>
                    <a:lnTo>
                      <a:pt x="513" y="35"/>
                    </a:lnTo>
                    <a:lnTo>
                      <a:pt x="516" y="32"/>
                    </a:lnTo>
                    <a:lnTo>
                      <a:pt x="522" y="23"/>
                    </a:lnTo>
                    <a:lnTo>
                      <a:pt x="522" y="14"/>
                    </a:lnTo>
                    <a:lnTo>
                      <a:pt x="519" y="11"/>
                    </a:lnTo>
                    <a:lnTo>
                      <a:pt x="500" y="17"/>
                    </a:lnTo>
                    <a:lnTo>
                      <a:pt x="471" y="22"/>
                    </a:lnTo>
                    <a:lnTo>
                      <a:pt x="420" y="20"/>
                    </a:lnTo>
                    <a:lnTo>
                      <a:pt x="397" y="17"/>
                    </a:lnTo>
                    <a:lnTo>
                      <a:pt x="378" y="14"/>
                    </a:lnTo>
                    <a:lnTo>
                      <a:pt x="359" y="12"/>
                    </a:lnTo>
                    <a:lnTo>
                      <a:pt x="314" y="6"/>
                    </a:lnTo>
                    <a:lnTo>
                      <a:pt x="308" y="6"/>
                    </a:lnTo>
                    <a:lnTo>
                      <a:pt x="282" y="5"/>
                    </a:lnTo>
                    <a:lnTo>
                      <a:pt x="256" y="3"/>
                    </a:lnTo>
                    <a:lnTo>
                      <a:pt x="224" y="2"/>
                    </a:lnTo>
                    <a:lnTo>
                      <a:pt x="208" y="0"/>
                    </a:lnTo>
                    <a:lnTo>
                      <a:pt x="135" y="2"/>
                    </a:lnTo>
                    <a:lnTo>
                      <a:pt x="74" y="5"/>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68" name="Freeform 17"/>
              <p:cNvSpPr/>
              <p:nvPr/>
            </p:nvSpPr>
            <p:spPr bwMode="auto">
              <a:xfrm>
                <a:off x="3033" y="464"/>
                <a:ext cx="29" cy="1"/>
              </a:xfrm>
              <a:custGeom>
                <a:avLst/>
                <a:gdLst>
                  <a:gd name="T0" fmla="*/ 29 w 29"/>
                  <a:gd name="T1" fmla="*/ 0 h 1"/>
                  <a:gd name="T2" fmla="*/ 29 w 29"/>
                  <a:gd name="T3" fmla="*/ 1 h 1"/>
                  <a:gd name="T4" fmla="*/ 0 w 29"/>
                  <a:gd name="T5" fmla="*/ 1 h 1"/>
                  <a:gd name="T6" fmla="*/ 0 w 29"/>
                  <a:gd name="T7" fmla="*/ 0 h 1"/>
                  <a:gd name="T8" fmla="*/ 29 w 29"/>
                  <a:gd name="T9" fmla="*/ 0 h 1"/>
                  <a:gd name="T10" fmla="*/ 29 w 29"/>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1">
                    <a:moveTo>
                      <a:pt x="29" y="0"/>
                    </a:moveTo>
                    <a:lnTo>
                      <a:pt x="29" y="1"/>
                    </a:lnTo>
                    <a:lnTo>
                      <a:pt x="0" y="1"/>
                    </a:lnTo>
                    <a:lnTo>
                      <a:pt x="0" y="0"/>
                    </a:lnTo>
                    <a:lnTo>
                      <a:pt x="29"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69" name="Freeform 18"/>
              <p:cNvSpPr/>
              <p:nvPr/>
            </p:nvSpPr>
            <p:spPr bwMode="auto">
              <a:xfrm>
                <a:off x="3648" y="461"/>
                <a:ext cx="26" cy="3"/>
              </a:xfrm>
              <a:custGeom>
                <a:avLst/>
                <a:gdLst>
                  <a:gd name="T0" fmla="*/ 0 w 26"/>
                  <a:gd name="T1" fmla="*/ 1 h 3"/>
                  <a:gd name="T2" fmla="*/ 0 w 26"/>
                  <a:gd name="T3" fmla="*/ 1 h 3"/>
                  <a:gd name="T4" fmla="*/ 26 w 26"/>
                  <a:gd name="T5" fmla="*/ 3 h 3"/>
                  <a:gd name="T6" fmla="*/ 26 w 26"/>
                  <a:gd name="T7" fmla="*/ 0 h 3"/>
                  <a:gd name="T8" fmla="*/ 0 w 26"/>
                  <a:gd name="T9" fmla="*/ 1 h 3"/>
                  <a:gd name="T10" fmla="*/ 0 w 26"/>
                  <a:gd name="T11" fmla="*/ 1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3">
                    <a:moveTo>
                      <a:pt x="0" y="1"/>
                    </a:moveTo>
                    <a:lnTo>
                      <a:pt x="0" y="1"/>
                    </a:lnTo>
                    <a:lnTo>
                      <a:pt x="26" y="3"/>
                    </a:lnTo>
                    <a:lnTo>
                      <a:pt x="26"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70" name="Freeform 19"/>
              <p:cNvSpPr/>
              <p:nvPr/>
            </p:nvSpPr>
            <p:spPr bwMode="auto">
              <a:xfrm>
                <a:off x="2991" y="465"/>
                <a:ext cx="20" cy="3"/>
              </a:xfrm>
              <a:custGeom>
                <a:avLst/>
                <a:gdLst>
                  <a:gd name="T0" fmla="*/ 20 w 20"/>
                  <a:gd name="T1" fmla="*/ 0 h 3"/>
                  <a:gd name="T2" fmla="*/ 20 w 20"/>
                  <a:gd name="T3" fmla="*/ 0 h 3"/>
                  <a:gd name="T4" fmla="*/ 16 w 20"/>
                  <a:gd name="T5" fmla="*/ 3 h 3"/>
                  <a:gd name="T6" fmla="*/ 4 w 20"/>
                  <a:gd name="T7" fmla="*/ 2 h 3"/>
                  <a:gd name="T8" fmla="*/ 0 w 20"/>
                  <a:gd name="T9" fmla="*/ 0 h 3"/>
                  <a:gd name="T10" fmla="*/ 0 w 20"/>
                  <a:gd name="T11" fmla="*/ 0 h 3"/>
                  <a:gd name="T12" fmla="*/ 10 w 20"/>
                  <a:gd name="T13" fmla="*/ 0 h 3"/>
                  <a:gd name="T14" fmla="*/ 20 w 20"/>
                  <a:gd name="T15" fmla="*/ 0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 h="3">
                    <a:moveTo>
                      <a:pt x="20" y="0"/>
                    </a:moveTo>
                    <a:lnTo>
                      <a:pt x="20" y="0"/>
                    </a:lnTo>
                    <a:lnTo>
                      <a:pt x="16" y="3"/>
                    </a:lnTo>
                    <a:lnTo>
                      <a:pt x="4" y="2"/>
                    </a:lnTo>
                    <a:lnTo>
                      <a:pt x="0" y="0"/>
                    </a:lnTo>
                    <a:lnTo>
                      <a:pt x="10" y="0"/>
                    </a:lnTo>
                    <a:lnTo>
                      <a:pt x="2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71" name="Freeform 20"/>
              <p:cNvSpPr/>
              <p:nvPr/>
            </p:nvSpPr>
            <p:spPr bwMode="auto">
              <a:xfrm>
                <a:off x="3699" y="462"/>
                <a:ext cx="19" cy="3"/>
              </a:xfrm>
              <a:custGeom>
                <a:avLst/>
                <a:gdLst>
                  <a:gd name="T0" fmla="*/ 0 w 19"/>
                  <a:gd name="T1" fmla="*/ 2 h 3"/>
                  <a:gd name="T2" fmla="*/ 0 w 19"/>
                  <a:gd name="T3" fmla="*/ 2 h 3"/>
                  <a:gd name="T4" fmla="*/ 3 w 19"/>
                  <a:gd name="T5" fmla="*/ 3 h 3"/>
                  <a:gd name="T6" fmla="*/ 16 w 19"/>
                  <a:gd name="T7" fmla="*/ 3 h 3"/>
                  <a:gd name="T8" fmla="*/ 19 w 19"/>
                  <a:gd name="T9" fmla="*/ 2 h 3"/>
                  <a:gd name="T10" fmla="*/ 19 w 19"/>
                  <a:gd name="T11" fmla="*/ 0 h 3"/>
                  <a:gd name="T12" fmla="*/ 10 w 19"/>
                  <a:gd name="T13" fmla="*/ 2 h 3"/>
                  <a:gd name="T14" fmla="*/ 0 w 19"/>
                  <a:gd name="T15" fmla="*/ 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3">
                    <a:moveTo>
                      <a:pt x="0" y="2"/>
                    </a:moveTo>
                    <a:lnTo>
                      <a:pt x="0" y="2"/>
                    </a:lnTo>
                    <a:lnTo>
                      <a:pt x="3" y="3"/>
                    </a:lnTo>
                    <a:lnTo>
                      <a:pt x="16" y="3"/>
                    </a:lnTo>
                    <a:lnTo>
                      <a:pt x="19" y="2"/>
                    </a:lnTo>
                    <a:lnTo>
                      <a:pt x="19" y="0"/>
                    </a:lnTo>
                    <a:lnTo>
                      <a:pt x="10" y="2"/>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72" name="Freeform 21"/>
              <p:cNvSpPr/>
              <p:nvPr/>
            </p:nvSpPr>
            <p:spPr bwMode="auto">
              <a:xfrm>
                <a:off x="2950" y="465"/>
                <a:ext cx="22" cy="3"/>
              </a:xfrm>
              <a:custGeom>
                <a:avLst/>
                <a:gdLst>
                  <a:gd name="T0" fmla="*/ 22 w 22"/>
                  <a:gd name="T1" fmla="*/ 2 h 3"/>
                  <a:gd name="T2" fmla="*/ 22 w 22"/>
                  <a:gd name="T3" fmla="*/ 2 h 3"/>
                  <a:gd name="T4" fmla="*/ 0 w 22"/>
                  <a:gd name="T5" fmla="*/ 3 h 3"/>
                  <a:gd name="T6" fmla="*/ 0 w 22"/>
                  <a:gd name="T7" fmla="*/ 0 h 3"/>
                  <a:gd name="T8" fmla="*/ 22 w 22"/>
                  <a:gd name="T9" fmla="*/ 0 h 3"/>
                  <a:gd name="T10" fmla="*/ 22 w 22"/>
                  <a:gd name="T11" fmla="*/ 2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3">
                    <a:moveTo>
                      <a:pt x="22" y="2"/>
                    </a:moveTo>
                    <a:lnTo>
                      <a:pt x="22" y="2"/>
                    </a:lnTo>
                    <a:lnTo>
                      <a:pt x="0" y="3"/>
                    </a:lnTo>
                    <a:lnTo>
                      <a:pt x="0" y="0"/>
                    </a:lnTo>
                    <a:lnTo>
                      <a:pt x="22" y="0"/>
                    </a:lnTo>
                    <a:lnTo>
                      <a:pt x="22"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73" name="Freeform 22"/>
              <p:cNvSpPr/>
              <p:nvPr/>
            </p:nvSpPr>
            <p:spPr bwMode="auto">
              <a:xfrm>
                <a:off x="3738" y="464"/>
                <a:ext cx="22" cy="1"/>
              </a:xfrm>
              <a:custGeom>
                <a:avLst/>
                <a:gdLst>
                  <a:gd name="T0" fmla="*/ 0 w 22"/>
                  <a:gd name="T1" fmla="*/ 0 h 1"/>
                  <a:gd name="T2" fmla="*/ 0 w 22"/>
                  <a:gd name="T3" fmla="*/ 1 h 1"/>
                  <a:gd name="T4" fmla="*/ 22 w 22"/>
                  <a:gd name="T5" fmla="*/ 1 h 1"/>
                  <a:gd name="T6" fmla="*/ 22 w 22"/>
                  <a:gd name="T7" fmla="*/ 0 h 1"/>
                  <a:gd name="T8" fmla="*/ 0 w 22"/>
                  <a:gd name="T9" fmla="*/ 0 h 1"/>
                  <a:gd name="T10" fmla="*/ 0 w 2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
                    <a:moveTo>
                      <a:pt x="0" y="0"/>
                    </a:moveTo>
                    <a:lnTo>
                      <a:pt x="0" y="1"/>
                    </a:lnTo>
                    <a:lnTo>
                      <a:pt x="22" y="1"/>
                    </a:lnTo>
                    <a:lnTo>
                      <a:pt x="22"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74" name="Freeform 23"/>
              <p:cNvSpPr/>
              <p:nvPr/>
            </p:nvSpPr>
            <p:spPr bwMode="auto">
              <a:xfrm>
                <a:off x="2911" y="467"/>
                <a:ext cx="29" cy="4"/>
              </a:xfrm>
              <a:custGeom>
                <a:avLst/>
                <a:gdLst>
                  <a:gd name="T0" fmla="*/ 29 w 29"/>
                  <a:gd name="T1" fmla="*/ 1 h 4"/>
                  <a:gd name="T2" fmla="*/ 29 w 29"/>
                  <a:gd name="T3" fmla="*/ 1 h 4"/>
                  <a:gd name="T4" fmla="*/ 0 w 29"/>
                  <a:gd name="T5" fmla="*/ 4 h 4"/>
                  <a:gd name="T6" fmla="*/ 0 w 29"/>
                  <a:gd name="T7" fmla="*/ 4 h 4"/>
                  <a:gd name="T8" fmla="*/ 0 w 29"/>
                  <a:gd name="T9" fmla="*/ 3 h 4"/>
                  <a:gd name="T10" fmla="*/ 23 w 29"/>
                  <a:gd name="T11" fmla="*/ 0 h 4"/>
                  <a:gd name="T12" fmla="*/ 29 w 29"/>
                  <a:gd name="T13" fmla="*/ 0 h 4"/>
                  <a:gd name="T14" fmla="*/ 29 w 29"/>
                  <a:gd name="T15" fmla="*/ 1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4">
                    <a:moveTo>
                      <a:pt x="29" y="1"/>
                    </a:moveTo>
                    <a:lnTo>
                      <a:pt x="29" y="1"/>
                    </a:lnTo>
                    <a:lnTo>
                      <a:pt x="0" y="4"/>
                    </a:lnTo>
                    <a:lnTo>
                      <a:pt x="0" y="3"/>
                    </a:lnTo>
                    <a:lnTo>
                      <a:pt x="23" y="0"/>
                    </a:lnTo>
                    <a:lnTo>
                      <a:pt x="29" y="0"/>
                    </a:lnTo>
                    <a:lnTo>
                      <a:pt x="29"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75" name="Freeform 24"/>
              <p:cNvSpPr/>
              <p:nvPr/>
            </p:nvSpPr>
            <p:spPr bwMode="auto">
              <a:xfrm>
                <a:off x="3770" y="465"/>
                <a:ext cx="28" cy="3"/>
              </a:xfrm>
              <a:custGeom>
                <a:avLst/>
                <a:gdLst>
                  <a:gd name="T0" fmla="*/ 0 w 28"/>
                  <a:gd name="T1" fmla="*/ 0 h 3"/>
                  <a:gd name="T2" fmla="*/ 0 w 28"/>
                  <a:gd name="T3" fmla="*/ 0 h 3"/>
                  <a:gd name="T4" fmla="*/ 28 w 28"/>
                  <a:gd name="T5" fmla="*/ 3 h 3"/>
                  <a:gd name="T6" fmla="*/ 28 w 28"/>
                  <a:gd name="T7" fmla="*/ 3 h 3"/>
                  <a:gd name="T8" fmla="*/ 28 w 28"/>
                  <a:gd name="T9" fmla="*/ 2 h 3"/>
                  <a:gd name="T10" fmla="*/ 6 w 28"/>
                  <a:gd name="T11" fmla="*/ 0 h 3"/>
                  <a:gd name="T12" fmla="*/ 0 w 28"/>
                  <a:gd name="T13" fmla="*/ 0 h 3"/>
                  <a:gd name="T14" fmla="*/ 0 w 28"/>
                  <a:gd name="T15" fmla="*/ 0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8" h="3">
                    <a:moveTo>
                      <a:pt x="0" y="0"/>
                    </a:moveTo>
                    <a:lnTo>
                      <a:pt x="0" y="0"/>
                    </a:lnTo>
                    <a:lnTo>
                      <a:pt x="28" y="3"/>
                    </a:lnTo>
                    <a:lnTo>
                      <a:pt x="28" y="2"/>
                    </a:lnTo>
                    <a:lnTo>
                      <a:pt x="6"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76" name="Rectangle 25"/>
              <p:cNvSpPr>
                <a:spLocks noChangeArrowheads="1"/>
              </p:cNvSpPr>
              <p:nvPr/>
            </p:nvSpPr>
            <p:spPr bwMode="auto">
              <a:xfrm>
                <a:off x="2873" y="471"/>
                <a:ext cx="22"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eaLnBrk="0" hangingPunct="0">
                  <a:spcBef>
                    <a:spcPct val="20000"/>
                  </a:spcBef>
                </a:pPr>
                <a:endParaRPr lang="zh-CN" altLang="zh-CN" sz="3200" b="1">
                  <a:solidFill>
                    <a:srgbClr val="0000FF"/>
                  </a:solidFill>
                  <a:latin typeface="Times New Roman" panose="02020603050405020304" pitchFamily="18" charset="0"/>
                  <a:ea typeface="黑体" panose="02010609060101010101" pitchFamily="49" charset="-122"/>
                </a:endParaRPr>
              </a:p>
            </p:txBody>
          </p:sp>
          <p:sp>
            <p:nvSpPr>
              <p:cNvPr id="74777" name="Freeform 26"/>
              <p:cNvSpPr/>
              <p:nvPr/>
            </p:nvSpPr>
            <p:spPr bwMode="auto">
              <a:xfrm>
                <a:off x="3814" y="468"/>
                <a:ext cx="23" cy="2"/>
              </a:xfrm>
              <a:custGeom>
                <a:avLst/>
                <a:gdLst>
                  <a:gd name="T0" fmla="*/ 0 w 23"/>
                  <a:gd name="T1" fmla="*/ 2 h 2"/>
                  <a:gd name="T2" fmla="*/ 23 w 23"/>
                  <a:gd name="T3" fmla="*/ 2 h 2"/>
                  <a:gd name="T4" fmla="*/ 23 w 23"/>
                  <a:gd name="T5" fmla="*/ 0 h 2"/>
                  <a:gd name="T6" fmla="*/ 0 w 23"/>
                  <a:gd name="T7" fmla="*/ 2 h 2"/>
                  <a:gd name="T8" fmla="*/ 0 w 2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
                    <a:moveTo>
                      <a:pt x="0" y="2"/>
                    </a:moveTo>
                    <a:lnTo>
                      <a:pt x="23" y="2"/>
                    </a:lnTo>
                    <a:lnTo>
                      <a:pt x="23" y="0"/>
                    </a:lnTo>
                    <a:lnTo>
                      <a:pt x="0" y="2"/>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78" name="Freeform 27"/>
              <p:cNvSpPr/>
              <p:nvPr/>
            </p:nvSpPr>
            <p:spPr bwMode="auto">
              <a:xfrm>
                <a:off x="2630" y="471"/>
                <a:ext cx="653" cy="99"/>
              </a:xfrm>
              <a:custGeom>
                <a:avLst/>
                <a:gdLst>
                  <a:gd name="T0" fmla="*/ 490 w 653"/>
                  <a:gd name="T1" fmla="*/ 4 h 99"/>
                  <a:gd name="T2" fmla="*/ 541 w 653"/>
                  <a:gd name="T3" fmla="*/ 8 h 99"/>
                  <a:gd name="T4" fmla="*/ 589 w 653"/>
                  <a:gd name="T5" fmla="*/ 22 h 99"/>
                  <a:gd name="T6" fmla="*/ 595 w 653"/>
                  <a:gd name="T7" fmla="*/ 20 h 99"/>
                  <a:gd name="T8" fmla="*/ 650 w 653"/>
                  <a:gd name="T9" fmla="*/ 55 h 99"/>
                  <a:gd name="T10" fmla="*/ 646 w 653"/>
                  <a:gd name="T11" fmla="*/ 76 h 99"/>
                  <a:gd name="T12" fmla="*/ 618 w 653"/>
                  <a:gd name="T13" fmla="*/ 95 h 99"/>
                  <a:gd name="T14" fmla="*/ 614 w 653"/>
                  <a:gd name="T15" fmla="*/ 95 h 99"/>
                  <a:gd name="T16" fmla="*/ 592 w 653"/>
                  <a:gd name="T17" fmla="*/ 98 h 99"/>
                  <a:gd name="T18" fmla="*/ 582 w 653"/>
                  <a:gd name="T19" fmla="*/ 99 h 99"/>
                  <a:gd name="T20" fmla="*/ 531 w 653"/>
                  <a:gd name="T21" fmla="*/ 96 h 99"/>
                  <a:gd name="T22" fmla="*/ 499 w 653"/>
                  <a:gd name="T23" fmla="*/ 82 h 99"/>
                  <a:gd name="T24" fmla="*/ 502 w 653"/>
                  <a:gd name="T25" fmla="*/ 78 h 99"/>
                  <a:gd name="T26" fmla="*/ 515 w 653"/>
                  <a:gd name="T27" fmla="*/ 85 h 99"/>
                  <a:gd name="T28" fmla="*/ 547 w 653"/>
                  <a:gd name="T29" fmla="*/ 90 h 99"/>
                  <a:gd name="T30" fmla="*/ 602 w 653"/>
                  <a:gd name="T31" fmla="*/ 73 h 99"/>
                  <a:gd name="T32" fmla="*/ 608 w 653"/>
                  <a:gd name="T33" fmla="*/ 48 h 99"/>
                  <a:gd name="T34" fmla="*/ 570 w 653"/>
                  <a:gd name="T35" fmla="*/ 25 h 99"/>
                  <a:gd name="T36" fmla="*/ 506 w 653"/>
                  <a:gd name="T37" fmla="*/ 14 h 99"/>
                  <a:gd name="T38" fmla="*/ 448 w 653"/>
                  <a:gd name="T39" fmla="*/ 11 h 99"/>
                  <a:gd name="T40" fmla="*/ 393 w 653"/>
                  <a:gd name="T41" fmla="*/ 11 h 99"/>
                  <a:gd name="T42" fmla="*/ 333 w 653"/>
                  <a:gd name="T43" fmla="*/ 23 h 99"/>
                  <a:gd name="T44" fmla="*/ 307 w 653"/>
                  <a:gd name="T45" fmla="*/ 31 h 99"/>
                  <a:gd name="T46" fmla="*/ 233 w 653"/>
                  <a:gd name="T47" fmla="*/ 51 h 99"/>
                  <a:gd name="T48" fmla="*/ 201 w 653"/>
                  <a:gd name="T49" fmla="*/ 58 h 99"/>
                  <a:gd name="T50" fmla="*/ 176 w 653"/>
                  <a:gd name="T51" fmla="*/ 64 h 99"/>
                  <a:gd name="T52" fmla="*/ 112 w 653"/>
                  <a:gd name="T53" fmla="*/ 75 h 99"/>
                  <a:gd name="T54" fmla="*/ 80 w 653"/>
                  <a:gd name="T55" fmla="*/ 79 h 99"/>
                  <a:gd name="T56" fmla="*/ 35 w 653"/>
                  <a:gd name="T57" fmla="*/ 84 h 99"/>
                  <a:gd name="T58" fmla="*/ 0 w 653"/>
                  <a:gd name="T59" fmla="*/ 75 h 99"/>
                  <a:gd name="T60" fmla="*/ 137 w 653"/>
                  <a:gd name="T61" fmla="*/ 58 h 99"/>
                  <a:gd name="T62" fmla="*/ 230 w 653"/>
                  <a:gd name="T63" fmla="*/ 41 h 99"/>
                  <a:gd name="T64" fmla="*/ 246 w 653"/>
                  <a:gd name="T65" fmla="*/ 40 h 99"/>
                  <a:gd name="T66" fmla="*/ 275 w 653"/>
                  <a:gd name="T67" fmla="*/ 31 h 99"/>
                  <a:gd name="T68" fmla="*/ 336 w 653"/>
                  <a:gd name="T69" fmla="*/ 10 h 99"/>
                  <a:gd name="T70" fmla="*/ 374 w 653"/>
                  <a:gd name="T71" fmla="*/ 2 h 99"/>
                  <a:gd name="T72" fmla="*/ 422 w 653"/>
                  <a:gd name="T73" fmla="*/ 0 h 99"/>
                  <a:gd name="T74" fmla="*/ 477 w 653"/>
                  <a:gd name="T75" fmla="*/ 2 h 9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53" h="99">
                    <a:moveTo>
                      <a:pt x="477" y="2"/>
                    </a:moveTo>
                    <a:lnTo>
                      <a:pt x="490" y="4"/>
                    </a:lnTo>
                    <a:lnTo>
                      <a:pt x="506" y="4"/>
                    </a:lnTo>
                    <a:lnTo>
                      <a:pt x="541" y="8"/>
                    </a:lnTo>
                    <a:lnTo>
                      <a:pt x="566" y="13"/>
                    </a:lnTo>
                    <a:lnTo>
                      <a:pt x="589" y="22"/>
                    </a:lnTo>
                    <a:lnTo>
                      <a:pt x="589" y="20"/>
                    </a:lnTo>
                    <a:lnTo>
                      <a:pt x="595" y="20"/>
                    </a:lnTo>
                    <a:lnTo>
                      <a:pt x="627" y="35"/>
                    </a:lnTo>
                    <a:lnTo>
                      <a:pt x="650" y="55"/>
                    </a:lnTo>
                    <a:lnTo>
                      <a:pt x="653" y="64"/>
                    </a:lnTo>
                    <a:lnTo>
                      <a:pt x="646" y="76"/>
                    </a:lnTo>
                    <a:lnTo>
                      <a:pt x="634" y="87"/>
                    </a:lnTo>
                    <a:lnTo>
                      <a:pt x="618" y="95"/>
                    </a:lnTo>
                    <a:lnTo>
                      <a:pt x="614" y="96"/>
                    </a:lnTo>
                    <a:lnTo>
                      <a:pt x="614" y="95"/>
                    </a:lnTo>
                    <a:lnTo>
                      <a:pt x="608" y="95"/>
                    </a:lnTo>
                    <a:lnTo>
                      <a:pt x="592" y="98"/>
                    </a:lnTo>
                    <a:lnTo>
                      <a:pt x="586" y="98"/>
                    </a:lnTo>
                    <a:lnTo>
                      <a:pt x="582" y="99"/>
                    </a:lnTo>
                    <a:lnTo>
                      <a:pt x="557" y="99"/>
                    </a:lnTo>
                    <a:lnTo>
                      <a:pt x="531" y="96"/>
                    </a:lnTo>
                    <a:lnTo>
                      <a:pt x="515" y="92"/>
                    </a:lnTo>
                    <a:lnTo>
                      <a:pt x="499" y="82"/>
                    </a:lnTo>
                    <a:lnTo>
                      <a:pt x="499" y="73"/>
                    </a:lnTo>
                    <a:lnTo>
                      <a:pt x="502" y="78"/>
                    </a:lnTo>
                    <a:lnTo>
                      <a:pt x="509" y="81"/>
                    </a:lnTo>
                    <a:lnTo>
                      <a:pt x="515" y="85"/>
                    </a:lnTo>
                    <a:lnTo>
                      <a:pt x="531" y="90"/>
                    </a:lnTo>
                    <a:lnTo>
                      <a:pt x="547" y="90"/>
                    </a:lnTo>
                    <a:lnTo>
                      <a:pt x="582" y="82"/>
                    </a:lnTo>
                    <a:lnTo>
                      <a:pt x="602" y="73"/>
                    </a:lnTo>
                    <a:lnTo>
                      <a:pt x="611" y="63"/>
                    </a:lnTo>
                    <a:lnTo>
                      <a:pt x="608" y="48"/>
                    </a:lnTo>
                    <a:lnTo>
                      <a:pt x="602" y="40"/>
                    </a:lnTo>
                    <a:lnTo>
                      <a:pt x="570" y="25"/>
                    </a:lnTo>
                    <a:lnTo>
                      <a:pt x="541" y="17"/>
                    </a:lnTo>
                    <a:lnTo>
                      <a:pt x="506" y="14"/>
                    </a:lnTo>
                    <a:lnTo>
                      <a:pt x="470" y="11"/>
                    </a:lnTo>
                    <a:lnTo>
                      <a:pt x="448" y="11"/>
                    </a:lnTo>
                    <a:lnTo>
                      <a:pt x="429" y="11"/>
                    </a:lnTo>
                    <a:lnTo>
                      <a:pt x="393" y="11"/>
                    </a:lnTo>
                    <a:lnTo>
                      <a:pt x="345" y="19"/>
                    </a:lnTo>
                    <a:lnTo>
                      <a:pt x="333" y="23"/>
                    </a:lnTo>
                    <a:lnTo>
                      <a:pt x="333" y="25"/>
                    </a:lnTo>
                    <a:lnTo>
                      <a:pt x="307" y="31"/>
                    </a:lnTo>
                    <a:lnTo>
                      <a:pt x="249" y="48"/>
                    </a:lnTo>
                    <a:lnTo>
                      <a:pt x="233" y="51"/>
                    </a:lnTo>
                    <a:lnTo>
                      <a:pt x="220" y="55"/>
                    </a:lnTo>
                    <a:lnTo>
                      <a:pt x="201" y="58"/>
                    </a:lnTo>
                    <a:lnTo>
                      <a:pt x="179" y="63"/>
                    </a:lnTo>
                    <a:lnTo>
                      <a:pt x="176" y="64"/>
                    </a:lnTo>
                    <a:lnTo>
                      <a:pt x="163" y="66"/>
                    </a:lnTo>
                    <a:lnTo>
                      <a:pt x="112" y="75"/>
                    </a:lnTo>
                    <a:lnTo>
                      <a:pt x="105" y="75"/>
                    </a:lnTo>
                    <a:lnTo>
                      <a:pt x="80" y="79"/>
                    </a:lnTo>
                    <a:lnTo>
                      <a:pt x="67" y="79"/>
                    </a:lnTo>
                    <a:lnTo>
                      <a:pt x="35" y="84"/>
                    </a:lnTo>
                    <a:lnTo>
                      <a:pt x="0" y="85"/>
                    </a:lnTo>
                    <a:lnTo>
                      <a:pt x="0" y="75"/>
                    </a:lnTo>
                    <a:lnTo>
                      <a:pt x="57" y="69"/>
                    </a:lnTo>
                    <a:lnTo>
                      <a:pt x="137" y="58"/>
                    </a:lnTo>
                    <a:lnTo>
                      <a:pt x="182" y="52"/>
                    </a:lnTo>
                    <a:lnTo>
                      <a:pt x="230" y="41"/>
                    </a:lnTo>
                    <a:lnTo>
                      <a:pt x="243" y="40"/>
                    </a:lnTo>
                    <a:lnTo>
                      <a:pt x="246" y="40"/>
                    </a:lnTo>
                    <a:lnTo>
                      <a:pt x="256" y="35"/>
                    </a:lnTo>
                    <a:lnTo>
                      <a:pt x="275" y="31"/>
                    </a:lnTo>
                    <a:lnTo>
                      <a:pt x="320" y="16"/>
                    </a:lnTo>
                    <a:lnTo>
                      <a:pt x="336" y="10"/>
                    </a:lnTo>
                    <a:lnTo>
                      <a:pt x="365" y="4"/>
                    </a:lnTo>
                    <a:lnTo>
                      <a:pt x="374" y="2"/>
                    </a:lnTo>
                    <a:lnTo>
                      <a:pt x="406" y="0"/>
                    </a:lnTo>
                    <a:lnTo>
                      <a:pt x="422" y="0"/>
                    </a:lnTo>
                    <a:lnTo>
                      <a:pt x="457" y="0"/>
                    </a:lnTo>
                    <a:lnTo>
                      <a:pt x="477" y="2"/>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79" name="Freeform 28"/>
              <p:cNvSpPr/>
              <p:nvPr/>
            </p:nvSpPr>
            <p:spPr bwMode="auto">
              <a:xfrm>
                <a:off x="3430" y="468"/>
                <a:ext cx="653" cy="101"/>
              </a:xfrm>
              <a:custGeom>
                <a:avLst/>
                <a:gdLst>
                  <a:gd name="T0" fmla="*/ 160 w 653"/>
                  <a:gd name="T1" fmla="*/ 5 h 101"/>
                  <a:gd name="T2" fmla="*/ 109 w 653"/>
                  <a:gd name="T3" fmla="*/ 10 h 101"/>
                  <a:gd name="T4" fmla="*/ 61 w 653"/>
                  <a:gd name="T5" fmla="*/ 23 h 101"/>
                  <a:gd name="T6" fmla="*/ 55 w 653"/>
                  <a:gd name="T7" fmla="*/ 22 h 101"/>
                  <a:gd name="T8" fmla="*/ 0 w 653"/>
                  <a:gd name="T9" fmla="*/ 57 h 101"/>
                  <a:gd name="T10" fmla="*/ 3 w 653"/>
                  <a:gd name="T11" fmla="*/ 78 h 101"/>
                  <a:gd name="T12" fmla="*/ 35 w 653"/>
                  <a:gd name="T13" fmla="*/ 98 h 101"/>
                  <a:gd name="T14" fmla="*/ 35 w 653"/>
                  <a:gd name="T15" fmla="*/ 98 h 101"/>
                  <a:gd name="T16" fmla="*/ 58 w 653"/>
                  <a:gd name="T17" fmla="*/ 99 h 101"/>
                  <a:gd name="T18" fmla="*/ 71 w 653"/>
                  <a:gd name="T19" fmla="*/ 101 h 101"/>
                  <a:gd name="T20" fmla="*/ 119 w 653"/>
                  <a:gd name="T21" fmla="*/ 98 h 101"/>
                  <a:gd name="T22" fmla="*/ 151 w 653"/>
                  <a:gd name="T23" fmla="*/ 84 h 101"/>
                  <a:gd name="T24" fmla="*/ 151 w 653"/>
                  <a:gd name="T25" fmla="*/ 79 h 101"/>
                  <a:gd name="T26" fmla="*/ 138 w 653"/>
                  <a:gd name="T27" fmla="*/ 87 h 101"/>
                  <a:gd name="T28" fmla="*/ 103 w 653"/>
                  <a:gd name="T29" fmla="*/ 90 h 101"/>
                  <a:gd name="T30" fmla="*/ 48 w 653"/>
                  <a:gd name="T31" fmla="*/ 75 h 101"/>
                  <a:gd name="T32" fmla="*/ 42 w 653"/>
                  <a:gd name="T33" fmla="*/ 49 h 101"/>
                  <a:gd name="T34" fmla="*/ 80 w 653"/>
                  <a:gd name="T35" fmla="*/ 26 h 101"/>
                  <a:gd name="T36" fmla="*/ 144 w 653"/>
                  <a:gd name="T37" fmla="*/ 14 h 101"/>
                  <a:gd name="T38" fmla="*/ 202 w 653"/>
                  <a:gd name="T39" fmla="*/ 13 h 101"/>
                  <a:gd name="T40" fmla="*/ 256 w 653"/>
                  <a:gd name="T41" fmla="*/ 13 h 101"/>
                  <a:gd name="T42" fmla="*/ 317 w 653"/>
                  <a:gd name="T43" fmla="*/ 23 h 101"/>
                  <a:gd name="T44" fmla="*/ 343 w 653"/>
                  <a:gd name="T45" fmla="*/ 31 h 101"/>
                  <a:gd name="T46" fmla="*/ 416 w 653"/>
                  <a:gd name="T47" fmla="*/ 51 h 101"/>
                  <a:gd name="T48" fmla="*/ 449 w 653"/>
                  <a:gd name="T49" fmla="*/ 58 h 101"/>
                  <a:gd name="T50" fmla="*/ 474 w 653"/>
                  <a:gd name="T51" fmla="*/ 64 h 101"/>
                  <a:gd name="T52" fmla="*/ 538 w 653"/>
                  <a:gd name="T53" fmla="*/ 75 h 101"/>
                  <a:gd name="T54" fmla="*/ 570 w 653"/>
                  <a:gd name="T55" fmla="*/ 79 h 101"/>
                  <a:gd name="T56" fmla="*/ 615 w 653"/>
                  <a:gd name="T57" fmla="*/ 82 h 101"/>
                  <a:gd name="T58" fmla="*/ 650 w 653"/>
                  <a:gd name="T59" fmla="*/ 75 h 101"/>
                  <a:gd name="T60" fmla="*/ 513 w 653"/>
                  <a:gd name="T61" fmla="*/ 58 h 101"/>
                  <a:gd name="T62" fmla="*/ 420 w 653"/>
                  <a:gd name="T63" fmla="*/ 41 h 101"/>
                  <a:gd name="T64" fmla="*/ 404 w 653"/>
                  <a:gd name="T65" fmla="*/ 40 h 101"/>
                  <a:gd name="T66" fmla="*/ 375 w 653"/>
                  <a:gd name="T67" fmla="*/ 31 h 101"/>
                  <a:gd name="T68" fmla="*/ 314 w 653"/>
                  <a:gd name="T69" fmla="*/ 11 h 101"/>
                  <a:gd name="T70" fmla="*/ 276 w 653"/>
                  <a:gd name="T71" fmla="*/ 3 h 101"/>
                  <a:gd name="T72" fmla="*/ 228 w 653"/>
                  <a:gd name="T73" fmla="*/ 0 h 101"/>
                  <a:gd name="T74" fmla="*/ 173 w 653"/>
                  <a:gd name="T75" fmla="*/ 2 h 10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53" h="101">
                    <a:moveTo>
                      <a:pt x="173" y="2"/>
                    </a:moveTo>
                    <a:lnTo>
                      <a:pt x="160" y="5"/>
                    </a:lnTo>
                    <a:lnTo>
                      <a:pt x="144" y="5"/>
                    </a:lnTo>
                    <a:lnTo>
                      <a:pt x="109" y="10"/>
                    </a:lnTo>
                    <a:lnTo>
                      <a:pt x="83" y="14"/>
                    </a:lnTo>
                    <a:lnTo>
                      <a:pt x="61" y="23"/>
                    </a:lnTo>
                    <a:lnTo>
                      <a:pt x="61" y="22"/>
                    </a:lnTo>
                    <a:lnTo>
                      <a:pt x="55" y="22"/>
                    </a:lnTo>
                    <a:lnTo>
                      <a:pt x="23" y="37"/>
                    </a:lnTo>
                    <a:lnTo>
                      <a:pt x="0" y="57"/>
                    </a:lnTo>
                    <a:lnTo>
                      <a:pt x="0" y="66"/>
                    </a:lnTo>
                    <a:lnTo>
                      <a:pt x="3" y="78"/>
                    </a:lnTo>
                    <a:lnTo>
                      <a:pt x="16" y="88"/>
                    </a:lnTo>
                    <a:lnTo>
                      <a:pt x="35" y="98"/>
                    </a:lnTo>
                    <a:lnTo>
                      <a:pt x="45" y="98"/>
                    </a:lnTo>
                    <a:lnTo>
                      <a:pt x="58" y="99"/>
                    </a:lnTo>
                    <a:lnTo>
                      <a:pt x="64" y="99"/>
                    </a:lnTo>
                    <a:lnTo>
                      <a:pt x="71" y="101"/>
                    </a:lnTo>
                    <a:lnTo>
                      <a:pt x="96" y="101"/>
                    </a:lnTo>
                    <a:lnTo>
                      <a:pt x="119" y="98"/>
                    </a:lnTo>
                    <a:lnTo>
                      <a:pt x="135" y="93"/>
                    </a:lnTo>
                    <a:lnTo>
                      <a:pt x="151" y="84"/>
                    </a:lnTo>
                    <a:lnTo>
                      <a:pt x="154" y="75"/>
                    </a:lnTo>
                    <a:lnTo>
                      <a:pt x="151" y="79"/>
                    </a:lnTo>
                    <a:lnTo>
                      <a:pt x="144" y="82"/>
                    </a:lnTo>
                    <a:lnTo>
                      <a:pt x="138" y="87"/>
                    </a:lnTo>
                    <a:lnTo>
                      <a:pt x="122" y="90"/>
                    </a:lnTo>
                    <a:lnTo>
                      <a:pt x="103" y="90"/>
                    </a:lnTo>
                    <a:lnTo>
                      <a:pt x="67" y="84"/>
                    </a:lnTo>
                    <a:lnTo>
                      <a:pt x="48" y="75"/>
                    </a:lnTo>
                    <a:lnTo>
                      <a:pt x="39" y="64"/>
                    </a:lnTo>
                    <a:lnTo>
                      <a:pt x="42" y="49"/>
                    </a:lnTo>
                    <a:lnTo>
                      <a:pt x="48" y="41"/>
                    </a:lnTo>
                    <a:lnTo>
                      <a:pt x="80" y="26"/>
                    </a:lnTo>
                    <a:lnTo>
                      <a:pt x="109" y="19"/>
                    </a:lnTo>
                    <a:lnTo>
                      <a:pt x="144" y="14"/>
                    </a:lnTo>
                    <a:lnTo>
                      <a:pt x="180" y="13"/>
                    </a:lnTo>
                    <a:lnTo>
                      <a:pt x="202" y="13"/>
                    </a:lnTo>
                    <a:lnTo>
                      <a:pt x="221" y="11"/>
                    </a:lnTo>
                    <a:lnTo>
                      <a:pt x="256" y="13"/>
                    </a:lnTo>
                    <a:lnTo>
                      <a:pt x="304" y="20"/>
                    </a:lnTo>
                    <a:lnTo>
                      <a:pt x="317" y="23"/>
                    </a:lnTo>
                    <a:lnTo>
                      <a:pt x="317" y="25"/>
                    </a:lnTo>
                    <a:lnTo>
                      <a:pt x="343" y="31"/>
                    </a:lnTo>
                    <a:lnTo>
                      <a:pt x="400" y="47"/>
                    </a:lnTo>
                    <a:lnTo>
                      <a:pt x="416" y="51"/>
                    </a:lnTo>
                    <a:lnTo>
                      <a:pt x="429" y="55"/>
                    </a:lnTo>
                    <a:lnTo>
                      <a:pt x="449" y="58"/>
                    </a:lnTo>
                    <a:lnTo>
                      <a:pt x="471" y="63"/>
                    </a:lnTo>
                    <a:lnTo>
                      <a:pt x="474" y="64"/>
                    </a:lnTo>
                    <a:lnTo>
                      <a:pt x="487" y="66"/>
                    </a:lnTo>
                    <a:lnTo>
                      <a:pt x="538" y="75"/>
                    </a:lnTo>
                    <a:lnTo>
                      <a:pt x="545" y="75"/>
                    </a:lnTo>
                    <a:lnTo>
                      <a:pt x="570" y="79"/>
                    </a:lnTo>
                    <a:lnTo>
                      <a:pt x="583" y="79"/>
                    </a:lnTo>
                    <a:lnTo>
                      <a:pt x="615" y="82"/>
                    </a:lnTo>
                    <a:lnTo>
                      <a:pt x="653" y="84"/>
                    </a:lnTo>
                    <a:lnTo>
                      <a:pt x="650" y="75"/>
                    </a:lnTo>
                    <a:lnTo>
                      <a:pt x="593" y="69"/>
                    </a:lnTo>
                    <a:lnTo>
                      <a:pt x="513" y="58"/>
                    </a:lnTo>
                    <a:lnTo>
                      <a:pt x="468" y="52"/>
                    </a:lnTo>
                    <a:lnTo>
                      <a:pt x="420" y="41"/>
                    </a:lnTo>
                    <a:lnTo>
                      <a:pt x="407" y="40"/>
                    </a:lnTo>
                    <a:lnTo>
                      <a:pt x="404" y="40"/>
                    </a:lnTo>
                    <a:lnTo>
                      <a:pt x="394" y="35"/>
                    </a:lnTo>
                    <a:lnTo>
                      <a:pt x="375" y="31"/>
                    </a:lnTo>
                    <a:lnTo>
                      <a:pt x="330" y="17"/>
                    </a:lnTo>
                    <a:lnTo>
                      <a:pt x="314" y="11"/>
                    </a:lnTo>
                    <a:lnTo>
                      <a:pt x="285" y="5"/>
                    </a:lnTo>
                    <a:lnTo>
                      <a:pt x="276" y="3"/>
                    </a:lnTo>
                    <a:lnTo>
                      <a:pt x="244" y="2"/>
                    </a:lnTo>
                    <a:lnTo>
                      <a:pt x="228" y="0"/>
                    </a:lnTo>
                    <a:lnTo>
                      <a:pt x="192" y="2"/>
                    </a:lnTo>
                    <a:lnTo>
                      <a:pt x="173" y="2"/>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80" name="Freeform 29"/>
              <p:cNvSpPr/>
              <p:nvPr/>
            </p:nvSpPr>
            <p:spPr bwMode="auto">
              <a:xfrm>
                <a:off x="2818" y="471"/>
                <a:ext cx="32" cy="5"/>
              </a:xfrm>
              <a:custGeom>
                <a:avLst/>
                <a:gdLst>
                  <a:gd name="T0" fmla="*/ 32 w 32"/>
                  <a:gd name="T1" fmla="*/ 2 h 5"/>
                  <a:gd name="T2" fmla="*/ 32 w 32"/>
                  <a:gd name="T3" fmla="*/ 2 h 5"/>
                  <a:gd name="T4" fmla="*/ 4 w 32"/>
                  <a:gd name="T5" fmla="*/ 5 h 5"/>
                  <a:gd name="T6" fmla="*/ 4 w 32"/>
                  <a:gd name="T7" fmla="*/ 5 h 5"/>
                  <a:gd name="T8" fmla="*/ 0 w 32"/>
                  <a:gd name="T9" fmla="*/ 4 h 5"/>
                  <a:gd name="T10" fmla="*/ 0 w 32"/>
                  <a:gd name="T11" fmla="*/ 4 h 5"/>
                  <a:gd name="T12" fmla="*/ 23 w 32"/>
                  <a:gd name="T13" fmla="*/ 0 h 5"/>
                  <a:gd name="T14" fmla="*/ 32 w 32"/>
                  <a:gd name="T15" fmla="*/ 0 h 5"/>
                  <a:gd name="T16" fmla="*/ 32 w 32"/>
                  <a:gd name="T17" fmla="*/ 2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5">
                    <a:moveTo>
                      <a:pt x="32" y="2"/>
                    </a:moveTo>
                    <a:lnTo>
                      <a:pt x="32" y="2"/>
                    </a:lnTo>
                    <a:lnTo>
                      <a:pt x="4" y="5"/>
                    </a:lnTo>
                    <a:lnTo>
                      <a:pt x="0" y="4"/>
                    </a:lnTo>
                    <a:lnTo>
                      <a:pt x="23" y="0"/>
                    </a:lnTo>
                    <a:lnTo>
                      <a:pt x="32" y="0"/>
                    </a:lnTo>
                    <a:lnTo>
                      <a:pt x="32"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81" name="Freeform 30"/>
              <p:cNvSpPr/>
              <p:nvPr/>
            </p:nvSpPr>
            <p:spPr bwMode="auto">
              <a:xfrm>
                <a:off x="3859" y="468"/>
                <a:ext cx="32" cy="5"/>
              </a:xfrm>
              <a:custGeom>
                <a:avLst/>
                <a:gdLst>
                  <a:gd name="T0" fmla="*/ 0 w 32"/>
                  <a:gd name="T1" fmla="*/ 2 h 5"/>
                  <a:gd name="T2" fmla="*/ 0 w 32"/>
                  <a:gd name="T3" fmla="*/ 2 h 5"/>
                  <a:gd name="T4" fmla="*/ 29 w 32"/>
                  <a:gd name="T5" fmla="*/ 5 h 5"/>
                  <a:gd name="T6" fmla="*/ 29 w 32"/>
                  <a:gd name="T7" fmla="*/ 5 h 5"/>
                  <a:gd name="T8" fmla="*/ 32 w 32"/>
                  <a:gd name="T9" fmla="*/ 3 h 5"/>
                  <a:gd name="T10" fmla="*/ 32 w 32"/>
                  <a:gd name="T11" fmla="*/ 3 h 5"/>
                  <a:gd name="T12" fmla="*/ 10 w 32"/>
                  <a:gd name="T13" fmla="*/ 0 h 5"/>
                  <a:gd name="T14" fmla="*/ 0 w 32"/>
                  <a:gd name="T15" fmla="*/ 0 h 5"/>
                  <a:gd name="T16" fmla="*/ 0 w 32"/>
                  <a:gd name="T17" fmla="*/ 2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5">
                    <a:moveTo>
                      <a:pt x="0" y="2"/>
                    </a:moveTo>
                    <a:lnTo>
                      <a:pt x="0" y="2"/>
                    </a:lnTo>
                    <a:lnTo>
                      <a:pt x="29" y="5"/>
                    </a:lnTo>
                    <a:lnTo>
                      <a:pt x="32" y="3"/>
                    </a:lnTo>
                    <a:lnTo>
                      <a:pt x="10" y="0"/>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82" name="Freeform 31"/>
              <p:cNvSpPr/>
              <p:nvPr/>
            </p:nvSpPr>
            <p:spPr bwMode="auto">
              <a:xfrm>
                <a:off x="2783" y="476"/>
                <a:ext cx="19" cy="5"/>
              </a:xfrm>
              <a:custGeom>
                <a:avLst/>
                <a:gdLst>
                  <a:gd name="T0" fmla="*/ 19 w 19"/>
                  <a:gd name="T1" fmla="*/ 0 h 5"/>
                  <a:gd name="T2" fmla="*/ 10 w 19"/>
                  <a:gd name="T3" fmla="*/ 3 h 5"/>
                  <a:gd name="T4" fmla="*/ 3 w 19"/>
                  <a:gd name="T5" fmla="*/ 3 h 5"/>
                  <a:gd name="T6" fmla="*/ 0 w 19"/>
                  <a:gd name="T7" fmla="*/ 5 h 5"/>
                  <a:gd name="T8" fmla="*/ 0 w 19"/>
                  <a:gd name="T9" fmla="*/ 5 h 5"/>
                  <a:gd name="T10" fmla="*/ 0 w 19"/>
                  <a:gd name="T11" fmla="*/ 3 h 5"/>
                  <a:gd name="T12" fmla="*/ 13 w 19"/>
                  <a:gd name="T13" fmla="*/ 2 h 5"/>
                  <a:gd name="T14" fmla="*/ 16 w 19"/>
                  <a:gd name="T15" fmla="*/ 0 h 5"/>
                  <a:gd name="T16" fmla="*/ 16 w 19"/>
                  <a:gd name="T17" fmla="*/ 0 h 5"/>
                  <a:gd name="T18" fmla="*/ 19 w 1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 h="5">
                    <a:moveTo>
                      <a:pt x="19" y="0"/>
                    </a:moveTo>
                    <a:lnTo>
                      <a:pt x="10" y="3"/>
                    </a:lnTo>
                    <a:lnTo>
                      <a:pt x="3" y="3"/>
                    </a:lnTo>
                    <a:lnTo>
                      <a:pt x="0" y="5"/>
                    </a:lnTo>
                    <a:lnTo>
                      <a:pt x="0" y="3"/>
                    </a:lnTo>
                    <a:lnTo>
                      <a:pt x="13" y="2"/>
                    </a:lnTo>
                    <a:lnTo>
                      <a:pt x="16" y="0"/>
                    </a:lnTo>
                    <a:lnTo>
                      <a:pt x="19"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83" name="Freeform 32"/>
              <p:cNvSpPr/>
              <p:nvPr/>
            </p:nvSpPr>
            <p:spPr bwMode="auto">
              <a:xfrm>
                <a:off x="3907" y="473"/>
                <a:ext cx="20" cy="5"/>
              </a:xfrm>
              <a:custGeom>
                <a:avLst/>
                <a:gdLst>
                  <a:gd name="T0" fmla="*/ 0 w 20"/>
                  <a:gd name="T1" fmla="*/ 0 h 5"/>
                  <a:gd name="T2" fmla="*/ 10 w 20"/>
                  <a:gd name="T3" fmla="*/ 3 h 5"/>
                  <a:gd name="T4" fmla="*/ 16 w 20"/>
                  <a:gd name="T5" fmla="*/ 3 h 5"/>
                  <a:gd name="T6" fmla="*/ 16 w 20"/>
                  <a:gd name="T7" fmla="*/ 5 h 5"/>
                  <a:gd name="T8" fmla="*/ 20 w 20"/>
                  <a:gd name="T9" fmla="*/ 5 h 5"/>
                  <a:gd name="T10" fmla="*/ 20 w 20"/>
                  <a:gd name="T11" fmla="*/ 3 h 5"/>
                  <a:gd name="T12" fmla="*/ 7 w 20"/>
                  <a:gd name="T13" fmla="*/ 2 h 5"/>
                  <a:gd name="T14" fmla="*/ 4 w 20"/>
                  <a:gd name="T15" fmla="*/ 0 h 5"/>
                  <a:gd name="T16" fmla="*/ 4 w 20"/>
                  <a:gd name="T17" fmla="*/ 0 h 5"/>
                  <a:gd name="T18" fmla="*/ 0 w 20"/>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5">
                    <a:moveTo>
                      <a:pt x="0" y="0"/>
                    </a:moveTo>
                    <a:lnTo>
                      <a:pt x="10" y="3"/>
                    </a:lnTo>
                    <a:lnTo>
                      <a:pt x="16" y="3"/>
                    </a:lnTo>
                    <a:lnTo>
                      <a:pt x="16" y="5"/>
                    </a:lnTo>
                    <a:lnTo>
                      <a:pt x="20" y="5"/>
                    </a:lnTo>
                    <a:lnTo>
                      <a:pt x="20" y="3"/>
                    </a:lnTo>
                    <a:lnTo>
                      <a:pt x="7" y="2"/>
                    </a:lnTo>
                    <a:lnTo>
                      <a:pt x="4"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84" name="Freeform 33"/>
              <p:cNvSpPr/>
              <p:nvPr/>
            </p:nvSpPr>
            <p:spPr bwMode="auto">
              <a:xfrm>
                <a:off x="3062" y="476"/>
                <a:ext cx="29" cy="3"/>
              </a:xfrm>
              <a:custGeom>
                <a:avLst/>
                <a:gdLst>
                  <a:gd name="T0" fmla="*/ 22 w 29"/>
                  <a:gd name="T1" fmla="*/ 2 h 3"/>
                  <a:gd name="T2" fmla="*/ 29 w 29"/>
                  <a:gd name="T3" fmla="*/ 2 h 3"/>
                  <a:gd name="T4" fmla="*/ 29 w 29"/>
                  <a:gd name="T5" fmla="*/ 2 h 3"/>
                  <a:gd name="T6" fmla="*/ 29 w 29"/>
                  <a:gd name="T7" fmla="*/ 3 h 3"/>
                  <a:gd name="T8" fmla="*/ 13 w 29"/>
                  <a:gd name="T9" fmla="*/ 3 h 3"/>
                  <a:gd name="T10" fmla="*/ 0 w 29"/>
                  <a:gd name="T11" fmla="*/ 3 h 3"/>
                  <a:gd name="T12" fmla="*/ 0 w 29"/>
                  <a:gd name="T13" fmla="*/ 0 h 3"/>
                  <a:gd name="T14" fmla="*/ 13 w 29"/>
                  <a:gd name="T15" fmla="*/ 2 h 3"/>
                  <a:gd name="T16" fmla="*/ 22 w 29"/>
                  <a:gd name="T17" fmla="*/ 2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 h="3">
                    <a:moveTo>
                      <a:pt x="22" y="2"/>
                    </a:moveTo>
                    <a:lnTo>
                      <a:pt x="29" y="2"/>
                    </a:lnTo>
                    <a:lnTo>
                      <a:pt x="29" y="3"/>
                    </a:lnTo>
                    <a:lnTo>
                      <a:pt x="13" y="3"/>
                    </a:lnTo>
                    <a:lnTo>
                      <a:pt x="0" y="3"/>
                    </a:lnTo>
                    <a:lnTo>
                      <a:pt x="0" y="0"/>
                    </a:lnTo>
                    <a:lnTo>
                      <a:pt x="13" y="2"/>
                    </a:lnTo>
                    <a:lnTo>
                      <a:pt x="22"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85" name="Freeform 34"/>
              <p:cNvSpPr/>
              <p:nvPr/>
            </p:nvSpPr>
            <p:spPr bwMode="auto">
              <a:xfrm>
                <a:off x="3619" y="475"/>
                <a:ext cx="29" cy="3"/>
              </a:xfrm>
              <a:custGeom>
                <a:avLst/>
                <a:gdLst>
                  <a:gd name="T0" fmla="*/ 7 w 29"/>
                  <a:gd name="T1" fmla="*/ 1 h 3"/>
                  <a:gd name="T2" fmla="*/ 0 w 29"/>
                  <a:gd name="T3" fmla="*/ 1 h 3"/>
                  <a:gd name="T4" fmla="*/ 0 w 29"/>
                  <a:gd name="T5" fmla="*/ 1 h 3"/>
                  <a:gd name="T6" fmla="*/ 0 w 29"/>
                  <a:gd name="T7" fmla="*/ 1 h 3"/>
                  <a:gd name="T8" fmla="*/ 16 w 29"/>
                  <a:gd name="T9" fmla="*/ 3 h 3"/>
                  <a:gd name="T10" fmla="*/ 29 w 29"/>
                  <a:gd name="T11" fmla="*/ 1 h 3"/>
                  <a:gd name="T12" fmla="*/ 29 w 29"/>
                  <a:gd name="T13" fmla="*/ 0 h 3"/>
                  <a:gd name="T14" fmla="*/ 16 w 29"/>
                  <a:gd name="T15" fmla="*/ 1 h 3"/>
                  <a:gd name="T16" fmla="*/ 7 w 29"/>
                  <a:gd name="T17" fmla="*/ 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 h="3">
                    <a:moveTo>
                      <a:pt x="7" y="1"/>
                    </a:moveTo>
                    <a:lnTo>
                      <a:pt x="0" y="1"/>
                    </a:lnTo>
                    <a:lnTo>
                      <a:pt x="16" y="3"/>
                    </a:lnTo>
                    <a:lnTo>
                      <a:pt x="29" y="1"/>
                    </a:lnTo>
                    <a:lnTo>
                      <a:pt x="29" y="0"/>
                    </a:lnTo>
                    <a:lnTo>
                      <a:pt x="16" y="1"/>
                    </a:lnTo>
                    <a:lnTo>
                      <a:pt x="7"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86" name="Freeform 35"/>
              <p:cNvSpPr/>
              <p:nvPr/>
            </p:nvSpPr>
            <p:spPr bwMode="auto">
              <a:xfrm>
                <a:off x="3110" y="478"/>
                <a:ext cx="22" cy="3"/>
              </a:xfrm>
              <a:custGeom>
                <a:avLst/>
                <a:gdLst>
                  <a:gd name="T0" fmla="*/ 22 w 22"/>
                  <a:gd name="T1" fmla="*/ 1 h 3"/>
                  <a:gd name="T2" fmla="*/ 22 w 22"/>
                  <a:gd name="T3" fmla="*/ 3 h 3"/>
                  <a:gd name="T4" fmla="*/ 22 w 22"/>
                  <a:gd name="T5" fmla="*/ 3 h 3"/>
                  <a:gd name="T6" fmla="*/ 3 w 22"/>
                  <a:gd name="T7" fmla="*/ 3 h 3"/>
                  <a:gd name="T8" fmla="*/ 0 w 22"/>
                  <a:gd name="T9" fmla="*/ 1 h 3"/>
                  <a:gd name="T10" fmla="*/ 0 w 22"/>
                  <a:gd name="T11" fmla="*/ 0 h 3"/>
                  <a:gd name="T12" fmla="*/ 6 w 22"/>
                  <a:gd name="T13" fmla="*/ 1 h 3"/>
                  <a:gd name="T14" fmla="*/ 22 w 22"/>
                  <a:gd name="T15" fmla="*/ 1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 h="3">
                    <a:moveTo>
                      <a:pt x="22" y="1"/>
                    </a:moveTo>
                    <a:lnTo>
                      <a:pt x="22" y="3"/>
                    </a:lnTo>
                    <a:lnTo>
                      <a:pt x="3" y="3"/>
                    </a:lnTo>
                    <a:lnTo>
                      <a:pt x="0" y="1"/>
                    </a:lnTo>
                    <a:lnTo>
                      <a:pt x="0" y="0"/>
                    </a:lnTo>
                    <a:lnTo>
                      <a:pt x="6" y="1"/>
                    </a:lnTo>
                    <a:lnTo>
                      <a:pt x="22"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87" name="Freeform 36"/>
              <p:cNvSpPr/>
              <p:nvPr/>
            </p:nvSpPr>
            <p:spPr bwMode="auto">
              <a:xfrm>
                <a:off x="3577" y="476"/>
                <a:ext cx="23" cy="3"/>
              </a:xfrm>
              <a:custGeom>
                <a:avLst/>
                <a:gdLst>
                  <a:gd name="T0" fmla="*/ 0 w 23"/>
                  <a:gd name="T1" fmla="*/ 2 h 3"/>
                  <a:gd name="T2" fmla="*/ 0 w 23"/>
                  <a:gd name="T3" fmla="*/ 3 h 3"/>
                  <a:gd name="T4" fmla="*/ 0 w 23"/>
                  <a:gd name="T5" fmla="*/ 3 h 3"/>
                  <a:gd name="T6" fmla="*/ 20 w 23"/>
                  <a:gd name="T7" fmla="*/ 3 h 3"/>
                  <a:gd name="T8" fmla="*/ 23 w 23"/>
                  <a:gd name="T9" fmla="*/ 2 h 3"/>
                  <a:gd name="T10" fmla="*/ 23 w 23"/>
                  <a:gd name="T11" fmla="*/ 0 h 3"/>
                  <a:gd name="T12" fmla="*/ 16 w 23"/>
                  <a:gd name="T13" fmla="*/ 2 h 3"/>
                  <a:gd name="T14" fmla="*/ 0 w 23"/>
                  <a:gd name="T15" fmla="*/ 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 h="3">
                    <a:moveTo>
                      <a:pt x="0" y="2"/>
                    </a:moveTo>
                    <a:lnTo>
                      <a:pt x="0" y="3"/>
                    </a:lnTo>
                    <a:lnTo>
                      <a:pt x="20" y="3"/>
                    </a:lnTo>
                    <a:lnTo>
                      <a:pt x="23" y="2"/>
                    </a:lnTo>
                    <a:lnTo>
                      <a:pt x="23" y="0"/>
                    </a:lnTo>
                    <a:lnTo>
                      <a:pt x="16" y="2"/>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88" name="Freeform 37"/>
              <p:cNvSpPr/>
              <p:nvPr/>
            </p:nvSpPr>
            <p:spPr bwMode="auto">
              <a:xfrm>
                <a:off x="3017" y="479"/>
                <a:ext cx="26" cy="3"/>
              </a:xfrm>
              <a:custGeom>
                <a:avLst/>
                <a:gdLst>
                  <a:gd name="T0" fmla="*/ 26 w 26"/>
                  <a:gd name="T1" fmla="*/ 0 h 3"/>
                  <a:gd name="T2" fmla="*/ 26 w 26"/>
                  <a:gd name="T3" fmla="*/ 0 h 3"/>
                  <a:gd name="T4" fmla="*/ 10 w 26"/>
                  <a:gd name="T5" fmla="*/ 2 h 3"/>
                  <a:gd name="T6" fmla="*/ 0 w 26"/>
                  <a:gd name="T7" fmla="*/ 3 h 3"/>
                  <a:gd name="T8" fmla="*/ 0 w 26"/>
                  <a:gd name="T9" fmla="*/ 3 h 3"/>
                  <a:gd name="T10" fmla="*/ 3 w 26"/>
                  <a:gd name="T11" fmla="*/ 0 h 3"/>
                  <a:gd name="T12" fmla="*/ 10 w 26"/>
                  <a:gd name="T13" fmla="*/ 0 h 3"/>
                  <a:gd name="T14" fmla="*/ 26 w 26"/>
                  <a:gd name="T15" fmla="*/ 0 h 3"/>
                  <a:gd name="T16" fmla="*/ 26 w 26"/>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3">
                    <a:moveTo>
                      <a:pt x="26" y="0"/>
                    </a:moveTo>
                    <a:lnTo>
                      <a:pt x="26" y="0"/>
                    </a:lnTo>
                    <a:lnTo>
                      <a:pt x="10" y="2"/>
                    </a:lnTo>
                    <a:lnTo>
                      <a:pt x="0" y="3"/>
                    </a:lnTo>
                    <a:lnTo>
                      <a:pt x="3" y="0"/>
                    </a:lnTo>
                    <a:lnTo>
                      <a:pt x="10" y="0"/>
                    </a:lnTo>
                    <a:lnTo>
                      <a:pt x="26"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89" name="Freeform 38"/>
              <p:cNvSpPr/>
              <p:nvPr/>
            </p:nvSpPr>
            <p:spPr bwMode="auto">
              <a:xfrm>
                <a:off x="3667" y="476"/>
                <a:ext cx="26" cy="3"/>
              </a:xfrm>
              <a:custGeom>
                <a:avLst/>
                <a:gdLst>
                  <a:gd name="T0" fmla="*/ 0 w 26"/>
                  <a:gd name="T1" fmla="*/ 2 h 3"/>
                  <a:gd name="T2" fmla="*/ 0 w 26"/>
                  <a:gd name="T3" fmla="*/ 2 h 3"/>
                  <a:gd name="T4" fmla="*/ 16 w 26"/>
                  <a:gd name="T5" fmla="*/ 3 h 3"/>
                  <a:gd name="T6" fmla="*/ 26 w 26"/>
                  <a:gd name="T7" fmla="*/ 3 h 3"/>
                  <a:gd name="T8" fmla="*/ 26 w 26"/>
                  <a:gd name="T9" fmla="*/ 3 h 3"/>
                  <a:gd name="T10" fmla="*/ 23 w 26"/>
                  <a:gd name="T11" fmla="*/ 2 h 3"/>
                  <a:gd name="T12" fmla="*/ 16 w 26"/>
                  <a:gd name="T13" fmla="*/ 0 h 3"/>
                  <a:gd name="T14" fmla="*/ 0 w 26"/>
                  <a:gd name="T15" fmla="*/ 0 h 3"/>
                  <a:gd name="T16" fmla="*/ 0 w 26"/>
                  <a:gd name="T17" fmla="*/ 2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3">
                    <a:moveTo>
                      <a:pt x="0" y="2"/>
                    </a:moveTo>
                    <a:lnTo>
                      <a:pt x="0" y="2"/>
                    </a:lnTo>
                    <a:lnTo>
                      <a:pt x="16" y="3"/>
                    </a:lnTo>
                    <a:lnTo>
                      <a:pt x="26" y="3"/>
                    </a:lnTo>
                    <a:lnTo>
                      <a:pt x="23" y="2"/>
                    </a:lnTo>
                    <a:lnTo>
                      <a:pt x="16" y="0"/>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90" name="Freeform 39"/>
              <p:cNvSpPr/>
              <p:nvPr/>
            </p:nvSpPr>
            <p:spPr bwMode="auto">
              <a:xfrm>
                <a:off x="2742" y="481"/>
                <a:ext cx="25" cy="4"/>
              </a:xfrm>
              <a:custGeom>
                <a:avLst/>
                <a:gdLst>
                  <a:gd name="T0" fmla="*/ 25 w 25"/>
                  <a:gd name="T1" fmla="*/ 0 h 4"/>
                  <a:gd name="T2" fmla="*/ 22 w 25"/>
                  <a:gd name="T3" fmla="*/ 1 h 4"/>
                  <a:gd name="T4" fmla="*/ 3 w 25"/>
                  <a:gd name="T5" fmla="*/ 4 h 4"/>
                  <a:gd name="T6" fmla="*/ 0 w 25"/>
                  <a:gd name="T7" fmla="*/ 4 h 4"/>
                  <a:gd name="T8" fmla="*/ 9 w 25"/>
                  <a:gd name="T9" fmla="*/ 1 h 4"/>
                  <a:gd name="T10" fmla="*/ 22 w 25"/>
                  <a:gd name="T11" fmla="*/ 0 h 4"/>
                  <a:gd name="T12" fmla="*/ 25 w 25"/>
                  <a:gd name="T13" fmla="*/ 0 h 4"/>
                  <a:gd name="T14" fmla="*/ 25 w 25"/>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 h="4">
                    <a:moveTo>
                      <a:pt x="25" y="0"/>
                    </a:moveTo>
                    <a:lnTo>
                      <a:pt x="22" y="1"/>
                    </a:lnTo>
                    <a:lnTo>
                      <a:pt x="3" y="4"/>
                    </a:lnTo>
                    <a:lnTo>
                      <a:pt x="0" y="4"/>
                    </a:lnTo>
                    <a:lnTo>
                      <a:pt x="9" y="1"/>
                    </a:lnTo>
                    <a:lnTo>
                      <a:pt x="22" y="0"/>
                    </a:lnTo>
                    <a:lnTo>
                      <a:pt x="25"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91" name="Freeform 40"/>
              <p:cNvSpPr/>
              <p:nvPr/>
            </p:nvSpPr>
            <p:spPr bwMode="auto">
              <a:xfrm>
                <a:off x="3943" y="478"/>
                <a:ext cx="25" cy="4"/>
              </a:xfrm>
              <a:custGeom>
                <a:avLst/>
                <a:gdLst>
                  <a:gd name="T0" fmla="*/ 0 w 25"/>
                  <a:gd name="T1" fmla="*/ 0 h 4"/>
                  <a:gd name="T2" fmla="*/ 3 w 25"/>
                  <a:gd name="T3" fmla="*/ 1 h 4"/>
                  <a:gd name="T4" fmla="*/ 22 w 25"/>
                  <a:gd name="T5" fmla="*/ 4 h 4"/>
                  <a:gd name="T6" fmla="*/ 25 w 25"/>
                  <a:gd name="T7" fmla="*/ 4 h 4"/>
                  <a:gd name="T8" fmla="*/ 16 w 25"/>
                  <a:gd name="T9" fmla="*/ 1 h 4"/>
                  <a:gd name="T10" fmla="*/ 3 w 25"/>
                  <a:gd name="T11" fmla="*/ 0 h 4"/>
                  <a:gd name="T12" fmla="*/ 0 w 25"/>
                  <a:gd name="T13" fmla="*/ 0 h 4"/>
                  <a:gd name="T14" fmla="*/ 0 w 25"/>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 h="4">
                    <a:moveTo>
                      <a:pt x="0" y="0"/>
                    </a:moveTo>
                    <a:lnTo>
                      <a:pt x="3" y="1"/>
                    </a:lnTo>
                    <a:lnTo>
                      <a:pt x="22" y="4"/>
                    </a:lnTo>
                    <a:lnTo>
                      <a:pt x="25" y="4"/>
                    </a:lnTo>
                    <a:lnTo>
                      <a:pt x="16" y="1"/>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92" name="Freeform 41"/>
              <p:cNvSpPr/>
              <p:nvPr/>
            </p:nvSpPr>
            <p:spPr bwMode="auto">
              <a:xfrm>
                <a:off x="3152" y="481"/>
                <a:ext cx="22" cy="4"/>
              </a:xfrm>
              <a:custGeom>
                <a:avLst/>
                <a:gdLst>
                  <a:gd name="T0" fmla="*/ 22 w 22"/>
                  <a:gd name="T1" fmla="*/ 4 h 4"/>
                  <a:gd name="T2" fmla="*/ 22 w 22"/>
                  <a:gd name="T3" fmla="*/ 4 h 4"/>
                  <a:gd name="T4" fmla="*/ 22 w 22"/>
                  <a:gd name="T5" fmla="*/ 4 h 4"/>
                  <a:gd name="T6" fmla="*/ 16 w 22"/>
                  <a:gd name="T7" fmla="*/ 4 h 4"/>
                  <a:gd name="T8" fmla="*/ 0 w 22"/>
                  <a:gd name="T9" fmla="*/ 1 h 4"/>
                  <a:gd name="T10" fmla="*/ 0 w 22"/>
                  <a:gd name="T11" fmla="*/ 0 h 4"/>
                  <a:gd name="T12" fmla="*/ 16 w 22"/>
                  <a:gd name="T13" fmla="*/ 3 h 4"/>
                  <a:gd name="T14" fmla="*/ 22 w 22"/>
                  <a:gd name="T15" fmla="*/ 4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 h="4">
                    <a:moveTo>
                      <a:pt x="22" y="4"/>
                    </a:moveTo>
                    <a:lnTo>
                      <a:pt x="22" y="4"/>
                    </a:lnTo>
                    <a:lnTo>
                      <a:pt x="16" y="4"/>
                    </a:lnTo>
                    <a:lnTo>
                      <a:pt x="0" y="1"/>
                    </a:lnTo>
                    <a:lnTo>
                      <a:pt x="0" y="0"/>
                    </a:lnTo>
                    <a:lnTo>
                      <a:pt x="16" y="3"/>
                    </a:lnTo>
                    <a:lnTo>
                      <a:pt x="22"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93" name="Freeform 42"/>
              <p:cNvSpPr/>
              <p:nvPr/>
            </p:nvSpPr>
            <p:spPr bwMode="auto">
              <a:xfrm>
                <a:off x="3536" y="479"/>
                <a:ext cx="22" cy="5"/>
              </a:xfrm>
              <a:custGeom>
                <a:avLst/>
                <a:gdLst>
                  <a:gd name="T0" fmla="*/ 0 w 22"/>
                  <a:gd name="T1" fmla="*/ 3 h 5"/>
                  <a:gd name="T2" fmla="*/ 0 w 22"/>
                  <a:gd name="T3" fmla="*/ 5 h 5"/>
                  <a:gd name="T4" fmla="*/ 0 w 22"/>
                  <a:gd name="T5" fmla="*/ 5 h 5"/>
                  <a:gd name="T6" fmla="*/ 6 w 22"/>
                  <a:gd name="T7" fmla="*/ 5 h 5"/>
                  <a:gd name="T8" fmla="*/ 22 w 22"/>
                  <a:gd name="T9" fmla="*/ 2 h 5"/>
                  <a:gd name="T10" fmla="*/ 22 w 22"/>
                  <a:gd name="T11" fmla="*/ 0 h 5"/>
                  <a:gd name="T12" fmla="*/ 6 w 22"/>
                  <a:gd name="T13" fmla="*/ 3 h 5"/>
                  <a:gd name="T14" fmla="*/ 0 w 22"/>
                  <a:gd name="T15" fmla="*/ 3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 h="5">
                    <a:moveTo>
                      <a:pt x="0" y="3"/>
                    </a:moveTo>
                    <a:lnTo>
                      <a:pt x="0" y="5"/>
                    </a:lnTo>
                    <a:lnTo>
                      <a:pt x="6" y="5"/>
                    </a:lnTo>
                    <a:lnTo>
                      <a:pt x="22" y="2"/>
                    </a:lnTo>
                    <a:lnTo>
                      <a:pt x="22" y="0"/>
                    </a:lnTo>
                    <a:lnTo>
                      <a:pt x="6" y="3"/>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94" name="Freeform 43"/>
              <p:cNvSpPr/>
              <p:nvPr/>
            </p:nvSpPr>
            <p:spPr bwMode="auto">
              <a:xfrm>
                <a:off x="2975" y="482"/>
                <a:ext cx="26" cy="5"/>
              </a:xfrm>
              <a:custGeom>
                <a:avLst/>
                <a:gdLst>
                  <a:gd name="T0" fmla="*/ 26 w 26"/>
                  <a:gd name="T1" fmla="*/ 0 h 5"/>
                  <a:gd name="T2" fmla="*/ 20 w 26"/>
                  <a:gd name="T3" fmla="*/ 3 h 5"/>
                  <a:gd name="T4" fmla="*/ 0 w 26"/>
                  <a:gd name="T5" fmla="*/ 5 h 5"/>
                  <a:gd name="T6" fmla="*/ 0 w 26"/>
                  <a:gd name="T7" fmla="*/ 5 h 5"/>
                  <a:gd name="T8" fmla="*/ 0 w 26"/>
                  <a:gd name="T9" fmla="*/ 5 h 5"/>
                  <a:gd name="T10" fmla="*/ 23 w 26"/>
                  <a:gd name="T11" fmla="*/ 0 h 5"/>
                  <a:gd name="T12" fmla="*/ 23 w 26"/>
                  <a:gd name="T13" fmla="*/ 0 h 5"/>
                  <a:gd name="T14" fmla="*/ 26 w 26"/>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5">
                    <a:moveTo>
                      <a:pt x="26" y="0"/>
                    </a:moveTo>
                    <a:lnTo>
                      <a:pt x="20" y="3"/>
                    </a:lnTo>
                    <a:lnTo>
                      <a:pt x="0" y="5"/>
                    </a:lnTo>
                    <a:lnTo>
                      <a:pt x="23" y="0"/>
                    </a:lnTo>
                    <a:lnTo>
                      <a:pt x="26"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95" name="Freeform 44"/>
              <p:cNvSpPr/>
              <p:nvPr/>
            </p:nvSpPr>
            <p:spPr bwMode="auto">
              <a:xfrm>
                <a:off x="3709" y="479"/>
                <a:ext cx="25" cy="6"/>
              </a:xfrm>
              <a:custGeom>
                <a:avLst/>
                <a:gdLst>
                  <a:gd name="T0" fmla="*/ 0 w 25"/>
                  <a:gd name="T1" fmla="*/ 2 h 6"/>
                  <a:gd name="T2" fmla="*/ 6 w 25"/>
                  <a:gd name="T3" fmla="*/ 3 h 6"/>
                  <a:gd name="T4" fmla="*/ 25 w 25"/>
                  <a:gd name="T5" fmla="*/ 6 h 6"/>
                  <a:gd name="T6" fmla="*/ 25 w 25"/>
                  <a:gd name="T7" fmla="*/ 5 h 6"/>
                  <a:gd name="T8" fmla="*/ 25 w 25"/>
                  <a:gd name="T9" fmla="*/ 5 h 6"/>
                  <a:gd name="T10" fmla="*/ 3 w 25"/>
                  <a:gd name="T11" fmla="*/ 0 h 6"/>
                  <a:gd name="T12" fmla="*/ 3 w 25"/>
                  <a:gd name="T13" fmla="*/ 0 h 6"/>
                  <a:gd name="T14" fmla="*/ 0 w 25"/>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 h="6">
                    <a:moveTo>
                      <a:pt x="0" y="2"/>
                    </a:moveTo>
                    <a:lnTo>
                      <a:pt x="6" y="3"/>
                    </a:lnTo>
                    <a:lnTo>
                      <a:pt x="25" y="6"/>
                    </a:lnTo>
                    <a:lnTo>
                      <a:pt x="25" y="5"/>
                    </a:lnTo>
                    <a:lnTo>
                      <a:pt x="3"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96" name="Freeform 45"/>
              <p:cNvSpPr/>
              <p:nvPr/>
            </p:nvSpPr>
            <p:spPr bwMode="auto">
              <a:xfrm>
                <a:off x="2947" y="485"/>
                <a:ext cx="105" cy="56"/>
              </a:xfrm>
              <a:custGeom>
                <a:avLst/>
                <a:gdLst>
                  <a:gd name="T0" fmla="*/ 64 w 105"/>
                  <a:gd name="T1" fmla="*/ 9 h 56"/>
                  <a:gd name="T2" fmla="*/ 38 w 105"/>
                  <a:gd name="T3" fmla="*/ 20 h 56"/>
                  <a:gd name="T4" fmla="*/ 32 w 105"/>
                  <a:gd name="T5" fmla="*/ 26 h 56"/>
                  <a:gd name="T6" fmla="*/ 32 w 105"/>
                  <a:gd name="T7" fmla="*/ 38 h 56"/>
                  <a:gd name="T8" fmla="*/ 38 w 105"/>
                  <a:gd name="T9" fmla="*/ 44 h 56"/>
                  <a:gd name="T10" fmla="*/ 48 w 105"/>
                  <a:gd name="T11" fmla="*/ 47 h 56"/>
                  <a:gd name="T12" fmla="*/ 67 w 105"/>
                  <a:gd name="T13" fmla="*/ 46 h 56"/>
                  <a:gd name="T14" fmla="*/ 70 w 105"/>
                  <a:gd name="T15" fmla="*/ 46 h 56"/>
                  <a:gd name="T16" fmla="*/ 67 w 105"/>
                  <a:gd name="T17" fmla="*/ 49 h 56"/>
                  <a:gd name="T18" fmla="*/ 60 w 105"/>
                  <a:gd name="T19" fmla="*/ 53 h 56"/>
                  <a:gd name="T20" fmla="*/ 51 w 105"/>
                  <a:gd name="T21" fmla="*/ 56 h 56"/>
                  <a:gd name="T22" fmla="*/ 44 w 105"/>
                  <a:gd name="T23" fmla="*/ 56 h 56"/>
                  <a:gd name="T24" fmla="*/ 44 w 105"/>
                  <a:gd name="T25" fmla="*/ 55 h 56"/>
                  <a:gd name="T26" fmla="*/ 28 w 105"/>
                  <a:gd name="T27" fmla="*/ 55 h 56"/>
                  <a:gd name="T28" fmla="*/ 9 w 105"/>
                  <a:gd name="T29" fmla="*/ 49 h 56"/>
                  <a:gd name="T30" fmla="*/ 0 w 105"/>
                  <a:gd name="T31" fmla="*/ 41 h 56"/>
                  <a:gd name="T32" fmla="*/ 0 w 105"/>
                  <a:gd name="T33" fmla="*/ 34 h 56"/>
                  <a:gd name="T34" fmla="*/ 9 w 105"/>
                  <a:gd name="T35" fmla="*/ 23 h 56"/>
                  <a:gd name="T36" fmla="*/ 19 w 105"/>
                  <a:gd name="T37" fmla="*/ 14 h 56"/>
                  <a:gd name="T38" fmla="*/ 28 w 105"/>
                  <a:gd name="T39" fmla="*/ 9 h 56"/>
                  <a:gd name="T40" fmla="*/ 60 w 105"/>
                  <a:gd name="T41" fmla="*/ 3 h 56"/>
                  <a:gd name="T42" fmla="*/ 73 w 105"/>
                  <a:gd name="T43" fmla="*/ 2 h 56"/>
                  <a:gd name="T44" fmla="*/ 80 w 105"/>
                  <a:gd name="T45" fmla="*/ 0 h 56"/>
                  <a:gd name="T46" fmla="*/ 92 w 105"/>
                  <a:gd name="T47" fmla="*/ 0 h 56"/>
                  <a:gd name="T48" fmla="*/ 92 w 105"/>
                  <a:gd name="T49" fmla="*/ 0 h 56"/>
                  <a:gd name="T50" fmla="*/ 105 w 105"/>
                  <a:gd name="T51" fmla="*/ 0 h 56"/>
                  <a:gd name="T52" fmla="*/ 64 w 105"/>
                  <a:gd name="T53" fmla="*/ 9 h 5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05" h="56">
                    <a:moveTo>
                      <a:pt x="64" y="9"/>
                    </a:moveTo>
                    <a:lnTo>
                      <a:pt x="38" y="20"/>
                    </a:lnTo>
                    <a:lnTo>
                      <a:pt x="32" y="26"/>
                    </a:lnTo>
                    <a:lnTo>
                      <a:pt x="32" y="38"/>
                    </a:lnTo>
                    <a:lnTo>
                      <a:pt x="38" y="44"/>
                    </a:lnTo>
                    <a:lnTo>
                      <a:pt x="48" y="47"/>
                    </a:lnTo>
                    <a:lnTo>
                      <a:pt x="67" y="46"/>
                    </a:lnTo>
                    <a:lnTo>
                      <a:pt x="70" y="46"/>
                    </a:lnTo>
                    <a:lnTo>
                      <a:pt x="67" y="49"/>
                    </a:lnTo>
                    <a:lnTo>
                      <a:pt x="60" y="53"/>
                    </a:lnTo>
                    <a:lnTo>
                      <a:pt x="51" y="56"/>
                    </a:lnTo>
                    <a:lnTo>
                      <a:pt x="44" y="56"/>
                    </a:lnTo>
                    <a:lnTo>
                      <a:pt x="44" y="55"/>
                    </a:lnTo>
                    <a:lnTo>
                      <a:pt x="28" y="55"/>
                    </a:lnTo>
                    <a:lnTo>
                      <a:pt x="9" y="49"/>
                    </a:lnTo>
                    <a:lnTo>
                      <a:pt x="0" y="41"/>
                    </a:lnTo>
                    <a:lnTo>
                      <a:pt x="0" y="34"/>
                    </a:lnTo>
                    <a:lnTo>
                      <a:pt x="9" y="23"/>
                    </a:lnTo>
                    <a:lnTo>
                      <a:pt x="19" y="14"/>
                    </a:lnTo>
                    <a:lnTo>
                      <a:pt x="28" y="9"/>
                    </a:lnTo>
                    <a:lnTo>
                      <a:pt x="60" y="3"/>
                    </a:lnTo>
                    <a:lnTo>
                      <a:pt x="73" y="2"/>
                    </a:lnTo>
                    <a:lnTo>
                      <a:pt x="80" y="0"/>
                    </a:lnTo>
                    <a:lnTo>
                      <a:pt x="92" y="0"/>
                    </a:lnTo>
                    <a:lnTo>
                      <a:pt x="105" y="0"/>
                    </a:lnTo>
                    <a:lnTo>
                      <a:pt x="64" y="9"/>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97" name="Freeform 46"/>
              <p:cNvSpPr/>
              <p:nvPr/>
            </p:nvSpPr>
            <p:spPr bwMode="auto">
              <a:xfrm>
                <a:off x="3658" y="482"/>
                <a:ext cx="105" cy="58"/>
              </a:xfrm>
              <a:custGeom>
                <a:avLst/>
                <a:gdLst>
                  <a:gd name="T0" fmla="*/ 41 w 105"/>
                  <a:gd name="T1" fmla="*/ 11 h 58"/>
                  <a:gd name="T2" fmla="*/ 67 w 105"/>
                  <a:gd name="T3" fmla="*/ 21 h 58"/>
                  <a:gd name="T4" fmla="*/ 73 w 105"/>
                  <a:gd name="T5" fmla="*/ 26 h 58"/>
                  <a:gd name="T6" fmla="*/ 73 w 105"/>
                  <a:gd name="T7" fmla="*/ 40 h 58"/>
                  <a:gd name="T8" fmla="*/ 67 w 105"/>
                  <a:gd name="T9" fmla="*/ 44 h 58"/>
                  <a:gd name="T10" fmla="*/ 60 w 105"/>
                  <a:gd name="T11" fmla="*/ 47 h 58"/>
                  <a:gd name="T12" fmla="*/ 38 w 105"/>
                  <a:gd name="T13" fmla="*/ 47 h 58"/>
                  <a:gd name="T14" fmla="*/ 38 w 105"/>
                  <a:gd name="T15" fmla="*/ 46 h 58"/>
                  <a:gd name="T16" fmla="*/ 38 w 105"/>
                  <a:gd name="T17" fmla="*/ 49 h 58"/>
                  <a:gd name="T18" fmla="*/ 44 w 105"/>
                  <a:gd name="T19" fmla="*/ 53 h 58"/>
                  <a:gd name="T20" fmla="*/ 54 w 105"/>
                  <a:gd name="T21" fmla="*/ 58 h 58"/>
                  <a:gd name="T22" fmla="*/ 60 w 105"/>
                  <a:gd name="T23" fmla="*/ 58 h 58"/>
                  <a:gd name="T24" fmla="*/ 64 w 105"/>
                  <a:gd name="T25" fmla="*/ 56 h 58"/>
                  <a:gd name="T26" fmla="*/ 80 w 105"/>
                  <a:gd name="T27" fmla="*/ 56 h 58"/>
                  <a:gd name="T28" fmla="*/ 96 w 105"/>
                  <a:gd name="T29" fmla="*/ 50 h 58"/>
                  <a:gd name="T30" fmla="*/ 105 w 105"/>
                  <a:gd name="T31" fmla="*/ 41 h 58"/>
                  <a:gd name="T32" fmla="*/ 105 w 105"/>
                  <a:gd name="T33" fmla="*/ 35 h 58"/>
                  <a:gd name="T34" fmla="*/ 96 w 105"/>
                  <a:gd name="T35" fmla="*/ 24 h 58"/>
                  <a:gd name="T36" fmla="*/ 86 w 105"/>
                  <a:gd name="T37" fmla="*/ 14 h 58"/>
                  <a:gd name="T38" fmla="*/ 76 w 105"/>
                  <a:gd name="T39" fmla="*/ 9 h 58"/>
                  <a:gd name="T40" fmla="*/ 44 w 105"/>
                  <a:gd name="T41" fmla="*/ 3 h 58"/>
                  <a:gd name="T42" fmla="*/ 32 w 105"/>
                  <a:gd name="T43" fmla="*/ 3 h 58"/>
                  <a:gd name="T44" fmla="*/ 25 w 105"/>
                  <a:gd name="T45" fmla="*/ 2 h 58"/>
                  <a:gd name="T46" fmla="*/ 12 w 105"/>
                  <a:gd name="T47" fmla="*/ 2 h 58"/>
                  <a:gd name="T48" fmla="*/ 9 w 105"/>
                  <a:gd name="T49" fmla="*/ 0 h 58"/>
                  <a:gd name="T50" fmla="*/ 0 w 105"/>
                  <a:gd name="T51" fmla="*/ 0 h 58"/>
                  <a:gd name="T52" fmla="*/ 41 w 105"/>
                  <a:gd name="T53" fmla="*/ 11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05" h="58">
                    <a:moveTo>
                      <a:pt x="41" y="11"/>
                    </a:moveTo>
                    <a:lnTo>
                      <a:pt x="67" y="21"/>
                    </a:lnTo>
                    <a:lnTo>
                      <a:pt x="73" y="26"/>
                    </a:lnTo>
                    <a:lnTo>
                      <a:pt x="73" y="40"/>
                    </a:lnTo>
                    <a:lnTo>
                      <a:pt x="67" y="44"/>
                    </a:lnTo>
                    <a:lnTo>
                      <a:pt x="60" y="47"/>
                    </a:lnTo>
                    <a:lnTo>
                      <a:pt x="38" y="47"/>
                    </a:lnTo>
                    <a:lnTo>
                      <a:pt x="38" y="46"/>
                    </a:lnTo>
                    <a:lnTo>
                      <a:pt x="38" y="49"/>
                    </a:lnTo>
                    <a:lnTo>
                      <a:pt x="44" y="53"/>
                    </a:lnTo>
                    <a:lnTo>
                      <a:pt x="54" y="58"/>
                    </a:lnTo>
                    <a:lnTo>
                      <a:pt x="60" y="58"/>
                    </a:lnTo>
                    <a:lnTo>
                      <a:pt x="64" y="56"/>
                    </a:lnTo>
                    <a:lnTo>
                      <a:pt x="80" y="56"/>
                    </a:lnTo>
                    <a:lnTo>
                      <a:pt x="96" y="50"/>
                    </a:lnTo>
                    <a:lnTo>
                      <a:pt x="105" y="41"/>
                    </a:lnTo>
                    <a:lnTo>
                      <a:pt x="105" y="35"/>
                    </a:lnTo>
                    <a:lnTo>
                      <a:pt x="96" y="24"/>
                    </a:lnTo>
                    <a:lnTo>
                      <a:pt x="86" y="14"/>
                    </a:lnTo>
                    <a:lnTo>
                      <a:pt x="76" y="9"/>
                    </a:lnTo>
                    <a:lnTo>
                      <a:pt x="44" y="3"/>
                    </a:lnTo>
                    <a:lnTo>
                      <a:pt x="32" y="3"/>
                    </a:lnTo>
                    <a:lnTo>
                      <a:pt x="25" y="2"/>
                    </a:lnTo>
                    <a:lnTo>
                      <a:pt x="12" y="2"/>
                    </a:lnTo>
                    <a:lnTo>
                      <a:pt x="9" y="0"/>
                    </a:lnTo>
                    <a:lnTo>
                      <a:pt x="0" y="0"/>
                    </a:lnTo>
                    <a:lnTo>
                      <a:pt x="41" y="11"/>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98" name="Freeform 47"/>
              <p:cNvSpPr/>
              <p:nvPr/>
            </p:nvSpPr>
            <p:spPr bwMode="auto">
              <a:xfrm>
                <a:off x="2319" y="487"/>
                <a:ext cx="266" cy="80"/>
              </a:xfrm>
              <a:custGeom>
                <a:avLst/>
                <a:gdLst>
                  <a:gd name="T0" fmla="*/ 29 w 266"/>
                  <a:gd name="T1" fmla="*/ 28 h 80"/>
                  <a:gd name="T2" fmla="*/ 32 w 266"/>
                  <a:gd name="T3" fmla="*/ 44 h 80"/>
                  <a:gd name="T4" fmla="*/ 48 w 266"/>
                  <a:gd name="T5" fmla="*/ 56 h 80"/>
                  <a:gd name="T6" fmla="*/ 61 w 266"/>
                  <a:gd name="T7" fmla="*/ 62 h 80"/>
                  <a:gd name="T8" fmla="*/ 70 w 266"/>
                  <a:gd name="T9" fmla="*/ 63 h 80"/>
                  <a:gd name="T10" fmla="*/ 96 w 266"/>
                  <a:gd name="T11" fmla="*/ 66 h 80"/>
                  <a:gd name="T12" fmla="*/ 115 w 266"/>
                  <a:gd name="T13" fmla="*/ 65 h 80"/>
                  <a:gd name="T14" fmla="*/ 128 w 266"/>
                  <a:gd name="T15" fmla="*/ 65 h 80"/>
                  <a:gd name="T16" fmla="*/ 131 w 266"/>
                  <a:gd name="T17" fmla="*/ 63 h 80"/>
                  <a:gd name="T18" fmla="*/ 122 w 266"/>
                  <a:gd name="T19" fmla="*/ 59 h 80"/>
                  <a:gd name="T20" fmla="*/ 118 w 266"/>
                  <a:gd name="T21" fmla="*/ 51 h 80"/>
                  <a:gd name="T22" fmla="*/ 122 w 266"/>
                  <a:gd name="T23" fmla="*/ 39 h 80"/>
                  <a:gd name="T24" fmla="*/ 122 w 266"/>
                  <a:gd name="T25" fmla="*/ 39 h 80"/>
                  <a:gd name="T26" fmla="*/ 150 w 266"/>
                  <a:gd name="T27" fmla="*/ 54 h 80"/>
                  <a:gd name="T28" fmla="*/ 179 w 266"/>
                  <a:gd name="T29" fmla="*/ 60 h 80"/>
                  <a:gd name="T30" fmla="*/ 211 w 266"/>
                  <a:gd name="T31" fmla="*/ 65 h 80"/>
                  <a:gd name="T32" fmla="*/ 243 w 266"/>
                  <a:gd name="T33" fmla="*/ 63 h 80"/>
                  <a:gd name="T34" fmla="*/ 259 w 266"/>
                  <a:gd name="T35" fmla="*/ 60 h 80"/>
                  <a:gd name="T36" fmla="*/ 266 w 266"/>
                  <a:gd name="T37" fmla="*/ 60 h 80"/>
                  <a:gd name="T38" fmla="*/ 266 w 266"/>
                  <a:gd name="T39" fmla="*/ 73 h 80"/>
                  <a:gd name="T40" fmla="*/ 227 w 266"/>
                  <a:gd name="T41" fmla="*/ 76 h 80"/>
                  <a:gd name="T42" fmla="*/ 227 w 266"/>
                  <a:gd name="T43" fmla="*/ 77 h 80"/>
                  <a:gd name="T44" fmla="*/ 157 w 266"/>
                  <a:gd name="T45" fmla="*/ 80 h 80"/>
                  <a:gd name="T46" fmla="*/ 96 w 266"/>
                  <a:gd name="T47" fmla="*/ 79 h 80"/>
                  <a:gd name="T48" fmla="*/ 83 w 266"/>
                  <a:gd name="T49" fmla="*/ 77 h 80"/>
                  <a:gd name="T50" fmla="*/ 45 w 266"/>
                  <a:gd name="T51" fmla="*/ 71 h 80"/>
                  <a:gd name="T52" fmla="*/ 25 w 266"/>
                  <a:gd name="T53" fmla="*/ 65 h 80"/>
                  <a:gd name="T54" fmla="*/ 13 w 266"/>
                  <a:gd name="T55" fmla="*/ 53 h 80"/>
                  <a:gd name="T56" fmla="*/ 0 w 266"/>
                  <a:gd name="T57" fmla="*/ 39 h 80"/>
                  <a:gd name="T58" fmla="*/ 0 w 266"/>
                  <a:gd name="T59" fmla="*/ 35 h 80"/>
                  <a:gd name="T60" fmla="*/ 0 w 266"/>
                  <a:gd name="T61" fmla="*/ 27 h 80"/>
                  <a:gd name="T62" fmla="*/ 9 w 266"/>
                  <a:gd name="T63" fmla="*/ 16 h 80"/>
                  <a:gd name="T64" fmla="*/ 25 w 266"/>
                  <a:gd name="T65" fmla="*/ 7 h 80"/>
                  <a:gd name="T66" fmla="*/ 45 w 266"/>
                  <a:gd name="T67" fmla="*/ 0 h 80"/>
                  <a:gd name="T68" fmla="*/ 32 w 266"/>
                  <a:gd name="T69" fmla="*/ 15 h 80"/>
                  <a:gd name="T70" fmla="*/ 29 w 266"/>
                  <a:gd name="T71" fmla="*/ 28 h 8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66" h="80">
                    <a:moveTo>
                      <a:pt x="29" y="28"/>
                    </a:moveTo>
                    <a:lnTo>
                      <a:pt x="32" y="44"/>
                    </a:lnTo>
                    <a:lnTo>
                      <a:pt x="48" y="56"/>
                    </a:lnTo>
                    <a:lnTo>
                      <a:pt x="61" y="62"/>
                    </a:lnTo>
                    <a:lnTo>
                      <a:pt x="70" y="63"/>
                    </a:lnTo>
                    <a:lnTo>
                      <a:pt x="96" y="66"/>
                    </a:lnTo>
                    <a:lnTo>
                      <a:pt x="115" y="65"/>
                    </a:lnTo>
                    <a:lnTo>
                      <a:pt x="128" y="65"/>
                    </a:lnTo>
                    <a:lnTo>
                      <a:pt x="131" y="63"/>
                    </a:lnTo>
                    <a:lnTo>
                      <a:pt x="122" y="59"/>
                    </a:lnTo>
                    <a:lnTo>
                      <a:pt x="118" y="51"/>
                    </a:lnTo>
                    <a:lnTo>
                      <a:pt x="122" y="39"/>
                    </a:lnTo>
                    <a:lnTo>
                      <a:pt x="150" y="54"/>
                    </a:lnTo>
                    <a:lnTo>
                      <a:pt x="179" y="60"/>
                    </a:lnTo>
                    <a:lnTo>
                      <a:pt x="211" y="65"/>
                    </a:lnTo>
                    <a:lnTo>
                      <a:pt x="243" y="63"/>
                    </a:lnTo>
                    <a:lnTo>
                      <a:pt x="259" y="60"/>
                    </a:lnTo>
                    <a:lnTo>
                      <a:pt x="266" y="60"/>
                    </a:lnTo>
                    <a:lnTo>
                      <a:pt x="266" y="73"/>
                    </a:lnTo>
                    <a:lnTo>
                      <a:pt x="227" y="76"/>
                    </a:lnTo>
                    <a:lnTo>
                      <a:pt x="227" y="77"/>
                    </a:lnTo>
                    <a:lnTo>
                      <a:pt x="157" y="80"/>
                    </a:lnTo>
                    <a:lnTo>
                      <a:pt x="96" y="79"/>
                    </a:lnTo>
                    <a:lnTo>
                      <a:pt x="83" y="77"/>
                    </a:lnTo>
                    <a:lnTo>
                      <a:pt x="45" y="71"/>
                    </a:lnTo>
                    <a:lnTo>
                      <a:pt x="25" y="65"/>
                    </a:lnTo>
                    <a:lnTo>
                      <a:pt x="13" y="53"/>
                    </a:lnTo>
                    <a:lnTo>
                      <a:pt x="0" y="39"/>
                    </a:lnTo>
                    <a:lnTo>
                      <a:pt x="0" y="35"/>
                    </a:lnTo>
                    <a:lnTo>
                      <a:pt x="0" y="27"/>
                    </a:lnTo>
                    <a:lnTo>
                      <a:pt x="9" y="16"/>
                    </a:lnTo>
                    <a:lnTo>
                      <a:pt x="25" y="7"/>
                    </a:lnTo>
                    <a:lnTo>
                      <a:pt x="45" y="0"/>
                    </a:lnTo>
                    <a:lnTo>
                      <a:pt x="32" y="15"/>
                    </a:lnTo>
                    <a:lnTo>
                      <a:pt x="29" y="28"/>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799" name="Freeform 48"/>
              <p:cNvSpPr/>
              <p:nvPr/>
            </p:nvSpPr>
            <p:spPr bwMode="auto">
              <a:xfrm>
                <a:off x="4125" y="482"/>
                <a:ext cx="269" cy="81"/>
              </a:xfrm>
              <a:custGeom>
                <a:avLst/>
                <a:gdLst>
                  <a:gd name="T0" fmla="*/ 237 w 269"/>
                  <a:gd name="T1" fmla="*/ 29 h 81"/>
                  <a:gd name="T2" fmla="*/ 234 w 269"/>
                  <a:gd name="T3" fmla="*/ 44 h 81"/>
                  <a:gd name="T4" fmla="*/ 221 w 269"/>
                  <a:gd name="T5" fmla="*/ 56 h 81"/>
                  <a:gd name="T6" fmla="*/ 205 w 269"/>
                  <a:gd name="T7" fmla="*/ 62 h 81"/>
                  <a:gd name="T8" fmla="*/ 199 w 269"/>
                  <a:gd name="T9" fmla="*/ 64 h 81"/>
                  <a:gd name="T10" fmla="*/ 173 w 269"/>
                  <a:gd name="T11" fmla="*/ 65 h 81"/>
                  <a:gd name="T12" fmla="*/ 151 w 269"/>
                  <a:gd name="T13" fmla="*/ 65 h 81"/>
                  <a:gd name="T14" fmla="*/ 138 w 269"/>
                  <a:gd name="T15" fmla="*/ 65 h 81"/>
                  <a:gd name="T16" fmla="*/ 135 w 269"/>
                  <a:gd name="T17" fmla="*/ 64 h 81"/>
                  <a:gd name="T18" fmla="*/ 144 w 269"/>
                  <a:gd name="T19" fmla="*/ 59 h 81"/>
                  <a:gd name="T20" fmla="*/ 147 w 269"/>
                  <a:gd name="T21" fmla="*/ 52 h 81"/>
                  <a:gd name="T22" fmla="*/ 144 w 269"/>
                  <a:gd name="T23" fmla="*/ 40 h 81"/>
                  <a:gd name="T24" fmla="*/ 144 w 269"/>
                  <a:gd name="T25" fmla="*/ 40 h 81"/>
                  <a:gd name="T26" fmla="*/ 115 w 269"/>
                  <a:gd name="T27" fmla="*/ 55 h 81"/>
                  <a:gd name="T28" fmla="*/ 87 w 269"/>
                  <a:gd name="T29" fmla="*/ 61 h 81"/>
                  <a:gd name="T30" fmla="*/ 55 w 269"/>
                  <a:gd name="T31" fmla="*/ 65 h 81"/>
                  <a:gd name="T32" fmla="*/ 23 w 269"/>
                  <a:gd name="T33" fmla="*/ 64 h 81"/>
                  <a:gd name="T34" fmla="*/ 10 w 269"/>
                  <a:gd name="T35" fmla="*/ 62 h 81"/>
                  <a:gd name="T36" fmla="*/ 0 w 269"/>
                  <a:gd name="T37" fmla="*/ 62 h 81"/>
                  <a:gd name="T38" fmla="*/ 0 w 269"/>
                  <a:gd name="T39" fmla="*/ 74 h 81"/>
                  <a:gd name="T40" fmla="*/ 39 w 269"/>
                  <a:gd name="T41" fmla="*/ 76 h 81"/>
                  <a:gd name="T42" fmla="*/ 39 w 269"/>
                  <a:gd name="T43" fmla="*/ 78 h 81"/>
                  <a:gd name="T44" fmla="*/ 112 w 269"/>
                  <a:gd name="T45" fmla="*/ 81 h 81"/>
                  <a:gd name="T46" fmla="*/ 170 w 269"/>
                  <a:gd name="T47" fmla="*/ 79 h 81"/>
                  <a:gd name="T48" fmla="*/ 183 w 269"/>
                  <a:gd name="T49" fmla="*/ 78 h 81"/>
                  <a:gd name="T50" fmla="*/ 221 w 269"/>
                  <a:gd name="T51" fmla="*/ 70 h 81"/>
                  <a:gd name="T52" fmla="*/ 240 w 269"/>
                  <a:gd name="T53" fmla="*/ 64 h 81"/>
                  <a:gd name="T54" fmla="*/ 253 w 269"/>
                  <a:gd name="T55" fmla="*/ 53 h 81"/>
                  <a:gd name="T56" fmla="*/ 266 w 269"/>
                  <a:gd name="T57" fmla="*/ 40 h 81"/>
                  <a:gd name="T58" fmla="*/ 269 w 269"/>
                  <a:gd name="T59" fmla="*/ 35 h 81"/>
                  <a:gd name="T60" fmla="*/ 266 w 269"/>
                  <a:gd name="T61" fmla="*/ 27 h 81"/>
                  <a:gd name="T62" fmla="*/ 256 w 269"/>
                  <a:gd name="T63" fmla="*/ 17 h 81"/>
                  <a:gd name="T64" fmla="*/ 240 w 269"/>
                  <a:gd name="T65" fmla="*/ 8 h 81"/>
                  <a:gd name="T66" fmla="*/ 221 w 269"/>
                  <a:gd name="T67" fmla="*/ 0 h 81"/>
                  <a:gd name="T68" fmla="*/ 234 w 269"/>
                  <a:gd name="T69" fmla="*/ 15 h 81"/>
                  <a:gd name="T70" fmla="*/ 237 w 269"/>
                  <a:gd name="T71" fmla="*/ 29 h 8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69" h="81">
                    <a:moveTo>
                      <a:pt x="237" y="29"/>
                    </a:moveTo>
                    <a:lnTo>
                      <a:pt x="234" y="44"/>
                    </a:lnTo>
                    <a:lnTo>
                      <a:pt x="221" y="56"/>
                    </a:lnTo>
                    <a:lnTo>
                      <a:pt x="205" y="62"/>
                    </a:lnTo>
                    <a:lnTo>
                      <a:pt x="199" y="64"/>
                    </a:lnTo>
                    <a:lnTo>
                      <a:pt x="173" y="65"/>
                    </a:lnTo>
                    <a:lnTo>
                      <a:pt x="151" y="65"/>
                    </a:lnTo>
                    <a:lnTo>
                      <a:pt x="138" y="65"/>
                    </a:lnTo>
                    <a:lnTo>
                      <a:pt x="135" y="64"/>
                    </a:lnTo>
                    <a:lnTo>
                      <a:pt x="144" y="59"/>
                    </a:lnTo>
                    <a:lnTo>
                      <a:pt x="147" y="52"/>
                    </a:lnTo>
                    <a:lnTo>
                      <a:pt x="144" y="40"/>
                    </a:lnTo>
                    <a:lnTo>
                      <a:pt x="115" y="55"/>
                    </a:lnTo>
                    <a:lnTo>
                      <a:pt x="87" y="61"/>
                    </a:lnTo>
                    <a:lnTo>
                      <a:pt x="55" y="65"/>
                    </a:lnTo>
                    <a:lnTo>
                      <a:pt x="23" y="64"/>
                    </a:lnTo>
                    <a:lnTo>
                      <a:pt x="10" y="62"/>
                    </a:lnTo>
                    <a:lnTo>
                      <a:pt x="0" y="62"/>
                    </a:lnTo>
                    <a:lnTo>
                      <a:pt x="0" y="74"/>
                    </a:lnTo>
                    <a:lnTo>
                      <a:pt x="39" y="76"/>
                    </a:lnTo>
                    <a:lnTo>
                      <a:pt x="39" y="78"/>
                    </a:lnTo>
                    <a:lnTo>
                      <a:pt x="112" y="81"/>
                    </a:lnTo>
                    <a:lnTo>
                      <a:pt x="170" y="79"/>
                    </a:lnTo>
                    <a:lnTo>
                      <a:pt x="183" y="78"/>
                    </a:lnTo>
                    <a:lnTo>
                      <a:pt x="221" y="70"/>
                    </a:lnTo>
                    <a:lnTo>
                      <a:pt x="240" y="64"/>
                    </a:lnTo>
                    <a:lnTo>
                      <a:pt x="253" y="53"/>
                    </a:lnTo>
                    <a:lnTo>
                      <a:pt x="266" y="40"/>
                    </a:lnTo>
                    <a:lnTo>
                      <a:pt x="269" y="35"/>
                    </a:lnTo>
                    <a:lnTo>
                      <a:pt x="266" y="27"/>
                    </a:lnTo>
                    <a:lnTo>
                      <a:pt x="256" y="17"/>
                    </a:lnTo>
                    <a:lnTo>
                      <a:pt x="240" y="8"/>
                    </a:lnTo>
                    <a:lnTo>
                      <a:pt x="221" y="0"/>
                    </a:lnTo>
                    <a:lnTo>
                      <a:pt x="234" y="15"/>
                    </a:lnTo>
                    <a:lnTo>
                      <a:pt x="237" y="29"/>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00" name="Freeform 49"/>
              <p:cNvSpPr/>
              <p:nvPr/>
            </p:nvSpPr>
            <p:spPr bwMode="auto">
              <a:xfrm>
                <a:off x="2706" y="487"/>
                <a:ext cx="16" cy="6"/>
              </a:xfrm>
              <a:custGeom>
                <a:avLst/>
                <a:gdLst>
                  <a:gd name="T0" fmla="*/ 4 w 16"/>
                  <a:gd name="T1" fmla="*/ 6 h 6"/>
                  <a:gd name="T2" fmla="*/ 0 w 16"/>
                  <a:gd name="T3" fmla="*/ 6 h 6"/>
                  <a:gd name="T4" fmla="*/ 4 w 16"/>
                  <a:gd name="T5" fmla="*/ 3 h 6"/>
                  <a:gd name="T6" fmla="*/ 16 w 16"/>
                  <a:gd name="T7" fmla="*/ 0 h 6"/>
                  <a:gd name="T8" fmla="*/ 16 w 16"/>
                  <a:gd name="T9" fmla="*/ 1 h 6"/>
                  <a:gd name="T10" fmla="*/ 4 w 16"/>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6">
                    <a:moveTo>
                      <a:pt x="4" y="6"/>
                    </a:moveTo>
                    <a:lnTo>
                      <a:pt x="0" y="6"/>
                    </a:lnTo>
                    <a:lnTo>
                      <a:pt x="4" y="3"/>
                    </a:lnTo>
                    <a:lnTo>
                      <a:pt x="16" y="0"/>
                    </a:lnTo>
                    <a:lnTo>
                      <a:pt x="16" y="1"/>
                    </a:lnTo>
                    <a:lnTo>
                      <a:pt x="4"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01" name="Freeform 50"/>
              <p:cNvSpPr/>
              <p:nvPr/>
            </p:nvSpPr>
            <p:spPr bwMode="auto">
              <a:xfrm>
                <a:off x="3987" y="484"/>
                <a:ext cx="16" cy="6"/>
              </a:xfrm>
              <a:custGeom>
                <a:avLst/>
                <a:gdLst>
                  <a:gd name="T0" fmla="*/ 13 w 16"/>
                  <a:gd name="T1" fmla="*/ 6 h 6"/>
                  <a:gd name="T2" fmla="*/ 16 w 16"/>
                  <a:gd name="T3" fmla="*/ 6 h 6"/>
                  <a:gd name="T4" fmla="*/ 13 w 16"/>
                  <a:gd name="T5" fmla="*/ 1 h 6"/>
                  <a:gd name="T6" fmla="*/ 0 w 16"/>
                  <a:gd name="T7" fmla="*/ 0 h 6"/>
                  <a:gd name="T8" fmla="*/ 0 w 16"/>
                  <a:gd name="T9" fmla="*/ 1 h 6"/>
                  <a:gd name="T10" fmla="*/ 13 w 16"/>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6">
                    <a:moveTo>
                      <a:pt x="13" y="6"/>
                    </a:moveTo>
                    <a:lnTo>
                      <a:pt x="16" y="6"/>
                    </a:lnTo>
                    <a:lnTo>
                      <a:pt x="13" y="1"/>
                    </a:lnTo>
                    <a:lnTo>
                      <a:pt x="0" y="0"/>
                    </a:lnTo>
                    <a:lnTo>
                      <a:pt x="0" y="1"/>
                    </a:lnTo>
                    <a:lnTo>
                      <a:pt x="1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02" name="Freeform 51"/>
              <p:cNvSpPr/>
              <p:nvPr/>
            </p:nvSpPr>
            <p:spPr bwMode="auto">
              <a:xfrm>
                <a:off x="3190" y="487"/>
                <a:ext cx="19" cy="7"/>
              </a:xfrm>
              <a:custGeom>
                <a:avLst/>
                <a:gdLst>
                  <a:gd name="T0" fmla="*/ 19 w 19"/>
                  <a:gd name="T1" fmla="*/ 7 h 7"/>
                  <a:gd name="T2" fmla="*/ 13 w 19"/>
                  <a:gd name="T3" fmla="*/ 7 h 7"/>
                  <a:gd name="T4" fmla="*/ 0 w 19"/>
                  <a:gd name="T5" fmla="*/ 1 h 7"/>
                  <a:gd name="T6" fmla="*/ 0 w 19"/>
                  <a:gd name="T7" fmla="*/ 0 h 7"/>
                  <a:gd name="T8" fmla="*/ 13 w 19"/>
                  <a:gd name="T9" fmla="*/ 4 h 7"/>
                  <a:gd name="T10" fmla="*/ 19 w 19"/>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7">
                    <a:moveTo>
                      <a:pt x="19" y="7"/>
                    </a:moveTo>
                    <a:lnTo>
                      <a:pt x="13" y="7"/>
                    </a:lnTo>
                    <a:lnTo>
                      <a:pt x="0" y="1"/>
                    </a:lnTo>
                    <a:lnTo>
                      <a:pt x="0" y="0"/>
                    </a:lnTo>
                    <a:lnTo>
                      <a:pt x="13" y="4"/>
                    </a:lnTo>
                    <a:lnTo>
                      <a:pt x="19"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03" name="Freeform 52"/>
              <p:cNvSpPr/>
              <p:nvPr/>
            </p:nvSpPr>
            <p:spPr bwMode="auto">
              <a:xfrm>
                <a:off x="3501" y="485"/>
                <a:ext cx="19" cy="8"/>
              </a:xfrm>
              <a:custGeom>
                <a:avLst/>
                <a:gdLst>
                  <a:gd name="T0" fmla="*/ 0 w 19"/>
                  <a:gd name="T1" fmla="*/ 8 h 8"/>
                  <a:gd name="T2" fmla="*/ 6 w 19"/>
                  <a:gd name="T3" fmla="*/ 8 h 8"/>
                  <a:gd name="T4" fmla="*/ 19 w 19"/>
                  <a:gd name="T5" fmla="*/ 2 h 8"/>
                  <a:gd name="T6" fmla="*/ 19 w 19"/>
                  <a:gd name="T7" fmla="*/ 0 h 8"/>
                  <a:gd name="T8" fmla="*/ 6 w 19"/>
                  <a:gd name="T9" fmla="*/ 5 h 8"/>
                  <a:gd name="T10" fmla="*/ 0 w 19"/>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8">
                    <a:moveTo>
                      <a:pt x="0" y="8"/>
                    </a:moveTo>
                    <a:lnTo>
                      <a:pt x="6" y="8"/>
                    </a:lnTo>
                    <a:lnTo>
                      <a:pt x="19" y="2"/>
                    </a:lnTo>
                    <a:lnTo>
                      <a:pt x="19" y="0"/>
                    </a:lnTo>
                    <a:lnTo>
                      <a:pt x="6" y="5"/>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04" name="Freeform 53"/>
              <p:cNvSpPr/>
              <p:nvPr/>
            </p:nvSpPr>
            <p:spPr bwMode="auto">
              <a:xfrm>
                <a:off x="2931" y="490"/>
                <a:ext cx="32" cy="12"/>
              </a:xfrm>
              <a:custGeom>
                <a:avLst/>
                <a:gdLst>
                  <a:gd name="T0" fmla="*/ 32 w 32"/>
                  <a:gd name="T1" fmla="*/ 0 h 12"/>
                  <a:gd name="T2" fmla="*/ 25 w 32"/>
                  <a:gd name="T3" fmla="*/ 3 h 12"/>
                  <a:gd name="T4" fmla="*/ 19 w 32"/>
                  <a:gd name="T5" fmla="*/ 4 h 12"/>
                  <a:gd name="T6" fmla="*/ 3 w 32"/>
                  <a:gd name="T7" fmla="*/ 12 h 12"/>
                  <a:gd name="T8" fmla="*/ 0 w 32"/>
                  <a:gd name="T9" fmla="*/ 12 h 12"/>
                  <a:gd name="T10" fmla="*/ 0 w 32"/>
                  <a:gd name="T11" fmla="*/ 10 h 12"/>
                  <a:gd name="T12" fmla="*/ 12 w 32"/>
                  <a:gd name="T13" fmla="*/ 4 h 12"/>
                  <a:gd name="T14" fmla="*/ 22 w 32"/>
                  <a:gd name="T15" fmla="*/ 1 h 12"/>
                  <a:gd name="T16" fmla="*/ 32 w 32"/>
                  <a:gd name="T17" fmla="*/ 0 h 12"/>
                  <a:gd name="T18" fmla="*/ 32 w 32"/>
                  <a:gd name="T19" fmla="*/ 0 h 12"/>
                  <a:gd name="T20" fmla="*/ 32 w 32"/>
                  <a:gd name="T21" fmla="*/ 0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 h="12">
                    <a:moveTo>
                      <a:pt x="32" y="0"/>
                    </a:moveTo>
                    <a:lnTo>
                      <a:pt x="25" y="3"/>
                    </a:lnTo>
                    <a:lnTo>
                      <a:pt x="19" y="4"/>
                    </a:lnTo>
                    <a:lnTo>
                      <a:pt x="3" y="12"/>
                    </a:lnTo>
                    <a:lnTo>
                      <a:pt x="0" y="12"/>
                    </a:lnTo>
                    <a:lnTo>
                      <a:pt x="0" y="10"/>
                    </a:lnTo>
                    <a:lnTo>
                      <a:pt x="12" y="4"/>
                    </a:lnTo>
                    <a:lnTo>
                      <a:pt x="22" y="1"/>
                    </a:lnTo>
                    <a:lnTo>
                      <a:pt x="32"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05" name="Freeform 54"/>
              <p:cNvSpPr/>
              <p:nvPr/>
            </p:nvSpPr>
            <p:spPr bwMode="auto">
              <a:xfrm>
                <a:off x="3747" y="487"/>
                <a:ext cx="32" cy="12"/>
              </a:xfrm>
              <a:custGeom>
                <a:avLst/>
                <a:gdLst>
                  <a:gd name="T0" fmla="*/ 0 w 32"/>
                  <a:gd name="T1" fmla="*/ 1 h 12"/>
                  <a:gd name="T2" fmla="*/ 7 w 32"/>
                  <a:gd name="T3" fmla="*/ 3 h 12"/>
                  <a:gd name="T4" fmla="*/ 13 w 32"/>
                  <a:gd name="T5" fmla="*/ 4 h 12"/>
                  <a:gd name="T6" fmla="*/ 29 w 32"/>
                  <a:gd name="T7" fmla="*/ 12 h 12"/>
                  <a:gd name="T8" fmla="*/ 32 w 32"/>
                  <a:gd name="T9" fmla="*/ 12 h 12"/>
                  <a:gd name="T10" fmla="*/ 32 w 32"/>
                  <a:gd name="T11" fmla="*/ 12 h 12"/>
                  <a:gd name="T12" fmla="*/ 19 w 32"/>
                  <a:gd name="T13" fmla="*/ 6 h 12"/>
                  <a:gd name="T14" fmla="*/ 10 w 32"/>
                  <a:gd name="T15" fmla="*/ 1 h 12"/>
                  <a:gd name="T16" fmla="*/ 0 w 32"/>
                  <a:gd name="T17" fmla="*/ 0 h 12"/>
                  <a:gd name="T18" fmla="*/ 0 w 32"/>
                  <a:gd name="T19" fmla="*/ 0 h 12"/>
                  <a:gd name="T20" fmla="*/ 0 w 32"/>
                  <a:gd name="T21" fmla="*/ 1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 h="12">
                    <a:moveTo>
                      <a:pt x="0" y="1"/>
                    </a:moveTo>
                    <a:lnTo>
                      <a:pt x="7" y="3"/>
                    </a:lnTo>
                    <a:lnTo>
                      <a:pt x="13" y="4"/>
                    </a:lnTo>
                    <a:lnTo>
                      <a:pt x="29" y="12"/>
                    </a:lnTo>
                    <a:lnTo>
                      <a:pt x="32" y="12"/>
                    </a:lnTo>
                    <a:lnTo>
                      <a:pt x="19" y="6"/>
                    </a:lnTo>
                    <a:lnTo>
                      <a:pt x="10" y="1"/>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06" name="Freeform 55"/>
              <p:cNvSpPr/>
              <p:nvPr/>
            </p:nvSpPr>
            <p:spPr bwMode="auto">
              <a:xfrm>
                <a:off x="2678" y="497"/>
                <a:ext cx="12" cy="6"/>
              </a:xfrm>
              <a:custGeom>
                <a:avLst/>
                <a:gdLst>
                  <a:gd name="T0" fmla="*/ 12 w 12"/>
                  <a:gd name="T1" fmla="*/ 2 h 6"/>
                  <a:gd name="T2" fmla="*/ 6 w 12"/>
                  <a:gd name="T3" fmla="*/ 3 h 6"/>
                  <a:gd name="T4" fmla="*/ 3 w 12"/>
                  <a:gd name="T5" fmla="*/ 6 h 6"/>
                  <a:gd name="T6" fmla="*/ 0 w 12"/>
                  <a:gd name="T7" fmla="*/ 5 h 6"/>
                  <a:gd name="T8" fmla="*/ 3 w 12"/>
                  <a:gd name="T9" fmla="*/ 3 h 6"/>
                  <a:gd name="T10" fmla="*/ 6 w 12"/>
                  <a:gd name="T11" fmla="*/ 0 h 6"/>
                  <a:gd name="T12" fmla="*/ 12 w 12"/>
                  <a:gd name="T13" fmla="*/ 0 h 6"/>
                  <a:gd name="T14" fmla="*/ 12 w 12"/>
                  <a:gd name="T15" fmla="*/ 0 h 6"/>
                  <a:gd name="T16" fmla="*/ 12 w 12"/>
                  <a:gd name="T17" fmla="*/ 2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6">
                    <a:moveTo>
                      <a:pt x="12" y="2"/>
                    </a:moveTo>
                    <a:lnTo>
                      <a:pt x="6" y="3"/>
                    </a:lnTo>
                    <a:lnTo>
                      <a:pt x="3" y="6"/>
                    </a:lnTo>
                    <a:lnTo>
                      <a:pt x="0" y="5"/>
                    </a:lnTo>
                    <a:lnTo>
                      <a:pt x="3" y="3"/>
                    </a:lnTo>
                    <a:lnTo>
                      <a:pt x="6" y="0"/>
                    </a:lnTo>
                    <a:lnTo>
                      <a:pt x="12" y="0"/>
                    </a:lnTo>
                    <a:lnTo>
                      <a:pt x="12"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07" name="Freeform 56"/>
              <p:cNvSpPr/>
              <p:nvPr/>
            </p:nvSpPr>
            <p:spPr bwMode="auto">
              <a:xfrm>
                <a:off x="4019" y="494"/>
                <a:ext cx="13" cy="5"/>
              </a:xfrm>
              <a:custGeom>
                <a:avLst/>
                <a:gdLst>
                  <a:gd name="T0" fmla="*/ 0 w 13"/>
                  <a:gd name="T1" fmla="*/ 2 h 5"/>
                  <a:gd name="T2" fmla="*/ 7 w 13"/>
                  <a:gd name="T3" fmla="*/ 3 h 5"/>
                  <a:gd name="T4" fmla="*/ 13 w 13"/>
                  <a:gd name="T5" fmla="*/ 5 h 5"/>
                  <a:gd name="T6" fmla="*/ 13 w 13"/>
                  <a:gd name="T7" fmla="*/ 5 h 5"/>
                  <a:gd name="T8" fmla="*/ 10 w 13"/>
                  <a:gd name="T9" fmla="*/ 2 h 5"/>
                  <a:gd name="T10" fmla="*/ 7 w 13"/>
                  <a:gd name="T11" fmla="*/ 0 h 5"/>
                  <a:gd name="T12" fmla="*/ 0 w 13"/>
                  <a:gd name="T13" fmla="*/ 0 h 5"/>
                  <a:gd name="T14" fmla="*/ 0 w 13"/>
                  <a:gd name="T15" fmla="*/ 0 h 5"/>
                  <a:gd name="T16" fmla="*/ 0 w 13"/>
                  <a:gd name="T17" fmla="*/ 2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 h="5">
                    <a:moveTo>
                      <a:pt x="0" y="2"/>
                    </a:moveTo>
                    <a:lnTo>
                      <a:pt x="7" y="3"/>
                    </a:lnTo>
                    <a:lnTo>
                      <a:pt x="13" y="5"/>
                    </a:lnTo>
                    <a:lnTo>
                      <a:pt x="10" y="2"/>
                    </a:lnTo>
                    <a:lnTo>
                      <a:pt x="7" y="0"/>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08" name="Freeform 57"/>
              <p:cNvSpPr/>
              <p:nvPr/>
            </p:nvSpPr>
            <p:spPr bwMode="auto">
              <a:xfrm>
                <a:off x="3219" y="497"/>
                <a:ext cx="22" cy="5"/>
              </a:xfrm>
              <a:custGeom>
                <a:avLst/>
                <a:gdLst>
                  <a:gd name="T0" fmla="*/ 22 w 22"/>
                  <a:gd name="T1" fmla="*/ 3 h 5"/>
                  <a:gd name="T2" fmla="*/ 22 w 22"/>
                  <a:gd name="T3" fmla="*/ 5 h 5"/>
                  <a:gd name="T4" fmla="*/ 16 w 22"/>
                  <a:gd name="T5" fmla="*/ 5 h 5"/>
                  <a:gd name="T6" fmla="*/ 0 w 22"/>
                  <a:gd name="T7" fmla="*/ 2 h 5"/>
                  <a:gd name="T8" fmla="*/ 0 w 22"/>
                  <a:gd name="T9" fmla="*/ 0 h 5"/>
                  <a:gd name="T10" fmla="*/ 22 w 22"/>
                  <a:gd name="T11" fmla="*/ 3 h 5"/>
                  <a:gd name="T12" fmla="*/ 22 w 22"/>
                  <a:gd name="T13" fmla="*/ 3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 h="5">
                    <a:moveTo>
                      <a:pt x="22" y="3"/>
                    </a:moveTo>
                    <a:lnTo>
                      <a:pt x="22" y="5"/>
                    </a:lnTo>
                    <a:lnTo>
                      <a:pt x="16" y="5"/>
                    </a:lnTo>
                    <a:lnTo>
                      <a:pt x="0" y="2"/>
                    </a:lnTo>
                    <a:lnTo>
                      <a:pt x="0" y="0"/>
                    </a:lnTo>
                    <a:lnTo>
                      <a:pt x="22"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09" name="Freeform 58"/>
              <p:cNvSpPr/>
              <p:nvPr/>
            </p:nvSpPr>
            <p:spPr bwMode="auto">
              <a:xfrm>
                <a:off x="3469" y="496"/>
                <a:ext cx="22" cy="4"/>
              </a:xfrm>
              <a:custGeom>
                <a:avLst/>
                <a:gdLst>
                  <a:gd name="T0" fmla="*/ 0 w 22"/>
                  <a:gd name="T1" fmla="*/ 3 h 4"/>
                  <a:gd name="T2" fmla="*/ 0 w 22"/>
                  <a:gd name="T3" fmla="*/ 4 h 4"/>
                  <a:gd name="T4" fmla="*/ 6 w 22"/>
                  <a:gd name="T5" fmla="*/ 4 h 4"/>
                  <a:gd name="T6" fmla="*/ 22 w 22"/>
                  <a:gd name="T7" fmla="*/ 1 h 4"/>
                  <a:gd name="T8" fmla="*/ 22 w 22"/>
                  <a:gd name="T9" fmla="*/ 0 h 4"/>
                  <a:gd name="T10" fmla="*/ 0 w 22"/>
                  <a:gd name="T11" fmla="*/ 3 h 4"/>
                  <a:gd name="T12" fmla="*/ 0 w 22"/>
                  <a:gd name="T13" fmla="*/ 3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 h="4">
                    <a:moveTo>
                      <a:pt x="0" y="3"/>
                    </a:moveTo>
                    <a:lnTo>
                      <a:pt x="0" y="4"/>
                    </a:lnTo>
                    <a:lnTo>
                      <a:pt x="6" y="4"/>
                    </a:lnTo>
                    <a:lnTo>
                      <a:pt x="22" y="1"/>
                    </a:lnTo>
                    <a:lnTo>
                      <a:pt x="22"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10" name="Freeform 59"/>
              <p:cNvSpPr/>
              <p:nvPr/>
            </p:nvSpPr>
            <p:spPr bwMode="auto">
              <a:xfrm>
                <a:off x="2332" y="502"/>
                <a:ext cx="9" cy="10"/>
              </a:xfrm>
              <a:custGeom>
                <a:avLst/>
                <a:gdLst>
                  <a:gd name="T0" fmla="*/ 9 w 9"/>
                  <a:gd name="T1" fmla="*/ 1 h 10"/>
                  <a:gd name="T2" fmla="*/ 3 w 9"/>
                  <a:gd name="T3" fmla="*/ 7 h 10"/>
                  <a:gd name="T4" fmla="*/ 3 w 9"/>
                  <a:gd name="T5" fmla="*/ 10 h 10"/>
                  <a:gd name="T6" fmla="*/ 3 w 9"/>
                  <a:gd name="T7" fmla="*/ 10 h 10"/>
                  <a:gd name="T8" fmla="*/ 0 w 9"/>
                  <a:gd name="T9" fmla="*/ 10 h 10"/>
                  <a:gd name="T10" fmla="*/ 0 w 9"/>
                  <a:gd name="T11" fmla="*/ 6 h 10"/>
                  <a:gd name="T12" fmla="*/ 9 w 9"/>
                  <a:gd name="T13" fmla="*/ 0 h 10"/>
                  <a:gd name="T14" fmla="*/ 9 w 9"/>
                  <a:gd name="T15" fmla="*/ 0 h 10"/>
                  <a:gd name="T16" fmla="*/ 9 w 9"/>
                  <a:gd name="T17" fmla="*/ 1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10">
                    <a:moveTo>
                      <a:pt x="9" y="1"/>
                    </a:moveTo>
                    <a:lnTo>
                      <a:pt x="3" y="7"/>
                    </a:lnTo>
                    <a:lnTo>
                      <a:pt x="3" y="10"/>
                    </a:lnTo>
                    <a:lnTo>
                      <a:pt x="0" y="10"/>
                    </a:lnTo>
                    <a:lnTo>
                      <a:pt x="0" y="6"/>
                    </a:lnTo>
                    <a:lnTo>
                      <a:pt x="9" y="0"/>
                    </a:lnTo>
                    <a:lnTo>
                      <a:pt x="9"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11" name="Freeform 60"/>
              <p:cNvSpPr/>
              <p:nvPr/>
            </p:nvSpPr>
            <p:spPr bwMode="auto">
              <a:xfrm>
                <a:off x="4369" y="497"/>
                <a:ext cx="9" cy="11"/>
              </a:xfrm>
              <a:custGeom>
                <a:avLst/>
                <a:gdLst>
                  <a:gd name="T0" fmla="*/ 0 w 9"/>
                  <a:gd name="T1" fmla="*/ 0 h 11"/>
                  <a:gd name="T2" fmla="*/ 6 w 9"/>
                  <a:gd name="T3" fmla="*/ 8 h 11"/>
                  <a:gd name="T4" fmla="*/ 6 w 9"/>
                  <a:gd name="T5" fmla="*/ 11 h 11"/>
                  <a:gd name="T6" fmla="*/ 9 w 9"/>
                  <a:gd name="T7" fmla="*/ 11 h 11"/>
                  <a:gd name="T8" fmla="*/ 9 w 9"/>
                  <a:gd name="T9" fmla="*/ 11 h 11"/>
                  <a:gd name="T10" fmla="*/ 9 w 9"/>
                  <a:gd name="T11" fmla="*/ 6 h 11"/>
                  <a:gd name="T12" fmla="*/ 0 w 9"/>
                  <a:gd name="T13" fmla="*/ 0 h 11"/>
                  <a:gd name="T14" fmla="*/ 0 w 9"/>
                  <a:gd name="T15" fmla="*/ 0 h 11"/>
                  <a:gd name="T16" fmla="*/ 0 w 9"/>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11">
                    <a:moveTo>
                      <a:pt x="0" y="0"/>
                    </a:moveTo>
                    <a:lnTo>
                      <a:pt x="6" y="8"/>
                    </a:lnTo>
                    <a:lnTo>
                      <a:pt x="6" y="11"/>
                    </a:lnTo>
                    <a:lnTo>
                      <a:pt x="9" y="11"/>
                    </a:lnTo>
                    <a:lnTo>
                      <a:pt x="9" y="6"/>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12" name="Freeform 61"/>
              <p:cNvSpPr/>
              <p:nvPr/>
            </p:nvSpPr>
            <p:spPr bwMode="auto">
              <a:xfrm>
                <a:off x="2902" y="503"/>
                <a:ext cx="16" cy="5"/>
              </a:xfrm>
              <a:custGeom>
                <a:avLst/>
                <a:gdLst>
                  <a:gd name="T0" fmla="*/ 16 w 16"/>
                  <a:gd name="T1" fmla="*/ 2 h 5"/>
                  <a:gd name="T2" fmla="*/ 16 w 16"/>
                  <a:gd name="T3" fmla="*/ 2 h 5"/>
                  <a:gd name="T4" fmla="*/ 6 w 16"/>
                  <a:gd name="T5" fmla="*/ 5 h 5"/>
                  <a:gd name="T6" fmla="*/ 3 w 16"/>
                  <a:gd name="T7" fmla="*/ 5 h 5"/>
                  <a:gd name="T8" fmla="*/ 0 w 16"/>
                  <a:gd name="T9" fmla="*/ 5 h 5"/>
                  <a:gd name="T10" fmla="*/ 0 w 16"/>
                  <a:gd name="T11" fmla="*/ 5 h 5"/>
                  <a:gd name="T12" fmla="*/ 13 w 16"/>
                  <a:gd name="T13" fmla="*/ 0 h 5"/>
                  <a:gd name="T14" fmla="*/ 16 w 16"/>
                  <a:gd name="T15" fmla="*/ 0 h 5"/>
                  <a:gd name="T16" fmla="*/ 16 w 16"/>
                  <a:gd name="T17" fmla="*/ 2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5">
                    <a:moveTo>
                      <a:pt x="16" y="2"/>
                    </a:moveTo>
                    <a:lnTo>
                      <a:pt x="16" y="2"/>
                    </a:lnTo>
                    <a:lnTo>
                      <a:pt x="6" y="5"/>
                    </a:lnTo>
                    <a:lnTo>
                      <a:pt x="3" y="5"/>
                    </a:lnTo>
                    <a:lnTo>
                      <a:pt x="0" y="5"/>
                    </a:lnTo>
                    <a:lnTo>
                      <a:pt x="13" y="0"/>
                    </a:lnTo>
                    <a:lnTo>
                      <a:pt x="16" y="0"/>
                    </a:lnTo>
                    <a:lnTo>
                      <a:pt x="16"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13" name="Freeform 62"/>
              <p:cNvSpPr/>
              <p:nvPr/>
            </p:nvSpPr>
            <p:spPr bwMode="auto">
              <a:xfrm>
                <a:off x="3792" y="502"/>
                <a:ext cx="16" cy="4"/>
              </a:xfrm>
              <a:custGeom>
                <a:avLst/>
                <a:gdLst>
                  <a:gd name="T0" fmla="*/ 0 w 16"/>
                  <a:gd name="T1" fmla="*/ 0 h 4"/>
                  <a:gd name="T2" fmla="*/ 0 w 16"/>
                  <a:gd name="T3" fmla="*/ 0 h 4"/>
                  <a:gd name="T4" fmla="*/ 10 w 16"/>
                  <a:gd name="T5" fmla="*/ 4 h 4"/>
                  <a:gd name="T6" fmla="*/ 13 w 16"/>
                  <a:gd name="T7" fmla="*/ 4 h 4"/>
                  <a:gd name="T8" fmla="*/ 16 w 16"/>
                  <a:gd name="T9" fmla="*/ 3 h 4"/>
                  <a:gd name="T10" fmla="*/ 16 w 16"/>
                  <a:gd name="T11" fmla="*/ 3 h 4"/>
                  <a:gd name="T12" fmla="*/ 3 w 16"/>
                  <a:gd name="T13" fmla="*/ 0 h 4"/>
                  <a:gd name="T14" fmla="*/ 0 w 16"/>
                  <a:gd name="T15" fmla="*/ 0 h 4"/>
                  <a:gd name="T16" fmla="*/ 0 w 16"/>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4">
                    <a:moveTo>
                      <a:pt x="0" y="0"/>
                    </a:moveTo>
                    <a:lnTo>
                      <a:pt x="0" y="0"/>
                    </a:lnTo>
                    <a:lnTo>
                      <a:pt x="10" y="4"/>
                    </a:lnTo>
                    <a:lnTo>
                      <a:pt x="13" y="4"/>
                    </a:lnTo>
                    <a:lnTo>
                      <a:pt x="16" y="3"/>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14" name="Freeform 63"/>
              <p:cNvSpPr/>
              <p:nvPr/>
            </p:nvSpPr>
            <p:spPr bwMode="auto">
              <a:xfrm>
                <a:off x="3244" y="503"/>
                <a:ext cx="7" cy="6"/>
              </a:xfrm>
              <a:custGeom>
                <a:avLst/>
                <a:gdLst>
                  <a:gd name="T0" fmla="*/ 7 w 7"/>
                  <a:gd name="T1" fmla="*/ 6 h 6"/>
                  <a:gd name="T2" fmla="*/ 7 w 7"/>
                  <a:gd name="T3" fmla="*/ 6 h 6"/>
                  <a:gd name="T4" fmla="*/ 4 w 7"/>
                  <a:gd name="T5" fmla="*/ 3 h 6"/>
                  <a:gd name="T6" fmla="*/ 0 w 7"/>
                  <a:gd name="T7" fmla="*/ 2 h 6"/>
                  <a:gd name="T8" fmla="*/ 4 w 7"/>
                  <a:gd name="T9" fmla="*/ 0 h 6"/>
                  <a:gd name="T10" fmla="*/ 7 w 7"/>
                  <a:gd name="T11" fmla="*/ 5 h 6"/>
                  <a:gd name="T12" fmla="*/ 7 w 7"/>
                  <a:gd name="T13" fmla="*/ 6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6">
                    <a:moveTo>
                      <a:pt x="7" y="6"/>
                    </a:moveTo>
                    <a:lnTo>
                      <a:pt x="7" y="6"/>
                    </a:lnTo>
                    <a:lnTo>
                      <a:pt x="4" y="3"/>
                    </a:lnTo>
                    <a:lnTo>
                      <a:pt x="0" y="2"/>
                    </a:lnTo>
                    <a:lnTo>
                      <a:pt x="4" y="0"/>
                    </a:lnTo>
                    <a:lnTo>
                      <a:pt x="7" y="5"/>
                    </a:lnTo>
                    <a:lnTo>
                      <a:pt x="7"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15" name="Freeform 64"/>
              <p:cNvSpPr/>
              <p:nvPr/>
            </p:nvSpPr>
            <p:spPr bwMode="auto">
              <a:xfrm>
                <a:off x="3459" y="502"/>
                <a:ext cx="6" cy="6"/>
              </a:xfrm>
              <a:custGeom>
                <a:avLst/>
                <a:gdLst>
                  <a:gd name="T0" fmla="*/ 0 w 6"/>
                  <a:gd name="T1" fmla="*/ 6 h 6"/>
                  <a:gd name="T2" fmla="*/ 0 w 6"/>
                  <a:gd name="T3" fmla="*/ 6 h 6"/>
                  <a:gd name="T4" fmla="*/ 6 w 6"/>
                  <a:gd name="T5" fmla="*/ 3 h 6"/>
                  <a:gd name="T6" fmla="*/ 6 w 6"/>
                  <a:gd name="T7" fmla="*/ 3 h 6"/>
                  <a:gd name="T8" fmla="*/ 6 w 6"/>
                  <a:gd name="T9" fmla="*/ 0 h 6"/>
                  <a:gd name="T10" fmla="*/ 0 w 6"/>
                  <a:gd name="T11" fmla="*/ 6 h 6"/>
                  <a:gd name="T12" fmla="*/ 0 w 6"/>
                  <a:gd name="T13" fmla="*/ 6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6">
                    <a:moveTo>
                      <a:pt x="0" y="6"/>
                    </a:moveTo>
                    <a:lnTo>
                      <a:pt x="0" y="6"/>
                    </a:lnTo>
                    <a:lnTo>
                      <a:pt x="6" y="3"/>
                    </a:lnTo>
                    <a:lnTo>
                      <a:pt x="6" y="0"/>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16" name="Freeform 65"/>
              <p:cNvSpPr/>
              <p:nvPr/>
            </p:nvSpPr>
            <p:spPr bwMode="auto">
              <a:xfrm>
                <a:off x="2649" y="511"/>
                <a:ext cx="9" cy="4"/>
              </a:xfrm>
              <a:custGeom>
                <a:avLst/>
                <a:gdLst>
                  <a:gd name="T0" fmla="*/ 9 w 9"/>
                  <a:gd name="T1" fmla="*/ 1 h 4"/>
                  <a:gd name="T2" fmla="*/ 0 w 9"/>
                  <a:gd name="T3" fmla="*/ 4 h 4"/>
                  <a:gd name="T4" fmla="*/ 0 w 9"/>
                  <a:gd name="T5" fmla="*/ 3 h 4"/>
                  <a:gd name="T6" fmla="*/ 6 w 9"/>
                  <a:gd name="T7" fmla="*/ 0 h 4"/>
                  <a:gd name="T8" fmla="*/ 9 w 9"/>
                  <a:gd name="T9" fmla="*/ 0 h 4"/>
                  <a:gd name="T10" fmla="*/ 9 w 9"/>
                  <a:gd name="T11" fmla="*/ 1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1"/>
                    </a:moveTo>
                    <a:lnTo>
                      <a:pt x="0" y="4"/>
                    </a:lnTo>
                    <a:lnTo>
                      <a:pt x="0" y="3"/>
                    </a:lnTo>
                    <a:lnTo>
                      <a:pt x="6" y="0"/>
                    </a:lnTo>
                    <a:lnTo>
                      <a:pt x="9" y="0"/>
                    </a:lnTo>
                    <a:lnTo>
                      <a:pt x="9"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17" name="Freeform 66"/>
              <p:cNvSpPr/>
              <p:nvPr/>
            </p:nvSpPr>
            <p:spPr bwMode="auto">
              <a:xfrm>
                <a:off x="4055" y="506"/>
                <a:ext cx="6" cy="6"/>
              </a:xfrm>
              <a:custGeom>
                <a:avLst/>
                <a:gdLst>
                  <a:gd name="T0" fmla="*/ 0 w 6"/>
                  <a:gd name="T1" fmla="*/ 2 h 6"/>
                  <a:gd name="T2" fmla="*/ 6 w 6"/>
                  <a:gd name="T3" fmla="*/ 6 h 6"/>
                  <a:gd name="T4" fmla="*/ 6 w 6"/>
                  <a:gd name="T5" fmla="*/ 3 h 6"/>
                  <a:gd name="T6" fmla="*/ 0 w 6"/>
                  <a:gd name="T7" fmla="*/ 0 h 6"/>
                  <a:gd name="T8" fmla="*/ 0 w 6"/>
                  <a:gd name="T9" fmla="*/ 0 h 6"/>
                  <a:gd name="T10" fmla="*/ 0 w 6"/>
                  <a:gd name="T11" fmla="*/ 2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6">
                    <a:moveTo>
                      <a:pt x="0" y="2"/>
                    </a:moveTo>
                    <a:lnTo>
                      <a:pt x="6" y="6"/>
                    </a:lnTo>
                    <a:lnTo>
                      <a:pt x="6" y="3"/>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18" name="Freeform 67"/>
              <p:cNvSpPr/>
              <p:nvPr/>
            </p:nvSpPr>
            <p:spPr bwMode="auto">
              <a:xfrm>
                <a:off x="2863" y="512"/>
                <a:ext cx="26" cy="8"/>
              </a:xfrm>
              <a:custGeom>
                <a:avLst/>
                <a:gdLst>
                  <a:gd name="T0" fmla="*/ 26 w 26"/>
                  <a:gd name="T1" fmla="*/ 2 h 8"/>
                  <a:gd name="T2" fmla="*/ 26 w 26"/>
                  <a:gd name="T3" fmla="*/ 2 h 8"/>
                  <a:gd name="T4" fmla="*/ 7 w 26"/>
                  <a:gd name="T5" fmla="*/ 7 h 8"/>
                  <a:gd name="T6" fmla="*/ 4 w 26"/>
                  <a:gd name="T7" fmla="*/ 8 h 8"/>
                  <a:gd name="T8" fmla="*/ 4 w 26"/>
                  <a:gd name="T9" fmla="*/ 8 h 8"/>
                  <a:gd name="T10" fmla="*/ 0 w 26"/>
                  <a:gd name="T11" fmla="*/ 8 h 8"/>
                  <a:gd name="T12" fmla="*/ 4 w 26"/>
                  <a:gd name="T13" fmla="*/ 5 h 8"/>
                  <a:gd name="T14" fmla="*/ 13 w 26"/>
                  <a:gd name="T15" fmla="*/ 3 h 8"/>
                  <a:gd name="T16" fmla="*/ 13 w 26"/>
                  <a:gd name="T17" fmla="*/ 3 h 8"/>
                  <a:gd name="T18" fmla="*/ 23 w 26"/>
                  <a:gd name="T19" fmla="*/ 0 h 8"/>
                  <a:gd name="T20" fmla="*/ 26 w 26"/>
                  <a:gd name="T21" fmla="*/ 0 h 8"/>
                  <a:gd name="T22" fmla="*/ 26 w 26"/>
                  <a:gd name="T23" fmla="*/ 2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 h="8">
                    <a:moveTo>
                      <a:pt x="26" y="2"/>
                    </a:moveTo>
                    <a:lnTo>
                      <a:pt x="26" y="2"/>
                    </a:lnTo>
                    <a:lnTo>
                      <a:pt x="7" y="7"/>
                    </a:lnTo>
                    <a:lnTo>
                      <a:pt x="4" y="8"/>
                    </a:lnTo>
                    <a:lnTo>
                      <a:pt x="0" y="8"/>
                    </a:lnTo>
                    <a:lnTo>
                      <a:pt x="4" y="5"/>
                    </a:lnTo>
                    <a:lnTo>
                      <a:pt x="13" y="3"/>
                    </a:lnTo>
                    <a:lnTo>
                      <a:pt x="23" y="0"/>
                    </a:lnTo>
                    <a:lnTo>
                      <a:pt x="26" y="0"/>
                    </a:lnTo>
                    <a:lnTo>
                      <a:pt x="26"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19" name="Freeform 68"/>
              <p:cNvSpPr/>
              <p:nvPr/>
            </p:nvSpPr>
            <p:spPr bwMode="auto">
              <a:xfrm>
                <a:off x="3821" y="511"/>
                <a:ext cx="25" cy="6"/>
              </a:xfrm>
              <a:custGeom>
                <a:avLst/>
                <a:gdLst>
                  <a:gd name="T0" fmla="*/ 0 w 25"/>
                  <a:gd name="T1" fmla="*/ 0 h 6"/>
                  <a:gd name="T2" fmla="*/ 0 w 25"/>
                  <a:gd name="T3" fmla="*/ 0 h 6"/>
                  <a:gd name="T4" fmla="*/ 19 w 25"/>
                  <a:gd name="T5" fmla="*/ 4 h 6"/>
                  <a:gd name="T6" fmla="*/ 22 w 25"/>
                  <a:gd name="T7" fmla="*/ 6 h 6"/>
                  <a:gd name="T8" fmla="*/ 22 w 25"/>
                  <a:gd name="T9" fmla="*/ 6 h 6"/>
                  <a:gd name="T10" fmla="*/ 25 w 25"/>
                  <a:gd name="T11" fmla="*/ 6 h 6"/>
                  <a:gd name="T12" fmla="*/ 22 w 25"/>
                  <a:gd name="T13" fmla="*/ 3 h 6"/>
                  <a:gd name="T14" fmla="*/ 13 w 25"/>
                  <a:gd name="T15" fmla="*/ 1 h 6"/>
                  <a:gd name="T16" fmla="*/ 13 w 25"/>
                  <a:gd name="T17" fmla="*/ 1 h 6"/>
                  <a:gd name="T18" fmla="*/ 6 w 25"/>
                  <a:gd name="T19" fmla="*/ 0 h 6"/>
                  <a:gd name="T20" fmla="*/ 0 w 25"/>
                  <a:gd name="T21" fmla="*/ 0 h 6"/>
                  <a:gd name="T22" fmla="*/ 0 w 25"/>
                  <a:gd name="T23" fmla="*/ 0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6">
                    <a:moveTo>
                      <a:pt x="0" y="0"/>
                    </a:moveTo>
                    <a:lnTo>
                      <a:pt x="0" y="0"/>
                    </a:lnTo>
                    <a:lnTo>
                      <a:pt x="19" y="4"/>
                    </a:lnTo>
                    <a:lnTo>
                      <a:pt x="22" y="6"/>
                    </a:lnTo>
                    <a:lnTo>
                      <a:pt x="25" y="6"/>
                    </a:lnTo>
                    <a:lnTo>
                      <a:pt x="22" y="3"/>
                    </a:lnTo>
                    <a:lnTo>
                      <a:pt x="13" y="1"/>
                    </a:lnTo>
                    <a:lnTo>
                      <a:pt x="6"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20" name="Freeform 69"/>
              <p:cNvSpPr/>
              <p:nvPr/>
            </p:nvSpPr>
            <p:spPr bwMode="auto">
              <a:xfrm>
                <a:off x="3257" y="515"/>
                <a:ext cx="7" cy="8"/>
              </a:xfrm>
              <a:custGeom>
                <a:avLst/>
                <a:gdLst>
                  <a:gd name="T0" fmla="*/ 7 w 7"/>
                  <a:gd name="T1" fmla="*/ 5 h 8"/>
                  <a:gd name="T2" fmla="*/ 7 w 7"/>
                  <a:gd name="T3" fmla="*/ 8 h 8"/>
                  <a:gd name="T4" fmla="*/ 7 w 7"/>
                  <a:gd name="T5" fmla="*/ 8 h 8"/>
                  <a:gd name="T6" fmla="*/ 0 w 7"/>
                  <a:gd name="T7" fmla="*/ 0 h 8"/>
                  <a:gd name="T8" fmla="*/ 0 w 7"/>
                  <a:gd name="T9" fmla="*/ 0 h 8"/>
                  <a:gd name="T10" fmla="*/ 7 w 7"/>
                  <a:gd name="T11" fmla="*/ 5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8">
                    <a:moveTo>
                      <a:pt x="7" y="5"/>
                    </a:moveTo>
                    <a:lnTo>
                      <a:pt x="7" y="8"/>
                    </a:lnTo>
                    <a:lnTo>
                      <a:pt x="0" y="0"/>
                    </a:lnTo>
                    <a:lnTo>
                      <a:pt x="7"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21" name="Freeform 70"/>
              <p:cNvSpPr/>
              <p:nvPr/>
            </p:nvSpPr>
            <p:spPr bwMode="auto">
              <a:xfrm>
                <a:off x="3446" y="514"/>
                <a:ext cx="10" cy="9"/>
              </a:xfrm>
              <a:custGeom>
                <a:avLst/>
                <a:gdLst>
                  <a:gd name="T0" fmla="*/ 0 w 10"/>
                  <a:gd name="T1" fmla="*/ 5 h 9"/>
                  <a:gd name="T2" fmla="*/ 0 w 10"/>
                  <a:gd name="T3" fmla="*/ 8 h 9"/>
                  <a:gd name="T4" fmla="*/ 3 w 10"/>
                  <a:gd name="T5" fmla="*/ 9 h 9"/>
                  <a:gd name="T6" fmla="*/ 10 w 10"/>
                  <a:gd name="T7" fmla="*/ 0 h 9"/>
                  <a:gd name="T8" fmla="*/ 7 w 10"/>
                  <a:gd name="T9" fmla="*/ 0 h 9"/>
                  <a:gd name="T10" fmla="*/ 0 w 10"/>
                  <a:gd name="T11" fmla="*/ 5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9">
                    <a:moveTo>
                      <a:pt x="0" y="5"/>
                    </a:moveTo>
                    <a:lnTo>
                      <a:pt x="0" y="8"/>
                    </a:lnTo>
                    <a:lnTo>
                      <a:pt x="3" y="9"/>
                    </a:lnTo>
                    <a:lnTo>
                      <a:pt x="10" y="0"/>
                    </a:lnTo>
                    <a:lnTo>
                      <a:pt x="7" y="0"/>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22" name="Freeform 71"/>
              <p:cNvSpPr/>
              <p:nvPr/>
            </p:nvSpPr>
            <p:spPr bwMode="auto">
              <a:xfrm>
                <a:off x="2332" y="522"/>
                <a:ext cx="6" cy="12"/>
              </a:xfrm>
              <a:custGeom>
                <a:avLst/>
                <a:gdLst>
                  <a:gd name="T0" fmla="*/ 6 w 6"/>
                  <a:gd name="T1" fmla="*/ 10 h 12"/>
                  <a:gd name="T2" fmla="*/ 3 w 6"/>
                  <a:gd name="T3" fmla="*/ 12 h 12"/>
                  <a:gd name="T4" fmla="*/ 0 w 6"/>
                  <a:gd name="T5" fmla="*/ 10 h 12"/>
                  <a:gd name="T6" fmla="*/ 3 w 6"/>
                  <a:gd name="T7" fmla="*/ 0 h 12"/>
                  <a:gd name="T8" fmla="*/ 3 w 6"/>
                  <a:gd name="T9" fmla="*/ 0 h 12"/>
                  <a:gd name="T10" fmla="*/ 6 w 6"/>
                  <a:gd name="T11" fmla="*/ 1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2">
                    <a:moveTo>
                      <a:pt x="6" y="10"/>
                    </a:moveTo>
                    <a:lnTo>
                      <a:pt x="3" y="12"/>
                    </a:lnTo>
                    <a:lnTo>
                      <a:pt x="0" y="10"/>
                    </a:lnTo>
                    <a:lnTo>
                      <a:pt x="3" y="0"/>
                    </a:lnTo>
                    <a:lnTo>
                      <a:pt x="6" y="1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23" name="Freeform 72"/>
              <p:cNvSpPr/>
              <p:nvPr/>
            </p:nvSpPr>
            <p:spPr bwMode="auto">
              <a:xfrm>
                <a:off x="4372" y="515"/>
                <a:ext cx="6" cy="13"/>
              </a:xfrm>
              <a:custGeom>
                <a:avLst/>
                <a:gdLst>
                  <a:gd name="T0" fmla="*/ 0 w 6"/>
                  <a:gd name="T1" fmla="*/ 13 h 13"/>
                  <a:gd name="T2" fmla="*/ 3 w 6"/>
                  <a:gd name="T3" fmla="*/ 13 h 13"/>
                  <a:gd name="T4" fmla="*/ 6 w 6"/>
                  <a:gd name="T5" fmla="*/ 11 h 13"/>
                  <a:gd name="T6" fmla="*/ 6 w 6"/>
                  <a:gd name="T7" fmla="*/ 0 h 13"/>
                  <a:gd name="T8" fmla="*/ 3 w 6"/>
                  <a:gd name="T9" fmla="*/ 0 h 13"/>
                  <a:gd name="T10" fmla="*/ 0 w 6"/>
                  <a:gd name="T11" fmla="*/ 13 h 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3">
                    <a:moveTo>
                      <a:pt x="0" y="13"/>
                    </a:moveTo>
                    <a:lnTo>
                      <a:pt x="3" y="13"/>
                    </a:lnTo>
                    <a:lnTo>
                      <a:pt x="6" y="11"/>
                    </a:lnTo>
                    <a:lnTo>
                      <a:pt x="6" y="0"/>
                    </a:lnTo>
                    <a:lnTo>
                      <a:pt x="3" y="0"/>
                    </a:lnTo>
                    <a:lnTo>
                      <a:pt x="0" y="1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24" name="Freeform 73"/>
              <p:cNvSpPr/>
              <p:nvPr/>
            </p:nvSpPr>
            <p:spPr bwMode="auto">
              <a:xfrm>
                <a:off x="2630" y="522"/>
                <a:ext cx="6" cy="7"/>
              </a:xfrm>
              <a:custGeom>
                <a:avLst/>
                <a:gdLst>
                  <a:gd name="T0" fmla="*/ 0 w 6"/>
                  <a:gd name="T1" fmla="*/ 6 h 7"/>
                  <a:gd name="T2" fmla="*/ 0 w 6"/>
                  <a:gd name="T3" fmla="*/ 7 h 7"/>
                  <a:gd name="T4" fmla="*/ 0 w 6"/>
                  <a:gd name="T5" fmla="*/ 6 h 7"/>
                  <a:gd name="T6" fmla="*/ 0 w 6"/>
                  <a:gd name="T7" fmla="*/ 3 h 7"/>
                  <a:gd name="T8" fmla="*/ 6 w 6"/>
                  <a:gd name="T9" fmla="*/ 0 h 7"/>
                  <a:gd name="T10" fmla="*/ 6 w 6"/>
                  <a:gd name="T11" fmla="*/ 3 h 7"/>
                  <a:gd name="T12" fmla="*/ 0 w 6"/>
                  <a:gd name="T13" fmla="*/ 6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7">
                    <a:moveTo>
                      <a:pt x="0" y="6"/>
                    </a:moveTo>
                    <a:lnTo>
                      <a:pt x="0" y="7"/>
                    </a:lnTo>
                    <a:lnTo>
                      <a:pt x="0" y="6"/>
                    </a:lnTo>
                    <a:lnTo>
                      <a:pt x="0" y="3"/>
                    </a:lnTo>
                    <a:lnTo>
                      <a:pt x="6" y="0"/>
                    </a:lnTo>
                    <a:lnTo>
                      <a:pt x="6" y="3"/>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25" name="Freeform 74"/>
              <p:cNvSpPr/>
              <p:nvPr/>
            </p:nvSpPr>
            <p:spPr bwMode="auto">
              <a:xfrm>
                <a:off x="4074" y="519"/>
                <a:ext cx="9" cy="6"/>
              </a:xfrm>
              <a:custGeom>
                <a:avLst/>
                <a:gdLst>
                  <a:gd name="T0" fmla="*/ 6 w 9"/>
                  <a:gd name="T1" fmla="*/ 4 h 6"/>
                  <a:gd name="T2" fmla="*/ 6 w 9"/>
                  <a:gd name="T3" fmla="*/ 6 h 6"/>
                  <a:gd name="T4" fmla="*/ 9 w 9"/>
                  <a:gd name="T5" fmla="*/ 4 h 6"/>
                  <a:gd name="T6" fmla="*/ 6 w 9"/>
                  <a:gd name="T7" fmla="*/ 3 h 6"/>
                  <a:gd name="T8" fmla="*/ 0 w 9"/>
                  <a:gd name="T9" fmla="*/ 0 h 6"/>
                  <a:gd name="T10" fmla="*/ 0 w 9"/>
                  <a:gd name="T11" fmla="*/ 3 h 6"/>
                  <a:gd name="T12" fmla="*/ 6 w 9"/>
                  <a:gd name="T13" fmla="*/ 4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6">
                    <a:moveTo>
                      <a:pt x="6" y="4"/>
                    </a:moveTo>
                    <a:lnTo>
                      <a:pt x="6" y="6"/>
                    </a:lnTo>
                    <a:lnTo>
                      <a:pt x="9" y="4"/>
                    </a:lnTo>
                    <a:lnTo>
                      <a:pt x="6" y="3"/>
                    </a:lnTo>
                    <a:lnTo>
                      <a:pt x="0" y="0"/>
                    </a:lnTo>
                    <a:lnTo>
                      <a:pt x="0" y="3"/>
                    </a:lnTo>
                    <a:lnTo>
                      <a:pt x="6"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26" name="Freeform 75"/>
              <p:cNvSpPr/>
              <p:nvPr/>
            </p:nvSpPr>
            <p:spPr bwMode="auto">
              <a:xfrm>
                <a:off x="2818" y="522"/>
                <a:ext cx="29" cy="7"/>
              </a:xfrm>
              <a:custGeom>
                <a:avLst/>
                <a:gdLst>
                  <a:gd name="T0" fmla="*/ 29 w 29"/>
                  <a:gd name="T1" fmla="*/ 1 h 7"/>
                  <a:gd name="T2" fmla="*/ 26 w 29"/>
                  <a:gd name="T3" fmla="*/ 3 h 7"/>
                  <a:gd name="T4" fmla="*/ 4 w 29"/>
                  <a:gd name="T5" fmla="*/ 7 h 7"/>
                  <a:gd name="T6" fmla="*/ 4 w 29"/>
                  <a:gd name="T7" fmla="*/ 7 h 7"/>
                  <a:gd name="T8" fmla="*/ 0 w 29"/>
                  <a:gd name="T9" fmla="*/ 7 h 7"/>
                  <a:gd name="T10" fmla="*/ 0 w 29"/>
                  <a:gd name="T11" fmla="*/ 7 h 7"/>
                  <a:gd name="T12" fmla="*/ 13 w 29"/>
                  <a:gd name="T13" fmla="*/ 3 h 7"/>
                  <a:gd name="T14" fmla="*/ 26 w 29"/>
                  <a:gd name="T15" fmla="*/ 0 h 7"/>
                  <a:gd name="T16" fmla="*/ 29 w 29"/>
                  <a:gd name="T17" fmla="*/ 0 h 7"/>
                  <a:gd name="T18" fmla="*/ 29 w 29"/>
                  <a:gd name="T19" fmla="*/ 1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9" h="7">
                    <a:moveTo>
                      <a:pt x="29" y="1"/>
                    </a:moveTo>
                    <a:lnTo>
                      <a:pt x="26" y="3"/>
                    </a:lnTo>
                    <a:lnTo>
                      <a:pt x="4" y="7"/>
                    </a:lnTo>
                    <a:lnTo>
                      <a:pt x="0" y="7"/>
                    </a:lnTo>
                    <a:lnTo>
                      <a:pt x="13" y="3"/>
                    </a:lnTo>
                    <a:lnTo>
                      <a:pt x="26" y="0"/>
                    </a:lnTo>
                    <a:lnTo>
                      <a:pt x="29" y="0"/>
                    </a:lnTo>
                    <a:lnTo>
                      <a:pt x="29"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27" name="Freeform 76"/>
              <p:cNvSpPr/>
              <p:nvPr/>
            </p:nvSpPr>
            <p:spPr bwMode="auto">
              <a:xfrm>
                <a:off x="3863" y="519"/>
                <a:ext cx="28" cy="7"/>
              </a:xfrm>
              <a:custGeom>
                <a:avLst/>
                <a:gdLst>
                  <a:gd name="T0" fmla="*/ 0 w 28"/>
                  <a:gd name="T1" fmla="*/ 1 h 7"/>
                  <a:gd name="T2" fmla="*/ 3 w 28"/>
                  <a:gd name="T3" fmla="*/ 3 h 7"/>
                  <a:gd name="T4" fmla="*/ 25 w 28"/>
                  <a:gd name="T5" fmla="*/ 7 h 7"/>
                  <a:gd name="T6" fmla="*/ 25 w 28"/>
                  <a:gd name="T7" fmla="*/ 7 h 7"/>
                  <a:gd name="T8" fmla="*/ 28 w 28"/>
                  <a:gd name="T9" fmla="*/ 7 h 7"/>
                  <a:gd name="T10" fmla="*/ 28 w 28"/>
                  <a:gd name="T11" fmla="*/ 7 h 7"/>
                  <a:gd name="T12" fmla="*/ 16 w 28"/>
                  <a:gd name="T13" fmla="*/ 3 h 7"/>
                  <a:gd name="T14" fmla="*/ 3 w 28"/>
                  <a:gd name="T15" fmla="*/ 0 h 7"/>
                  <a:gd name="T16" fmla="*/ 3 w 28"/>
                  <a:gd name="T17" fmla="*/ 0 h 7"/>
                  <a:gd name="T18" fmla="*/ 0 w 28"/>
                  <a:gd name="T19" fmla="*/ 1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7">
                    <a:moveTo>
                      <a:pt x="0" y="1"/>
                    </a:moveTo>
                    <a:lnTo>
                      <a:pt x="3" y="3"/>
                    </a:lnTo>
                    <a:lnTo>
                      <a:pt x="25" y="7"/>
                    </a:lnTo>
                    <a:lnTo>
                      <a:pt x="28" y="7"/>
                    </a:lnTo>
                    <a:lnTo>
                      <a:pt x="16" y="3"/>
                    </a:lnTo>
                    <a:lnTo>
                      <a:pt x="3"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28" name="Freeform 77"/>
              <p:cNvSpPr>
                <a:spLocks noEditPoints="1"/>
              </p:cNvSpPr>
              <p:nvPr/>
            </p:nvSpPr>
            <p:spPr bwMode="auto">
              <a:xfrm>
                <a:off x="1973" y="528"/>
                <a:ext cx="368" cy="387"/>
              </a:xfrm>
              <a:custGeom>
                <a:avLst/>
                <a:gdLst>
                  <a:gd name="T0" fmla="*/ 362 w 368"/>
                  <a:gd name="T1" fmla="*/ 30 h 387"/>
                  <a:gd name="T2" fmla="*/ 352 w 368"/>
                  <a:gd name="T3" fmla="*/ 63 h 387"/>
                  <a:gd name="T4" fmla="*/ 295 w 368"/>
                  <a:gd name="T5" fmla="*/ 82 h 387"/>
                  <a:gd name="T6" fmla="*/ 266 w 368"/>
                  <a:gd name="T7" fmla="*/ 77 h 387"/>
                  <a:gd name="T8" fmla="*/ 266 w 368"/>
                  <a:gd name="T9" fmla="*/ 74 h 387"/>
                  <a:gd name="T10" fmla="*/ 307 w 368"/>
                  <a:gd name="T11" fmla="*/ 54 h 387"/>
                  <a:gd name="T12" fmla="*/ 291 w 368"/>
                  <a:gd name="T13" fmla="*/ 30 h 387"/>
                  <a:gd name="T14" fmla="*/ 234 w 368"/>
                  <a:gd name="T15" fmla="*/ 22 h 387"/>
                  <a:gd name="T16" fmla="*/ 173 w 368"/>
                  <a:gd name="T17" fmla="*/ 38 h 387"/>
                  <a:gd name="T18" fmla="*/ 167 w 368"/>
                  <a:gd name="T19" fmla="*/ 54 h 387"/>
                  <a:gd name="T20" fmla="*/ 202 w 368"/>
                  <a:gd name="T21" fmla="*/ 79 h 387"/>
                  <a:gd name="T22" fmla="*/ 170 w 368"/>
                  <a:gd name="T23" fmla="*/ 112 h 387"/>
                  <a:gd name="T24" fmla="*/ 141 w 368"/>
                  <a:gd name="T25" fmla="*/ 115 h 387"/>
                  <a:gd name="T26" fmla="*/ 167 w 368"/>
                  <a:gd name="T27" fmla="*/ 91 h 387"/>
                  <a:gd name="T28" fmla="*/ 135 w 368"/>
                  <a:gd name="T29" fmla="*/ 73 h 387"/>
                  <a:gd name="T30" fmla="*/ 122 w 368"/>
                  <a:gd name="T31" fmla="*/ 83 h 387"/>
                  <a:gd name="T32" fmla="*/ 115 w 368"/>
                  <a:gd name="T33" fmla="*/ 136 h 387"/>
                  <a:gd name="T34" fmla="*/ 138 w 368"/>
                  <a:gd name="T35" fmla="*/ 174 h 387"/>
                  <a:gd name="T36" fmla="*/ 173 w 368"/>
                  <a:gd name="T37" fmla="*/ 162 h 387"/>
                  <a:gd name="T38" fmla="*/ 167 w 368"/>
                  <a:gd name="T39" fmla="*/ 177 h 387"/>
                  <a:gd name="T40" fmla="*/ 167 w 368"/>
                  <a:gd name="T41" fmla="*/ 221 h 387"/>
                  <a:gd name="T42" fmla="*/ 183 w 368"/>
                  <a:gd name="T43" fmla="*/ 259 h 387"/>
                  <a:gd name="T44" fmla="*/ 195 w 368"/>
                  <a:gd name="T45" fmla="*/ 331 h 387"/>
                  <a:gd name="T46" fmla="*/ 147 w 368"/>
                  <a:gd name="T47" fmla="*/ 378 h 387"/>
                  <a:gd name="T48" fmla="*/ 80 w 368"/>
                  <a:gd name="T49" fmla="*/ 387 h 387"/>
                  <a:gd name="T50" fmla="*/ 35 w 368"/>
                  <a:gd name="T51" fmla="*/ 373 h 387"/>
                  <a:gd name="T52" fmla="*/ 29 w 368"/>
                  <a:gd name="T53" fmla="*/ 349 h 387"/>
                  <a:gd name="T54" fmla="*/ 74 w 368"/>
                  <a:gd name="T55" fmla="*/ 335 h 387"/>
                  <a:gd name="T56" fmla="*/ 77 w 368"/>
                  <a:gd name="T57" fmla="*/ 340 h 387"/>
                  <a:gd name="T58" fmla="*/ 64 w 368"/>
                  <a:gd name="T59" fmla="*/ 356 h 387"/>
                  <a:gd name="T60" fmla="*/ 96 w 368"/>
                  <a:gd name="T61" fmla="*/ 370 h 387"/>
                  <a:gd name="T62" fmla="*/ 118 w 368"/>
                  <a:gd name="T63" fmla="*/ 364 h 387"/>
                  <a:gd name="T64" fmla="*/ 144 w 368"/>
                  <a:gd name="T65" fmla="*/ 335 h 387"/>
                  <a:gd name="T66" fmla="*/ 99 w 368"/>
                  <a:gd name="T67" fmla="*/ 308 h 387"/>
                  <a:gd name="T68" fmla="*/ 83 w 368"/>
                  <a:gd name="T69" fmla="*/ 303 h 387"/>
                  <a:gd name="T70" fmla="*/ 118 w 368"/>
                  <a:gd name="T71" fmla="*/ 300 h 387"/>
                  <a:gd name="T72" fmla="*/ 122 w 368"/>
                  <a:gd name="T73" fmla="*/ 290 h 387"/>
                  <a:gd name="T74" fmla="*/ 67 w 368"/>
                  <a:gd name="T75" fmla="*/ 277 h 387"/>
                  <a:gd name="T76" fmla="*/ 74 w 368"/>
                  <a:gd name="T77" fmla="*/ 271 h 387"/>
                  <a:gd name="T78" fmla="*/ 138 w 368"/>
                  <a:gd name="T79" fmla="*/ 279 h 387"/>
                  <a:gd name="T80" fmla="*/ 74 w 368"/>
                  <a:gd name="T81" fmla="*/ 233 h 387"/>
                  <a:gd name="T82" fmla="*/ 19 w 368"/>
                  <a:gd name="T83" fmla="*/ 183 h 387"/>
                  <a:gd name="T84" fmla="*/ 0 w 368"/>
                  <a:gd name="T85" fmla="*/ 147 h 387"/>
                  <a:gd name="T86" fmla="*/ 13 w 368"/>
                  <a:gd name="T87" fmla="*/ 100 h 387"/>
                  <a:gd name="T88" fmla="*/ 29 w 368"/>
                  <a:gd name="T89" fmla="*/ 83 h 387"/>
                  <a:gd name="T90" fmla="*/ 99 w 368"/>
                  <a:gd name="T91" fmla="*/ 54 h 387"/>
                  <a:gd name="T92" fmla="*/ 176 w 368"/>
                  <a:gd name="T93" fmla="*/ 12 h 387"/>
                  <a:gd name="T94" fmla="*/ 256 w 368"/>
                  <a:gd name="T95" fmla="*/ 0 h 387"/>
                  <a:gd name="T96" fmla="*/ 77 w 368"/>
                  <a:gd name="T97" fmla="*/ 121 h 387"/>
                  <a:gd name="T98" fmla="*/ 112 w 368"/>
                  <a:gd name="T99" fmla="*/ 202 h 387"/>
                  <a:gd name="T100" fmla="*/ 138 w 368"/>
                  <a:gd name="T101" fmla="*/ 238 h 387"/>
                  <a:gd name="T102" fmla="*/ 45 w 368"/>
                  <a:gd name="T103" fmla="*/ 164 h 387"/>
                  <a:gd name="T104" fmla="*/ 38 w 368"/>
                  <a:gd name="T105" fmla="*/ 126 h 387"/>
                  <a:gd name="T106" fmla="*/ 70 w 368"/>
                  <a:gd name="T107" fmla="*/ 85 h 387"/>
                  <a:gd name="T108" fmla="*/ 77 w 368"/>
                  <a:gd name="T109" fmla="*/ 121 h 3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68" h="387">
                    <a:moveTo>
                      <a:pt x="333" y="10"/>
                    </a:moveTo>
                    <a:lnTo>
                      <a:pt x="349" y="19"/>
                    </a:lnTo>
                    <a:lnTo>
                      <a:pt x="362" y="30"/>
                    </a:lnTo>
                    <a:lnTo>
                      <a:pt x="368" y="38"/>
                    </a:lnTo>
                    <a:lnTo>
                      <a:pt x="368" y="50"/>
                    </a:lnTo>
                    <a:lnTo>
                      <a:pt x="352" y="63"/>
                    </a:lnTo>
                    <a:lnTo>
                      <a:pt x="339" y="69"/>
                    </a:lnTo>
                    <a:lnTo>
                      <a:pt x="317" y="77"/>
                    </a:lnTo>
                    <a:lnTo>
                      <a:pt x="295" y="82"/>
                    </a:lnTo>
                    <a:lnTo>
                      <a:pt x="282" y="80"/>
                    </a:lnTo>
                    <a:lnTo>
                      <a:pt x="266" y="77"/>
                    </a:lnTo>
                    <a:lnTo>
                      <a:pt x="266" y="74"/>
                    </a:lnTo>
                    <a:lnTo>
                      <a:pt x="272" y="74"/>
                    </a:lnTo>
                    <a:lnTo>
                      <a:pt x="295" y="66"/>
                    </a:lnTo>
                    <a:lnTo>
                      <a:pt x="307" y="54"/>
                    </a:lnTo>
                    <a:lnTo>
                      <a:pt x="307" y="45"/>
                    </a:lnTo>
                    <a:lnTo>
                      <a:pt x="304" y="38"/>
                    </a:lnTo>
                    <a:lnTo>
                      <a:pt x="291" y="30"/>
                    </a:lnTo>
                    <a:lnTo>
                      <a:pt x="272" y="25"/>
                    </a:lnTo>
                    <a:lnTo>
                      <a:pt x="253" y="22"/>
                    </a:lnTo>
                    <a:lnTo>
                      <a:pt x="234" y="22"/>
                    </a:lnTo>
                    <a:lnTo>
                      <a:pt x="218" y="24"/>
                    </a:lnTo>
                    <a:lnTo>
                      <a:pt x="189" y="32"/>
                    </a:lnTo>
                    <a:lnTo>
                      <a:pt x="173" y="38"/>
                    </a:lnTo>
                    <a:lnTo>
                      <a:pt x="154" y="50"/>
                    </a:lnTo>
                    <a:lnTo>
                      <a:pt x="154" y="51"/>
                    </a:lnTo>
                    <a:lnTo>
                      <a:pt x="167" y="54"/>
                    </a:lnTo>
                    <a:lnTo>
                      <a:pt x="189" y="63"/>
                    </a:lnTo>
                    <a:lnTo>
                      <a:pt x="199" y="71"/>
                    </a:lnTo>
                    <a:lnTo>
                      <a:pt x="202" y="79"/>
                    </a:lnTo>
                    <a:lnTo>
                      <a:pt x="202" y="94"/>
                    </a:lnTo>
                    <a:lnTo>
                      <a:pt x="189" y="104"/>
                    </a:lnTo>
                    <a:lnTo>
                      <a:pt x="170" y="112"/>
                    </a:lnTo>
                    <a:lnTo>
                      <a:pt x="151" y="117"/>
                    </a:lnTo>
                    <a:lnTo>
                      <a:pt x="141" y="117"/>
                    </a:lnTo>
                    <a:lnTo>
                      <a:pt x="141" y="115"/>
                    </a:lnTo>
                    <a:lnTo>
                      <a:pt x="147" y="115"/>
                    </a:lnTo>
                    <a:lnTo>
                      <a:pt x="163" y="104"/>
                    </a:lnTo>
                    <a:lnTo>
                      <a:pt x="167" y="91"/>
                    </a:lnTo>
                    <a:lnTo>
                      <a:pt x="163" y="83"/>
                    </a:lnTo>
                    <a:lnTo>
                      <a:pt x="151" y="77"/>
                    </a:lnTo>
                    <a:lnTo>
                      <a:pt x="135" y="73"/>
                    </a:lnTo>
                    <a:lnTo>
                      <a:pt x="122" y="80"/>
                    </a:lnTo>
                    <a:lnTo>
                      <a:pt x="122" y="83"/>
                    </a:lnTo>
                    <a:lnTo>
                      <a:pt x="118" y="85"/>
                    </a:lnTo>
                    <a:lnTo>
                      <a:pt x="112" y="103"/>
                    </a:lnTo>
                    <a:lnTo>
                      <a:pt x="115" y="136"/>
                    </a:lnTo>
                    <a:lnTo>
                      <a:pt x="125" y="153"/>
                    </a:lnTo>
                    <a:lnTo>
                      <a:pt x="138" y="173"/>
                    </a:lnTo>
                    <a:lnTo>
                      <a:pt x="138" y="174"/>
                    </a:lnTo>
                    <a:lnTo>
                      <a:pt x="141" y="174"/>
                    </a:lnTo>
                    <a:lnTo>
                      <a:pt x="157" y="167"/>
                    </a:lnTo>
                    <a:lnTo>
                      <a:pt x="173" y="162"/>
                    </a:lnTo>
                    <a:lnTo>
                      <a:pt x="179" y="161"/>
                    </a:lnTo>
                    <a:lnTo>
                      <a:pt x="179" y="164"/>
                    </a:lnTo>
                    <a:lnTo>
                      <a:pt x="167" y="177"/>
                    </a:lnTo>
                    <a:lnTo>
                      <a:pt x="163" y="185"/>
                    </a:lnTo>
                    <a:lnTo>
                      <a:pt x="167" y="189"/>
                    </a:lnTo>
                    <a:lnTo>
                      <a:pt x="167" y="221"/>
                    </a:lnTo>
                    <a:lnTo>
                      <a:pt x="170" y="226"/>
                    </a:lnTo>
                    <a:lnTo>
                      <a:pt x="173" y="235"/>
                    </a:lnTo>
                    <a:lnTo>
                      <a:pt x="183" y="259"/>
                    </a:lnTo>
                    <a:lnTo>
                      <a:pt x="199" y="288"/>
                    </a:lnTo>
                    <a:lnTo>
                      <a:pt x="202" y="305"/>
                    </a:lnTo>
                    <a:lnTo>
                      <a:pt x="195" y="331"/>
                    </a:lnTo>
                    <a:lnTo>
                      <a:pt x="183" y="355"/>
                    </a:lnTo>
                    <a:lnTo>
                      <a:pt x="167" y="369"/>
                    </a:lnTo>
                    <a:lnTo>
                      <a:pt x="147" y="378"/>
                    </a:lnTo>
                    <a:lnTo>
                      <a:pt x="128" y="384"/>
                    </a:lnTo>
                    <a:lnTo>
                      <a:pt x="93" y="387"/>
                    </a:lnTo>
                    <a:lnTo>
                      <a:pt x="80" y="387"/>
                    </a:lnTo>
                    <a:lnTo>
                      <a:pt x="51" y="381"/>
                    </a:lnTo>
                    <a:lnTo>
                      <a:pt x="38" y="375"/>
                    </a:lnTo>
                    <a:lnTo>
                      <a:pt x="35" y="373"/>
                    </a:lnTo>
                    <a:lnTo>
                      <a:pt x="26" y="362"/>
                    </a:lnTo>
                    <a:lnTo>
                      <a:pt x="26" y="353"/>
                    </a:lnTo>
                    <a:lnTo>
                      <a:pt x="29" y="349"/>
                    </a:lnTo>
                    <a:lnTo>
                      <a:pt x="42" y="340"/>
                    </a:lnTo>
                    <a:lnTo>
                      <a:pt x="61" y="335"/>
                    </a:lnTo>
                    <a:lnTo>
                      <a:pt x="74" y="335"/>
                    </a:lnTo>
                    <a:lnTo>
                      <a:pt x="80" y="338"/>
                    </a:lnTo>
                    <a:lnTo>
                      <a:pt x="80" y="340"/>
                    </a:lnTo>
                    <a:lnTo>
                      <a:pt x="77" y="340"/>
                    </a:lnTo>
                    <a:lnTo>
                      <a:pt x="70" y="343"/>
                    </a:lnTo>
                    <a:lnTo>
                      <a:pt x="64" y="349"/>
                    </a:lnTo>
                    <a:lnTo>
                      <a:pt x="64" y="356"/>
                    </a:lnTo>
                    <a:lnTo>
                      <a:pt x="74" y="364"/>
                    </a:lnTo>
                    <a:lnTo>
                      <a:pt x="90" y="370"/>
                    </a:lnTo>
                    <a:lnTo>
                      <a:pt x="96" y="370"/>
                    </a:lnTo>
                    <a:lnTo>
                      <a:pt x="99" y="370"/>
                    </a:lnTo>
                    <a:lnTo>
                      <a:pt x="102" y="370"/>
                    </a:lnTo>
                    <a:lnTo>
                      <a:pt x="118" y="364"/>
                    </a:lnTo>
                    <a:lnTo>
                      <a:pt x="135" y="356"/>
                    </a:lnTo>
                    <a:lnTo>
                      <a:pt x="144" y="344"/>
                    </a:lnTo>
                    <a:lnTo>
                      <a:pt x="144" y="335"/>
                    </a:lnTo>
                    <a:lnTo>
                      <a:pt x="138" y="326"/>
                    </a:lnTo>
                    <a:lnTo>
                      <a:pt x="118" y="314"/>
                    </a:lnTo>
                    <a:lnTo>
                      <a:pt x="99" y="308"/>
                    </a:lnTo>
                    <a:lnTo>
                      <a:pt x="83" y="306"/>
                    </a:lnTo>
                    <a:lnTo>
                      <a:pt x="83" y="305"/>
                    </a:lnTo>
                    <a:lnTo>
                      <a:pt x="83" y="303"/>
                    </a:lnTo>
                    <a:lnTo>
                      <a:pt x="99" y="302"/>
                    </a:lnTo>
                    <a:lnTo>
                      <a:pt x="99" y="300"/>
                    </a:lnTo>
                    <a:lnTo>
                      <a:pt x="118" y="300"/>
                    </a:lnTo>
                    <a:lnTo>
                      <a:pt x="138" y="302"/>
                    </a:lnTo>
                    <a:lnTo>
                      <a:pt x="138" y="297"/>
                    </a:lnTo>
                    <a:lnTo>
                      <a:pt x="122" y="290"/>
                    </a:lnTo>
                    <a:lnTo>
                      <a:pt x="102" y="284"/>
                    </a:lnTo>
                    <a:lnTo>
                      <a:pt x="74" y="277"/>
                    </a:lnTo>
                    <a:lnTo>
                      <a:pt x="67" y="277"/>
                    </a:lnTo>
                    <a:lnTo>
                      <a:pt x="64" y="277"/>
                    </a:lnTo>
                    <a:lnTo>
                      <a:pt x="64" y="274"/>
                    </a:lnTo>
                    <a:lnTo>
                      <a:pt x="74" y="271"/>
                    </a:lnTo>
                    <a:lnTo>
                      <a:pt x="86" y="271"/>
                    </a:lnTo>
                    <a:lnTo>
                      <a:pt x="118" y="273"/>
                    </a:lnTo>
                    <a:lnTo>
                      <a:pt x="138" y="279"/>
                    </a:lnTo>
                    <a:lnTo>
                      <a:pt x="138" y="277"/>
                    </a:lnTo>
                    <a:lnTo>
                      <a:pt x="106" y="252"/>
                    </a:lnTo>
                    <a:lnTo>
                      <a:pt x="74" y="233"/>
                    </a:lnTo>
                    <a:lnTo>
                      <a:pt x="54" y="220"/>
                    </a:lnTo>
                    <a:lnTo>
                      <a:pt x="42" y="209"/>
                    </a:lnTo>
                    <a:lnTo>
                      <a:pt x="19" y="183"/>
                    </a:lnTo>
                    <a:lnTo>
                      <a:pt x="13" y="173"/>
                    </a:lnTo>
                    <a:lnTo>
                      <a:pt x="6" y="167"/>
                    </a:lnTo>
                    <a:lnTo>
                      <a:pt x="0" y="147"/>
                    </a:lnTo>
                    <a:lnTo>
                      <a:pt x="3" y="123"/>
                    </a:lnTo>
                    <a:lnTo>
                      <a:pt x="6" y="117"/>
                    </a:lnTo>
                    <a:lnTo>
                      <a:pt x="13" y="100"/>
                    </a:lnTo>
                    <a:lnTo>
                      <a:pt x="19" y="91"/>
                    </a:lnTo>
                    <a:lnTo>
                      <a:pt x="22" y="89"/>
                    </a:lnTo>
                    <a:lnTo>
                      <a:pt x="29" y="83"/>
                    </a:lnTo>
                    <a:lnTo>
                      <a:pt x="48" y="68"/>
                    </a:lnTo>
                    <a:lnTo>
                      <a:pt x="70" y="59"/>
                    </a:lnTo>
                    <a:lnTo>
                      <a:pt x="99" y="54"/>
                    </a:lnTo>
                    <a:lnTo>
                      <a:pt x="115" y="39"/>
                    </a:lnTo>
                    <a:lnTo>
                      <a:pt x="144" y="24"/>
                    </a:lnTo>
                    <a:lnTo>
                      <a:pt x="176" y="12"/>
                    </a:lnTo>
                    <a:lnTo>
                      <a:pt x="205" y="6"/>
                    </a:lnTo>
                    <a:lnTo>
                      <a:pt x="234" y="1"/>
                    </a:lnTo>
                    <a:lnTo>
                      <a:pt x="256" y="0"/>
                    </a:lnTo>
                    <a:lnTo>
                      <a:pt x="298" y="1"/>
                    </a:lnTo>
                    <a:lnTo>
                      <a:pt x="333" y="10"/>
                    </a:lnTo>
                    <a:close/>
                    <a:moveTo>
                      <a:pt x="77" y="121"/>
                    </a:moveTo>
                    <a:lnTo>
                      <a:pt x="83" y="151"/>
                    </a:lnTo>
                    <a:lnTo>
                      <a:pt x="90" y="167"/>
                    </a:lnTo>
                    <a:lnTo>
                      <a:pt x="112" y="202"/>
                    </a:lnTo>
                    <a:lnTo>
                      <a:pt x="118" y="212"/>
                    </a:lnTo>
                    <a:lnTo>
                      <a:pt x="122" y="212"/>
                    </a:lnTo>
                    <a:lnTo>
                      <a:pt x="138" y="238"/>
                    </a:lnTo>
                    <a:lnTo>
                      <a:pt x="109" y="220"/>
                    </a:lnTo>
                    <a:lnTo>
                      <a:pt x="70" y="191"/>
                    </a:lnTo>
                    <a:lnTo>
                      <a:pt x="45" y="164"/>
                    </a:lnTo>
                    <a:lnTo>
                      <a:pt x="45" y="158"/>
                    </a:lnTo>
                    <a:lnTo>
                      <a:pt x="38" y="142"/>
                    </a:lnTo>
                    <a:lnTo>
                      <a:pt x="38" y="126"/>
                    </a:lnTo>
                    <a:lnTo>
                      <a:pt x="45" y="109"/>
                    </a:lnTo>
                    <a:lnTo>
                      <a:pt x="58" y="94"/>
                    </a:lnTo>
                    <a:lnTo>
                      <a:pt x="70" y="85"/>
                    </a:lnTo>
                    <a:lnTo>
                      <a:pt x="83" y="80"/>
                    </a:lnTo>
                    <a:lnTo>
                      <a:pt x="80" y="91"/>
                    </a:lnTo>
                    <a:lnTo>
                      <a:pt x="77" y="12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29" name="Freeform 78"/>
              <p:cNvSpPr>
                <a:spLocks noEditPoints="1"/>
              </p:cNvSpPr>
              <p:nvPr/>
            </p:nvSpPr>
            <p:spPr bwMode="auto">
              <a:xfrm>
                <a:off x="4369" y="522"/>
                <a:ext cx="371" cy="387"/>
              </a:xfrm>
              <a:custGeom>
                <a:avLst/>
                <a:gdLst>
                  <a:gd name="T0" fmla="*/ 6 w 371"/>
                  <a:gd name="T1" fmla="*/ 31 h 387"/>
                  <a:gd name="T2" fmla="*/ 16 w 371"/>
                  <a:gd name="T3" fmla="*/ 63 h 387"/>
                  <a:gd name="T4" fmla="*/ 76 w 371"/>
                  <a:gd name="T5" fmla="*/ 82 h 387"/>
                  <a:gd name="T6" fmla="*/ 105 w 371"/>
                  <a:gd name="T7" fmla="*/ 77 h 387"/>
                  <a:gd name="T8" fmla="*/ 102 w 371"/>
                  <a:gd name="T9" fmla="*/ 75 h 387"/>
                  <a:gd name="T10" fmla="*/ 64 w 371"/>
                  <a:gd name="T11" fmla="*/ 54 h 387"/>
                  <a:gd name="T12" fmla="*/ 76 w 371"/>
                  <a:gd name="T13" fmla="*/ 31 h 387"/>
                  <a:gd name="T14" fmla="*/ 137 w 371"/>
                  <a:gd name="T15" fmla="*/ 22 h 387"/>
                  <a:gd name="T16" fmla="*/ 198 w 371"/>
                  <a:gd name="T17" fmla="*/ 39 h 387"/>
                  <a:gd name="T18" fmla="*/ 201 w 371"/>
                  <a:gd name="T19" fmla="*/ 56 h 387"/>
                  <a:gd name="T20" fmla="*/ 166 w 371"/>
                  <a:gd name="T21" fmla="*/ 80 h 387"/>
                  <a:gd name="T22" fmla="*/ 201 w 371"/>
                  <a:gd name="T23" fmla="*/ 113 h 387"/>
                  <a:gd name="T24" fmla="*/ 230 w 371"/>
                  <a:gd name="T25" fmla="*/ 115 h 387"/>
                  <a:gd name="T26" fmla="*/ 204 w 371"/>
                  <a:gd name="T27" fmla="*/ 92 h 387"/>
                  <a:gd name="T28" fmla="*/ 233 w 371"/>
                  <a:gd name="T29" fmla="*/ 72 h 387"/>
                  <a:gd name="T30" fmla="*/ 249 w 371"/>
                  <a:gd name="T31" fmla="*/ 83 h 387"/>
                  <a:gd name="T32" fmla="*/ 253 w 371"/>
                  <a:gd name="T33" fmla="*/ 136 h 387"/>
                  <a:gd name="T34" fmla="*/ 233 w 371"/>
                  <a:gd name="T35" fmla="*/ 174 h 387"/>
                  <a:gd name="T36" fmla="*/ 198 w 371"/>
                  <a:gd name="T37" fmla="*/ 162 h 387"/>
                  <a:gd name="T38" fmla="*/ 204 w 371"/>
                  <a:gd name="T39" fmla="*/ 177 h 387"/>
                  <a:gd name="T40" fmla="*/ 204 w 371"/>
                  <a:gd name="T41" fmla="*/ 221 h 387"/>
                  <a:gd name="T42" fmla="*/ 192 w 371"/>
                  <a:gd name="T43" fmla="*/ 261 h 387"/>
                  <a:gd name="T44" fmla="*/ 179 w 371"/>
                  <a:gd name="T45" fmla="*/ 331 h 387"/>
                  <a:gd name="T46" fmla="*/ 227 w 371"/>
                  <a:gd name="T47" fmla="*/ 378 h 387"/>
                  <a:gd name="T48" fmla="*/ 294 w 371"/>
                  <a:gd name="T49" fmla="*/ 387 h 387"/>
                  <a:gd name="T50" fmla="*/ 342 w 371"/>
                  <a:gd name="T51" fmla="*/ 373 h 387"/>
                  <a:gd name="T52" fmla="*/ 345 w 371"/>
                  <a:gd name="T53" fmla="*/ 349 h 387"/>
                  <a:gd name="T54" fmla="*/ 301 w 371"/>
                  <a:gd name="T55" fmla="*/ 335 h 387"/>
                  <a:gd name="T56" fmla="*/ 297 w 371"/>
                  <a:gd name="T57" fmla="*/ 340 h 387"/>
                  <a:gd name="T58" fmla="*/ 310 w 371"/>
                  <a:gd name="T59" fmla="*/ 356 h 387"/>
                  <a:gd name="T60" fmla="*/ 278 w 371"/>
                  <a:gd name="T61" fmla="*/ 370 h 387"/>
                  <a:gd name="T62" fmla="*/ 256 w 371"/>
                  <a:gd name="T63" fmla="*/ 364 h 387"/>
                  <a:gd name="T64" fmla="*/ 230 w 371"/>
                  <a:gd name="T65" fmla="*/ 337 h 387"/>
                  <a:gd name="T66" fmla="*/ 272 w 371"/>
                  <a:gd name="T67" fmla="*/ 308 h 387"/>
                  <a:gd name="T68" fmla="*/ 288 w 371"/>
                  <a:gd name="T69" fmla="*/ 303 h 387"/>
                  <a:gd name="T70" fmla="*/ 256 w 371"/>
                  <a:gd name="T71" fmla="*/ 300 h 387"/>
                  <a:gd name="T72" fmla="*/ 253 w 371"/>
                  <a:gd name="T73" fmla="*/ 290 h 387"/>
                  <a:gd name="T74" fmla="*/ 307 w 371"/>
                  <a:gd name="T75" fmla="*/ 277 h 387"/>
                  <a:gd name="T76" fmla="*/ 297 w 371"/>
                  <a:gd name="T77" fmla="*/ 271 h 387"/>
                  <a:gd name="T78" fmla="*/ 233 w 371"/>
                  <a:gd name="T79" fmla="*/ 279 h 387"/>
                  <a:gd name="T80" fmla="*/ 301 w 371"/>
                  <a:gd name="T81" fmla="*/ 232 h 387"/>
                  <a:gd name="T82" fmla="*/ 352 w 371"/>
                  <a:gd name="T83" fmla="*/ 183 h 387"/>
                  <a:gd name="T84" fmla="*/ 371 w 371"/>
                  <a:gd name="T85" fmla="*/ 147 h 387"/>
                  <a:gd name="T86" fmla="*/ 358 w 371"/>
                  <a:gd name="T87" fmla="*/ 100 h 387"/>
                  <a:gd name="T88" fmla="*/ 342 w 371"/>
                  <a:gd name="T89" fmla="*/ 83 h 387"/>
                  <a:gd name="T90" fmla="*/ 272 w 371"/>
                  <a:gd name="T91" fmla="*/ 54 h 387"/>
                  <a:gd name="T92" fmla="*/ 192 w 371"/>
                  <a:gd name="T93" fmla="*/ 13 h 387"/>
                  <a:gd name="T94" fmla="*/ 112 w 371"/>
                  <a:gd name="T95" fmla="*/ 0 h 387"/>
                  <a:gd name="T96" fmla="*/ 291 w 371"/>
                  <a:gd name="T97" fmla="*/ 121 h 387"/>
                  <a:gd name="T98" fmla="*/ 259 w 371"/>
                  <a:gd name="T99" fmla="*/ 201 h 387"/>
                  <a:gd name="T100" fmla="*/ 236 w 371"/>
                  <a:gd name="T101" fmla="*/ 239 h 387"/>
                  <a:gd name="T102" fmla="*/ 326 w 371"/>
                  <a:gd name="T103" fmla="*/ 164 h 387"/>
                  <a:gd name="T104" fmla="*/ 333 w 371"/>
                  <a:gd name="T105" fmla="*/ 126 h 387"/>
                  <a:gd name="T106" fmla="*/ 297 w 371"/>
                  <a:gd name="T107" fmla="*/ 85 h 387"/>
                  <a:gd name="T108" fmla="*/ 291 w 371"/>
                  <a:gd name="T109" fmla="*/ 121 h 3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71" h="387">
                    <a:moveTo>
                      <a:pt x="38" y="10"/>
                    </a:moveTo>
                    <a:lnTo>
                      <a:pt x="22" y="19"/>
                    </a:lnTo>
                    <a:lnTo>
                      <a:pt x="6" y="31"/>
                    </a:lnTo>
                    <a:lnTo>
                      <a:pt x="0" y="39"/>
                    </a:lnTo>
                    <a:lnTo>
                      <a:pt x="3" y="51"/>
                    </a:lnTo>
                    <a:lnTo>
                      <a:pt x="16" y="63"/>
                    </a:lnTo>
                    <a:lnTo>
                      <a:pt x="32" y="71"/>
                    </a:lnTo>
                    <a:lnTo>
                      <a:pt x="51" y="79"/>
                    </a:lnTo>
                    <a:lnTo>
                      <a:pt x="76" y="82"/>
                    </a:lnTo>
                    <a:lnTo>
                      <a:pt x="89" y="82"/>
                    </a:lnTo>
                    <a:lnTo>
                      <a:pt x="102" y="79"/>
                    </a:lnTo>
                    <a:lnTo>
                      <a:pt x="105" y="77"/>
                    </a:lnTo>
                    <a:lnTo>
                      <a:pt x="102" y="77"/>
                    </a:lnTo>
                    <a:lnTo>
                      <a:pt x="102" y="75"/>
                    </a:lnTo>
                    <a:lnTo>
                      <a:pt x="96" y="75"/>
                    </a:lnTo>
                    <a:lnTo>
                      <a:pt x="76" y="68"/>
                    </a:lnTo>
                    <a:lnTo>
                      <a:pt x="64" y="54"/>
                    </a:lnTo>
                    <a:lnTo>
                      <a:pt x="60" y="47"/>
                    </a:lnTo>
                    <a:lnTo>
                      <a:pt x="67" y="39"/>
                    </a:lnTo>
                    <a:lnTo>
                      <a:pt x="76" y="31"/>
                    </a:lnTo>
                    <a:lnTo>
                      <a:pt x="96" y="25"/>
                    </a:lnTo>
                    <a:lnTo>
                      <a:pt x="115" y="22"/>
                    </a:lnTo>
                    <a:lnTo>
                      <a:pt x="137" y="22"/>
                    </a:lnTo>
                    <a:lnTo>
                      <a:pt x="150" y="24"/>
                    </a:lnTo>
                    <a:lnTo>
                      <a:pt x="179" y="31"/>
                    </a:lnTo>
                    <a:lnTo>
                      <a:pt x="198" y="39"/>
                    </a:lnTo>
                    <a:lnTo>
                      <a:pt x="217" y="50"/>
                    </a:lnTo>
                    <a:lnTo>
                      <a:pt x="217" y="51"/>
                    </a:lnTo>
                    <a:lnTo>
                      <a:pt x="201" y="56"/>
                    </a:lnTo>
                    <a:lnTo>
                      <a:pt x="182" y="63"/>
                    </a:lnTo>
                    <a:lnTo>
                      <a:pt x="172" y="71"/>
                    </a:lnTo>
                    <a:lnTo>
                      <a:pt x="166" y="80"/>
                    </a:lnTo>
                    <a:lnTo>
                      <a:pt x="169" y="94"/>
                    </a:lnTo>
                    <a:lnTo>
                      <a:pt x="179" y="104"/>
                    </a:lnTo>
                    <a:lnTo>
                      <a:pt x="201" y="113"/>
                    </a:lnTo>
                    <a:lnTo>
                      <a:pt x="217" y="118"/>
                    </a:lnTo>
                    <a:lnTo>
                      <a:pt x="230" y="118"/>
                    </a:lnTo>
                    <a:lnTo>
                      <a:pt x="230" y="115"/>
                    </a:lnTo>
                    <a:lnTo>
                      <a:pt x="224" y="115"/>
                    </a:lnTo>
                    <a:lnTo>
                      <a:pt x="208" y="104"/>
                    </a:lnTo>
                    <a:lnTo>
                      <a:pt x="204" y="92"/>
                    </a:lnTo>
                    <a:lnTo>
                      <a:pt x="208" y="83"/>
                    </a:lnTo>
                    <a:lnTo>
                      <a:pt x="217" y="77"/>
                    </a:lnTo>
                    <a:lnTo>
                      <a:pt x="233" y="72"/>
                    </a:lnTo>
                    <a:lnTo>
                      <a:pt x="236" y="72"/>
                    </a:lnTo>
                    <a:lnTo>
                      <a:pt x="246" y="80"/>
                    </a:lnTo>
                    <a:lnTo>
                      <a:pt x="249" y="83"/>
                    </a:lnTo>
                    <a:lnTo>
                      <a:pt x="249" y="85"/>
                    </a:lnTo>
                    <a:lnTo>
                      <a:pt x="256" y="103"/>
                    </a:lnTo>
                    <a:lnTo>
                      <a:pt x="253" y="136"/>
                    </a:lnTo>
                    <a:lnTo>
                      <a:pt x="246" y="154"/>
                    </a:lnTo>
                    <a:lnTo>
                      <a:pt x="233" y="173"/>
                    </a:lnTo>
                    <a:lnTo>
                      <a:pt x="233" y="174"/>
                    </a:lnTo>
                    <a:lnTo>
                      <a:pt x="230" y="176"/>
                    </a:lnTo>
                    <a:lnTo>
                      <a:pt x="217" y="168"/>
                    </a:lnTo>
                    <a:lnTo>
                      <a:pt x="198" y="162"/>
                    </a:lnTo>
                    <a:lnTo>
                      <a:pt x="192" y="160"/>
                    </a:lnTo>
                    <a:lnTo>
                      <a:pt x="192" y="164"/>
                    </a:lnTo>
                    <a:lnTo>
                      <a:pt x="204" y="177"/>
                    </a:lnTo>
                    <a:lnTo>
                      <a:pt x="208" y="185"/>
                    </a:lnTo>
                    <a:lnTo>
                      <a:pt x="208" y="189"/>
                    </a:lnTo>
                    <a:lnTo>
                      <a:pt x="204" y="221"/>
                    </a:lnTo>
                    <a:lnTo>
                      <a:pt x="201" y="226"/>
                    </a:lnTo>
                    <a:lnTo>
                      <a:pt x="201" y="235"/>
                    </a:lnTo>
                    <a:lnTo>
                      <a:pt x="192" y="261"/>
                    </a:lnTo>
                    <a:lnTo>
                      <a:pt x="176" y="288"/>
                    </a:lnTo>
                    <a:lnTo>
                      <a:pt x="172" y="306"/>
                    </a:lnTo>
                    <a:lnTo>
                      <a:pt x="179" y="331"/>
                    </a:lnTo>
                    <a:lnTo>
                      <a:pt x="192" y="355"/>
                    </a:lnTo>
                    <a:lnTo>
                      <a:pt x="208" y="368"/>
                    </a:lnTo>
                    <a:lnTo>
                      <a:pt x="227" y="378"/>
                    </a:lnTo>
                    <a:lnTo>
                      <a:pt x="249" y="384"/>
                    </a:lnTo>
                    <a:lnTo>
                      <a:pt x="285" y="387"/>
                    </a:lnTo>
                    <a:lnTo>
                      <a:pt x="294" y="387"/>
                    </a:lnTo>
                    <a:lnTo>
                      <a:pt x="323" y="381"/>
                    </a:lnTo>
                    <a:lnTo>
                      <a:pt x="339" y="375"/>
                    </a:lnTo>
                    <a:lnTo>
                      <a:pt x="342" y="373"/>
                    </a:lnTo>
                    <a:lnTo>
                      <a:pt x="349" y="362"/>
                    </a:lnTo>
                    <a:lnTo>
                      <a:pt x="349" y="353"/>
                    </a:lnTo>
                    <a:lnTo>
                      <a:pt x="345" y="349"/>
                    </a:lnTo>
                    <a:lnTo>
                      <a:pt x="333" y="340"/>
                    </a:lnTo>
                    <a:lnTo>
                      <a:pt x="313" y="335"/>
                    </a:lnTo>
                    <a:lnTo>
                      <a:pt x="301" y="335"/>
                    </a:lnTo>
                    <a:lnTo>
                      <a:pt x="294" y="338"/>
                    </a:lnTo>
                    <a:lnTo>
                      <a:pt x="294" y="340"/>
                    </a:lnTo>
                    <a:lnTo>
                      <a:pt x="297" y="340"/>
                    </a:lnTo>
                    <a:lnTo>
                      <a:pt x="304" y="343"/>
                    </a:lnTo>
                    <a:lnTo>
                      <a:pt x="310" y="347"/>
                    </a:lnTo>
                    <a:lnTo>
                      <a:pt x="310" y="356"/>
                    </a:lnTo>
                    <a:lnTo>
                      <a:pt x="301" y="364"/>
                    </a:lnTo>
                    <a:lnTo>
                      <a:pt x="288" y="368"/>
                    </a:lnTo>
                    <a:lnTo>
                      <a:pt x="278" y="370"/>
                    </a:lnTo>
                    <a:lnTo>
                      <a:pt x="272" y="370"/>
                    </a:lnTo>
                    <a:lnTo>
                      <a:pt x="256" y="364"/>
                    </a:lnTo>
                    <a:lnTo>
                      <a:pt x="240" y="356"/>
                    </a:lnTo>
                    <a:lnTo>
                      <a:pt x="230" y="344"/>
                    </a:lnTo>
                    <a:lnTo>
                      <a:pt x="230" y="337"/>
                    </a:lnTo>
                    <a:lnTo>
                      <a:pt x="236" y="326"/>
                    </a:lnTo>
                    <a:lnTo>
                      <a:pt x="256" y="314"/>
                    </a:lnTo>
                    <a:lnTo>
                      <a:pt x="272" y="308"/>
                    </a:lnTo>
                    <a:lnTo>
                      <a:pt x="291" y="306"/>
                    </a:lnTo>
                    <a:lnTo>
                      <a:pt x="288" y="305"/>
                    </a:lnTo>
                    <a:lnTo>
                      <a:pt x="288" y="303"/>
                    </a:lnTo>
                    <a:lnTo>
                      <a:pt x="275" y="302"/>
                    </a:lnTo>
                    <a:lnTo>
                      <a:pt x="272" y="300"/>
                    </a:lnTo>
                    <a:lnTo>
                      <a:pt x="256" y="300"/>
                    </a:lnTo>
                    <a:lnTo>
                      <a:pt x="233" y="302"/>
                    </a:lnTo>
                    <a:lnTo>
                      <a:pt x="236" y="297"/>
                    </a:lnTo>
                    <a:lnTo>
                      <a:pt x="253" y="290"/>
                    </a:lnTo>
                    <a:lnTo>
                      <a:pt x="272" y="283"/>
                    </a:lnTo>
                    <a:lnTo>
                      <a:pt x="297" y="277"/>
                    </a:lnTo>
                    <a:lnTo>
                      <a:pt x="307" y="277"/>
                    </a:lnTo>
                    <a:lnTo>
                      <a:pt x="310" y="277"/>
                    </a:lnTo>
                    <a:lnTo>
                      <a:pt x="310" y="274"/>
                    </a:lnTo>
                    <a:lnTo>
                      <a:pt x="297" y="271"/>
                    </a:lnTo>
                    <a:lnTo>
                      <a:pt x="285" y="271"/>
                    </a:lnTo>
                    <a:lnTo>
                      <a:pt x="256" y="273"/>
                    </a:lnTo>
                    <a:lnTo>
                      <a:pt x="233" y="279"/>
                    </a:lnTo>
                    <a:lnTo>
                      <a:pt x="233" y="277"/>
                    </a:lnTo>
                    <a:lnTo>
                      <a:pt x="269" y="252"/>
                    </a:lnTo>
                    <a:lnTo>
                      <a:pt x="301" y="232"/>
                    </a:lnTo>
                    <a:lnTo>
                      <a:pt x="317" y="218"/>
                    </a:lnTo>
                    <a:lnTo>
                      <a:pt x="333" y="209"/>
                    </a:lnTo>
                    <a:lnTo>
                      <a:pt x="352" y="183"/>
                    </a:lnTo>
                    <a:lnTo>
                      <a:pt x="358" y="173"/>
                    </a:lnTo>
                    <a:lnTo>
                      <a:pt x="365" y="167"/>
                    </a:lnTo>
                    <a:lnTo>
                      <a:pt x="371" y="147"/>
                    </a:lnTo>
                    <a:lnTo>
                      <a:pt x="368" y="121"/>
                    </a:lnTo>
                    <a:lnTo>
                      <a:pt x="365" y="115"/>
                    </a:lnTo>
                    <a:lnTo>
                      <a:pt x="358" y="100"/>
                    </a:lnTo>
                    <a:lnTo>
                      <a:pt x="352" y="91"/>
                    </a:lnTo>
                    <a:lnTo>
                      <a:pt x="349" y="89"/>
                    </a:lnTo>
                    <a:lnTo>
                      <a:pt x="342" y="83"/>
                    </a:lnTo>
                    <a:lnTo>
                      <a:pt x="320" y="68"/>
                    </a:lnTo>
                    <a:lnTo>
                      <a:pt x="297" y="59"/>
                    </a:lnTo>
                    <a:lnTo>
                      <a:pt x="272" y="54"/>
                    </a:lnTo>
                    <a:lnTo>
                      <a:pt x="253" y="39"/>
                    </a:lnTo>
                    <a:lnTo>
                      <a:pt x="224" y="24"/>
                    </a:lnTo>
                    <a:lnTo>
                      <a:pt x="192" y="13"/>
                    </a:lnTo>
                    <a:lnTo>
                      <a:pt x="163" y="6"/>
                    </a:lnTo>
                    <a:lnTo>
                      <a:pt x="134" y="1"/>
                    </a:lnTo>
                    <a:lnTo>
                      <a:pt x="112" y="0"/>
                    </a:lnTo>
                    <a:lnTo>
                      <a:pt x="70" y="3"/>
                    </a:lnTo>
                    <a:lnTo>
                      <a:pt x="38" y="10"/>
                    </a:lnTo>
                    <a:close/>
                    <a:moveTo>
                      <a:pt x="291" y="121"/>
                    </a:moveTo>
                    <a:lnTo>
                      <a:pt x="288" y="151"/>
                    </a:lnTo>
                    <a:lnTo>
                      <a:pt x="281" y="167"/>
                    </a:lnTo>
                    <a:lnTo>
                      <a:pt x="259" y="201"/>
                    </a:lnTo>
                    <a:lnTo>
                      <a:pt x="253" y="212"/>
                    </a:lnTo>
                    <a:lnTo>
                      <a:pt x="236" y="239"/>
                    </a:lnTo>
                    <a:lnTo>
                      <a:pt x="262" y="220"/>
                    </a:lnTo>
                    <a:lnTo>
                      <a:pt x="301" y="191"/>
                    </a:lnTo>
                    <a:lnTo>
                      <a:pt x="326" y="164"/>
                    </a:lnTo>
                    <a:lnTo>
                      <a:pt x="326" y="157"/>
                    </a:lnTo>
                    <a:lnTo>
                      <a:pt x="333" y="142"/>
                    </a:lnTo>
                    <a:lnTo>
                      <a:pt x="333" y="126"/>
                    </a:lnTo>
                    <a:lnTo>
                      <a:pt x="326" y="109"/>
                    </a:lnTo>
                    <a:lnTo>
                      <a:pt x="313" y="92"/>
                    </a:lnTo>
                    <a:lnTo>
                      <a:pt x="297" y="85"/>
                    </a:lnTo>
                    <a:lnTo>
                      <a:pt x="288" y="80"/>
                    </a:lnTo>
                    <a:lnTo>
                      <a:pt x="288" y="91"/>
                    </a:lnTo>
                    <a:lnTo>
                      <a:pt x="291" y="12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30" name="Freeform 79"/>
              <p:cNvSpPr/>
              <p:nvPr/>
            </p:nvSpPr>
            <p:spPr bwMode="auto">
              <a:xfrm>
                <a:off x="2082" y="529"/>
                <a:ext cx="253" cy="78"/>
              </a:xfrm>
              <a:custGeom>
                <a:avLst/>
                <a:gdLst>
                  <a:gd name="T0" fmla="*/ 214 w 253"/>
                  <a:gd name="T1" fmla="*/ 11 h 78"/>
                  <a:gd name="T2" fmla="*/ 240 w 253"/>
                  <a:gd name="T3" fmla="*/ 23 h 78"/>
                  <a:gd name="T4" fmla="*/ 246 w 253"/>
                  <a:gd name="T5" fmla="*/ 29 h 78"/>
                  <a:gd name="T6" fmla="*/ 253 w 253"/>
                  <a:gd name="T7" fmla="*/ 38 h 78"/>
                  <a:gd name="T8" fmla="*/ 253 w 253"/>
                  <a:gd name="T9" fmla="*/ 47 h 78"/>
                  <a:gd name="T10" fmla="*/ 240 w 253"/>
                  <a:gd name="T11" fmla="*/ 61 h 78"/>
                  <a:gd name="T12" fmla="*/ 218 w 253"/>
                  <a:gd name="T13" fmla="*/ 72 h 78"/>
                  <a:gd name="T14" fmla="*/ 189 w 253"/>
                  <a:gd name="T15" fmla="*/ 78 h 78"/>
                  <a:gd name="T16" fmla="*/ 176 w 253"/>
                  <a:gd name="T17" fmla="*/ 78 h 78"/>
                  <a:gd name="T18" fmla="*/ 170 w 253"/>
                  <a:gd name="T19" fmla="*/ 76 h 78"/>
                  <a:gd name="T20" fmla="*/ 170 w 253"/>
                  <a:gd name="T21" fmla="*/ 76 h 78"/>
                  <a:gd name="T22" fmla="*/ 186 w 253"/>
                  <a:gd name="T23" fmla="*/ 68 h 78"/>
                  <a:gd name="T24" fmla="*/ 198 w 253"/>
                  <a:gd name="T25" fmla="*/ 59 h 78"/>
                  <a:gd name="T26" fmla="*/ 205 w 253"/>
                  <a:gd name="T27" fmla="*/ 50 h 78"/>
                  <a:gd name="T28" fmla="*/ 205 w 253"/>
                  <a:gd name="T29" fmla="*/ 43 h 78"/>
                  <a:gd name="T30" fmla="*/ 198 w 253"/>
                  <a:gd name="T31" fmla="*/ 35 h 78"/>
                  <a:gd name="T32" fmla="*/ 186 w 253"/>
                  <a:gd name="T33" fmla="*/ 29 h 78"/>
                  <a:gd name="T34" fmla="*/ 170 w 253"/>
                  <a:gd name="T35" fmla="*/ 21 h 78"/>
                  <a:gd name="T36" fmla="*/ 154 w 253"/>
                  <a:gd name="T37" fmla="*/ 18 h 78"/>
                  <a:gd name="T38" fmla="*/ 125 w 253"/>
                  <a:gd name="T39" fmla="*/ 18 h 78"/>
                  <a:gd name="T40" fmla="*/ 90 w 253"/>
                  <a:gd name="T41" fmla="*/ 24 h 78"/>
                  <a:gd name="T42" fmla="*/ 64 w 253"/>
                  <a:gd name="T43" fmla="*/ 35 h 78"/>
                  <a:gd name="T44" fmla="*/ 35 w 253"/>
                  <a:gd name="T45" fmla="*/ 49 h 78"/>
                  <a:gd name="T46" fmla="*/ 9 w 253"/>
                  <a:gd name="T47" fmla="*/ 49 h 78"/>
                  <a:gd name="T48" fmla="*/ 0 w 253"/>
                  <a:gd name="T49" fmla="*/ 50 h 78"/>
                  <a:gd name="T50" fmla="*/ 13 w 253"/>
                  <a:gd name="T51" fmla="*/ 40 h 78"/>
                  <a:gd name="T52" fmla="*/ 54 w 253"/>
                  <a:gd name="T53" fmla="*/ 18 h 78"/>
                  <a:gd name="T54" fmla="*/ 86 w 253"/>
                  <a:gd name="T55" fmla="*/ 9 h 78"/>
                  <a:gd name="T56" fmla="*/ 118 w 253"/>
                  <a:gd name="T57" fmla="*/ 3 h 78"/>
                  <a:gd name="T58" fmla="*/ 118 w 253"/>
                  <a:gd name="T59" fmla="*/ 3 h 78"/>
                  <a:gd name="T60" fmla="*/ 134 w 253"/>
                  <a:gd name="T61" fmla="*/ 2 h 78"/>
                  <a:gd name="T62" fmla="*/ 141 w 253"/>
                  <a:gd name="T63" fmla="*/ 0 h 78"/>
                  <a:gd name="T64" fmla="*/ 179 w 253"/>
                  <a:gd name="T65" fmla="*/ 2 h 78"/>
                  <a:gd name="T66" fmla="*/ 214 w 253"/>
                  <a:gd name="T67" fmla="*/ 11 h 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3" h="78">
                    <a:moveTo>
                      <a:pt x="214" y="11"/>
                    </a:moveTo>
                    <a:lnTo>
                      <a:pt x="240" y="23"/>
                    </a:lnTo>
                    <a:lnTo>
                      <a:pt x="246" y="29"/>
                    </a:lnTo>
                    <a:lnTo>
                      <a:pt x="253" y="38"/>
                    </a:lnTo>
                    <a:lnTo>
                      <a:pt x="253" y="47"/>
                    </a:lnTo>
                    <a:lnTo>
                      <a:pt x="240" y="61"/>
                    </a:lnTo>
                    <a:lnTo>
                      <a:pt x="218" y="72"/>
                    </a:lnTo>
                    <a:lnTo>
                      <a:pt x="189" y="78"/>
                    </a:lnTo>
                    <a:lnTo>
                      <a:pt x="176" y="78"/>
                    </a:lnTo>
                    <a:lnTo>
                      <a:pt x="170" y="76"/>
                    </a:lnTo>
                    <a:lnTo>
                      <a:pt x="186" y="68"/>
                    </a:lnTo>
                    <a:lnTo>
                      <a:pt x="198" y="59"/>
                    </a:lnTo>
                    <a:lnTo>
                      <a:pt x="205" y="50"/>
                    </a:lnTo>
                    <a:lnTo>
                      <a:pt x="205" y="43"/>
                    </a:lnTo>
                    <a:lnTo>
                      <a:pt x="198" y="35"/>
                    </a:lnTo>
                    <a:lnTo>
                      <a:pt x="186" y="29"/>
                    </a:lnTo>
                    <a:lnTo>
                      <a:pt x="170" y="21"/>
                    </a:lnTo>
                    <a:lnTo>
                      <a:pt x="154" y="18"/>
                    </a:lnTo>
                    <a:lnTo>
                      <a:pt x="125" y="18"/>
                    </a:lnTo>
                    <a:lnTo>
                      <a:pt x="90" y="24"/>
                    </a:lnTo>
                    <a:lnTo>
                      <a:pt x="64" y="35"/>
                    </a:lnTo>
                    <a:lnTo>
                      <a:pt x="35" y="49"/>
                    </a:lnTo>
                    <a:lnTo>
                      <a:pt x="9" y="49"/>
                    </a:lnTo>
                    <a:lnTo>
                      <a:pt x="0" y="50"/>
                    </a:lnTo>
                    <a:lnTo>
                      <a:pt x="13" y="40"/>
                    </a:lnTo>
                    <a:lnTo>
                      <a:pt x="54" y="18"/>
                    </a:lnTo>
                    <a:lnTo>
                      <a:pt x="86" y="9"/>
                    </a:lnTo>
                    <a:lnTo>
                      <a:pt x="118" y="3"/>
                    </a:lnTo>
                    <a:lnTo>
                      <a:pt x="134" y="2"/>
                    </a:lnTo>
                    <a:lnTo>
                      <a:pt x="141" y="0"/>
                    </a:lnTo>
                    <a:lnTo>
                      <a:pt x="179" y="2"/>
                    </a:lnTo>
                    <a:lnTo>
                      <a:pt x="214" y="11"/>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31" name="Freeform 80"/>
              <p:cNvSpPr/>
              <p:nvPr/>
            </p:nvSpPr>
            <p:spPr bwMode="auto">
              <a:xfrm>
                <a:off x="4375" y="525"/>
                <a:ext cx="253" cy="76"/>
              </a:xfrm>
              <a:custGeom>
                <a:avLst/>
                <a:gdLst>
                  <a:gd name="T0" fmla="*/ 38 w 253"/>
                  <a:gd name="T1" fmla="*/ 9 h 76"/>
                  <a:gd name="T2" fmla="*/ 13 w 253"/>
                  <a:gd name="T3" fmla="*/ 22 h 76"/>
                  <a:gd name="T4" fmla="*/ 6 w 253"/>
                  <a:gd name="T5" fmla="*/ 28 h 76"/>
                  <a:gd name="T6" fmla="*/ 0 w 253"/>
                  <a:gd name="T7" fmla="*/ 38 h 76"/>
                  <a:gd name="T8" fmla="*/ 0 w 253"/>
                  <a:gd name="T9" fmla="*/ 47 h 76"/>
                  <a:gd name="T10" fmla="*/ 16 w 253"/>
                  <a:gd name="T11" fmla="*/ 60 h 76"/>
                  <a:gd name="T12" fmla="*/ 38 w 253"/>
                  <a:gd name="T13" fmla="*/ 69 h 76"/>
                  <a:gd name="T14" fmla="*/ 67 w 253"/>
                  <a:gd name="T15" fmla="*/ 76 h 76"/>
                  <a:gd name="T16" fmla="*/ 80 w 253"/>
                  <a:gd name="T17" fmla="*/ 76 h 76"/>
                  <a:gd name="T18" fmla="*/ 83 w 253"/>
                  <a:gd name="T19" fmla="*/ 76 h 76"/>
                  <a:gd name="T20" fmla="*/ 86 w 253"/>
                  <a:gd name="T21" fmla="*/ 76 h 76"/>
                  <a:gd name="T22" fmla="*/ 67 w 253"/>
                  <a:gd name="T23" fmla="*/ 68 h 76"/>
                  <a:gd name="T24" fmla="*/ 58 w 253"/>
                  <a:gd name="T25" fmla="*/ 59 h 76"/>
                  <a:gd name="T26" fmla="*/ 51 w 253"/>
                  <a:gd name="T27" fmla="*/ 50 h 76"/>
                  <a:gd name="T28" fmla="*/ 48 w 253"/>
                  <a:gd name="T29" fmla="*/ 42 h 76"/>
                  <a:gd name="T30" fmla="*/ 54 w 253"/>
                  <a:gd name="T31" fmla="*/ 33 h 76"/>
                  <a:gd name="T32" fmla="*/ 67 w 253"/>
                  <a:gd name="T33" fmla="*/ 27 h 76"/>
                  <a:gd name="T34" fmla="*/ 83 w 253"/>
                  <a:gd name="T35" fmla="*/ 21 h 76"/>
                  <a:gd name="T36" fmla="*/ 99 w 253"/>
                  <a:gd name="T37" fmla="*/ 18 h 76"/>
                  <a:gd name="T38" fmla="*/ 128 w 253"/>
                  <a:gd name="T39" fmla="*/ 16 h 76"/>
                  <a:gd name="T40" fmla="*/ 166 w 253"/>
                  <a:gd name="T41" fmla="*/ 24 h 76"/>
                  <a:gd name="T42" fmla="*/ 192 w 253"/>
                  <a:gd name="T43" fmla="*/ 33 h 76"/>
                  <a:gd name="T44" fmla="*/ 218 w 253"/>
                  <a:gd name="T45" fmla="*/ 47 h 76"/>
                  <a:gd name="T46" fmla="*/ 243 w 253"/>
                  <a:gd name="T47" fmla="*/ 47 h 76"/>
                  <a:gd name="T48" fmla="*/ 253 w 253"/>
                  <a:gd name="T49" fmla="*/ 48 h 76"/>
                  <a:gd name="T50" fmla="*/ 240 w 253"/>
                  <a:gd name="T51" fmla="*/ 38 h 76"/>
                  <a:gd name="T52" fmla="*/ 198 w 253"/>
                  <a:gd name="T53" fmla="*/ 18 h 76"/>
                  <a:gd name="T54" fmla="*/ 166 w 253"/>
                  <a:gd name="T55" fmla="*/ 7 h 76"/>
                  <a:gd name="T56" fmla="*/ 138 w 253"/>
                  <a:gd name="T57" fmla="*/ 1 h 76"/>
                  <a:gd name="T58" fmla="*/ 134 w 253"/>
                  <a:gd name="T59" fmla="*/ 3 h 76"/>
                  <a:gd name="T60" fmla="*/ 118 w 253"/>
                  <a:gd name="T61" fmla="*/ 0 h 76"/>
                  <a:gd name="T62" fmla="*/ 112 w 253"/>
                  <a:gd name="T63" fmla="*/ 0 h 76"/>
                  <a:gd name="T64" fmla="*/ 74 w 253"/>
                  <a:gd name="T65" fmla="*/ 1 h 76"/>
                  <a:gd name="T66" fmla="*/ 38 w 253"/>
                  <a:gd name="T67" fmla="*/ 9 h 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3" h="76">
                    <a:moveTo>
                      <a:pt x="38" y="9"/>
                    </a:moveTo>
                    <a:lnTo>
                      <a:pt x="13" y="22"/>
                    </a:lnTo>
                    <a:lnTo>
                      <a:pt x="6" y="28"/>
                    </a:lnTo>
                    <a:lnTo>
                      <a:pt x="0" y="38"/>
                    </a:lnTo>
                    <a:lnTo>
                      <a:pt x="0" y="47"/>
                    </a:lnTo>
                    <a:lnTo>
                      <a:pt x="16" y="60"/>
                    </a:lnTo>
                    <a:lnTo>
                      <a:pt x="38" y="69"/>
                    </a:lnTo>
                    <a:lnTo>
                      <a:pt x="67" y="76"/>
                    </a:lnTo>
                    <a:lnTo>
                      <a:pt x="80" y="76"/>
                    </a:lnTo>
                    <a:lnTo>
                      <a:pt x="83" y="76"/>
                    </a:lnTo>
                    <a:lnTo>
                      <a:pt x="86" y="76"/>
                    </a:lnTo>
                    <a:lnTo>
                      <a:pt x="67" y="68"/>
                    </a:lnTo>
                    <a:lnTo>
                      <a:pt x="58" y="59"/>
                    </a:lnTo>
                    <a:lnTo>
                      <a:pt x="51" y="50"/>
                    </a:lnTo>
                    <a:lnTo>
                      <a:pt x="48" y="42"/>
                    </a:lnTo>
                    <a:lnTo>
                      <a:pt x="54" y="33"/>
                    </a:lnTo>
                    <a:lnTo>
                      <a:pt x="67" y="27"/>
                    </a:lnTo>
                    <a:lnTo>
                      <a:pt x="83" y="21"/>
                    </a:lnTo>
                    <a:lnTo>
                      <a:pt x="99" y="18"/>
                    </a:lnTo>
                    <a:lnTo>
                      <a:pt x="128" y="16"/>
                    </a:lnTo>
                    <a:lnTo>
                      <a:pt x="166" y="24"/>
                    </a:lnTo>
                    <a:lnTo>
                      <a:pt x="192" y="33"/>
                    </a:lnTo>
                    <a:lnTo>
                      <a:pt x="218" y="47"/>
                    </a:lnTo>
                    <a:lnTo>
                      <a:pt x="243" y="47"/>
                    </a:lnTo>
                    <a:lnTo>
                      <a:pt x="253" y="48"/>
                    </a:lnTo>
                    <a:lnTo>
                      <a:pt x="240" y="38"/>
                    </a:lnTo>
                    <a:lnTo>
                      <a:pt x="198" y="18"/>
                    </a:lnTo>
                    <a:lnTo>
                      <a:pt x="166" y="7"/>
                    </a:lnTo>
                    <a:lnTo>
                      <a:pt x="138" y="1"/>
                    </a:lnTo>
                    <a:lnTo>
                      <a:pt x="134" y="3"/>
                    </a:lnTo>
                    <a:lnTo>
                      <a:pt x="118" y="0"/>
                    </a:lnTo>
                    <a:lnTo>
                      <a:pt x="112" y="0"/>
                    </a:lnTo>
                    <a:lnTo>
                      <a:pt x="74" y="1"/>
                    </a:lnTo>
                    <a:lnTo>
                      <a:pt x="38" y="9"/>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32" name="Freeform 81"/>
              <p:cNvSpPr/>
              <p:nvPr/>
            </p:nvSpPr>
            <p:spPr bwMode="auto">
              <a:xfrm>
                <a:off x="3260" y="529"/>
                <a:ext cx="7" cy="8"/>
              </a:xfrm>
              <a:custGeom>
                <a:avLst/>
                <a:gdLst>
                  <a:gd name="T0" fmla="*/ 7 w 7"/>
                  <a:gd name="T1" fmla="*/ 2 h 8"/>
                  <a:gd name="T2" fmla="*/ 4 w 7"/>
                  <a:gd name="T3" fmla="*/ 8 h 8"/>
                  <a:gd name="T4" fmla="*/ 4 w 7"/>
                  <a:gd name="T5" fmla="*/ 8 h 8"/>
                  <a:gd name="T6" fmla="*/ 0 w 7"/>
                  <a:gd name="T7" fmla="*/ 8 h 8"/>
                  <a:gd name="T8" fmla="*/ 4 w 7"/>
                  <a:gd name="T9" fmla="*/ 0 h 8"/>
                  <a:gd name="T10" fmla="*/ 4 w 7"/>
                  <a:gd name="T11" fmla="*/ 0 h 8"/>
                  <a:gd name="T12" fmla="*/ 7 w 7"/>
                  <a:gd name="T13" fmla="*/ 2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8">
                    <a:moveTo>
                      <a:pt x="7" y="2"/>
                    </a:moveTo>
                    <a:lnTo>
                      <a:pt x="4" y="8"/>
                    </a:lnTo>
                    <a:lnTo>
                      <a:pt x="0" y="8"/>
                    </a:lnTo>
                    <a:lnTo>
                      <a:pt x="4" y="0"/>
                    </a:lnTo>
                    <a:lnTo>
                      <a:pt x="7"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33" name="Freeform 82"/>
              <p:cNvSpPr/>
              <p:nvPr/>
            </p:nvSpPr>
            <p:spPr bwMode="auto">
              <a:xfrm>
                <a:off x="3446" y="529"/>
                <a:ext cx="3" cy="8"/>
              </a:xfrm>
              <a:custGeom>
                <a:avLst/>
                <a:gdLst>
                  <a:gd name="T0" fmla="*/ 0 w 3"/>
                  <a:gd name="T1" fmla="*/ 0 h 8"/>
                  <a:gd name="T2" fmla="*/ 0 w 3"/>
                  <a:gd name="T3" fmla="*/ 6 h 8"/>
                  <a:gd name="T4" fmla="*/ 0 w 3"/>
                  <a:gd name="T5" fmla="*/ 8 h 8"/>
                  <a:gd name="T6" fmla="*/ 3 w 3"/>
                  <a:gd name="T7" fmla="*/ 6 h 8"/>
                  <a:gd name="T8" fmla="*/ 3 w 3"/>
                  <a:gd name="T9" fmla="*/ 0 h 8"/>
                  <a:gd name="T10" fmla="*/ 0 w 3"/>
                  <a:gd name="T11" fmla="*/ 0 h 8"/>
                  <a:gd name="T12" fmla="*/ 0 w 3"/>
                  <a:gd name="T13" fmla="*/ 0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8">
                    <a:moveTo>
                      <a:pt x="0" y="0"/>
                    </a:moveTo>
                    <a:lnTo>
                      <a:pt x="0" y="6"/>
                    </a:lnTo>
                    <a:lnTo>
                      <a:pt x="0" y="8"/>
                    </a:lnTo>
                    <a:lnTo>
                      <a:pt x="3" y="6"/>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34" name="Freeform 83"/>
              <p:cNvSpPr/>
              <p:nvPr/>
            </p:nvSpPr>
            <p:spPr bwMode="auto">
              <a:xfrm>
                <a:off x="2777" y="531"/>
                <a:ext cx="25" cy="6"/>
              </a:xfrm>
              <a:custGeom>
                <a:avLst/>
                <a:gdLst>
                  <a:gd name="T0" fmla="*/ 25 w 25"/>
                  <a:gd name="T1" fmla="*/ 1 h 6"/>
                  <a:gd name="T2" fmla="*/ 25 w 25"/>
                  <a:gd name="T3" fmla="*/ 1 h 6"/>
                  <a:gd name="T4" fmla="*/ 6 w 25"/>
                  <a:gd name="T5" fmla="*/ 6 h 6"/>
                  <a:gd name="T6" fmla="*/ 0 w 25"/>
                  <a:gd name="T7" fmla="*/ 6 h 6"/>
                  <a:gd name="T8" fmla="*/ 0 w 25"/>
                  <a:gd name="T9" fmla="*/ 4 h 6"/>
                  <a:gd name="T10" fmla="*/ 0 w 25"/>
                  <a:gd name="T11" fmla="*/ 4 h 6"/>
                  <a:gd name="T12" fmla="*/ 6 w 25"/>
                  <a:gd name="T13" fmla="*/ 3 h 6"/>
                  <a:gd name="T14" fmla="*/ 22 w 25"/>
                  <a:gd name="T15" fmla="*/ 0 h 6"/>
                  <a:gd name="T16" fmla="*/ 25 w 25"/>
                  <a:gd name="T17" fmla="*/ 0 h 6"/>
                  <a:gd name="T18" fmla="*/ 25 w 25"/>
                  <a:gd name="T19" fmla="*/ 1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 h="6">
                    <a:moveTo>
                      <a:pt x="25" y="1"/>
                    </a:moveTo>
                    <a:lnTo>
                      <a:pt x="25" y="1"/>
                    </a:lnTo>
                    <a:lnTo>
                      <a:pt x="6" y="6"/>
                    </a:lnTo>
                    <a:lnTo>
                      <a:pt x="0" y="6"/>
                    </a:lnTo>
                    <a:lnTo>
                      <a:pt x="0" y="4"/>
                    </a:lnTo>
                    <a:lnTo>
                      <a:pt x="6" y="3"/>
                    </a:lnTo>
                    <a:lnTo>
                      <a:pt x="22" y="0"/>
                    </a:lnTo>
                    <a:lnTo>
                      <a:pt x="25" y="0"/>
                    </a:lnTo>
                    <a:lnTo>
                      <a:pt x="25"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35" name="Freeform 84"/>
              <p:cNvSpPr/>
              <p:nvPr/>
            </p:nvSpPr>
            <p:spPr bwMode="auto">
              <a:xfrm>
                <a:off x="3907" y="528"/>
                <a:ext cx="26" cy="6"/>
              </a:xfrm>
              <a:custGeom>
                <a:avLst/>
                <a:gdLst>
                  <a:gd name="T0" fmla="*/ 0 w 26"/>
                  <a:gd name="T1" fmla="*/ 0 h 6"/>
                  <a:gd name="T2" fmla="*/ 0 w 26"/>
                  <a:gd name="T3" fmla="*/ 1 h 6"/>
                  <a:gd name="T4" fmla="*/ 23 w 26"/>
                  <a:gd name="T5" fmla="*/ 6 h 6"/>
                  <a:gd name="T6" fmla="*/ 26 w 26"/>
                  <a:gd name="T7" fmla="*/ 6 h 6"/>
                  <a:gd name="T8" fmla="*/ 26 w 26"/>
                  <a:gd name="T9" fmla="*/ 4 h 6"/>
                  <a:gd name="T10" fmla="*/ 26 w 26"/>
                  <a:gd name="T11" fmla="*/ 4 h 6"/>
                  <a:gd name="T12" fmla="*/ 20 w 26"/>
                  <a:gd name="T13" fmla="*/ 3 h 6"/>
                  <a:gd name="T14" fmla="*/ 4 w 26"/>
                  <a:gd name="T15" fmla="*/ 0 h 6"/>
                  <a:gd name="T16" fmla="*/ 0 w 26"/>
                  <a:gd name="T17" fmla="*/ 0 h 6"/>
                  <a:gd name="T18" fmla="*/ 0 w 26"/>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6">
                    <a:moveTo>
                      <a:pt x="0" y="0"/>
                    </a:moveTo>
                    <a:lnTo>
                      <a:pt x="0" y="1"/>
                    </a:lnTo>
                    <a:lnTo>
                      <a:pt x="23" y="6"/>
                    </a:lnTo>
                    <a:lnTo>
                      <a:pt x="26" y="6"/>
                    </a:lnTo>
                    <a:lnTo>
                      <a:pt x="26" y="4"/>
                    </a:lnTo>
                    <a:lnTo>
                      <a:pt x="20" y="3"/>
                    </a:lnTo>
                    <a:lnTo>
                      <a:pt x="4"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36" name="Freeform 85"/>
              <p:cNvSpPr/>
              <p:nvPr/>
            </p:nvSpPr>
            <p:spPr bwMode="auto">
              <a:xfrm>
                <a:off x="2614" y="537"/>
                <a:ext cx="3" cy="4"/>
              </a:xfrm>
              <a:custGeom>
                <a:avLst/>
                <a:gdLst>
                  <a:gd name="T0" fmla="*/ 0 w 3"/>
                  <a:gd name="T1" fmla="*/ 4 h 4"/>
                  <a:gd name="T2" fmla="*/ 3 w 3"/>
                  <a:gd name="T3" fmla="*/ 0 h 4"/>
                  <a:gd name="T4" fmla="*/ 3 w 3"/>
                  <a:gd name="T5" fmla="*/ 4 h 4"/>
                  <a:gd name="T6" fmla="*/ 0 w 3"/>
                  <a:gd name="T7" fmla="*/ 4 h 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4">
                    <a:moveTo>
                      <a:pt x="0" y="4"/>
                    </a:moveTo>
                    <a:lnTo>
                      <a:pt x="3" y="0"/>
                    </a:lnTo>
                    <a:lnTo>
                      <a:pt x="3" y="4"/>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37" name="Freeform 86"/>
              <p:cNvSpPr/>
              <p:nvPr/>
            </p:nvSpPr>
            <p:spPr bwMode="auto">
              <a:xfrm>
                <a:off x="4093" y="532"/>
                <a:ext cx="3" cy="5"/>
              </a:xfrm>
              <a:custGeom>
                <a:avLst/>
                <a:gdLst>
                  <a:gd name="T0" fmla="*/ 3 w 3"/>
                  <a:gd name="T1" fmla="*/ 5 h 5"/>
                  <a:gd name="T2" fmla="*/ 0 w 3"/>
                  <a:gd name="T3" fmla="*/ 0 h 5"/>
                  <a:gd name="T4" fmla="*/ 0 w 3"/>
                  <a:gd name="T5" fmla="*/ 5 h 5"/>
                  <a:gd name="T6" fmla="*/ 3 w 3"/>
                  <a:gd name="T7" fmla="*/ 5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5">
                    <a:moveTo>
                      <a:pt x="3" y="5"/>
                    </a:moveTo>
                    <a:lnTo>
                      <a:pt x="0" y="0"/>
                    </a:lnTo>
                    <a:lnTo>
                      <a:pt x="0" y="5"/>
                    </a:lnTo>
                    <a:lnTo>
                      <a:pt x="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38" name="Freeform 87"/>
              <p:cNvSpPr/>
              <p:nvPr/>
            </p:nvSpPr>
            <p:spPr bwMode="auto">
              <a:xfrm>
                <a:off x="2732" y="537"/>
                <a:ext cx="29" cy="7"/>
              </a:xfrm>
              <a:custGeom>
                <a:avLst/>
                <a:gdLst>
                  <a:gd name="T0" fmla="*/ 29 w 29"/>
                  <a:gd name="T1" fmla="*/ 0 h 7"/>
                  <a:gd name="T2" fmla="*/ 26 w 29"/>
                  <a:gd name="T3" fmla="*/ 3 h 7"/>
                  <a:gd name="T4" fmla="*/ 6 w 29"/>
                  <a:gd name="T5" fmla="*/ 6 h 7"/>
                  <a:gd name="T6" fmla="*/ 3 w 29"/>
                  <a:gd name="T7" fmla="*/ 7 h 7"/>
                  <a:gd name="T8" fmla="*/ 0 w 29"/>
                  <a:gd name="T9" fmla="*/ 7 h 7"/>
                  <a:gd name="T10" fmla="*/ 0 w 29"/>
                  <a:gd name="T11" fmla="*/ 6 h 7"/>
                  <a:gd name="T12" fmla="*/ 19 w 29"/>
                  <a:gd name="T13" fmla="*/ 0 h 7"/>
                  <a:gd name="T14" fmla="*/ 26 w 29"/>
                  <a:gd name="T15" fmla="*/ 0 h 7"/>
                  <a:gd name="T16" fmla="*/ 26 w 29"/>
                  <a:gd name="T17" fmla="*/ 0 h 7"/>
                  <a:gd name="T18" fmla="*/ 29 w 2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9" h="7">
                    <a:moveTo>
                      <a:pt x="29" y="0"/>
                    </a:moveTo>
                    <a:lnTo>
                      <a:pt x="26" y="3"/>
                    </a:lnTo>
                    <a:lnTo>
                      <a:pt x="6" y="6"/>
                    </a:lnTo>
                    <a:lnTo>
                      <a:pt x="3" y="7"/>
                    </a:lnTo>
                    <a:lnTo>
                      <a:pt x="0" y="7"/>
                    </a:lnTo>
                    <a:lnTo>
                      <a:pt x="0" y="6"/>
                    </a:lnTo>
                    <a:lnTo>
                      <a:pt x="19" y="0"/>
                    </a:lnTo>
                    <a:lnTo>
                      <a:pt x="26" y="0"/>
                    </a:lnTo>
                    <a:lnTo>
                      <a:pt x="29"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39" name="Freeform 88"/>
              <p:cNvSpPr/>
              <p:nvPr/>
            </p:nvSpPr>
            <p:spPr bwMode="auto">
              <a:xfrm>
                <a:off x="3952" y="534"/>
                <a:ext cx="26" cy="6"/>
              </a:xfrm>
              <a:custGeom>
                <a:avLst/>
                <a:gdLst>
                  <a:gd name="T0" fmla="*/ 0 w 26"/>
                  <a:gd name="T1" fmla="*/ 0 h 6"/>
                  <a:gd name="T2" fmla="*/ 3 w 26"/>
                  <a:gd name="T3" fmla="*/ 1 h 6"/>
                  <a:gd name="T4" fmla="*/ 19 w 26"/>
                  <a:gd name="T5" fmla="*/ 6 h 6"/>
                  <a:gd name="T6" fmla="*/ 23 w 26"/>
                  <a:gd name="T7" fmla="*/ 6 h 6"/>
                  <a:gd name="T8" fmla="*/ 26 w 26"/>
                  <a:gd name="T9" fmla="*/ 6 h 6"/>
                  <a:gd name="T10" fmla="*/ 26 w 26"/>
                  <a:gd name="T11" fmla="*/ 6 h 6"/>
                  <a:gd name="T12" fmla="*/ 7 w 26"/>
                  <a:gd name="T13" fmla="*/ 0 h 6"/>
                  <a:gd name="T14" fmla="*/ 0 w 26"/>
                  <a:gd name="T15" fmla="*/ 0 h 6"/>
                  <a:gd name="T16" fmla="*/ 0 w 26"/>
                  <a:gd name="T17" fmla="*/ 0 h 6"/>
                  <a:gd name="T18" fmla="*/ 0 w 26"/>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6">
                    <a:moveTo>
                      <a:pt x="0" y="0"/>
                    </a:moveTo>
                    <a:lnTo>
                      <a:pt x="3" y="1"/>
                    </a:lnTo>
                    <a:lnTo>
                      <a:pt x="19" y="6"/>
                    </a:lnTo>
                    <a:lnTo>
                      <a:pt x="23" y="6"/>
                    </a:lnTo>
                    <a:lnTo>
                      <a:pt x="26" y="6"/>
                    </a:lnTo>
                    <a:lnTo>
                      <a:pt x="7"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40" name="Freeform 89"/>
              <p:cNvSpPr/>
              <p:nvPr/>
            </p:nvSpPr>
            <p:spPr bwMode="auto">
              <a:xfrm>
                <a:off x="2242" y="537"/>
                <a:ext cx="22" cy="7"/>
              </a:xfrm>
              <a:custGeom>
                <a:avLst/>
                <a:gdLst>
                  <a:gd name="T0" fmla="*/ 22 w 22"/>
                  <a:gd name="T1" fmla="*/ 7 h 7"/>
                  <a:gd name="T2" fmla="*/ 22 w 22"/>
                  <a:gd name="T3" fmla="*/ 7 h 7"/>
                  <a:gd name="T4" fmla="*/ 0 w 22"/>
                  <a:gd name="T5" fmla="*/ 1 h 7"/>
                  <a:gd name="T6" fmla="*/ 3 w 22"/>
                  <a:gd name="T7" fmla="*/ 0 h 7"/>
                  <a:gd name="T8" fmla="*/ 19 w 22"/>
                  <a:gd name="T9" fmla="*/ 4 h 7"/>
                  <a:gd name="T10" fmla="*/ 22 w 22"/>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7">
                    <a:moveTo>
                      <a:pt x="22" y="7"/>
                    </a:moveTo>
                    <a:lnTo>
                      <a:pt x="22" y="7"/>
                    </a:lnTo>
                    <a:lnTo>
                      <a:pt x="0" y="1"/>
                    </a:lnTo>
                    <a:lnTo>
                      <a:pt x="3" y="0"/>
                    </a:lnTo>
                    <a:lnTo>
                      <a:pt x="19" y="4"/>
                    </a:lnTo>
                    <a:lnTo>
                      <a:pt x="22"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41" name="Freeform 90"/>
              <p:cNvSpPr/>
              <p:nvPr/>
            </p:nvSpPr>
            <p:spPr bwMode="auto">
              <a:xfrm>
                <a:off x="4445" y="532"/>
                <a:ext cx="23" cy="8"/>
              </a:xfrm>
              <a:custGeom>
                <a:avLst/>
                <a:gdLst>
                  <a:gd name="T0" fmla="*/ 0 w 23"/>
                  <a:gd name="T1" fmla="*/ 8 h 8"/>
                  <a:gd name="T2" fmla="*/ 0 w 23"/>
                  <a:gd name="T3" fmla="*/ 8 h 8"/>
                  <a:gd name="T4" fmla="*/ 23 w 23"/>
                  <a:gd name="T5" fmla="*/ 2 h 8"/>
                  <a:gd name="T6" fmla="*/ 23 w 23"/>
                  <a:gd name="T7" fmla="*/ 0 h 8"/>
                  <a:gd name="T8" fmla="*/ 7 w 23"/>
                  <a:gd name="T9" fmla="*/ 3 h 8"/>
                  <a:gd name="T10" fmla="*/ 0 w 23"/>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8">
                    <a:moveTo>
                      <a:pt x="0" y="8"/>
                    </a:moveTo>
                    <a:lnTo>
                      <a:pt x="0" y="8"/>
                    </a:lnTo>
                    <a:lnTo>
                      <a:pt x="23" y="2"/>
                    </a:lnTo>
                    <a:lnTo>
                      <a:pt x="23" y="0"/>
                    </a:lnTo>
                    <a:lnTo>
                      <a:pt x="7" y="3"/>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42" name="Freeform 91"/>
              <p:cNvSpPr/>
              <p:nvPr/>
            </p:nvSpPr>
            <p:spPr bwMode="auto">
              <a:xfrm>
                <a:off x="2197" y="538"/>
                <a:ext cx="29" cy="5"/>
              </a:xfrm>
              <a:custGeom>
                <a:avLst/>
                <a:gdLst>
                  <a:gd name="T0" fmla="*/ 29 w 29"/>
                  <a:gd name="T1" fmla="*/ 0 h 5"/>
                  <a:gd name="T2" fmla="*/ 19 w 29"/>
                  <a:gd name="T3" fmla="*/ 3 h 5"/>
                  <a:gd name="T4" fmla="*/ 3 w 29"/>
                  <a:gd name="T5" fmla="*/ 5 h 5"/>
                  <a:gd name="T6" fmla="*/ 0 w 29"/>
                  <a:gd name="T7" fmla="*/ 5 h 5"/>
                  <a:gd name="T8" fmla="*/ 0 w 29"/>
                  <a:gd name="T9" fmla="*/ 3 h 5"/>
                  <a:gd name="T10" fmla="*/ 26 w 29"/>
                  <a:gd name="T11" fmla="*/ 0 h 5"/>
                  <a:gd name="T12" fmla="*/ 26 w 29"/>
                  <a:gd name="T13" fmla="*/ 0 h 5"/>
                  <a:gd name="T14" fmla="*/ 29 w 29"/>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5">
                    <a:moveTo>
                      <a:pt x="29" y="0"/>
                    </a:moveTo>
                    <a:lnTo>
                      <a:pt x="19" y="3"/>
                    </a:lnTo>
                    <a:lnTo>
                      <a:pt x="3" y="5"/>
                    </a:lnTo>
                    <a:lnTo>
                      <a:pt x="0" y="5"/>
                    </a:lnTo>
                    <a:lnTo>
                      <a:pt x="0" y="3"/>
                    </a:lnTo>
                    <a:lnTo>
                      <a:pt x="26" y="0"/>
                    </a:lnTo>
                    <a:lnTo>
                      <a:pt x="29"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43" name="Freeform 92"/>
              <p:cNvSpPr/>
              <p:nvPr/>
            </p:nvSpPr>
            <p:spPr bwMode="auto">
              <a:xfrm>
                <a:off x="4484" y="532"/>
                <a:ext cx="29" cy="5"/>
              </a:xfrm>
              <a:custGeom>
                <a:avLst/>
                <a:gdLst>
                  <a:gd name="T0" fmla="*/ 0 w 29"/>
                  <a:gd name="T1" fmla="*/ 2 h 5"/>
                  <a:gd name="T2" fmla="*/ 9 w 29"/>
                  <a:gd name="T3" fmla="*/ 3 h 5"/>
                  <a:gd name="T4" fmla="*/ 29 w 29"/>
                  <a:gd name="T5" fmla="*/ 5 h 5"/>
                  <a:gd name="T6" fmla="*/ 29 w 29"/>
                  <a:gd name="T7" fmla="*/ 5 h 5"/>
                  <a:gd name="T8" fmla="*/ 29 w 29"/>
                  <a:gd name="T9" fmla="*/ 3 h 5"/>
                  <a:gd name="T10" fmla="*/ 3 w 29"/>
                  <a:gd name="T11" fmla="*/ 0 h 5"/>
                  <a:gd name="T12" fmla="*/ 3 w 29"/>
                  <a:gd name="T13" fmla="*/ 0 h 5"/>
                  <a:gd name="T14" fmla="*/ 0 w 29"/>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5">
                    <a:moveTo>
                      <a:pt x="0" y="2"/>
                    </a:moveTo>
                    <a:lnTo>
                      <a:pt x="9" y="3"/>
                    </a:lnTo>
                    <a:lnTo>
                      <a:pt x="29" y="5"/>
                    </a:lnTo>
                    <a:lnTo>
                      <a:pt x="29" y="3"/>
                    </a:lnTo>
                    <a:lnTo>
                      <a:pt x="3"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44" name="Freeform 93"/>
              <p:cNvSpPr/>
              <p:nvPr/>
            </p:nvSpPr>
            <p:spPr bwMode="auto">
              <a:xfrm>
                <a:off x="2341" y="541"/>
                <a:ext cx="20" cy="9"/>
              </a:xfrm>
              <a:custGeom>
                <a:avLst/>
                <a:gdLst>
                  <a:gd name="T0" fmla="*/ 20 w 20"/>
                  <a:gd name="T1" fmla="*/ 9 h 9"/>
                  <a:gd name="T2" fmla="*/ 16 w 20"/>
                  <a:gd name="T3" fmla="*/ 9 h 9"/>
                  <a:gd name="T4" fmla="*/ 0 w 20"/>
                  <a:gd name="T5" fmla="*/ 2 h 9"/>
                  <a:gd name="T6" fmla="*/ 3 w 20"/>
                  <a:gd name="T7" fmla="*/ 0 h 9"/>
                  <a:gd name="T8" fmla="*/ 20 w 20"/>
                  <a:gd name="T9" fmla="*/ 9 h 9"/>
                  <a:gd name="T10" fmla="*/ 20 w 20"/>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9">
                    <a:moveTo>
                      <a:pt x="20" y="9"/>
                    </a:moveTo>
                    <a:lnTo>
                      <a:pt x="16" y="9"/>
                    </a:lnTo>
                    <a:lnTo>
                      <a:pt x="0" y="2"/>
                    </a:lnTo>
                    <a:lnTo>
                      <a:pt x="3" y="0"/>
                    </a:lnTo>
                    <a:lnTo>
                      <a:pt x="2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45" name="Freeform 94"/>
              <p:cNvSpPr/>
              <p:nvPr/>
            </p:nvSpPr>
            <p:spPr bwMode="auto">
              <a:xfrm>
                <a:off x="4352" y="535"/>
                <a:ext cx="17" cy="11"/>
              </a:xfrm>
              <a:custGeom>
                <a:avLst/>
                <a:gdLst>
                  <a:gd name="T0" fmla="*/ 0 w 17"/>
                  <a:gd name="T1" fmla="*/ 11 h 11"/>
                  <a:gd name="T2" fmla="*/ 0 w 17"/>
                  <a:gd name="T3" fmla="*/ 11 h 11"/>
                  <a:gd name="T4" fmla="*/ 17 w 17"/>
                  <a:gd name="T5" fmla="*/ 2 h 11"/>
                  <a:gd name="T6" fmla="*/ 17 w 17"/>
                  <a:gd name="T7" fmla="*/ 0 h 11"/>
                  <a:gd name="T8" fmla="*/ 0 w 17"/>
                  <a:gd name="T9" fmla="*/ 9 h 11"/>
                  <a:gd name="T10" fmla="*/ 0 w 17"/>
                  <a:gd name="T11" fmla="*/ 11 h 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1">
                    <a:moveTo>
                      <a:pt x="0" y="11"/>
                    </a:moveTo>
                    <a:lnTo>
                      <a:pt x="0" y="11"/>
                    </a:lnTo>
                    <a:lnTo>
                      <a:pt x="17" y="2"/>
                    </a:lnTo>
                    <a:lnTo>
                      <a:pt x="17" y="0"/>
                    </a:lnTo>
                    <a:lnTo>
                      <a:pt x="0" y="9"/>
                    </a:lnTo>
                    <a:lnTo>
                      <a:pt x="0"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46" name="Freeform 95"/>
              <p:cNvSpPr/>
              <p:nvPr/>
            </p:nvSpPr>
            <p:spPr bwMode="auto">
              <a:xfrm>
                <a:off x="2152" y="544"/>
                <a:ext cx="29" cy="8"/>
              </a:xfrm>
              <a:custGeom>
                <a:avLst/>
                <a:gdLst>
                  <a:gd name="T0" fmla="*/ 29 w 29"/>
                  <a:gd name="T1" fmla="*/ 0 h 8"/>
                  <a:gd name="T2" fmla="*/ 29 w 29"/>
                  <a:gd name="T3" fmla="*/ 0 h 8"/>
                  <a:gd name="T4" fmla="*/ 10 w 29"/>
                  <a:gd name="T5" fmla="*/ 3 h 8"/>
                  <a:gd name="T6" fmla="*/ 4 w 29"/>
                  <a:gd name="T7" fmla="*/ 8 h 8"/>
                  <a:gd name="T8" fmla="*/ 0 w 29"/>
                  <a:gd name="T9" fmla="*/ 8 h 8"/>
                  <a:gd name="T10" fmla="*/ 0 w 29"/>
                  <a:gd name="T11" fmla="*/ 6 h 8"/>
                  <a:gd name="T12" fmla="*/ 13 w 29"/>
                  <a:gd name="T13" fmla="*/ 2 h 8"/>
                  <a:gd name="T14" fmla="*/ 23 w 29"/>
                  <a:gd name="T15" fmla="*/ 0 h 8"/>
                  <a:gd name="T16" fmla="*/ 29 w 29"/>
                  <a:gd name="T17" fmla="*/ 0 h 8"/>
                  <a:gd name="T18" fmla="*/ 29 w 29"/>
                  <a:gd name="T19" fmla="*/ 0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9" h="8">
                    <a:moveTo>
                      <a:pt x="29" y="0"/>
                    </a:moveTo>
                    <a:lnTo>
                      <a:pt x="29" y="0"/>
                    </a:lnTo>
                    <a:lnTo>
                      <a:pt x="10" y="3"/>
                    </a:lnTo>
                    <a:lnTo>
                      <a:pt x="4" y="8"/>
                    </a:lnTo>
                    <a:lnTo>
                      <a:pt x="0" y="8"/>
                    </a:lnTo>
                    <a:lnTo>
                      <a:pt x="0" y="6"/>
                    </a:lnTo>
                    <a:lnTo>
                      <a:pt x="13" y="2"/>
                    </a:lnTo>
                    <a:lnTo>
                      <a:pt x="23" y="0"/>
                    </a:lnTo>
                    <a:lnTo>
                      <a:pt x="29"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47" name="Freeform 96"/>
              <p:cNvSpPr/>
              <p:nvPr/>
            </p:nvSpPr>
            <p:spPr bwMode="auto">
              <a:xfrm>
                <a:off x="4529" y="538"/>
                <a:ext cx="28" cy="8"/>
              </a:xfrm>
              <a:custGeom>
                <a:avLst/>
                <a:gdLst>
                  <a:gd name="T0" fmla="*/ 0 w 28"/>
                  <a:gd name="T1" fmla="*/ 0 h 8"/>
                  <a:gd name="T2" fmla="*/ 0 w 28"/>
                  <a:gd name="T3" fmla="*/ 2 h 8"/>
                  <a:gd name="T4" fmla="*/ 19 w 28"/>
                  <a:gd name="T5" fmla="*/ 5 h 8"/>
                  <a:gd name="T6" fmla="*/ 28 w 28"/>
                  <a:gd name="T7" fmla="*/ 8 h 8"/>
                  <a:gd name="T8" fmla="*/ 28 w 28"/>
                  <a:gd name="T9" fmla="*/ 8 h 8"/>
                  <a:gd name="T10" fmla="*/ 28 w 28"/>
                  <a:gd name="T11" fmla="*/ 8 h 8"/>
                  <a:gd name="T12" fmla="*/ 16 w 28"/>
                  <a:gd name="T13" fmla="*/ 2 h 8"/>
                  <a:gd name="T14" fmla="*/ 6 w 28"/>
                  <a:gd name="T15" fmla="*/ 0 h 8"/>
                  <a:gd name="T16" fmla="*/ 0 w 28"/>
                  <a:gd name="T17" fmla="*/ 0 h 8"/>
                  <a:gd name="T18" fmla="*/ 0 w 28"/>
                  <a:gd name="T19" fmla="*/ 0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8">
                    <a:moveTo>
                      <a:pt x="0" y="0"/>
                    </a:moveTo>
                    <a:lnTo>
                      <a:pt x="0" y="2"/>
                    </a:lnTo>
                    <a:lnTo>
                      <a:pt x="19" y="5"/>
                    </a:lnTo>
                    <a:lnTo>
                      <a:pt x="28" y="8"/>
                    </a:lnTo>
                    <a:lnTo>
                      <a:pt x="16" y="2"/>
                    </a:lnTo>
                    <a:lnTo>
                      <a:pt x="6"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48" name="Freeform 97"/>
              <p:cNvSpPr/>
              <p:nvPr/>
            </p:nvSpPr>
            <p:spPr bwMode="auto">
              <a:xfrm>
                <a:off x="2681" y="544"/>
                <a:ext cx="32" cy="5"/>
              </a:xfrm>
              <a:custGeom>
                <a:avLst/>
                <a:gdLst>
                  <a:gd name="T0" fmla="*/ 32 w 32"/>
                  <a:gd name="T1" fmla="*/ 0 h 5"/>
                  <a:gd name="T2" fmla="*/ 32 w 32"/>
                  <a:gd name="T3" fmla="*/ 2 h 5"/>
                  <a:gd name="T4" fmla="*/ 0 w 32"/>
                  <a:gd name="T5" fmla="*/ 5 h 5"/>
                  <a:gd name="T6" fmla="*/ 0 w 32"/>
                  <a:gd name="T7" fmla="*/ 5 h 5"/>
                  <a:gd name="T8" fmla="*/ 3 w 32"/>
                  <a:gd name="T9" fmla="*/ 3 h 5"/>
                  <a:gd name="T10" fmla="*/ 19 w 32"/>
                  <a:gd name="T11" fmla="*/ 0 h 5"/>
                  <a:gd name="T12" fmla="*/ 19 w 32"/>
                  <a:gd name="T13" fmla="*/ 0 h 5"/>
                  <a:gd name="T14" fmla="*/ 29 w 32"/>
                  <a:gd name="T15" fmla="*/ 0 h 5"/>
                  <a:gd name="T16" fmla="*/ 32 w 32"/>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5">
                    <a:moveTo>
                      <a:pt x="32" y="0"/>
                    </a:moveTo>
                    <a:lnTo>
                      <a:pt x="32" y="2"/>
                    </a:lnTo>
                    <a:lnTo>
                      <a:pt x="0" y="5"/>
                    </a:lnTo>
                    <a:lnTo>
                      <a:pt x="3" y="3"/>
                    </a:lnTo>
                    <a:lnTo>
                      <a:pt x="19" y="0"/>
                    </a:lnTo>
                    <a:lnTo>
                      <a:pt x="29" y="0"/>
                    </a:lnTo>
                    <a:lnTo>
                      <a:pt x="32"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49" name="Freeform 98"/>
              <p:cNvSpPr/>
              <p:nvPr/>
            </p:nvSpPr>
            <p:spPr bwMode="auto">
              <a:xfrm>
                <a:off x="4000" y="541"/>
                <a:ext cx="32" cy="5"/>
              </a:xfrm>
              <a:custGeom>
                <a:avLst/>
                <a:gdLst>
                  <a:gd name="T0" fmla="*/ 0 w 32"/>
                  <a:gd name="T1" fmla="*/ 0 h 5"/>
                  <a:gd name="T2" fmla="*/ 0 w 32"/>
                  <a:gd name="T3" fmla="*/ 2 h 5"/>
                  <a:gd name="T4" fmla="*/ 29 w 32"/>
                  <a:gd name="T5" fmla="*/ 5 h 5"/>
                  <a:gd name="T6" fmla="*/ 32 w 32"/>
                  <a:gd name="T7" fmla="*/ 3 h 5"/>
                  <a:gd name="T8" fmla="*/ 29 w 32"/>
                  <a:gd name="T9" fmla="*/ 2 h 5"/>
                  <a:gd name="T10" fmla="*/ 10 w 32"/>
                  <a:gd name="T11" fmla="*/ 0 h 5"/>
                  <a:gd name="T12" fmla="*/ 10 w 32"/>
                  <a:gd name="T13" fmla="*/ 0 h 5"/>
                  <a:gd name="T14" fmla="*/ 0 w 32"/>
                  <a:gd name="T15" fmla="*/ 0 h 5"/>
                  <a:gd name="T16" fmla="*/ 0 w 32"/>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5">
                    <a:moveTo>
                      <a:pt x="0" y="0"/>
                    </a:moveTo>
                    <a:lnTo>
                      <a:pt x="0" y="2"/>
                    </a:lnTo>
                    <a:lnTo>
                      <a:pt x="29" y="5"/>
                    </a:lnTo>
                    <a:lnTo>
                      <a:pt x="32" y="3"/>
                    </a:lnTo>
                    <a:lnTo>
                      <a:pt x="29" y="2"/>
                    </a:lnTo>
                    <a:lnTo>
                      <a:pt x="10"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50" name="Freeform 99"/>
              <p:cNvSpPr/>
              <p:nvPr/>
            </p:nvSpPr>
            <p:spPr bwMode="auto">
              <a:xfrm>
                <a:off x="3251" y="544"/>
                <a:ext cx="13" cy="9"/>
              </a:xfrm>
              <a:custGeom>
                <a:avLst/>
                <a:gdLst>
                  <a:gd name="T0" fmla="*/ 6 w 13"/>
                  <a:gd name="T1" fmla="*/ 6 h 9"/>
                  <a:gd name="T2" fmla="*/ 0 w 13"/>
                  <a:gd name="T3" fmla="*/ 9 h 9"/>
                  <a:gd name="T4" fmla="*/ 0 w 13"/>
                  <a:gd name="T5" fmla="*/ 6 h 9"/>
                  <a:gd name="T6" fmla="*/ 9 w 13"/>
                  <a:gd name="T7" fmla="*/ 0 h 9"/>
                  <a:gd name="T8" fmla="*/ 13 w 13"/>
                  <a:gd name="T9" fmla="*/ 0 h 9"/>
                  <a:gd name="T10" fmla="*/ 6 w 13"/>
                  <a:gd name="T11" fmla="*/ 6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9">
                    <a:moveTo>
                      <a:pt x="6" y="6"/>
                    </a:moveTo>
                    <a:lnTo>
                      <a:pt x="0" y="9"/>
                    </a:lnTo>
                    <a:lnTo>
                      <a:pt x="0" y="6"/>
                    </a:lnTo>
                    <a:lnTo>
                      <a:pt x="9" y="0"/>
                    </a:lnTo>
                    <a:lnTo>
                      <a:pt x="13" y="0"/>
                    </a:lnTo>
                    <a:lnTo>
                      <a:pt x="6"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51" name="Freeform 100"/>
              <p:cNvSpPr/>
              <p:nvPr/>
            </p:nvSpPr>
            <p:spPr bwMode="auto">
              <a:xfrm>
                <a:off x="3449" y="543"/>
                <a:ext cx="10" cy="9"/>
              </a:xfrm>
              <a:custGeom>
                <a:avLst/>
                <a:gdLst>
                  <a:gd name="T0" fmla="*/ 4 w 10"/>
                  <a:gd name="T1" fmla="*/ 6 h 9"/>
                  <a:gd name="T2" fmla="*/ 10 w 10"/>
                  <a:gd name="T3" fmla="*/ 9 h 9"/>
                  <a:gd name="T4" fmla="*/ 10 w 10"/>
                  <a:gd name="T5" fmla="*/ 6 h 9"/>
                  <a:gd name="T6" fmla="*/ 4 w 10"/>
                  <a:gd name="T7" fmla="*/ 0 h 9"/>
                  <a:gd name="T8" fmla="*/ 0 w 10"/>
                  <a:gd name="T9" fmla="*/ 0 h 9"/>
                  <a:gd name="T10" fmla="*/ 4 w 10"/>
                  <a:gd name="T11" fmla="*/ 6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9">
                    <a:moveTo>
                      <a:pt x="4" y="6"/>
                    </a:moveTo>
                    <a:lnTo>
                      <a:pt x="10" y="9"/>
                    </a:lnTo>
                    <a:lnTo>
                      <a:pt x="10" y="6"/>
                    </a:lnTo>
                    <a:lnTo>
                      <a:pt x="4" y="0"/>
                    </a:lnTo>
                    <a:lnTo>
                      <a:pt x="0" y="0"/>
                    </a:lnTo>
                    <a:lnTo>
                      <a:pt x="4"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52" name="Freeform 101"/>
              <p:cNvSpPr/>
              <p:nvPr/>
            </p:nvSpPr>
            <p:spPr bwMode="auto">
              <a:xfrm>
                <a:off x="2284" y="547"/>
                <a:ext cx="12" cy="8"/>
              </a:xfrm>
              <a:custGeom>
                <a:avLst/>
                <a:gdLst>
                  <a:gd name="T0" fmla="*/ 12 w 12"/>
                  <a:gd name="T1" fmla="*/ 6 h 8"/>
                  <a:gd name="T2" fmla="*/ 12 w 12"/>
                  <a:gd name="T3" fmla="*/ 8 h 8"/>
                  <a:gd name="T4" fmla="*/ 12 w 12"/>
                  <a:gd name="T5" fmla="*/ 8 h 8"/>
                  <a:gd name="T6" fmla="*/ 0 w 12"/>
                  <a:gd name="T7" fmla="*/ 2 h 8"/>
                  <a:gd name="T8" fmla="*/ 0 w 12"/>
                  <a:gd name="T9" fmla="*/ 0 h 8"/>
                  <a:gd name="T10" fmla="*/ 6 w 12"/>
                  <a:gd name="T11" fmla="*/ 3 h 8"/>
                  <a:gd name="T12" fmla="*/ 12 w 12"/>
                  <a:gd name="T13" fmla="*/ 6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8">
                    <a:moveTo>
                      <a:pt x="12" y="6"/>
                    </a:moveTo>
                    <a:lnTo>
                      <a:pt x="12" y="8"/>
                    </a:lnTo>
                    <a:lnTo>
                      <a:pt x="0" y="2"/>
                    </a:lnTo>
                    <a:lnTo>
                      <a:pt x="0" y="0"/>
                    </a:lnTo>
                    <a:lnTo>
                      <a:pt x="6" y="3"/>
                    </a:lnTo>
                    <a:lnTo>
                      <a:pt x="12"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53" name="Freeform 102"/>
              <p:cNvSpPr/>
              <p:nvPr/>
            </p:nvSpPr>
            <p:spPr bwMode="auto">
              <a:xfrm>
                <a:off x="4413" y="543"/>
                <a:ext cx="16" cy="7"/>
              </a:xfrm>
              <a:custGeom>
                <a:avLst/>
                <a:gdLst>
                  <a:gd name="T0" fmla="*/ 0 w 16"/>
                  <a:gd name="T1" fmla="*/ 6 h 7"/>
                  <a:gd name="T2" fmla="*/ 0 w 16"/>
                  <a:gd name="T3" fmla="*/ 6 h 7"/>
                  <a:gd name="T4" fmla="*/ 0 w 16"/>
                  <a:gd name="T5" fmla="*/ 7 h 7"/>
                  <a:gd name="T6" fmla="*/ 16 w 16"/>
                  <a:gd name="T7" fmla="*/ 0 h 7"/>
                  <a:gd name="T8" fmla="*/ 13 w 16"/>
                  <a:gd name="T9" fmla="*/ 0 h 7"/>
                  <a:gd name="T10" fmla="*/ 7 w 16"/>
                  <a:gd name="T11" fmla="*/ 1 h 7"/>
                  <a:gd name="T12" fmla="*/ 0 w 16"/>
                  <a:gd name="T13" fmla="*/ 6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7">
                    <a:moveTo>
                      <a:pt x="0" y="6"/>
                    </a:moveTo>
                    <a:lnTo>
                      <a:pt x="0" y="6"/>
                    </a:lnTo>
                    <a:lnTo>
                      <a:pt x="0" y="7"/>
                    </a:lnTo>
                    <a:lnTo>
                      <a:pt x="16" y="0"/>
                    </a:lnTo>
                    <a:lnTo>
                      <a:pt x="13" y="0"/>
                    </a:lnTo>
                    <a:lnTo>
                      <a:pt x="7" y="1"/>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54" name="Freeform 103"/>
              <p:cNvSpPr/>
              <p:nvPr/>
            </p:nvSpPr>
            <p:spPr bwMode="auto">
              <a:xfrm>
                <a:off x="2639" y="549"/>
                <a:ext cx="23" cy="4"/>
              </a:xfrm>
              <a:custGeom>
                <a:avLst/>
                <a:gdLst>
                  <a:gd name="T0" fmla="*/ 23 w 23"/>
                  <a:gd name="T1" fmla="*/ 1 h 4"/>
                  <a:gd name="T2" fmla="*/ 23 w 23"/>
                  <a:gd name="T3" fmla="*/ 1 h 4"/>
                  <a:gd name="T4" fmla="*/ 3 w 23"/>
                  <a:gd name="T5" fmla="*/ 4 h 4"/>
                  <a:gd name="T6" fmla="*/ 0 w 23"/>
                  <a:gd name="T7" fmla="*/ 4 h 4"/>
                  <a:gd name="T8" fmla="*/ 0 w 23"/>
                  <a:gd name="T9" fmla="*/ 4 h 4"/>
                  <a:gd name="T10" fmla="*/ 0 w 23"/>
                  <a:gd name="T11" fmla="*/ 4 h 4"/>
                  <a:gd name="T12" fmla="*/ 7 w 23"/>
                  <a:gd name="T13" fmla="*/ 1 h 4"/>
                  <a:gd name="T14" fmla="*/ 16 w 23"/>
                  <a:gd name="T15" fmla="*/ 0 h 4"/>
                  <a:gd name="T16" fmla="*/ 19 w 23"/>
                  <a:gd name="T17" fmla="*/ 0 h 4"/>
                  <a:gd name="T18" fmla="*/ 23 w 23"/>
                  <a:gd name="T19" fmla="*/ 1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4">
                    <a:moveTo>
                      <a:pt x="23" y="1"/>
                    </a:moveTo>
                    <a:lnTo>
                      <a:pt x="23" y="1"/>
                    </a:lnTo>
                    <a:lnTo>
                      <a:pt x="3" y="4"/>
                    </a:lnTo>
                    <a:lnTo>
                      <a:pt x="0" y="4"/>
                    </a:lnTo>
                    <a:lnTo>
                      <a:pt x="7" y="1"/>
                    </a:lnTo>
                    <a:lnTo>
                      <a:pt x="16" y="0"/>
                    </a:lnTo>
                    <a:lnTo>
                      <a:pt x="19" y="0"/>
                    </a:lnTo>
                    <a:lnTo>
                      <a:pt x="23"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55" name="Freeform 104"/>
              <p:cNvSpPr/>
              <p:nvPr/>
            </p:nvSpPr>
            <p:spPr bwMode="auto">
              <a:xfrm>
                <a:off x="4051" y="546"/>
                <a:ext cx="23" cy="3"/>
              </a:xfrm>
              <a:custGeom>
                <a:avLst/>
                <a:gdLst>
                  <a:gd name="T0" fmla="*/ 0 w 23"/>
                  <a:gd name="T1" fmla="*/ 0 h 3"/>
                  <a:gd name="T2" fmla="*/ 0 w 23"/>
                  <a:gd name="T3" fmla="*/ 1 h 3"/>
                  <a:gd name="T4" fmla="*/ 16 w 23"/>
                  <a:gd name="T5" fmla="*/ 3 h 3"/>
                  <a:gd name="T6" fmla="*/ 20 w 23"/>
                  <a:gd name="T7" fmla="*/ 3 h 3"/>
                  <a:gd name="T8" fmla="*/ 20 w 23"/>
                  <a:gd name="T9" fmla="*/ 3 h 3"/>
                  <a:gd name="T10" fmla="*/ 23 w 23"/>
                  <a:gd name="T11" fmla="*/ 3 h 3"/>
                  <a:gd name="T12" fmla="*/ 13 w 23"/>
                  <a:gd name="T13" fmla="*/ 0 h 3"/>
                  <a:gd name="T14" fmla="*/ 4 w 23"/>
                  <a:gd name="T15" fmla="*/ 0 h 3"/>
                  <a:gd name="T16" fmla="*/ 0 w 23"/>
                  <a:gd name="T17" fmla="*/ 0 h 3"/>
                  <a:gd name="T18" fmla="*/ 0 w 23"/>
                  <a:gd name="T19" fmla="*/ 0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3">
                    <a:moveTo>
                      <a:pt x="0" y="0"/>
                    </a:moveTo>
                    <a:lnTo>
                      <a:pt x="0" y="1"/>
                    </a:lnTo>
                    <a:lnTo>
                      <a:pt x="16" y="3"/>
                    </a:lnTo>
                    <a:lnTo>
                      <a:pt x="20" y="3"/>
                    </a:lnTo>
                    <a:lnTo>
                      <a:pt x="23" y="3"/>
                    </a:lnTo>
                    <a:lnTo>
                      <a:pt x="13" y="0"/>
                    </a:lnTo>
                    <a:lnTo>
                      <a:pt x="4"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56" name="Freeform 105"/>
              <p:cNvSpPr/>
              <p:nvPr/>
            </p:nvSpPr>
            <p:spPr bwMode="auto">
              <a:xfrm>
                <a:off x="2610" y="553"/>
                <a:ext cx="7" cy="11"/>
              </a:xfrm>
              <a:custGeom>
                <a:avLst/>
                <a:gdLst>
                  <a:gd name="T0" fmla="*/ 7 w 7"/>
                  <a:gd name="T1" fmla="*/ 11 h 11"/>
                  <a:gd name="T2" fmla="*/ 4 w 7"/>
                  <a:gd name="T3" fmla="*/ 11 h 11"/>
                  <a:gd name="T4" fmla="*/ 0 w 7"/>
                  <a:gd name="T5" fmla="*/ 8 h 11"/>
                  <a:gd name="T6" fmla="*/ 4 w 7"/>
                  <a:gd name="T7" fmla="*/ 2 h 11"/>
                  <a:gd name="T8" fmla="*/ 4 w 7"/>
                  <a:gd name="T9" fmla="*/ 0 h 11"/>
                  <a:gd name="T10" fmla="*/ 7 w 7"/>
                  <a:gd name="T11" fmla="*/ 10 h 11"/>
                  <a:gd name="T12" fmla="*/ 7 w 7"/>
                  <a:gd name="T13" fmla="*/ 11 h 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11">
                    <a:moveTo>
                      <a:pt x="7" y="11"/>
                    </a:moveTo>
                    <a:lnTo>
                      <a:pt x="4" y="11"/>
                    </a:lnTo>
                    <a:lnTo>
                      <a:pt x="0" y="8"/>
                    </a:lnTo>
                    <a:lnTo>
                      <a:pt x="4" y="2"/>
                    </a:lnTo>
                    <a:lnTo>
                      <a:pt x="4" y="0"/>
                    </a:lnTo>
                    <a:lnTo>
                      <a:pt x="7" y="10"/>
                    </a:lnTo>
                    <a:lnTo>
                      <a:pt x="7"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57" name="Freeform 106"/>
              <p:cNvSpPr/>
              <p:nvPr/>
            </p:nvSpPr>
            <p:spPr bwMode="auto">
              <a:xfrm>
                <a:off x="4096" y="550"/>
                <a:ext cx="3" cy="10"/>
              </a:xfrm>
              <a:custGeom>
                <a:avLst/>
                <a:gdLst>
                  <a:gd name="T0" fmla="*/ 0 w 3"/>
                  <a:gd name="T1" fmla="*/ 10 h 10"/>
                  <a:gd name="T2" fmla="*/ 0 w 3"/>
                  <a:gd name="T3" fmla="*/ 10 h 10"/>
                  <a:gd name="T4" fmla="*/ 3 w 3"/>
                  <a:gd name="T5" fmla="*/ 8 h 10"/>
                  <a:gd name="T6" fmla="*/ 3 w 3"/>
                  <a:gd name="T7" fmla="*/ 0 h 10"/>
                  <a:gd name="T8" fmla="*/ 0 w 3"/>
                  <a:gd name="T9" fmla="*/ 0 h 10"/>
                  <a:gd name="T10" fmla="*/ 0 w 3"/>
                  <a:gd name="T11" fmla="*/ 8 h 10"/>
                  <a:gd name="T12" fmla="*/ 0 w 3"/>
                  <a:gd name="T13" fmla="*/ 10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0">
                    <a:moveTo>
                      <a:pt x="0" y="10"/>
                    </a:moveTo>
                    <a:lnTo>
                      <a:pt x="0" y="10"/>
                    </a:lnTo>
                    <a:lnTo>
                      <a:pt x="3" y="8"/>
                    </a:lnTo>
                    <a:lnTo>
                      <a:pt x="3" y="0"/>
                    </a:lnTo>
                    <a:lnTo>
                      <a:pt x="0" y="0"/>
                    </a:lnTo>
                    <a:lnTo>
                      <a:pt x="0" y="8"/>
                    </a:lnTo>
                    <a:lnTo>
                      <a:pt x="0" y="1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58" name="Freeform 107"/>
              <p:cNvSpPr/>
              <p:nvPr/>
            </p:nvSpPr>
            <p:spPr bwMode="auto">
              <a:xfrm>
                <a:off x="2377" y="555"/>
                <a:ext cx="25" cy="3"/>
              </a:xfrm>
              <a:custGeom>
                <a:avLst/>
                <a:gdLst>
                  <a:gd name="T0" fmla="*/ 25 w 25"/>
                  <a:gd name="T1" fmla="*/ 3 h 3"/>
                  <a:gd name="T2" fmla="*/ 16 w 25"/>
                  <a:gd name="T3" fmla="*/ 3 h 3"/>
                  <a:gd name="T4" fmla="*/ 3 w 25"/>
                  <a:gd name="T5" fmla="*/ 1 h 3"/>
                  <a:gd name="T6" fmla="*/ 0 w 25"/>
                  <a:gd name="T7" fmla="*/ 1 h 3"/>
                  <a:gd name="T8" fmla="*/ 0 w 25"/>
                  <a:gd name="T9" fmla="*/ 0 h 3"/>
                  <a:gd name="T10" fmla="*/ 25 w 25"/>
                  <a:gd name="T11" fmla="*/ 3 h 3"/>
                  <a:gd name="T12" fmla="*/ 25 w 25"/>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3">
                    <a:moveTo>
                      <a:pt x="25" y="3"/>
                    </a:moveTo>
                    <a:lnTo>
                      <a:pt x="16" y="3"/>
                    </a:lnTo>
                    <a:lnTo>
                      <a:pt x="3" y="1"/>
                    </a:lnTo>
                    <a:lnTo>
                      <a:pt x="0" y="1"/>
                    </a:lnTo>
                    <a:lnTo>
                      <a:pt x="0" y="0"/>
                    </a:lnTo>
                    <a:lnTo>
                      <a:pt x="25"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59" name="Freeform 108"/>
              <p:cNvSpPr/>
              <p:nvPr/>
            </p:nvSpPr>
            <p:spPr bwMode="auto">
              <a:xfrm>
                <a:off x="4311" y="549"/>
                <a:ext cx="22" cy="4"/>
              </a:xfrm>
              <a:custGeom>
                <a:avLst/>
                <a:gdLst>
                  <a:gd name="T0" fmla="*/ 0 w 22"/>
                  <a:gd name="T1" fmla="*/ 4 h 4"/>
                  <a:gd name="T2" fmla="*/ 6 w 22"/>
                  <a:gd name="T3" fmla="*/ 4 h 4"/>
                  <a:gd name="T4" fmla="*/ 22 w 22"/>
                  <a:gd name="T5" fmla="*/ 3 h 4"/>
                  <a:gd name="T6" fmla="*/ 22 w 22"/>
                  <a:gd name="T7" fmla="*/ 3 h 4"/>
                  <a:gd name="T8" fmla="*/ 22 w 22"/>
                  <a:gd name="T9" fmla="*/ 0 h 4"/>
                  <a:gd name="T10" fmla="*/ 0 w 22"/>
                  <a:gd name="T11" fmla="*/ 4 h 4"/>
                  <a:gd name="T12" fmla="*/ 0 w 22"/>
                  <a:gd name="T13" fmla="*/ 4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 h="4">
                    <a:moveTo>
                      <a:pt x="0" y="4"/>
                    </a:moveTo>
                    <a:lnTo>
                      <a:pt x="6" y="4"/>
                    </a:lnTo>
                    <a:lnTo>
                      <a:pt x="22" y="3"/>
                    </a:lnTo>
                    <a:lnTo>
                      <a:pt x="22" y="0"/>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60" name="Freeform 109"/>
              <p:cNvSpPr/>
              <p:nvPr/>
            </p:nvSpPr>
            <p:spPr bwMode="auto">
              <a:xfrm>
                <a:off x="2117" y="556"/>
                <a:ext cx="26" cy="10"/>
              </a:xfrm>
              <a:custGeom>
                <a:avLst/>
                <a:gdLst>
                  <a:gd name="T0" fmla="*/ 26 w 26"/>
                  <a:gd name="T1" fmla="*/ 0 h 10"/>
                  <a:gd name="T2" fmla="*/ 3 w 26"/>
                  <a:gd name="T3" fmla="*/ 10 h 10"/>
                  <a:gd name="T4" fmla="*/ 3 w 26"/>
                  <a:gd name="T5" fmla="*/ 10 h 10"/>
                  <a:gd name="T6" fmla="*/ 0 w 26"/>
                  <a:gd name="T7" fmla="*/ 10 h 10"/>
                  <a:gd name="T8" fmla="*/ 23 w 26"/>
                  <a:gd name="T9" fmla="*/ 0 h 10"/>
                  <a:gd name="T10" fmla="*/ 26 w 26"/>
                  <a:gd name="T11" fmla="*/ 0 h 10"/>
                  <a:gd name="T12" fmla="*/ 26 w 26"/>
                  <a:gd name="T13" fmla="*/ 0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10">
                    <a:moveTo>
                      <a:pt x="26" y="0"/>
                    </a:moveTo>
                    <a:lnTo>
                      <a:pt x="3" y="10"/>
                    </a:lnTo>
                    <a:lnTo>
                      <a:pt x="0" y="10"/>
                    </a:lnTo>
                    <a:lnTo>
                      <a:pt x="23" y="0"/>
                    </a:lnTo>
                    <a:lnTo>
                      <a:pt x="26"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61" name="Freeform 110"/>
              <p:cNvSpPr/>
              <p:nvPr/>
            </p:nvSpPr>
            <p:spPr bwMode="auto">
              <a:xfrm>
                <a:off x="4567" y="550"/>
                <a:ext cx="26" cy="11"/>
              </a:xfrm>
              <a:custGeom>
                <a:avLst/>
                <a:gdLst>
                  <a:gd name="T0" fmla="*/ 0 w 26"/>
                  <a:gd name="T1" fmla="*/ 0 h 11"/>
                  <a:gd name="T2" fmla="*/ 22 w 26"/>
                  <a:gd name="T3" fmla="*/ 11 h 11"/>
                  <a:gd name="T4" fmla="*/ 26 w 26"/>
                  <a:gd name="T5" fmla="*/ 11 h 11"/>
                  <a:gd name="T6" fmla="*/ 26 w 26"/>
                  <a:gd name="T7" fmla="*/ 10 h 11"/>
                  <a:gd name="T8" fmla="*/ 3 w 26"/>
                  <a:gd name="T9" fmla="*/ 0 h 11"/>
                  <a:gd name="T10" fmla="*/ 3 w 26"/>
                  <a:gd name="T11" fmla="*/ 0 h 11"/>
                  <a:gd name="T12" fmla="*/ 0 w 26"/>
                  <a:gd name="T13" fmla="*/ 0 h 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11">
                    <a:moveTo>
                      <a:pt x="0" y="0"/>
                    </a:moveTo>
                    <a:lnTo>
                      <a:pt x="22" y="11"/>
                    </a:lnTo>
                    <a:lnTo>
                      <a:pt x="26" y="11"/>
                    </a:lnTo>
                    <a:lnTo>
                      <a:pt x="26" y="10"/>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62" name="Freeform 111"/>
              <p:cNvSpPr/>
              <p:nvPr/>
            </p:nvSpPr>
            <p:spPr bwMode="auto">
              <a:xfrm>
                <a:off x="2549" y="556"/>
                <a:ext cx="23" cy="5"/>
              </a:xfrm>
              <a:custGeom>
                <a:avLst/>
                <a:gdLst>
                  <a:gd name="T0" fmla="*/ 23 w 23"/>
                  <a:gd name="T1" fmla="*/ 2 h 5"/>
                  <a:gd name="T2" fmla="*/ 23 w 23"/>
                  <a:gd name="T3" fmla="*/ 2 h 5"/>
                  <a:gd name="T4" fmla="*/ 7 w 23"/>
                  <a:gd name="T5" fmla="*/ 5 h 5"/>
                  <a:gd name="T6" fmla="*/ 4 w 23"/>
                  <a:gd name="T7" fmla="*/ 5 h 5"/>
                  <a:gd name="T8" fmla="*/ 0 w 23"/>
                  <a:gd name="T9" fmla="*/ 4 h 5"/>
                  <a:gd name="T10" fmla="*/ 0 w 23"/>
                  <a:gd name="T11" fmla="*/ 4 h 5"/>
                  <a:gd name="T12" fmla="*/ 16 w 23"/>
                  <a:gd name="T13" fmla="*/ 0 h 5"/>
                  <a:gd name="T14" fmla="*/ 20 w 23"/>
                  <a:gd name="T15" fmla="*/ 0 h 5"/>
                  <a:gd name="T16" fmla="*/ 23 w 23"/>
                  <a:gd name="T17" fmla="*/ 2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5">
                    <a:moveTo>
                      <a:pt x="23" y="2"/>
                    </a:moveTo>
                    <a:lnTo>
                      <a:pt x="23" y="2"/>
                    </a:lnTo>
                    <a:lnTo>
                      <a:pt x="7" y="5"/>
                    </a:lnTo>
                    <a:lnTo>
                      <a:pt x="4" y="5"/>
                    </a:lnTo>
                    <a:lnTo>
                      <a:pt x="0" y="4"/>
                    </a:lnTo>
                    <a:lnTo>
                      <a:pt x="16" y="0"/>
                    </a:lnTo>
                    <a:lnTo>
                      <a:pt x="20" y="0"/>
                    </a:lnTo>
                    <a:lnTo>
                      <a:pt x="23"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63" name="Freeform 112"/>
              <p:cNvSpPr/>
              <p:nvPr/>
            </p:nvSpPr>
            <p:spPr bwMode="auto">
              <a:xfrm>
                <a:off x="4141" y="553"/>
                <a:ext cx="19" cy="3"/>
              </a:xfrm>
              <a:custGeom>
                <a:avLst/>
                <a:gdLst>
                  <a:gd name="T0" fmla="*/ 0 w 19"/>
                  <a:gd name="T1" fmla="*/ 0 h 3"/>
                  <a:gd name="T2" fmla="*/ 0 w 19"/>
                  <a:gd name="T3" fmla="*/ 0 h 3"/>
                  <a:gd name="T4" fmla="*/ 16 w 19"/>
                  <a:gd name="T5" fmla="*/ 3 h 3"/>
                  <a:gd name="T6" fmla="*/ 19 w 19"/>
                  <a:gd name="T7" fmla="*/ 3 h 3"/>
                  <a:gd name="T8" fmla="*/ 19 w 19"/>
                  <a:gd name="T9" fmla="*/ 2 h 3"/>
                  <a:gd name="T10" fmla="*/ 19 w 19"/>
                  <a:gd name="T11" fmla="*/ 2 h 3"/>
                  <a:gd name="T12" fmla="*/ 3 w 19"/>
                  <a:gd name="T13" fmla="*/ 0 h 3"/>
                  <a:gd name="T14" fmla="*/ 0 w 19"/>
                  <a:gd name="T15" fmla="*/ 0 h 3"/>
                  <a:gd name="T16" fmla="*/ 0 w 1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3">
                    <a:moveTo>
                      <a:pt x="0" y="0"/>
                    </a:moveTo>
                    <a:lnTo>
                      <a:pt x="0" y="0"/>
                    </a:lnTo>
                    <a:lnTo>
                      <a:pt x="16" y="3"/>
                    </a:lnTo>
                    <a:lnTo>
                      <a:pt x="19" y="3"/>
                    </a:lnTo>
                    <a:lnTo>
                      <a:pt x="19" y="2"/>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64" name="Freeform 113"/>
              <p:cNvSpPr/>
              <p:nvPr/>
            </p:nvSpPr>
            <p:spPr bwMode="auto">
              <a:xfrm>
                <a:off x="3225" y="558"/>
                <a:ext cx="16" cy="5"/>
              </a:xfrm>
              <a:custGeom>
                <a:avLst/>
                <a:gdLst>
                  <a:gd name="T0" fmla="*/ 16 w 16"/>
                  <a:gd name="T1" fmla="*/ 0 h 5"/>
                  <a:gd name="T2" fmla="*/ 3 w 16"/>
                  <a:gd name="T3" fmla="*/ 5 h 5"/>
                  <a:gd name="T4" fmla="*/ 0 w 16"/>
                  <a:gd name="T5" fmla="*/ 5 h 5"/>
                  <a:gd name="T6" fmla="*/ 0 w 16"/>
                  <a:gd name="T7" fmla="*/ 5 h 5"/>
                  <a:gd name="T8" fmla="*/ 0 w 16"/>
                  <a:gd name="T9" fmla="*/ 3 h 5"/>
                  <a:gd name="T10" fmla="*/ 16 w 16"/>
                  <a:gd name="T11" fmla="*/ 0 h 5"/>
                  <a:gd name="T12" fmla="*/ 16 w 16"/>
                  <a:gd name="T13" fmla="*/ 0 h 5"/>
                  <a:gd name="T14" fmla="*/ 16 w 16"/>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5">
                    <a:moveTo>
                      <a:pt x="16" y="0"/>
                    </a:moveTo>
                    <a:lnTo>
                      <a:pt x="3" y="5"/>
                    </a:lnTo>
                    <a:lnTo>
                      <a:pt x="0" y="5"/>
                    </a:lnTo>
                    <a:lnTo>
                      <a:pt x="0" y="3"/>
                    </a:lnTo>
                    <a:lnTo>
                      <a:pt x="16"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65" name="Freeform 114"/>
              <p:cNvSpPr/>
              <p:nvPr/>
            </p:nvSpPr>
            <p:spPr bwMode="auto">
              <a:xfrm>
                <a:off x="3469" y="556"/>
                <a:ext cx="19" cy="5"/>
              </a:xfrm>
              <a:custGeom>
                <a:avLst/>
                <a:gdLst>
                  <a:gd name="T0" fmla="*/ 0 w 19"/>
                  <a:gd name="T1" fmla="*/ 0 h 5"/>
                  <a:gd name="T2" fmla="*/ 16 w 19"/>
                  <a:gd name="T3" fmla="*/ 5 h 5"/>
                  <a:gd name="T4" fmla="*/ 16 w 19"/>
                  <a:gd name="T5" fmla="*/ 5 h 5"/>
                  <a:gd name="T6" fmla="*/ 16 w 19"/>
                  <a:gd name="T7" fmla="*/ 5 h 5"/>
                  <a:gd name="T8" fmla="*/ 19 w 19"/>
                  <a:gd name="T9" fmla="*/ 4 h 5"/>
                  <a:gd name="T10" fmla="*/ 3 w 19"/>
                  <a:gd name="T11" fmla="*/ 0 h 5"/>
                  <a:gd name="T12" fmla="*/ 0 w 19"/>
                  <a:gd name="T13" fmla="*/ 0 h 5"/>
                  <a:gd name="T14" fmla="*/ 0 w 19"/>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5">
                    <a:moveTo>
                      <a:pt x="0" y="0"/>
                    </a:moveTo>
                    <a:lnTo>
                      <a:pt x="16" y="5"/>
                    </a:lnTo>
                    <a:lnTo>
                      <a:pt x="19" y="4"/>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66" name="Freeform 115"/>
              <p:cNvSpPr/>
              <p:nvPr/>
            </p:nvSpPr>
            <p:spPr bwMode="auto">
              <a:xfrm>
                <a:off x="2434" y="558"/>
                <a:ext cx="29" cy="3"/>
              </a:xfrm>
              <a:custGeom>
                <a:avLst/>
                <a:gdLst>
                  <a:gd name="T0" fmla="*/ 29 w 29"/>
                  <a:gd name="T1" fmla="*/ 2 h 3"/>
                  <a:gd name="T2" fmla="*/ 29 w 29"/>
                  <a:gd name="T3" fmla="*/ 3 h 3"/>
                  <a:gd name="T4" fmla="*/ 29 w 29"/>
                  <a:gd name="T5" fmla="*/ 3 h 3"/>
                  <a:gd name="T6" fmla="*/ 0 w 29"/>
                  <a:gd name="T7" fmla="*/ 3 h 3"/>
                  <a:gd name="T8" fmla="*/ 0 w 29"/>
                  <a:gd name="T9" fmla="*/ 0 h 3"/>
                  <a:gd name="T10" fmla="*/ 26 w 29"/>
                  <a:gd name="T11" fmla="*/ 2 h 3"/>
                  <a:gd name="T12" fmla="*/ 29 w 29"/>
                  <a:gd name="T13" fmla="*/ 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 h="3">
                    <a:moveTo>
                      <a:pt x="29" y="2"/>
                    </a:moveTo>
                    <a:lnTo>
                      <a:pt x="29" y="3"/>
                    </a:lnTo>
                    <a:lnTo>
                      <a:pt x="0" y="3"/>
                    </a:lnTo>
                    <a:lnTo>
                      <a:pt x="0" y="0"/>
                    </a:lnTo>
                    <a:lnTo>
                      <a:pt x="26" y="2"/>
                    </a:lnTo>
                    <a:lnTo>
                      <a:pt x="29"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67" name="Freeform 116"/>
              <p:cNvSpPr/>
              <p:nvPr/>
            </p:nvSpPr>
            <p:spPr bwMode="auto">
              <a:xfrm>
                <a:off x="4247" y="553"/>
                <a:ext cx="29" cy="3"/>
              </a:xfrm>
              <a:custGeom>
                <a:avLst/>
                <a:gdLst>
                  <a:gd name="T0" fmla="*/ 0 w 29"/>
                  <a:gd name="T1" fmla="*/ 2 h 3"/>
                  <a:gd name="T2" fmla="*/ 0 w 29"/>
                  <a:gd name="T3" fmla="*/ 3 h 3"/>
                  <a:gd name="T4" fmla="*/ 0 w 29"/>
                  <a:gd name="T5" fmla="*/ 3 h 3"/>
                  <a:gd name="T6" fmla="*/ 29 w 29"/>
                  <a:gd name="T7" fmla="*/ 3 h 3"/>
                  <a:gd name="T8" fmla="*/ 29 w 29"/>
                  <a:gd name="T9" fmla="*/ 0 h 3"/>
                  <a:gd name="T10" fmla="*/ 3 w 29"/>
                  <a:gd name="T11" fmla="*/ 2 h 3"/>
                  <a:gd name="T12" fmla="*/ 0 w 29"/>
                  <a:gd name="T13" fmla="*/ 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 h="3">
                    <a:moveTo>
                      <a:pt x="0" y="2"/>
                    </a:moveTo>
                    <a:lnTo>
                      <a:pt x="0" y="3"/>
                    </a:lnTo>
                    <a:lnTo>
                      <a:pt x="29" y="3"/>
                    </a:lnTo>
                    <a:lnTo>
                      <a:pt x="29" y="0"/>
                    </a:lnTo>
                    <a:lnTo>
                      <a:pt x="3" y="2"/>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68" name="Freeform 117"/>
              <p:cNvSpPr/>
              <p:nvPr/>
            </p:nvSpPr>
            <p:spPr bwMode="auto">
              <a:xfrm>
                <a:off x="2495" y="558"/>
                <a:ext cx="26" cy="3"/>
              </a:xfrm>
              <a:custGeom>
                <a:avLst/>
                <a:gdLst>
                  <a:gd name="T0" fmla="*/ 26 w 26"/>
                  <a:gd name="T1" fmla="*/ 2 h 3"/>
                  <a:gd name="T2" fmla="*/ 26 w 26"/>
                  <a:gd name="T3" fmla="*/ 2 h 3"/>
                  <a:gd name="T4" fmla="*/ 0 w 26"/>
                  <a:gd name="T5" fmla="*/ 3 h 3"/>
                  <a:gd name="T6" fmla="*/ 0 w 26"/>
                  <a:gd name="T7" fmla="*/ 3 h 3"/>
                  <a:gd name="T8" fmla="*/ 0 w 26"/>
                  <a:gd name="T9" fmla="*/ 3 h 3"/>
                  <a:gd name="T10" fmla="*/ 10 w 26"/>
                  <a:gd name="T11" fmla="*/ 0 h 3"/>
                  <a:gd name="T12" fmla="*/ 22 w 26"/>
                  <a:gd name="T13" fmla="*/ 0 h 3"/>
                  <a:gd name="T14" fmla="*/ 26 w 26"/>
                  <a:gd name="T15" fmla="*/ 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3">
                    <a:moveTo>
                      <a:pt x="26" y="2"/>
                    </a:moveTo>
                    <a:lnTo>
                      <a:pt x="26" y="2"/>
                    </a:lnTo>
                    <a:lnTo>
                      <a:pt x="0" y="3"/>
                    </a:lnTo>
                    <a:lnTo>
                      <a:pt x="10" y="0"/>
                    </a:lnTo>
                    <a:lnTo>
                      <a:pt x="22" y="0"/>
                    </a:lnTo>
                    <a:lnTo>
                      <a:pt x="26"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69" name="Freeform 118"/>
              <p:cNvSpPr/>
              <p:nvPr/>
            </p:nvSpPr>
            <p:spPr bwMode="auto">
              <a:xfrm>
                <a:off x="4192" y="555"/>
                <a:ext cx="26" cy="1"/>
              </a:xfrm>
              <a:custGeom>
                <a:avLst/>
                <a:gdLst>
                  <a:gd name="T0" fmla="*/ 0 w 26"/>
                  <a:gd name="T1" fmla="*/ 0 h 1"/>
                  <a:gd name="T2" fmla="*/ 0 w 26"/>
                  <a:gd name="T3" fmla="*/ 0 h 1"/>
                  <a:gd name="T4" fmla="*/ 23 w 26"/>
                  <a:gd name="T5" fmla="*/ 1 h 1"/>
                  <a:gd name="T6" fmla="*/ 26 w 26"/>
                  <a:gd name="T7" fmla="*/ 1 h 1"/>
                  <a:gd name="T8" fmla="*/ 26 w 26"/>
                  <a:gd name="T9" fmla="*/ 1 h 1"/>
                  <a:gd name="T10" fmla="*/ 13 w 26"/>
                  <a:gd name="T11" fmla="*/ 0 h 1"/>
                  <a:gd name="T12" fmla="*/ 0 w 26"/>
                  <a:gd name="T13" fmla="*/ 0 h 1"/>
                  <a:gd name="T14" fmla="*/ 0 w 26"/>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1">
                    <a:moveTo>
                      <a:pt x="0" y="0"/>
                    </a:moveTo>
                    <a:lnTo>
                      <a:pt x="0" y="0"/>
                    </a:lnTo>
                    <a:lnTo>
                      <a:pt x="23" y="1"/>
                    </a:lnTo>
                    <a:lnTo>
                      <a:pt x="26" y="1"/>
                    </a:lnTo>
                    <a:lnTo>
                      <a:pt x="1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70" name="Freeform 119"/>
              <p:cNvSpPr/>
              <p:nvPr/>
            </p:nvSpPr>
            <p:spPr bwMode="auto">
              <a:xfrm>
                <a:off x="2306" y="563"/>
                <a:ext cx="6" cy="12"/>
              </a:xfrm>
              <a:custGeom>
                <a:avLst/>
                <a:gdLst>
                  <a:gd name="T0" fmla="*/ 6 w 6"/>
                  <a:gd name="T1" fmla="*/ 9 h 12"/>
                  <a:gd name="T2" fmla="*/ 6 w 6"/>
                  <a:gd name="T3" fmla="*/ 10 h 12"/>
                  <a:gd name="T4" fmla="*/ 3 w 6"/>
                  <a:gd name="T5" fmla="*/ 12 h 12"/>
                  <a:gd name="T6" fmla="*/ 3 w 6"/>
                  <a:gd name="T7" fmla="*/ 12 h 12"/>
                  <a:gd name="T8" fmla="*/ 0 w 6"/>
                  <a:gd name="T9" fmla="*/ 0 h 12"/>
                  <a:gd name="T10" fmla="*/ 3 w 6"/>
                  <a:gd name="T11" fmla="*/ 1 h 12"/>
                  <a:gd name="T12" fmla="*/ 6 w 6"/>
                  <a:gd name="T13" fmla="*/ 9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9"/>
                    </a:moveTo>
                    <a:lnTo>
                      <a:pt x="6" y="10"/>
                    </a:lnTo>
                    <a:lnTo>
                      <a:pt x="3" y="12"/>
                    </a:lnTo>
                    <a:lnTo>
                      <a:pt x="0" y="0"/>
                    </a:lnTo>
                    <a:lnTo>
                      <a:pt x="3" y="1"/>
                    </a:lnTo>
                    <a:lnTo>
                      <a:pt x="6"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71" name="Freeform 120"/>
              <p:cNvSpPr/>
              <p:nvPr/>
            </p:nvSpPr>
            <p:spPr bwMode="auto">
              <a:xfrm>
                <a:off x="4401" y="556"/>
                <a:ext cx="3" cy="13"/>
              </a:xfrm>
              <a:custGeom>
                <a:avLst/>
                <a:gdLst>
                  <a:gd name="T0" fmla="*/ 0 w 3"/>
                  <a:gd name="T1" fmla="*/ 11 h 13"/>
                  <a:gd name="T2" fmla="*/ 0 w 3"/>
                  <a:gd name="T3" fmla="*/ 13 h 13"/>
                  <a:gd name="T4" fmla="*/ 0 w 3"/>
                  <a:gd name="T5" fmla="*/ 13 h 13"/>
                  <a:gd name="T6" fmla="*/ 3 w 3"/>
                  <a:gd name="T7" fmla="*/ 13 h 13"/>
                  <a:gd name="T8" fmla="*/ 3 w 3"/>
                  <a:gd name="T9" fmla="*/ 0 h 13"/>
                  <a:gd name="T10" fmla="*/ 0 w 3"/>
                  <a:gd name="T11" fmla="*/ 4 h 13"/>
                  <a:gd name="T12" fmla="*/ 0 w 3"/>
                  <a:gd name="T13" fmla="*/ 11 h 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3">
                    <a:moveTo>
                      <a:pt x="0" y="11"/>
                    </a:moveTo>
                    <a:lnTo>
                      <a:pt x="0" y="13"/>
                    </a:lnTo>
                    <a:lnTo>
                      <a:pt x="3" y="13"/>
                    </a:lnTo>
                    <a:lnTo>
                      <a:pt x="3" y="0"/>
                    </a:lnTo>
                    <a:lnTo>
                      <a:pt x="0" y="4"/>
                    </a:lnTo>
                    <a:lnTo>
                      <a:pt x="0"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72" name="Freeform 121"/>
              <p:cNvSpPr/>
              <p:nvPr/>
            </p:nvSpPr>
            <p:spPr bwMode="auto">
              <a:xfrm>
                <a:off x="3206" y="564"/>
                <a:ext cx="10" cy="2"/>
              </a:xfrm>
              <a:custGeom>
                <a:avLst/>
                <a:gdLst>
                  <a:gd name="T0" fmla="*/ 10 w 10"/>
                  <a:gd name="T1" fmla="*/ 0 h 2"/>
                  <a:gd name="T2" fmla="*/ 3 w 10"/>
                  <a:gd name="T3" fmla="*/ 2 h 2"/>
                  <a:gd name="T4" fmla="*/ 0 w 10"/>
                  <a:gd name="T5" fmla="*/ 2 h 2"/>
                  <a:gd name="T6" fmla="*/ 0 w 10"/>
                  <a:gd name="T7" fmla="*/ 0 h 2"/>
                  <a:gd name="T8" fmla="*/ 6 w 10"/>
                  <a:gd name="T9" fmla="*/ 0 h 2"/>
                  <a:gd name="T10" fmla="*/ 10 w 10"/>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2">
                    <a:moveTo>
                      <a:pt x="10" y="0"/>
                    </a:moveTo>
                    <a:lnTo>
                      <a:pt x="3" y="2"/>
                    </a:lnTo>
                    <a:lnTo>
                      <a:pt x="0" y="2"/>
                    </a:lnTo>
                    <a:lnTo>
                      <a:pt x="0" y="0"/>
                    </a:lnTo>
                    <a:lnTo>
                      <a:pt x="6" y="0"/>
                    </a:lnTo>
                    <a:lnTo>
                      <a:pt x="1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73" name="Freeform 122"/>
              <p:cNvSpPr/>
              <p:nvPr/>
            </p:nvSpPr>
            <p:spPr bwMode="auto">
              <a:xfrm>
                <a:off x="3497" y="563"/>
                <a:ext cx="10" cy="1"/>
              </a:xfrm>
              <a:custGeom>
                <a:avLst/>
                <a:gdLst>
                  <a:gd name="T0" fmla="*/ 0 w 10"/>
                  <a:gd name="T1" fmla="*/ 0 h 1"/>
                  <a:gd name="T2" fmla="*/ 4 w 10"/>
                  <a:gd name="T3" fmla="*/ 1 h 1"/>
                  <a:gd name="T4" fmla="*/ 10 w 10"/>
                  <a:gd name="T5" fmla="*/ 1 h 1"/>
                  <a:gd name="T6" fmla="*/ 10 w 10"/>
                  <a:gd name="T7" fmla="*/ 0 h 1"/>
                  <a:gd name="T8" fmla="*/ 0 w 10"/>
                  <a:gd name="T9" fmla="*/ 0 h 1"/>
                  <a:gd name="T10" fmla="*/ 0 w 10"/>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
                    <a:moveTo>
                      <a:pt x="0" y="0"/>
                    </a:moveTo>
                    <a:lnTo>
                      <a:pt x="4" y="1"/>
                    </a:lnTo>
                    <a:lnTo>
                      <a:pt x="10" y="1"/>
                    </a:lnTo>
                    <a:lnTo>
                      <a:pt x="10"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74" name="Freeform 123"/>
              <p:cNvSpPr/>
              <p:nvPr/>
            </p:nvSpPr>
            <p:spPr bwMode="auto">
              <a:xfrm>
                <a:off x="2104" y="572"/>
                <a:ext cx="4" cy="4"/>
              </a:xfrm>
              <a:custGeom>
                <a:avLst/>
                <a:gdLst>
                  <a:gd name="T0" fmla="*/ 4 w 4"/>
                  <a:gd name="T1" fmla="*/ 1 h 4"/>
                  <a:gd name="T2" fmla="*/ 0 w 4"/>
                  <a:gd name="T3" fmla="*/ 4 h 4"/>
                  <a:gd name="T4" fmla="*/ 0 w 4"/>
                  <a:gd name="T5" fmla="*/ 4 h 4"/>
                  <a:gd name="T6" fmla="*/ 0 w 4"/>
                  <a:gd name="T7" fmla="*/ 1 h 4"/>
                  <a:gd name="T8" fmla="*/ 4 w 4"/>
                  <a:gd name="T9" fmla="*/ 0 h 4"/>
                  <a:gd name="T10" fmla="*/ 4 w 4"/>
                  <a:gd name="T11" fmla="*/ 0 h 4"/>
                  <a:gd name="T12" fmla="*/ 4 w 4"/>
                  <a:gd name="T13" fmla="*/ 1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4">
                    <a:moveTo>
                      <a:pt x="4" y="1"/>
                    </a:moveTo>
                    <a:lnTo>
                      <a:pt x="0" y="4"/>
                    </a:lnTo>
                    <a:lnTo>
                      <a:pt x="0" y="1"/>
                    </a:lnTo>
                    <a:lnTo>
                      <a:pt x="4" y="0"/>
                    </a:lnTo>
                    <a:lnTo>
                      <a:pt x="4"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75" name="Freeform 124"/>
              <p:cNvSpPr/>
              <p:nvPr/>
            </p:nvSpPr>
            <p:spPr bwMode="auto">
              <a:xfrm>
                <a:off x="4602" y="566"/>
                <a:ext cx="7" cy="4"/>
              </a:xfrm>
              <a:custGeom>
                <a:avLst/>
                <a:gdLst>
                  <a:gd name="T0" fmla="*/ 0 w 7"/>
                  <a:gd name="T1" fmla="*/ 3 h 4"/>
                  <a:gd name="T2" fmla="*/ 3 w 7"/>
                  <a:gd name="T3" fmla="*/ 4 h 4"/>
                  <a:gd name="T4" fmla="*/ 7 w 7"/>
                  <a:gd name="T5" fmla="*/ 4 h 4"/>
                  <a:gd name="T6" fmla="*/ 7 w 7"/>
                  <a:gd name="T7" fmla="*/ 1 h 4"/>
                  <a:gd name="T8" fmla="*/ 3 w 7"/>
                  <a:gd name="T9" fmla="*/ 0 h 4"/>
                  <a:gd name="T10" fmla="*/ 0 w 7"/>
                  <a:gd name="T11" fmla="*/ 0 h 4"/>
                  <a:gd name="T12" fmla="*/ 0 w 7"/>
                  <a:gd name="T13" fmla="*/ 3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4">
                    <a:moveTo>
                      <a:pt x="0" y="3"/>
                    </a:moveTo>
                    <a:lnTo>
                      <a:pt x="3" y="4"/>
                    </a:lnTo>
                    <a:lnTo>
                      <a:pt x="7" y="4"/>
                    </a:lnTo>
                    <a:lnTo>
                      <a:pt x="7" y="1"/>
                    </a:lnTo>
                    <a:lnTo>
                      <a:pt x="3" y="0"/>
                    </a:lnTo>
                    <a:lnTo>
                      <a:pt x="0"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76" name="Rectangle 125"/>
              <p:cNvSpPr>
                <a:spLocks noChangeArrowheads="1"/>
              </p:cNvSpPr>
              <p:nvPr/>
            </p:nvSpPr>
            <p:spPr bwMode="auto">
              <a:xfrm>
                <a:off x="2706" y="572"/>
                <a:ext cx="4" cy="6"/>
              </a:xfrm>
              <a:prstGeom prst="rect">
                <a:avLst/>
              </a:prstGeom>
              <a:solidFill>
                <a:srgbClr val="3300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eaLnBrk="0" hangingPunct="0">
                  <a:spcBef>
                    <a:spcPct val="20000"/>
                  </a:spcBef>
                </a:pPr>
                <a:endParaRPr lang="zh-CN" altLang="zh-CN" sz="3200" b="1">
                  <a:solidFill>
                    <a:srgbClr val="0000FF"/>
                  </a:solidFill>
                  <a:latin typeface="Times New Roman" panose="02020603050405020304" pitchFamily="18" charset="0"/>
                  <a:ea typeface="黑体" panose="02010609060101010101" pitchFamily="49" charset="-122"/>
                </a:endParaRPr>
              </a:p>
            </p:txBody>
          </p:sp>
          <p:sp>
            <p:nvSpPr>
              <p:cNvPr id="74877" name="Freeform 126"/>
              <p:cNvSpPr/>
              <p:nvPr/>
            </p:nvSpPr>
            <p:spPr bwMode="auto">
              <a:xfrm>
                <a:off x="4000" y="569"/>
                <a:ext cx="3" cy="6"/>
              </a:xfrm>
              <a:custGeom>
                <a:avLst/>
                <a:gdLst>
                  <a:gd name="T0" fmla="*/ 3 w 3"/>
                  <a:gd name="T1" fmla="*/ 6 h 6"/>
                  <a:gd name="T2" fmla="*/ 3 w 3"/>
                  <a:gd name="T3" fmla="*/ 6 h 6"/>
                  <a:gd name="T4" fmla="*/ 3 w 3"/>
                  <a:gd name="T5" fmla="*/ 0 h 6"/>
                  <a:gd name="T6" fmla="*/ 0 w 3"/>
                  <a:gd name="T7" fmla="*/ 0 h 6"/>
                  <a:gd name="T8" fmla="*/ 3 w 3"/>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6">
                    <a:moveTo>
                      <a:pt x="3" y="6"/>
                    </a:moveTo>
                    <a:lnTo>
                      <a:pt x="3" y="6"/>
                    </a:lnTo>
                    <a:lnTo>
                      <a:pt x="3" y="0"/>
                    </a:lnTo>
                    <a:lnTo>
                      <a:pt x="0" y="0"/>
                    </a:lnTo>
                    <a:lnTo>
                      <a:pt x="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78" name="Freeform 127"/>
              <p:cNvSpPr/>
              <p:nvPr/>
            </p:nvSpPr>
            <p:spPr bwMode="auto">
              <a:xfrm>
                <a:off x="2620" y="573"/>
                <a:ext cx="16" cy="9"/>
              </a:xfrm>
              <a:custGeom>
                <a:avLst/>
                <a:gdLst>
                  <a:gd name="T0" fmla="*/ 3 w 16"/>
                  <a:gd name="T1" fmla="*/ 6 h 9"/>
                  <a:gd name="T2" fmla="*/ 0 w 16"/>
                  <a:gd name="T3" fmla="*/ 3 h 9"/>
                  <a:gd name="T4" fmla="*/ 0 w 16"/>
                  <a:gd name="T5" fmla="*/ 0 h 9"/>
                  <a:gd name="T6" fmla="*/ 16 w 16"/>
                  <a:gd name="T7" fmla="*/ 9 h 9"/>
                  <a:gd name="T8" fmla="*/ 3 w 16"/>
                  <a:gd name="T9" fmla="*/ 6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9">
                    <a:moveTo>
                      <a:pt x="3" y="6"/>
                    </a:moveTo>
                    <a:lnTo>
                      <a:pt x="0" y="3"/>
                    </a:lnTo>
                    <a:lnTo>
                      <a:pt x="0" y="0"/>
                    </a:lnTo>
                    <a:lnTo>
                      <a:pt x="16" y="9"/>
                    </a:lnTo>
                    <a:lnTo>
                      <a:pt x="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79" name="Freeform 128"/>
              <p:cNvSpPr/>
              <p:nvPr/>
            </p:nvSpPr>
            <p:spPr bwMode="auto">
              <a:xfrm>
                <a:off x="4074" y="570"/>
                <a:ext cx="19" cy="8"/>
              </a:xfrm>
              <a:custGeom>
                <a:avLst/>
                <a:gdLst>
                  <a:gd name="T0" fmla="*/ 13 w 19"/>
                  <a:gd name="T1" fmla="*/ 5 h 8"/>
                  <a:gd name="T2" fmla="*/ 19 w 19"/>
                  <a:gd name="T3" fmla="*/ 2 h 8"/>
                  <a:gd name="T4" fmla="*/ 19 w 19"/>
                  <a:gd name="T5" fmla="*/ 0 h 8"/>
                  <a:gd name="T6" fmla="*/ 0 w 19"/>
                  <a:gd name="T7" fmla="*/ 8 h 8"/>
                  <a:gd name="T8" fmla="*/ 13 w 19"/>
                  <a:gd name="T9" fmla="*/ 5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8">
                    <a:moveTo>
                      <a:pt x="13" y="5"/>
                    </a:moveTo>
                    <a:lnTo>
                      <a:pt x="19" y="2"/>
                    </a:lnTo>
                    <a:lnTo>
                      <a:pt x="19" y="0"/>
                    </a:lnTo>
                    <a:lnTo>
                      <a:pt x="0" y="8"/>
                    </a:lnTo>
                    <a:lnTo>
                      <a:pt x="1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80" name="Freeform 129"/>
              <p:cNvSpPr/>
              <p:nvPr/>
            </p:nvSpPr>
            <p:spPr bwMode="auto">
              <a:xfrm>
                <a:off x="2687" y="579"/>
                <a:ext cx="16" cy="6"/>
              </a:xfrm>
              <a:custGeom>
                <a:avLst/>
                <a:gdLst>
                  <a:gd name="T0" fmla="*/ 3 w 16"/>
                  <a:gd name="T1" fmla="*/ 6 h 6"/>
                  <a:gd name="T2" fmla="*/ 0 w 16"/>
                  <a:gd name="T3" fmla="*/ 6 h 6"/>
                  <a:gd name="T4" fmla="*/ 13 w 16"/>
                  <a:gd name="T5" fmla="*/ 2 h 6"/>
                  <a:gd name="T6" fmla="*/ 16 w 16"/>
                  <a:gd name="T7" fmla="*/ 0 h 6"/>
                  <a:gd name="T8" fmla="*/ 16 w 16"/>
                  <a:gd name="T9" fmla="*/ 2 h 6"/>
                  <a:gd name="T10" fmla="*/ 3 w 16"/>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6">
                    <a:moveTo>
                      <a:pt x="3" y="6"/>
                    </a:moveTo>
                    <a:lnTo>
                      <a:pt x="0" y="6"/>
                    </a:lnTo>
                    <a:lnTo>
                      <a:pt x="13" y="2"/>
                    </a:lnTo>
                    <a:lnTo>
                      <a:pt x="16" y="0"/>
                    </a:lnTo>
                    <a:lnTo>
                      <a:pt x="16" y="2"/>
                    </a:lnTo>
                    <a:lnTo>
                      <a:pt x="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81" name="Freeform 130"/>
              <p:cNvSpPr/>
              <p:nvPr/>
            </p:nvSpPr>
            <p:spPr bwMode="auto">
              <a:xfrm>
                <a:off x="4010" y="576"/>
                <a:ext cx="13" cy="6"/>
              </a:xfrm>
              <a:custGeom>
                <a:avLst/>
                <a:gdLst>
                  <a:gd name="T0" fmla="*/ 9 w 13"/>
                  <a:gd name="T1" fmla="*/ 6 h 6"/>
                  <a:gd name="T2" fmla="*/ 13 w 13"/>
                  <a:gd name="T3" fmla="*/ 6 h 6"/>
                  <a:gd name="T4" fmla="*/ 3 w 13"/>
                  <a:gd name="T5" fmla="*/ 2 h 6"/>
                  <a:gd name="T6" fmla="*/ 0 w 13"/>
                  <a:gd name="T7" fmla="*/ 0 h 6"/>
                  <a:gd name="T8" fmla="*/ 0 w 13"/>
                  <a:gd name="T9" fmla="*/ 2 h 6"/>
                  <a:gd name="T10" fmla="*/ 9 w 13"/>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6">
                    <a:moveTo>
                      <a:pt x="9" y="6"/>
                    </a:moveTo>
                    <a:lnTo>
                      <a:pt x="13" y="6"/>
                    </a:lnTo>
                    <a:lnTo>
                      <a:pt x="3" y="2"/>
                    </a:lnTo>
                    <a:lnTo>
                      <a:pt x="0" y="0"/>
                    </a:lnTo>
                    <a:lnTo>
                      <a:pt x="0" y="2"/>
                    </a:lnTo>
                    <a:lnTo>
                      <a:pt x="9"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82" name="Freeform 131"/>
              <p:cNvSpPr/>
              <p:nvPr/>
            </p:nvSpPr>
            <p:spPr bwMode="auto">
              <a:xfrm>
                <a:off x="1979" y="581"/>
                <a:ext cx="193" cy="331"/>
              </a:xfrm>
              <a:custGeom>
                <a:avLst/>
                <a:gdLst>
                  <a:gd name="T0" fmla="*/ 180 w 193"/>
                  <a:gd name="T1" fmla="*/ 12 h 331"/>
                  <a:gd name="T2" fmla="*/ 193 w 193"/>
                  <a:gd name="T3" fmla="*/ 29 h 331"/>
                  <a:gd name="T4" fmla="*/ 173 w 193"/>
                  <a:gd name="T5" fmla="*/ 53 h 331"/>
                  <a:gd name="T6" fmla="*/ 151 w 193"/>
                  <a:gd name="T7" fmla="*/ 62 h 331"/>
                  <a:gd name="T8" fmla="*/ 148 w 193"/>
                  <a:gd name="T9" fmla="*/ 61 h 331"/>
                  <a:gd name="T10" fmla="*/ 164 w 193"/>
                  <a:gd name="T11" fmla="*/ 53 h 331"/>
                  <a:gd name="T12" fmla="*/ 170 w 193"/>
                  <a:gd name="T13" fmla="*/ 51 h 331"/>
                  <a:gd name="T14" fmla="*/ 164 w 193"/>
                  <a:gd name="T15" fmla="*/ 50 h 331"/>
                  <a:gd name="T16" fmla="*/ 161 w 193"/>
                  <a:gd name="T17" fmla="*/ 29 h 331"/>
                  <a:gd name="T18" fmla="*/ 132 w 193"/>
                  <a:gd name="T19" fmla="*/ 16 h 331"/>
                  <a:gd name="T20" fmla="*/ 116 w 193"/>
                  <a:gd name="T21" fmla="*/ 15 h 331"/>
                  <a:gd name="T22" fmla="*/ 61 w 193"/>
                  <a:gd name="T23" fmla="*/ 29 h 331"/>
                  <a:gd name="T24" fmla="*/ 26 w 193"/>
                  <a:gd name="T25" fmla="*/ 64 h 331"/>
                  <a:gd name="T26" fmla="*/ 39 w 193"/>
                  <a:gd name="T27" fmla="*/ 120 h 331"/>
                  <a:gd name="T28" fmla="*/ 77 w 193"/>
                  <a:gd name="T29" fmla="*/ 153 h 331"/>
                  <a:gd name="T30" fmla="*/ 116 w 193"/>
                  <a:gd name="T31" fmla="*/ 182 h 331"/>
                  <a:gd name="T32" fmla="*/ 135 w 193"/>
                  <a:gd name="T33" fmla="*/ 196 h 331"/>
                  <a:gd name="T34" fmla="*/ 164 w 193"/>
                  <a:gd name="T35" fmla="*/ 220 h 331"/>
                  <a:gd name="T36" fmla="*/ 186 w 193"/>
                  <a:gd name="T37" fmla="*/ 261 h 331"/>
                  <a:gd name="T38" fmla="*/ 183 w 193"/>
                  <a:gd name="T39" fmla="*/ 287 h 331"/>
                  <a:gd name="T40" fmla="*/ 173 w 193"/>
                  <a:gd name="T41" fmla="*/ 300 h 331"/>
                  <a:gd name="T42" fmla="*/ 167 w 193"/>
                  <a:gd name="T43" fmla="*/ 306 h 331"/>
                  <a:gd name="T44" fmla="*/ 129 w 193"/>
                  <a:gd name="T45" fmla="*/ 326 h 331"/>
                  <a:gd name="T46" fmla="*/ 80 w 193"/>
                  <a:gd name="T47" fmla="*/ 331 h 331"/>
                  <a:gd name="T48" fmla="*/ 36 w 193"/>
                  <a:gd name="T49" fmla="*/ 320 h 331"/>
                  <a:gd name="T50" fmla="*/ 26 w 193"/>
                  <a:gd name="T51" fmla="*/ 308 h 331"/>
                  <a:gd name="T52" fmla="*/ 39 w 193"/>
                  <a:gd name="T53" fmla="*/ 290 h 331"/>
                  <a:gd name="T54" fmla="*/ 55 w 193"/>
                  <a:gd name="T55" fmla="*/ 285 h 331"/>
                  <a:gd name="T56" fmla="*/ 58 w 193"/>
                  <a:gd name="T57" fmla="*/ 287 h 331"/>
                  <a:gd name="T58" fmla="*/ 52 w 193"/>
                  <a:gd name="T59" fmla="*/ 303 h 331"/>
                  <a:gd name="T60" fmla="*/ 77 w 193"/>
                  <a:gd name="T61" fmla="*/ 319 h 331"/>
                  <a:gd name="T62" fmla="*/ 96 w 193"/>
                  <a:gd name="T63" fmla="*/ 319 h 331"/>
                  <a:gd name="T64" fmla="*/ 135 w 193"/>
                  <a:gd name="T65" fmla="*/ 303 h 331"/>
                  <a:gd name="T66" fmla="*/ 145 w 193"/>
                  <a:gd name="T67" fmla="*/ 281 h 331"/>
                  <a:gd name="T68" fmla="*/ 119 w 193"/>
                  <a:gd name="T69" fmla="*/ 259 h 331"/>
                  <a:gd name="T70" fmla="*/ 87 w 193"/>
                  <a:gd name="T71" fmla="*/ 250 h 331"/>
                  <a:gd name="T72" fmla="*/ 112 w 193"/>
                  <a:gd name="T73" fmla="*/ 250 h 331"/>
                  <a:gd name="T74" fmla="*/ 135 w 193"/>
                  <a:gd name="T75" fmla="*/ 253 h 331"/>
                  <a:gd name="T76" fmla="*/ 145 w 193"/>
                  <a:gd name="T77" fmla="*/ 252 h 331"/>
                  <a:gd name="T78" fmla="*/ 119 w 193"/>
                  <a:gd name="T79" fmla="*/ 235 h 331"/>
                  <a:gd name="T80" fmla="*/ 74 w 193"/>
                  <a:gd name="T81" fmla="*/ 223 h 331"/>
                  <a:gd name="T82" fmla="*/ 77 w 193"/>
                  <a:gd name="T83" fmla="*/ 221 h 331"/>
                  <a:gd name="T84" fmla="*/ 116 w 193"/>
                  <a:gd name="T85" fmla="*/ 224 h 331"/>
                  <a:gd name="T86" fmla="*/ 138 w 193"/>
                  <a:gd name="T87" fmla="*/ 234 h 331"/>
                  <a:gd name="T88" fmla="*/ 141 w 193"/>
                  <a:gd name="T89" fmla="*/ 235 h 331"/>
                  <a:gd name="T90" fmla="*/ 148 w 193"/>
                  <a:gd name="T91" fmla="*/ 234 h 331"/>
                  <a:gd name="T92" fmla="*/ 138 w 193"/>
                  <a:gd name="T93" fmla="*/ 224 h 331"/>
                  <a:gd name="T94" fmla="*/ 80 w 193"/>
                  <a:gd name="T95" fmla="*/ 183 h 331"/>
                  <a:gd name="T96" fmla="*/ 39 w 193"/>
                  <a:gd name="T97" fmla="*/ 156 h 331"/>
                  <a:gd name="T98" fmla="*/ 10 w 193"/>
                  <a:gd name="T99" fmla="*/ 117 h 331"/>
                  <a:gd name="T100" fmla="*/ 0 w 193"/>
                  <a:gd name="T101" fmla="*/ 74 h 331"/>
                  <a:gd name="T102" fmla="*/ 20 w 193"/>
                  <a:gd name="T103" fmla="*/ 38 h 331"/>
                  <a:gd name="T104" fmla="*/ 26 w 193"/>
                  <a:gd name="T105" fmla="*/ 32 h 331"/>
                  <a:gd name="T106" fmla="*/ 68 w 193"/>
                  <a:gd name="T107" fmla="*/ 9 h 331"/>
                  <a:gd name="T108" fmla="*/ 80 w 193"/>
                  <a:gd name="T109" fmla="*/ 4 h 331"/>
                  <a:gd name="T110" fmla="*/ 122 w 193"/>
                  <a:gd name="T111" fmla="*/ 0 h 331"/>
                  <a:gd name="T112" fmla="*/ 154 w 193"/>
                  <a:gd name="T113" fmla="*/ 3 h 33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93" h="331">
                    <a:moveTo>
                      <a:pt x="154" y="3"/>
                    </a:moveTo>
                    <a:lnTo>
                      <a:pt x="180" y="12"/>
                    </a:lnTo>
                    <a:lnTo>
                      <a:pt x="189" y="20"/>
                    </a:lnTo>
                    <a:lnTo>
                      <a:pt x="193" y="29"/>
                    </a:lnTo>
                    <a:lnTo>
                      <a:pt x="189" y="41"/>
                    </a:lnTo>
                    <a:lnTo>
                      <a:pt x="173" y="53"/>
                    </a:lnTo>
                    <a:lnTo>
                      <a:pt x="161" y="59"/>
                    </a:lnTo>
                    <a:lnTo>
                      <a:pt x="151" y="62"/>
                    </a:lnTo>
                    <a:lnTo>
                      <a:pt x="151" y="61"/>
                    </a:lnTo>
                    <a:lnTo>
                      <a:pt x="148" y="61"/>
                    </a:lnTo>
                    <a:lnTo>
                      <a:pt x="161" y="53"/>
                    </a:lnTo>
                    <a:lnTo>
                      <a:pt x="164" y="53"/>
                    </a:lnTo>
                    <a:lnTo>
                      <a:pt x="167" y="51"/>
                    </a:lnTo>
                    <a:lnTo>
                      <a:pt x="170" y="51"/>
                    </a:lnTo>
                    <a:lnTo>
                      <a:pt x="170" y="50"/>
                    </a:lnTo>
                    <a:lnTo>
                      <a:pt x="164" y="50"/>
                    </a:lnTo>
                    <a:lnTo>
                      <a:pt x="167" y="38"/>
                    </a:lnTo>
                    <a:lnTo>
                      <a:pt x="161" y="29"/>
                    </a:lnTo>
                    <a:lnTo>
                      <a:pt x="151" y="24"/>
                    </a:lnTo>
                    <a:lnTo>
                      <a:pt x="132" y="16"/>
                    </a:lnTo>
                    <a:lnTo>
                      <a:pt x="122" y="16"/>
                    </a:lnTo>
                    <a:lnTo>
                      <a:pt x="116" y="15"/>
                    </a:lnTo>
                    <a:lnTo>
                      <a:pt x="77" y="23"/>
                    </a:lnTo>
                    <a:lnTo>
                      <a:pt x="61" y="29"/>
                    </a:lnTo>
                    <a:lnTo>
                      <a:pt x="39" y="42"/>
                    </a:lnTo>
                    <a:lnTo>
                      <a:pt x="26" y="64"/>
                    </a:lnTo>
                    <a:lnTo>
                      <a:pt x="29" y="94"/>
                    </a:lnTo>
                    <a:lnTo>
                      <a:pt x="39" y="120"/>
                    </a:lnTo>
                    <a:lnTo>
                      <a:pt x="61" y="142"/>
                    </a:lnTo>
                    <a:lnTo>
                      <a:pt x="77" y="153"/>
                    </a:lnTo>
                    <a:lnTo>
                      <a:pt x="93" y="167"/>
                    </a:lnTo>
                    <a:lnTo>
                      <a:pt x="116" y="182"/>
                    </a:lnTo>
                    <a:lnTo>
                      <a:pt x="132" y="193"/>
                    </a:lnTo>
                    <a:lnTo>
                      <a:pt x="135" y="196"/>
                    </a:lnTo>
                    <a:lnTo>
                      <a:pt x="138" y="199"/>
                    </a:lnTo>
                    <a:lnTo>
                      <a:pt x="164" y="220"/>
                    </a:lnTo>
                    <a:lnTo>
                      <a:pt x="177" y="238"/>
                    </a:lnTo>
                    <a:lnTo>
                      <a:pt x="186" y="261"/>
                    </a:lnTo>
                    <a:lnTo>
                      <a:pt x="186" y="270"/>
                    </a:lnTo>
                    <a:lnTo>
                      <a:pt x="183" y="287"/>
                    </a:lnTo>
                    <a:lnTo>
                      <a:pt x="177" y="290"/>
                    </a:lnTo>
                    <a:lnTo>
                      <a:pt x="173" y="300"/>
                    </a:lnTo>
                    <a:lnTo>
                      <a:pt x="170" y="300"/>
                    </a:lnTo>
                    <a:lnTo>
                      <a:pt x="167" y="306"/>
                    </a:lnTo>
                    <a:lnTo>
                      <a:pt x="154" y="317"/>
                    </a:lnTo>
                    <a:lnTo>
                      <a:pt x="129" y="326"/>
                    </a:lnTo>
                    <a:lnTo>
                      <a:pt x="109" y="329"/>
                    </a:lnTo>
                    <a:lnTo>
                      <a:pt x="80" y="331"/>
                    </a:lnTo>
                    <a:lnTo>
                      <a:pt x="52" y="326"/>
                    </a:lnTo>
                    <a:lnTo>
                      <a:pt x="36" y="320"/>
                    </a:lnTo>
                    <a:lnTo>
                      <a:pt x="29" y="313"/>
                    </a:lnTo>
                    <a:lnTo>
                      <a:pt x="26" y="308"/>
                    </a:lnTo>
                    <a:lnTo>
                      <a:pt x="29" y="296"/>
                    </a:lnTo>
                    <a:lnTo>
                      <a:pt x="39" y="290"/>
                    </a:lnTo>
                    <a:lnTo>
                      <a:pt x="52" y="287"/>
                    </a:lnTo>
                    <a:lnTo>
                      <a:pt x="55" y="285"/>
                    </a:lnTo>
                    <a:lnTo>
                      <a:pt x="64" y="285"/>
                    </a:lnTo>
                    <a:lnTo>
                      <a:pt x="58" y="287"/>
                    </a:lnTo>
                    <a:lnTo>
                      <a:pt x="52" y="294"/>
                    </a:lnTo>
                    <a:lnTo>
                      <a:pt x="52" y="303"/>
                    </a:lnTo>
                    <a:lnTo>
                      <a:pt x="61" y="313"/>
                    </a:lnTo>
                    <a:lnTo>
                      <a:pt x="77" y="319"/>
                    </a:lnTo>
                    <a:lnTo>
                      <a:pt x="90" y="320"/>
                    </a:lnTo>
                    <a:lnTo>
                      <a:pt x="96" y="319"/>
                    </a:lnTo>
                    <a:lnTo>
                      <a:pt x="116" y="314"/>
                    </a:lnTo>
                    <a:lnTo>
                      <a:pt x="135" y="303"/>
                    </a:lnTo>
                    <a:lnTo>
                      <a:pt x="145" y="290"/>
                    </a:lnTo>
                    <a:lnTo>
                      <a:pt x="145" y="281"/>
                    </a:lnTo>
                    <a:lnTo>
                      <a:pt x="138" y="272"/>
                    </a:lnTo>
                    <a:lnTo>
                      <a:pt x="119" y="259"/>
                    </a:lnTo>
                    <a:lnTo>
                      <a:pt x="100" y="253"/>
                    </a:lnTo>
                    <a:lnTo>
                      <a:pt x="87" y="250"/>
                    </a:lnTo>
                    <a:lnTo>
                      <a:pt x="93" y="249"/>
                    </a:lnTo>
                    <a:lnTo>
                      <a:pt x="112" y="250"/>
                    </a:lnTo>
                    <a:lnTo>
                      <a:pt x="132" y="253"/>
                    </a:lnTo>
                    <a:lnTo>
                      <a:pt x="135" y="253"/>
                    </a:lnTo>
                    <a:lnTo>
                      <a:pt x="138" y="255"/>
                    </a:lnTo>
                    <a:lnTo>
                      <a:pt x="145" y="252"/>
                    </a:lnTo>
                    <a:lnTo>
                      <a:pt x="135" y="243"/>
                    </a:lnTo>
                    <a:lnTo>
                      <a:pt x="119" y="235"/>
                    </a:lnTo>
                    <a:lnTo>
                      <a:pt x="96" y="228"/>
                    </a:lnTo>
                    <a:lnTo>
                      <a:pt x="74" y="223"/>
                    </a:lnTo>
                    <a:lnTo>
                      <a:pt x="71" y="223"/>
                    </a:lnTo>
                    <a:lnTo>
                      <a:pt x="77" y="221"/>
                    </a:lnTo>
                    <a:lnTo>
                      <a:pt x="100" y="221"/>
                    </a:lnTo>
                    <a:lnTo>
                      <a:pt x="116" y="224"/>
                    </a:lnTo>
                    <a:lnTo>
                      <a:pt x="132" y="229"/>
                    </a:lnTo>
                    <a:lnTo>
                      <a:pt x="138" y="234"/>
                    </a:lnTo>
                    <a:lnTo>
                      <a:pt x="138" y="235"/>
                    </a:lnTo>
                    <a:lnTo>
                      <a:pt x="141" y="235"/>
                    </a:lnTo>
                    <a:lnTo>
                      <a:pt x="145" y="235"/>
                    </a:lnTo>
                    <a:lnTo>
                      <a:pt x="148" y="234"/>
                    </a:lnTo>
                    <a:lnTo>
                      <a:pt x="145" y="226"/>
                    </a:lnTo>
                    <a:lnTo>
                      <a:pt x="138" y="224"/>
                    </a:lnTo>
                    <a:lnTo>
                      <a:pt x="135" y="218"/>
                    </a:lnTo>
                    <a:lnTo>
                      <a:pt x="80" y="183"/>
                    </a:lnTo>
                    <a:lnTo>
                      <a:pt x="64" y="173"/>
                    </a:lnTo>
                    <a:lnTo>
                      <a:pt x="39" y="156"/>
                    </a:lnTo>
                    <a:lnTo>
                      <a:pt x="20" y="132"/>
                    </a:lnTo>
                    <a:lnTo>
                      <a:pt x="10" y="117"/>
                    </a:lnTo>
                    <a:lnTo>
                      <a:pt x="0" y="95"/>
                    </a:lnTo>
                    <a:lnTo>
                      <a:pt x="0" y="74"/>
                    </a:lnTo>
                    <a:lnTo>
                      <a:pt x="10" y="50"/>
                    </a:lnTo>
                    <a:lnTo>
                      <a:pt x="20" y="38"/>
                    </a:lnTo>
                    <a:lnTo>
                      <a:pt x="23" y="35"/>
                    </a:lnTo>
                    <a:lnTo>
                      <a:pt x="26" y="32"/>
                    </a:lnTo>
                    <a:lnTo>
                      <a:pt x="58" y="12"/>
                    </a:lnTo>
                    <a:lnTo>
                      <a:pt x="68" y="9"/>
                    </a:lnTo>
                    <a:lnTo>
                      <a:pt x="71" y="9"/>
                    </a:lnTo>
                    <a:lnTo>
                      <a:pt x="80" y="4"/>
                    </a:lnTo>
                    <a:lnTo>
                      <a:pt x="119" y="0"/>
                    </a:lnTo>
                    <a:lnTo>
                      <a:pt x="122" y="0"/>
                    </a:lnTo>
                    <a:lnTo>
                      <a:pt x="132" y="0"/>
                    </a:lnTo>
                    <a:lnTo>
                      <a:pt x="154" y="3"/>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83" name="Freeform 132"/>
              <p:cNvSpPr/>
              <p:nvPr/>
            </p:nvSpPr>
            <p:spPr bwMode="auto">
              <a:xfrm>
                <a:off x="4541" y="575"/>
                <a:ext cx="193" cy="331"/>
              </a:xfrm>
              <a:custGeom>
                <a:avLst/>
                <a:gdLst>
                  <a:gd name="T0" fmla="*/ 13 w 193"/>
                  <a:gd name="T1" fmla="*/ 13 h 331"/>
                  <a:gd name="T2" fmla="*/ 0 w 193"/>
                  <a:gd name="T3" fmla="*/ 29 h 331"/>
                  <a:gd name="T4" fmla="*/ 16 w 193"/>
                  <a:gd name="T5" fmla="*/ 54 h 331"/>
                  <a:gd name="T6" fmla="*/ 42 w 193"/>
                  <a:gd name="T7" fmla="*/ 62 h 331"/>
                  <a:gd name="T8" fmla="*/ 45 w 193"/>
                  <a:gd name="T9" fmla="*/ 62 h 331"/>
                  <a:gd name="T10" fmla="*/ 29 w 193"/>
                  <a:gd name="T11" fmla="*/ 53 h 331"/>
                  <a:gd name="T12" fmla="*/ 23 w 193"/>
                  <a:gd name="T13" fmla="*/ 51 h 331"/>
                  <a:gd name="T14" fmla="*/ 29 w 193"/>
                  <a:gd name="T15" fmla="*/ 50 h 331"/>
                  <a:gd name="T16" fmla="*/ 29 w 193"/>
                  <a:gd name="T17" fmla="*/ 29 h 331"/>
                  <a:gd name="T18" fmla="*/ 58 w 193"/>
                  <a:gd name="T19" fmla="*/ 16 h 331"/>
                  <a:gd name="T20" fmla="*/ 77 w 193"/>
                  <a:gd name="T21" fmla="*/ 15 h 331"/>
                  <a:gd name="T22" fmla="*/ 132 w 193"/>
                  <a:gd name="T23" fmla="*/ 29 h 331"/>
                  <a:gd name="T24" fmla="*/ 167 w 193"/>
                  <a:gd name="T25" fmla="*/ 63 h 331"/>
                  <a:gd name="T26" fmla="*/ 154 w 193"/>
                  <a:gd name="T27" fmla="*/ 118 h 331"/>
                  <a:gd name="T28" fmla="*/ 116 w 193"/>
                  <a:gd name="T29" fmla="*/ 153 h 331"/>
                  <a:gd name="T30" fmla="*/ 77 w 193"/>
                  <a:gd name="T31" fmla="*/ 182 h 331"/>
                  <a:gd name="T32" fmla="*/ 61 w 193"/>
                  <a:gd name="T33" fmla="*/ 196 h 331"/>
                  <a:gd name="T34" fmla="*/ 32 w 193"/>
                  <a:gd name="T35" fmla="*/ 220 h 331"/>
                  <a:gd name="T36" fmla="*/ 10 w 193"/>
                  <a:gd name="T37" fmla="*/ 261 h 331"/>
                  <a:gd name="T38" fmla="*/ 13 w 193"/>
                  <a:gd name="T39" fmla="*/ 287 h 331"/>
                  <a:gd name="T40" fmla="*/ 26 w 193"/>
                  <a:gd name="T41" fmla="*/ 300 h 331"/>
                  <a:gd name="T42" fmla="*/ 32 w 193"/>
                  <a:gd name="T43" fmla="*/ 308 h 331"/>
                  <a:gd name="T44" fmla="*/ 68 w 193"/>
                  <a:gd name="T45" fmla="*/ 326 h 331"/>
                  <a:gd name="T46" fmla="*/ 116 w 193"/>
                  <a:gd name="T47" fmla="*/ 331 h 331"/>
                  <a:gd name="T48" fmla="*/ 161 w 193"/>
                  <a:gd name="T49" fmla="*/ 320 h 331"/>
                  <a:gd name="T50" fmla="*/ 170 w 193"/>
                  <a:gd name="T51" fmla="*/ 308 h 331"/>
                  <a:gd name="T52" fmla="*/ 157 w 193"/>
                  <a:gd name="T53" fmla="*/ 290 h 331"/>
                  <a:gd name="T54" fmla="*/ 141 w 193"/>
                  <a:gd name="T55" fmla="*/ 285 h 331"/>
                  <a:gd name="T56" fmla="*/ 138 w 193"/>
                  <a:gd name="T57" fmla="*/ 287 h 331"/>
                  <a:gd name="T58" fmla="*/ 145 w 193"/>
                  <a:gd name="T59" fmla="*/ 303 h 331"/>
                  <a:gd name="T60" fmla="*/ 122 w 193"/>
                  <a:gd name="T61" fmla="*/ 319 h 331"/>
                  <a:gd name="T62" fmla="*/ 100 w 193"/>
                  <a:gd name="T63" fmla="*/ 320 h 331"/>
                  <a:gd name="T64" fmla="*/ 61 w 193"/>
                  <a:gd name="T65" fmla="*/ 303 h 331"/>
                  <a:gd name="T66" fmla="*/ 52 w 193"/>
                  <a:gd name="T67" fmla="*/ 281 h 331"/>
                  <a:gd name="T68" fmla="*/ 77 w 193"/>
                  <a:gd name="T69" fmla="*/ 259 h 331"/>
                  <a:gd name="T70" fmla="*/ 109 w 193"/>
                  <a:gd name="T71" fmla="*/ 250 h 331"/>
                  <a:gd name="T72" fmla="*/ 84 w 193"/>
                  <a:gd name="T73" fmla="*/ 250 h 331"/>
                  <a:gd name="T74" fmla="*/ 61 w 193"/>
                  <a:gd name="T75" fmla="*/ 255 h 331"/>
                  <a:gd name="T76" fmla="*/ 52 w 193"/>
                  <a:gd name="T77" fmla="*/ 252 h 331"/>
                  <a:gd name="T78" fmla="*/ 77 w 193"/>
                  <a:gd name="T79" fmla="*/ 235 h 331"/>
                  <a:gd name="T80" fmla="*/ 122 w 193"/>
                  <a:gd name="T81" fmla="*/ 223 h 331"/>
                  <a:gd name="T82" fmla="*/ 119 w 193"/>
                  <a:gd name="T83" fmla="*/ 221 h 331"/>
                  <a:gd name="T84" fmla="*/ 81 w 193"/>
                  <a:gd name="T85" fmla="*/ 224 h 331"/>
                  <a:gd name="T86" fmla="*/ 58 w 193"/>
                  <a:gd name="T87" fmla="*/ 234 h 331"/>
                  <a:gd name="T88" fmla="*/ 55 w 193"/>
                  <a:gd name="T89" fmla="*/ 237 h 331"/>
                  <a:gd name="T90" fmla="*/ 48 w 193"/>
                  <a:gd name="T91" fmla="*/ 234 h 331"/>
                  <a:gd name="T92" fmla="*/ 58 w 193"/>
                  <a:gd name="T93" fmla="*/ 224 h 331"/>
                  <a:gd name="T94" fmla="*/ 113 w 193"/>
                  <a:gd name="T95" fmla="*/ 183 h 331"/>
                  <a:gd name="T96" fmla="*/ 154 w 193"/>
                  <a:gd name="T97" fmla="*/ 155 h 331"/>
                  <a:gd name="T98" fmla="*/ 183 w 193"/>
                  <a:gd name="T99" fmla="*/ 117 h 331"/>
                  <a:gd name="T100" fmla="*/ 193 w 193"/>
                  <a:gd name="T101" fmla="*/ 73 h 331"/>
                  <a:gd name="T102" fmla="*/ 173 w 193"/>
                  <a:gd name="T103" fmla="*/ 36 h 331"/>
                  <a:gd name="T104" fmla="*/ 167 w 193"/>
                  <a:gd name="T105" fmla="*/ 32 h 331"/>
                  <a:gd name="T106" fmla="*/ 122 w 193"/>
                  <a:gd name="T107" fmla="*/ 9 h 331"/>
                  <a:gd name="T108" fmla="*/ 113 w 193"/>
                  <a:gd name="T109" fmla="*/ 4 h 331"/>
                  <a:gd name="T110" fmla="*/ 68 w 193"/>
                  <a:gd name="T111" fmla="*/ 0 h 331"/>
                  <a:gd name="T112" fmla="*/ 36 w 193"/>
                  <a:gd name="T113" fmla="*/ 3 h 33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93" h="331">
                    <a:moveTo>
                      <a:pt x="36" y="3"/>
                    </a:moveTo>
                    <a:lnTo>
                      <a:pt x="13" y="13"/>
                    </a:lnTo>
                    <a:lnTo>
                      <a:pt x="4" y="21"/>
                    </a:lnTo>
                    <a:lnTo>
                      <a:pt x="0" y="29"/>
                    </a:lnTo>
                    <a:lnTo>
                      <a:pt x="4" y="41"/>
                    </a:lnTo>
                    <a:lnTo>
                      <a:pt x="16" y="54"/>
                    </a:lnTo>
                    <a:lnTo>
                      <a:pt x="32" y="59"/>
                    </a:lnTo>
                    <a:lnTo>
                      <a:pt x="42" y="62"/>
                    </a:lnTo>
                    <a:lnTo>
                      <a:pt x="45" y="62"/>
                    </a:lnTo>
                    <a:lnTo>
                      <a:pt x="29" y="53"/>
                    </a:lnTo>
                    <a:lnTo>
                      <a:pt x="23" y="53"/>
                    </a:lnTo>
                    <a:lnTo>
                      <a:pt x="23" y="51"/>
                    </a:lnTo>
                    <a:lnTo>
                      <a:pt x="23" y="50"/>
                    </a:lnTo>
                    <a:lnTo>
                      <a:pt x="29" y="50"/>
                    </a:lnTo>
                    <a:lnTo>
                      <a:pt x="26" y="38"/>
                    </a:lnTo>
                    <a:lnTo>
                      <a:pt x="29" y="29"/>
                    </a:lnTo>
                    <a:lnTo>
                      <a:pt x="39" y="24"/>
                    </a:lnTo>
                    <a:lnTo>
                      <a:pt x="58" y="16"/>
                    </a:lnTo>
                    <a:lnTo>
                      <a:pt x="68" y="16"/>
                    </a:lnTo>
                    <a:lnTo>
                      <a:pt x="77" y="15"/>
                    </a:lnTo>
                    <a:lnTo>
                      <a:pt x="116" y="22"/>
                    </a:lnTo>
                    <a:lnTo>
                      <a:pt x="132" y="29"/>
                    </a:lnTo>
                    <a:lnTo>
                      <a:pt x="151" y="42"/>
                    </a:lnTo>
                    <a:lnTo>
                      <a:pt x="167" y="63"/>
                    </a:lnTo>
                    <a:lnTo>
                      <a:pt x="164" y="94"/>
                    </a:lnTo>
                    <a:lnTo>
                      <a:pt x="154" y="118"/>
                    </a:lnTo>
                    <a:lnTo>
                      <a:pt x="132" y="142"/>
                    </a:lnTo>
                    <a:lnTo>
                      <a:pt x="116" y="153"/>
                    </a:lnTo>
                    <a:lnTo>
                      <a:pt x="100" y="167"/>
                    </a:lnTo>
                    <a:lnTo>
                      <a:pt x="77" y="182"/>
                    </a:lnTo>
                    <a:lnTo>
                      <a:pt x="61" y="194"/>
                    </a:lnTo>
                    <a:lnTo>
                      <a:pt x="61" y="196"/>
                    </a:lnTo>
                    <a:lnTo>
                      <a:pt x="55" y="199"/>
                    </a:lnTo>
                    <a:lnTo>
                      <a:pt x="32" y="220"/>
                    </a:lnTo>
                    <a:lnTo>
                      <a:pt x="16" y="238"/>
                    </a:lnTo>
                    <a:lnTo>
                      <a:pt x="10" y="261"/>
                    </a:lnTo>
                    <a:lnTo>
                      <a:pt x="10" y="271"/>
                    </a:lnTo>
                    <a:lnTo>
                      <a:pt x="13" y="287"/>
                    </a:lnTo>
                    <a:lnTo>
                      <a:pt x="20" y="290"/>
                    </a:lnTo>
                    <a:lnTo>
                      <a:pt x="26" y="300"/>
                    </a:lnTo>
                    <a:lnTo>
                      <a:pt x="32" y="308"/>
                    </a:lnTo>
                    <a:lnTo>
                      <a:pt x="45" y="317"/>
                    </a:lnTo>
                    <a:lnTo>
                      <a:pt x="68" y="326"/>
                    </a:lnTo>
                    <a:lnTo>
                      <a:pt x="87" y="329"/>
                    </a:lnTo>
                    <a:lnTo>
                      <a:pt x="116" y="331"/>
                    </a:lnTo>
                    <a:lnTo>
                      <a:pt x="145" y="326"/>
                    </a:lnTo>
                    <a:lnTo>
                      <a:pt x="161" y="320"/>
                    </a:lnTo>
                    <a:lnTo>
                      <a:pt x="170" y="312"/>
                    </a:lnTo>
                    <a:lnTo>
                      <a:pt x="170" y="308"/>
                    </a:lnTo>
                    <a:lnTo>
                      <a:pt x="167" y="296"/>
                    </a:lnTo>
                    <a:lnTo>
                      <a:pt x="157" y="290"/>
                    </a:lnTo>
                    <a:lnTo>
                      <a:pt x="148" y="287"/>
                    </a:lnTo>
                    <a:lnTo>
                      <a:pt x="141" y="285"/>
                    </a:lnTo>
                    <a:lnTo>
                      <a:pt x="132" y="285"/>
                    </a:lnTo>
                    <a:lnTo>
                      <a:pt x="138" y="287"/>
                    </a:lnTo>
                    <a:lnTo>
                      <a:pt x="148" y="294"/>
                    </a:lnTo>
                    <a:lnTo>
                      <a:pt x="145" y="303"/>
                    </a:lnTo>
                    <a:lnTo>
                      <a:pt x="135" y="312"/>
                    </a:lnTo>
                    <a:lnTo>
                      <a:pt x="122" y="319"/>
                    </a:lnTo>
                    <a:lnTo>
                      <a:pt x="106" y="320"/>
                    </a:lnTo>
                    <a:lnTo>
                      <a:pt x="100" y="320"/>
                    </a:lnTo>
                    <a:lnTo>
                      <a:pt x="84" y="314"/>
                    </a:lnTo>
                    <a:lnTo>
                      <a:pt x="61" y="303"/>
                    </a:lnTo>
                    <a:lnTo>
                      <a:pt x="52" y="291"/>
                    </a:lnTo>
                    <a:lnTo>
                      <a:pt x="52" y="281"/>
                    </a:lnTo>
                    <a:lnTo>
                      <a:pt x="58" y="273"/>
                    </a:lnTo>
                    <a:lnTo>
                      <a:pt x="77" y="259"/>
                    </a:lnTo>
                    <a:lnTo>
                      <a:pt x="93" y="253"/>
                    </a:lnTo>
                    <a:lnTo>
                      <a:pt x="109" y="250"/>
                    </a:lnTo>
                    <a:lnTo>
                      <a:pt x="103" y="249"/>
                    </a:lnTo>
                    <a:lnTo>
                      <a:pt x="84" y="250"/>
                    </a:lnTo>
                    <a:lnTo>
                      <a:pt x="64" y="253"/>
                    </a:lnTo>
                    <a:lnTo>
                      <a:pt x="61" y="255"/>
                    </a:lnTo>
                    <a:lnTo>
                      <a:pt x="58" y="255"/>
                    </a:lnTo>
                    <a:lnTo>
                      <a:pt x="52" y="252"/>
                    </a:lnTo>
                    <a:lnTo>
                      <a:pt x="61" y="243"/>
                    </a:lnTo>
                    <a:lnTo>
                      <a:pt x="77" y="235"/>
                    </a:lnTo>
                    <a:lnTo>
                      <a:pt x="100" y="227"/>
                    </a:lnTo>
                    <a:lnTo>
                      <a:pt x="122" y="223"/>
                    </a:lnTo>
                    <a:lnTo>
                      <a:pt x="119" y="221"/>
                    </a:lnTo>
                    <a:lnTo>
                      <a:pt x="97" y="221"/>
                    </a:lnTo>
                    <a:lnTo>
                      <a:pt x="81" y="224"/>
                    </a:lnTo>
                    <a:lnTo>
                      <a:pt x="64" y="229"/>
                    </a:lnTo>
                    <a:lnTo>
                      <a:pt x="58" y="234"/>
                    </a:lnTo>
                    <a:lnTo>
                      <a:pt x="58" y="235"/>
                    </a:lnTo>
                    <a:lnTo>
                      <a:pt x="55" y="237"/>
                    </a:lnTo>
                    <a:lnTo>
                      <a:pt x="48" y="235"/>
                    </a:lnTo>
                    <a:lnTo>
                      <a:pt x="48" y="234"/>
                    </a:lnTo>
                    <a:lnTo>
                      <a:pt x="52" y="226"/>
                    </a:lnTo>
                    <a:lnTo>
                      <a:pt x="58" y="224"/>
                    </a:lnTo>
                    <a:lnTo>
                      <a:pt x="61" y="218"/>
                    </a:lnTo>
                    <a:lnTo>
                      <a:pt x="113" y="183"/>
                    </a:lnTo>
                    <a:lnTo>
                      <a:pt x="132" y="173"/>
                    </a:lnTo>
                    <a:lnTo>
                      <a:pt x="154" y="155"/>
                    </a:lnTo>
                    <a:lnTo>
                      <a:pt x="173" y="132"/>
                    </a:lnTo>
                    <a:lnTo>
                      <a:pt x="183" y="117"/>
                    </a:lnTo>
                    <a:lnTo>
                      <a:pt x="193" y="95"/>
                    </a:lnTo>
                    <a:lnTo>
                      <a:pt x="193" y="73"/>
                    </a:lnTo>
                    <a:lnTo>
                      <a:pt x="183" y="50"/>
                    </a:lnTo>
                    <a:lnTo>
                      <a:pt x="173" y="36"/>
                    </a:lnTo>
                    <a:lnTo>
                      <a:pt x="170" y="35"/>
                    </a:lnTo>
                    <a:lnTo>
                      <a:pt x="167" y="32"/>
                    </a:lnTo>
                    <a:lnTo>
                      <a:pt x="135" y="12"/>
                    </a:lnTo>
                    <a:lnTo>
                      <a:pt x="122" y="9"/>
                    </a:lnTo>
                    <a:lnTo>
                      <a:pt x="119" y="9"/>
                    </a:lnTo>
                    <a:lnTo>
                      <a:pt x="113" y="4"/>
                    </a:lnTo>
                    <a:lnTo>
                      <a:pt x="74" y="0"/>
                    </a:lnTo>
                    <a:lnTo>
                      <a:pt x="68" y="0"/>
                    </a:lnTo>
                    <a:lnTo>
                      <a:pt x="58" y="0"/>
                    </a:lnTo>
                    <a:lnTo>
                      <a:pt x="36" y="3"/>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84" name="Freeform 133"/>
              <p:cNvSpPr/>
              <p:nvPr/>
            </p:nvSpPr>
            <p:spPr bwMode="auto">
              <a:xfrm>
                <a:off x="2290" y="582"/>
                <a:ext cx="16" cy="11"/>
              </a:xfrm>
              <a:custGeom>
                <a:avLst/>
                <a:gdLst>
                  <a:gd name="T0" fmla="*/ 16 w 16"/>
                  <a:gd name="T1" fmla="*/ 2 h 11"/>
                  <a:gd name="T2" fmla="*/ 6 w 16"/>
                  <a:gd name="T3" fmla="*/ 9 h 11"/>
                  <a:gd name="T4" fmla="*/ 3 w 16"/>
                  <a:gd name="T5" fmla="*/ 11 h 11"/>
                  <a:gd name="T6" fmla="*/ 0 w 16"/>
                  <a:gd name="T7" fmla="*/ 11 h 11"/>
                  <a:gd name="T8" fmla="*/ 0 w 16"/>
                  <a:gd name="T9" fmla="*/ 11 h 11"/>
                  <a:gd name="T10" fmla="*/ 16 w 16"/>
                  <a:gd name="T11" fmla="*/ 0 h 11"/>
                  <a:gd name="T12" fmla="*/ 16 w 16"/>
                  <a:gd name="T13" fmla="*/ 0 h 11"/>
                  <a:gd name="T14" fmla="*/ 16 w 16"/>
                  <a:gd name="T15" fmla="*/ 2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1">
                    <a:moveTo>
                      <a:pt x="16" y="2"/>
                    </a:moveTo>
                    <a:lnTo>
                      <a:pt x="6" y="9"/>
                    </a:lnTo>
                    <a:lnTo>
                      <a:pt x="3" y="11"/>
                    </a:lnTo>
                    <a:lnTo>
                      <a:pt x="0" y="11"/>
                    </a:lnTo>
                    <a:lnTo>
                      <a:pt x="16" y="0"/>
                    </a:lnTo>
                    <a:lnTo>
                      <a:pt x="16"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85" name="Freeform 134"/>
              <p:cNvSpPr/>
              <p:nvPr/>
            </p:nvSpPr>
            <p:spPr bwMode="auto">
              <a:xfrm>
                <a:off x="4404" y="578"/>
                <a:ext cx="19" cy="10"/>
              </a:xfrm>
              <a:custGeom>
                <a:avLst/>
                <a:gdLst>
                  <a:gd name="T0" fmla="*/ 0 w 19"/>
                  <a:gd name="T1" fmla="*/ 1 h 10"/>
                  <a:gd name="T2" fmla="*/ 13 w 19"/>
                  <a:gd name="T3" fmla="*/ 9 h 10"/>
                  <a:gd name="T4" fmla="*/ 16 w 19"/>
                  <a:gd name="T5" fmla="*/ 10 h 10"/>
                  <a:gd name="T6" fmla="*/ 16 w 19"/>
                  <a:gd name="T7" fmla="*/ 10 h 10"/>
                  <a:gd name="T8" fmla="*/ 19 w 19"/>
                  <a:gd name="T9" fmla="*/ 9 h 10"/>
                  <a:gd name="T10" fmla="*/ 3 w 19"/>
                  <a:gd name="T11" fmla="*/ 0 h 10"/>
                  <a:gd name="T12" fmla="*/ 0 w 19"/>
                  <a:gd name="T13" fmla="*/ 0 h 10"/>
                  <a:gd name="T14" fmla="*/ 0 w 19"/>
                  <a:gd name="T15" fmla="*/ 1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10">
                    <a:moveTo>
                      <a:pt x="0" y="1"/>
                    </a:moveTo>
                    <a:lnTo>
                      <a:pt x="13" y="9"/>
                    </a:lnTo>
                    <a:lnTo>
                      <a:pt x="16" y="10"/>
                    </a:lnTo>
                    <a:lnTo>
                      <a:pt x="19" y="9"/>
                    </a:lnTo>
                    <a:lnTo>
                      <a:pt x="3" y="0"/>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86" name="Freeform 135"/>
              <p:cNvSpPr/>
              <p:nvPr/>
            </p:nvSpPr>
            <p:spPr bwMode="auto">
              <a:xfrm>
                <a:off x="2652" y="585"/>
                <a:ext cx="26" cy="3"/>
              </a:xfrm>
              <a:custGeom>
                <a:avLst/>
                <a:gdLst>
                  <a:gd name="T0" fmla="*/ 22 w 26"/>
                  <a:gd name="T1" fmla="*/ 2 h 3"/>
                  <a:gd name="T2" fmla="*/ 22 w 26"/>
                  <a:gd name="T3" fmla="*/ 2 h 3"/>
                  <a:gd name="T4" fmla="*/ 26 w 26"/>
                  <a:gd name="T5" fmla="*/ 2 h 3"/>
                  <a:gd name="T6" fmla="*/ 16 w 26"/>
                  <a:gd name="T7" fmla="*/ 3 h 3"/>
                  <a:gd name="T8" fmla="*/ 0 w 26"/>
                  <a:gd name="T9" fmla="*/ 2 h 3"/>
                  <a:gd name="T10" fmla="*/ 0 w 26"/>
                  <a:gd name="T11" fmla="*/ 0 h 3"/>
                  <a:gd name="T12" fmla="*/ 16 w 26"/>
                  <a:gd name="T13" fmla="*/ 2 h 3"/>
                  <a:gd name="T14" fmla="*/ 22 w 26"/>
                  <a:gd name="T15" fmla="*/ 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3">
                    <a:moveTo>
                      <a:pt x="22" y="2"/>
                    </a:moveTo>
                    <a:lnTo>
                      <a:pt x="22" y="2"/>
                    </a:lnTo>
                    <a:lnTo>
                      <a:pt x="26" y="2"/>
                    </a:lnTo>
                    <a:lnTo>
                      <a:pt x="16" y="3"/>
                    </a:lnTo>
                    <a:lnTo>
                      <a:pt x="0" y="2"/>
                    </a:lnTo>
                    <a:lnTo>
                      <a:pt x="0" y="0"/>
                    </a:lnTo>
                    <a:lnTo>
                      <a:pt x="16" y="2"/>
                    </a:lnTo>
                    <a:lnTo>
                      <a:pt x="22"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87" name="Freeform 136"/>
              <p:cNvSpPr/>
              <p:nvPr/>
            </p:nvSpPr>
            <p:spPr bwMode="auto">
              <a:xfrm>
                <a:off x="4035" y="581"/>
                <a:ext cx="26" cy="3"/>
              </a:xfrm>
              <a:custGeom>
                <a:avLst/>
                <a:gdLst>
                  <a:gd name="T0" fmla="*/ 4 w 26"/>
                  <a:gd name="T1" fmla="*/ 3 h 3"/>
                  <a:gd name="T2" fmla="*/ 0 w 26"/>
                  <a:gd name="T3" fmla="*/ 1 h 3"/>
                  <a:gd name="T4" fmla="*/ 0 w 26"/>
                  <a:gd name="T5" fmla="*/ 3 h 3"/>
                  <a:gd name="T6" fmla="*/ 10 w 26"/>
                  <a:gd name="T7" fmla="*/ 3 h 3"/>
                  <a:gd name="T8" fmla="*/ 23 w 26"/>
                  <a:gd name="T9" fmla="*/ 1 h 3"/>
                  <a:gd name="T10" fmla="*/ 26 w 26"/>
                  <a:gd name="T11" fmla="*/ 0 h 3"/>
                  <a:gd name="T12" fmla="*/ 7 w 26"/>
                  <a:gd name="T13" fmla="*/ 3 h 3"/>
                  <a:gd name="T14" fmla="*/ 4 w 26"/>
                  <a:gd name="T15" fmla="*/ 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3">
                    <a:moveTo>
                      <a:pt x="4" y="3"/>
                    </a:moveTo>
                    <a:lnTo>
                      <a:pt x="0" y="1"/>
                    </a:lnTo>
                    <a:lnTo>
                      <a:pt x="0" y="3"/>
                    </a:lnTo>
                    <a:lnTo>
                      <a:pt x="10" y="3"/>
                    </a:lnTo>
                    <a:lnTo>
                      <a:pt x="23" y="1"/>
                    </a:lnTo>
                    <a:lnTo>
                      <a:pt x="26" y="0"/>
                    </a:lnTo>
                    <a:lnTo>
                      <a:pt x="7" y="3"/>
                    </a:lnTo>
                    <a:lnTo>
                      <a:pt x="4"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88" name="Freeform 137"/>
              <p:cNvSpPr/>
              <p:nvPr/>
            </p:nvSpPr>
            <p:spPr bwMode="auto">
              <a:xfrm>
                <a:off x="2104" y="587"/>
                <a:ext cx="13" cy="4"/>
              </a:xfrm>
              <a:custGeom>
                <a:avLst/>
                <a:gdLst>
                  <a:gd name="T0" fmla="*/ 13 w 13"/>
                  <a:gd name="T1" fmla="*/ 4 h 4"/>
                  <a:gd name="T2" fmla="*/ 4 w 13"/>
                  <a:gd name="T3" fmla="*/ 3 h 4"/>
                  <a:gd name="T4" fmla="*/ 0 w 13"/>
                  <a:gd name="T5" fmla="*/ 1 h 4"/>
                  <a:gd name="T6" fmla="*/ 4 w 13"/>
                  <a:gd name="T7" fmla="*/ 0 h 4"/>
                  <a:gd name="T8" fmla="*/ 13 w 13"/>
                  <a:gd name="T9" fmla="*/ 3 h 4"/>
                  <a:gd name="T10" fmla="*/ 13 w 13"/>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4">
                    <a:moveTo>
                      <a:pt x="13" y="4"/>
                    </a:moveTo>
                    <a:lnTo>
                      <a:pt x="4" y="3"/>
                    </a:lnTo>
                    <a:lnTo>
                      <a:pt x="0" y="1"/>
                    </a:lnTo>
                    <a:lnTo>
                      <a:pt x="4" y="0"/>
                    </a:lnTo>
                    <a:lnTo>
                      <a:pt x="13" y="3"/>
                    </a:lnTo>
                    <a:lnTo>
                      <a:pt x="1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89" name="Freeform 138"/>
              <p:cNvSpPr/>
              <p:nvPr/>
            </p:nvSpPr>
            <p:spPr bwMode="auto">
              <a:xfrm>
                <a:off x="4596" y="582"/>
                <a:ext cx="9" cy="3"/>
              </a:xfrm>
              <a:custGeom>
                <a:avLst/>
                <a:gdLst>
                  <a:gd name="T0" fmla="*/ 0 w 9"/>
                  <a:gd name="T1" fmla="*/ 3 h 3"/>
                  <a:gd name="T2" fmla="*/ 6 w 9"/>
                  <a:gd name="T3" fmla="*/ 2 h 3"/>
                  <a:gd name="T4" fmla="*/ 9 w 9"/>
                  <a:gd name="T5" fmla="*/ 0 h 3"/>
                  <a:gd name="T6" fmla="*/ 9 w 9"/>
                  <a:gd name="T7" fmla="*/ 0 h 3"/>
                  <a:gd name="T8" fmla="*/ 0 w 9"/>
                  <a:gd name="T9" fmla="*/ 2 h 3"/>
                  <a:gd name="T10" fmla="*/ 0 w 9"/>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3">
                    <a:moveTo>
                      <a:pt x="0" y="3"/>
                    </a:moveTo>
                    <a:lnTo>
                      <a:pt x="6" y="2"/>
                    </a:lnTo>
                    <a:lnTo>
                      <a:pt x="9" y="0"/>
                    </a:lnTo>
                    <a:lnTo>
                      <a:pt x="0" y="2"/>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90" name="Freeform 139"/>
              <p:cNvSpPr/>
              <p:nvPr/>
            </p:nvSpPr>
            <p:spPr bwMode="auto">
              <a:xfrm>
                <a:off x="2072" y="590"/>
                <a:ext cx="13" cy="3"/>
              </a:xfrm>
              <a:custGeom>
                <a:avLst/>
                <a:gdLst>
                  <a:gd name="T0" fmla="*/ 0 w 13"/>
                  <a:gd name="T1" fmla="*/ 3 h 3"/>
                  <a:gd name="T2" fmla="*/ 0 w 13"/>
                  <a:gd name="T3" fmla="*/ 3 h 3"/>
                  <a:gd name="T4" fmla="*/ 0 w 13"/>
                  <a:gd name="T5" fmla="*/ 1 h 3"/>
                  <a:gd name="T6" fmla="*/ 7 w 13"/>
                  <a:gd name="T7" fmla="*/ 0 h 3"/>
                  <a:gd name="T8" fmla="*/ 13 w 13"/>
                  <a:gd name="T9" fmla="*/ 0 h 3"/>
                  <a:gd name="T10" fmla="*/ 13 w 13"/>
                  <a:gd name="T11" fmla="*/ 1 h 3"/>
                  <a:gd name="T12" fmla="*/ 0 w 13"/>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3">
                    <a:moveTo>
                      <a:pt x="0" y="3"/>
                    </a:moveTo>
                    <a:lnTo>
                      <a:pt x="0" y="3"/>
                    </a:lnTo>
                    <a:lnTo>
                      <a:pt x="0" y="1"/>
                    </a:lnTo>
                    <a:lnTo>
                      <a:pt x="7" y="0"/>
                    </a:lnTo>
                    <a:lnTo>
                      <a:pt x="13" y="0"/>
                    </a:lnTo>
                    <a:lnTo>
                      <a:pt x="13" y="1"/>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91" name="Freeform 140"/>
              <p:cNvSpPr/>
              <p:nvPr/>
            </p:nvSpPr>
            <p:spPr bwMode="auto">
              <a:xfrm>
                <a:off x="4628" y="584"/>
                <a:ext cx="13" cy="3"/>
              </a:xfrm>
              <a:custGeom>
                <a:avLst/>
                <a:gdLst>
                  <a:gd name="T0" fmla="*/ 10 w 13"/>
                  <a:gd name="T1" fmla="*/ 3 h 3"/>
                  <a:gd name="T2" fmla="*/ 10 w 13"/>
                  <a:gd name="T3" fmla="*/ 3 h 3"/>
                  <a:gd name="T4" fmla="*/ 13 w 13"/>
                  <a:gd name="T5" fmla="*/ 3 h 3"/>
                  <a:gd name="T6" fmla="*/ 3 w 13"/>
                  <a:gd name="T7" fmla="*/ 0 h 3"/>
                  <a:gd name="T8" fmla="*/ 0 w 13"/>
                  <a:gd name="T9" fmla="*/ 0 h 3"/>
                  <a:gd name="T10" fmla="*/ 0 w 13"/>
                  <a:gd name="T11" fmla="*/ 1 h 3"/>
                  <a:gd name="T12" fmla="*/ 10 w 13"/>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3">
                    <a:moveTo>
                      <a:pt x="10" y="3"/>
                    </a:moveTo>
                    <a:lnTo>
                      <a:pt x="10" y="3"/>
                    </a:lnTo>
                    <a:lnTo>
                      <a:pt x="13" y="3"/>
                    </a:lnTo>
                    <a:lnTo>
                      <a:pt x="3" y="0"/>
                    </a:lnTo>
                    <a:lnTo>
                      <a:pt x="0" y="0"/>
                    </a:lnTo>
                    <a:lnTo>
                      <a:pt x="0" y="1"/>
                    </a:lnTo>
                    <a:lnTo>
                      <a:pt x="1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92" name="Freeform 141"/>
              <p:cNvSpPr/>
              <p:nvPr/>
            </p:nvSpPr>
            <p:spPr bwMode="auto">
              <a:xfrm>
                <a:off x="2130" y="594"/>
                <a:ext cx="10" cy="7"/>
              </a:xfrm>
              <a:custGeom>
                <a:avLst/>
                <a:gdLst>
                  <a:gd name="T0" fmla="*/ 10 w 10"/>
                  <a:gd name="T1" fmla="*/ 3 h 7"/>
                  <a:gd name="T2" fmla="*/ 10 w 10"/>
                  <a:gd name="T3" fmla="*/ 7 h 7"/>
                  <a:gd name="T4" fmla="*/ 6 w 10"/>
                  <a:gd name="T5" fmla="*/ 7 h 7"/>
                  <a:gd name="T6" fmla="*/ 0 w 10"/>
                  <a:gd name="T7" fmla="*/ 0 h 7"/>
                  <a:gd name="T8" fmla="*/ 3 w 10"/>
                  <a:gd name="T9" fmla="*/ 0 h 7"/>
                  <a:gd name="T10" fmla="*/ 10 w 10"/>
                  <a:gd name="T11" fmla="*/ 3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7">
                    <a:moveTo>
                      <a:pt x="10" y="3"/>
                    </a:moveTo>
                    <a:lnTo>
                      <a:pt x="10" y="7"/>
                    </a:lnTo>
                    <a:lnTo>
                      <a:pt x="6" y="7"/>
                    </a:lnTo>
                    <a:lnTo>
                      <a:pt x="0" y="0"/>
                    </a:lnTo>
                    <a:lnTo>
                      <a:pt x="3" y="0"/>
                    </a:lnTo>
                    <a:lnTo>
                      <a:pt x="1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93" name="Freeform 142"/>
              <p:cNvSpPr/>
              <p:nvPr/>
            </p:nvSpPr>
            <p:spPr bwMode="auto">
              <a:xfrm>
                <a:off x="4573" y="588"/>
                <a:ext cx="7" cy="6"/>
              </a:xfrm>
              <a:custGeom>
                <a:avLst/>
                <a:gdLst>
                  <a:gd name="T0" fmla="*/ 0 w 7"/>
                  <a:gd name="T1" fmla="*/ 5 h 6"/>
                  <a:gd name="T2" fmla="*/ 0 w 7"/>
                  <a:gd name="T3" fmla="*/ 6 h 6"/>
                  <a:gd name="T4" fmla="*/ 0 w 7"/>
                  <a:gd name="T5" fmla="*/ 6 h 6"/>
                  <a:gd name="T6" fmla="*/ 7 w 7"/>
                  <a:gd name="T7" fmla="*/ 0 h 6"/>
                  <a:gd name="T8" fmla="*/ 4 w 7"/>
                  <a:gd name="T9" fmla="*/ 0 h 6"/>
                  <a:gd name="T10" fmla="*/ 0 w 7"/>
                  <a:gd name="T11" fmla="*/ 5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6">
                    <a:moveTo>
                      <a:pt x="0" y="5"/>
                    </a:moveTo>
                    <a:lnTo>
                      <a:pt x="0" y="6"/>
                    </a:lnTo>
                    <a:lnTo>
                      <a:pt x="7" y="0"/>
                    </a:lnTo>
                    <a:lnTo>
                      <a:pt x="4" y="0"/>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94" name="Freeform 143"/>
              <p:cNvSpPr/>
              <p:nvPr/>
            </p:nvSpPr>
            <p:spPr bwMode="auto">
              <a:xfrm>
                <a:off x="2040" y="594"/>
                <a:ext cx="16" cy="7"/>
              </a:xfrm>
              <a:custGeom>
                <a:avLst/>
                <a:gdLst>
                  <a:gd name="T0" fmla="*/ 3 w 16"/>
                  <a:gd name="T1" fmla="*/ 7 h 7"/>
                  <a:gd name="T2" fmla="*/ 0 w 16"/>
                  <a:gd name="T3" fmla="*/ 7 h 7"/>
                  <a:gd name="T4" fmla="*/ 0 w 16"/>
                  <a:gd name="T5" fmla="*/ 5 h 7"/>
                  <a:gd name="T6" fmla="*/ 16 w 16"/>
                  <a:gd name="T7" fmla="*/ 0 h 7"/>
                  <a:gd name="T8" fmla="*/ 16 w 16"/>
                  <a:gd name="T9" fmla="*/ 2 h 7"/>
                  <a:gd name="T10" fmla="*/ 3 w 16"/>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7">
                    <a:moveTo>
                      <a:pt x="3" y="7"/>
                    </a:moveTo>
                    <a:lnTo>
                      <a:pt x="0" y="7"/>
                    </a:lnTo>
                    <a:lnTo>
                      <a:pt x="0" y="5"/>
                    </a:lnTo>
                    <a:lnTo>
                      <a:pt x="16" y="0"/>
                    </a:lnTo>
                    <a:lnTo>
                      <a:pt x="16" y="2"/>
                    </a:lnTo>
                    <a:lnTo>
                      <a:pt x="3"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95" name="Freeform 144"/>
              <p:cNvSpPr/>
              <p:nvPr/>
            </p:nvSpPr>
            <p:spPr bwMode="auto">
              <a:xfrm>
                <a:off x="4657" y="588"/>
                <a:ext cx="13" cy="6"/>
              </a:xfrm>
              <a:custGeom>
                <a:avLst/>
                <a:gdLst>
                  <a:gd name="T0" fmla="*/ 13 w 13"/>
                  <a:gd name="T1" fmla="*/ 6 h 6"/>
                  <a:gd name="T2" fmla="*/ 13 w 13"/>
                  <a:gd name="T3" fmla="*/ 6 h 6"/>
                  <a:gd name="T4" fmla="*/ 13 w 13"/>
                  <a:gd name="T5" fmla="*/ 5 h 6"/>
                  <a:gd name="T6" fmla="*/ 0 w 13"/>
                  <a:gd name="T7" fmla="*/ 0 h 6"/>
                  <a:gd name="T8" fmla="*/ 0 w 13"/>
                  <a:gd name="T9" fmla="*/ 2 h 6"/>
                  <a:gd name="T10" fmla="*/ 13 w 13"/>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6">
                    <a:moveTo>
                      <a:pt x="13" y="6"/>
                    </a:moveTo>
                    <a:lnTo>
                      <a:pt x="13" y="6"/>
                    </a:lnTo>
                    <a:lnTo>
                      <a:pt x="13" y="5"/>
                    </a:lnTo>
                    <a:lnTo>
                      <a:pt x="0" y="0"/>
                    </a:lnTo>
                    <a:lnTo>
                      <a:pt x="0" y="2"/>
                    </a:lnTo>
                    <a:lnTo>
                      <a:pt x="1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96" name="Freeform 145"/>
              <p:cNvSpPr/>
              <p:nvPr/>
            </p:nvSpPr>
            <p:spPr bwMode="auto">
              <a:xfrm>
                <a:off x="2056" y="599"/>
                <a:ext cx="112" cy="229"/>
              </a:xfrm>
              <a:custGeom>
                <a:avLst/>
                <a:gdLst>
                  <a:gd name="T0" fmla="*/ 42 w 112"/>
                  <a:gd name="T1" fmla="*/ 2 h 229"/>
                  <a:gd name="T2" fmla="*/ 35 w 112"/>
                  <a:gd name="T3" fmla="*/ 8 h 229"/>
                  <a:gd name="T4" fmla="*/ 26 w 112"/>
                  <a:gd name="T5" fmla="*/ 27 h 229"/>
                  <a:gd name="T6" fmla="*/ 26 w 112"/>
                  <a:gd name="T7" fmla="*/ 49 h 229"/>
                  <a:gd name="T8" fmla="*/ 29 w 112"/>
                  <a:gd name="T9" fmla="*/ 68 h 229"/>
                  <a:gd name="T10" fmla="*/ 39 w 112"/>
                  <a:gd name="T11" fmla="*/ 88 h 229"/>
                  <a:gd name="T12" fmla="*/ 52 w 112"/>
                  <a:gd name="T13" fmla="*/ 103 h 229"/>
                  <a:gd name="T14" fmla="*/ 55 w 112"/>
                  <a:gd name="T15" fmla="*/ 109 h 229"/>
                  <a:gd name="T16" fmla="*/ 58 w 112"/>
                  <a:gd name="T17" fmla="*/ 109 h 229"/>
                  <a:gd name="T18" fmla="*/ 74 w 112"/>
                  <a:gd name="T19" fmla="*/ 99 h 229"/>
                  <a:gd name="T20" fmla="*/ 84 w 112"/>
                  <a:gd name="T21" fmla="*/ 96 h 229"/>
                  <a:gd name="T22" fmla="*/ 87 w 112"/>
                  <a:gd name="T23" fmla="*/ 94 h 229"/>
                  <a:gd name="T24" fmla="*/ 84 w 112"/>
                  <a:gd name="T25" fmla="*/ 100 h 229"/>
                  <a:gd name="T26" fmla="*/ 77 w 112"/>
                  <a:gd name="T27" fmla="*/ 111 h 229"/>
                  <a:gd name="T28" fmla="*/ 77 w 112"/>
                  <a:gd name="T29" fmla="*/ 146 h 229"/>
                  <a:gd name="T30" fmla="*/ 84 w 112"/>
                  <a:gd name="T31" fmla="*/ 162 h 229"/>
                  <a:gd name="T32" fmla="*/ 93 w 112"/>
                  <a:gd name="T33" fmla="*/ 187 h 229"/>
                  <a:gd name="T34" fmla="*/ 109 w 112"/>
                  <a:gd name="T35" fmla="*/ 214 h 229"/>
                  <a:gd name="T36" fmla="*/ 112 w 112"/>
                  <a:gd name="T37" fmla="*/ 228 h 229"/>
                  <a:gd name="T38" fmla="*/ 112 w 112"/>
                  <a:gd name="T39" fmla="*/ 229 h 229"/>
                  <a:gd name="T40" fmla="*/ 103 w 112"/>
                  <a:gd name="T41" fmla="*/ 211 h 229"/>
                  <a:gd name="T42" fmla="*/ 80 w 112"/>
                  <a:gd name="T43" fmla="*/ 187 h 229"/>
                  <a:gd name="T44" fmla="*/ 68 w 112"/>
                  <a:gd name="T45" fmla="*/ 178 h 229"/>
                  <a:gd name="T46" fmla="*/ 52 w 112"/>
                  <a:gd name="T47" fmla="*/ 155 h 229"/>
                  <a:gd name="T48" fmla="*/ 42 w 112"/>
                  <a:gd name="T49" fmla="*/ 141 h 229"/>
                  <a:gd name="T50" fmla="*/ 32 w 112"/>
                  <a:gd name="T51" fmla="*/ 124 h 229"/>
                  <a:gd name="T52" fmla="*/ 23 w 112"/>
                  <a:gd name="T53" fmla="*/ 109 h 229"/>
                  <a:gd name="T54" fmla="*/ 13 w 112"/>
                  <a:gd name="T55" fmla="*/ 91 h 229"/>
                  <a:gd name="T56" fmla="*/ 3 w 112"/>
                  <a:gd name="T57" fmla="*/ 64 h 229"/>
                  <a:gd name="T58" fmla="*/ 0 w 112"/>
                  <a:gd name="T59" fmla="*/ 39 h 229"/>
                  <a:gd name="T60" fmla="*/ 0 w 112"/>
                  <a:gd name="T61" fmla="*/ 27 h 229"/>
                  <a:gd name="T62" fmla="*/ 3 w 112"/>
                  <a:gd name="T63" fmla="*/ 20 h 229"/>
                  <a:gd name="T64" fmla="*/ 10 w 112"/>
                  <a:gd name="T65" fmla="*/ 6 h 229"/>
                  <a:gd name="T66" fmla="*/ 19 w 112"/>
                  <a:gd name="T67" fmla="*/ 3 h 229"/>
                  <a:gd name="T68" fmla="*/ 32 w 112"/>
                  <a:gd name="T69" fmla="*/ 2 h 229"/>
                  <a:gd name="T70" fmla="*/ 39 w 112"/>
                  <a:gd name="T71" fmla="*/ 0 h 229"/>
                  <a:gd name="T72" fmla="*/ 39 w 112"/>
                  <a:gd name="T73" fmla="*/ 0 h 229"/>
                  <a:gd name="T74" fmla="*/ 42 w 112"/>
                  <a:gd name="T75" fmla="*/ 2 h 22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2" h="229">
                    <a:moveTo>
                      <a:pt x="42" y="2"/>
                    </a:moveTo>
                    <a:lnTo>
                      <a:pt x="35" y="8"/>
                    </a:lnTo>
                    <a:lnTo>
                      <a:pt x="26" y="27"/>
                    </a:lnTo>
                    <a:lnTo>
                      <a:pt x="26" y="49"/>
                    </a:lnTo>
                    <a:lnTo>
                      <a:pt x="29" y="68"/>
                    </a:lnTo>
                    <a:lnTo>
                      <a:pt x="39" y="88"/>
                    </a:lnTo>
                    <a:lnTo>
                      <a:pt x="52" y="103"/>
                    </a:lnTo>
                    <a:lnTo>
                      <a:pt x="55" y="109"/>
                    </a:lnTo>
                    <a:lnTo>
                      <a:pt x="58" y="109"/>
                    </a:lnTo>
                    <a:lnTo>
                      <a:pt x="74" y="99"/>
                    </a:lnTo>
                    <a:lnTo>
                      <a:pt x="84" y="96"/>
                    </a:lnTo>
                    <a:lnTo>
                      <a:pt x="87" y="94"/>
                    </a:lnTo>
                    <a:lnTo>
                      <a:pt x="84" y="100"/>
                    </a:lnTo>
                    <a:lnTo>
                      <a:pt x="77" y="111"/>
                    </a:lnTo>
                    <a:lnTo>
                      <a:pt x="77" y="146"/>
                    </a:lnTo>
                    <a:lnTo>
                      <a:pt x="84" y="162"/>
                    </a:lnTo>
                    <a:lnTo>
                      <a:pt x="93" y="187"/>
                    </a:lnTo>
                    <a:lnTo>
                      <a:pt x="109" y="214"/>
                    </a:lnTo>
                    <a:lnTo>
                      <a:pt x="112" y="228"/>
                    </a:lnTo>
                    <a:lnTo>
                      <a:pt x="112" y="229"/>
                    </a:lnTo>
                    <a:lnTo>
                      <a:pt x="103" y="211"/>
                    </a:lnTo>
                    <a:lnTo>
                      <a:pt x="80" y="187"/>
                    </a:lnTo>
                    <a:lnTo>
                      <a:pt x="68" y="178"/>
                    </a:lnTo>
                    <a:lnTo>
                      <a:pt x="52" y="155"/>
                    </a:lnTo>
                    <a:lnTo>
                      <a:pt x="42" y="141"/>
                    </a:lnTo>
                    <a:lnTo>
                      <a:pt x="32" y="124"/>
                    </a:lnTo>
                    <a:lnTo>
                      <a:pt x="23" y="109"/>
                    </a:lnTo>
                    <a:lnTo>
                      <a:pt x="13" y="91"/>
                    </a:lnTo>
                    <a:lnTo>
                      <a:pt x="3" y="64"/>
                    </a:lnTo>
                    <a:lnTo>
                      <a:pt x="0" y="39"/>
                    </a:lnTo>
                    <a:lnTo>
                      <a:pt x="0" y="27"/>
                    </a:lnTo>
                    <a:lnTo>
                      <a:pt x="3" y="20"/>
                    </a:lnTo>
                    <a:lnTo>
                      <a:pt x="10" y="6"/>
                    </a:lnTo>
                    <a:lnTo>
                      <a:pt x="19" y="3"/>
                    </a:lnTo>
                    <a:lnTo>
                      <a:pt x="32" y="2"/>
                    </a:lnTo>
                    <a:lnTo>
                      <a:pt x="39" y="0"/>
                    </a:lnTo>
                    <a:lnTo>
                      <a:pt x="42" y="2"/>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97" name="Freeform 146"/>
              <p:cNvSpPr/>
              <p:nvPr/>
            </p:nvSpPr>
            <p:spPr bwMode="auto">
              <a:xfrm>
                <a:off x="4548" y="593"/>
                <a:ext cx="106" cy="229"/>
              </a:xfrm>
              <a:custGeom>
                <a:avLst/>
                <a:gdLst>
                  <a:gd name="T0" fmla="*/ 64 w 106"/>
                  <a:gd name="T1" fmla="*/ 1 h 229"/>
                  <a:gd name="T2" fmla="*/ 74 w 106"/>
                  <a:gd name="T3" fmla="*/ 8 h 229"/>
                  <a:gd name="T4" fmla="*/ 83 w 106"/>
                  <a:gd name="T5" fmla="*/ 27 h 229"/>
                  <a:gd name="T6" fmla="*/ 83 w 106"/>
                  <a:gd name="T7" fmla="*/ 49 h 229"/>
                  <a:gd name="T8" fmla="*/ 80 w 106"/>
                  <a:gd name="T9" fmla="*/ 68 h 229"/>
                  <a:gd name="T10" fmla="*/ 70 w 106"/>
                  <a:gd name="T11" fmla="*/ 88 h 229"/>
                  <a:gd name="T12" fmla="*/ 57 w 106"/>
                  <a:gd name="T13" fmla="*/ 103 h 229"/>
                  <a:gd name="T14" fmla="*/ 54 w 106"/>
                  <a:gd name="T15" fmla="*/ 109 h 229"/>
                  <a:gd name="T16" fmla="*/ 51 w 106"/>
                  <a:gd name="T17" fmla="*/ 109 h 229"/>
                  <a:gd name="T18" fmla="*/ 35 w 106"/>
                  <a:gd name="T19" fmla="*/ 99 h 229"/>
                  <a:gd name="T20" fmla="*/ 25 w 106"/>
                  <a:gd name="T21" fmla="*/ 96 h 229"/>
                  <a:gd name="T22" fmla="*/ 22 w 106"/>
                  <a:gd name="T23" fmla="*/ 94 h 229"/>
                  <a:gd name="T24" fmla="*/ 25 w 106"/>
                  <a:gd name="T25" fmla="*/ 100 h 229"/>
                  <a:gd name="T26" fmla="*/ 32 w 106"/>
                  <a:gd name="T27" fmla="*/ 111 h 229"/>
                  <a:gd name="T28" fmla="*/ 35 w 106"/>
                  <a:gd name="T29" fmla="*/ 147 h 229"/>
                  <a:gd name="T30" fmla="*/ 25 w 106"/>
                  <a:gd name="T31" fmla="*/ 162 h 229"/>
                  <a:gd name="T32" fmla="*/ 16 w 106"/>
                  <a:gd name="T33" fmla="*/ 187 h 229"/>
                  <a:gd name="T34" fmla="*/ 3 w 106"/>
                  <a:gd name="T35" fmla="*/ 216 h 229"/>
                  <a:gd name="T36" fmla="*/ 0 w 106"/>
                  <a:gd name="T37" fmla="*/ 229 h 229"/>
                  <a:gd name="T38" fmla="*/ 0 w 106"/>
                  <a:gd name="T39" fmla="*/ 229 h 229"/>
                  <a:gd name="T40" fmla="*/ 6 w 106"/>
                  <a:gd name="T41" fmla="*/ 212 h 229"/>
                  <a:gd name="T42" fmla="*/ 32 w 106"/>
                  <a:gd name="T43" fmla="*/ 187 h 229"/>
                  <a:gd name="T44" fmla="*/ 41 w 106"/>
                  <a:gd name="T45" fmla="*/ 178 h 229"/>
                  <a:gd name="T46" fmla="*/ 57 w 106"/>
                  <a:gd name="T47" fmla="*/ 155 h 229"/>
                  <a:gd name="T48" fmla="*/ 67 w 106"/>
                  <a:gd name="T49" fmla="*/ 141 h 229"/>
                  <a:gd name="T50" fmla="*/ 80 w 106"/>
                  <a:gd name="T51" fmla="*/ 124 h 229"/>
                  <a:gd name="T52" fmla="*/ 86 w 106"/>
                  <a:gd name="T53" fmla="*/ 109 h 229"/>
                  <a:gd name="T54" fmla="*/ 99 w 106"/>
                  <a:gd name="T55" fmla="*/ 91 h 229"/>
                  <a:gd name="T56" fmla="*/ 106 w 106"/>
                  <a:gd name="T57" fmla="*/ 64 h 229"/>
                  <a:gd name="T58" fmla="*/ 106 w 106"/>
                  <a:gd name="T59" fmla="*/ 39 h 229"/>
                  <a:gd name="T60" fmla="*/ 106 w 106"/>
                  <a:gd name="T61" fmla="*/ 27 h 229"/>
                  <a:gd name="T62" fmla="*/ 102 w 106"/>
                  <a:gd name="T63" fmla="*/ 20 h 229"/>
                  <a:gd name="T64" fmla="*/ 99 w 106"/>
                  <a:gd name="T65" fmla="*/ 6 h 229"/>
                  <a:gd name="T66" fmla="*/ 90 w 106"/>
                  <a:gd name="T67" fmla="*/ 3 h 229"/>
                  <a:gd name="T68" fmla="*/ 77 w 106"/>
                  <a:gd name="T69" fmla="*/ 1 h 229"/>
                  <a:gd name="T70" fmla="*/ 70 w 106"/>
                  <a:gd name="T71" fmla="*/ 0 h 229"/>
                  <a:gd name="T72" fmla="*/ 67 w 106"/>
                  <a:gd name="T73" fmla="*/ 0 h 229"/>
                  <a:gd name="T74" fmla="*/ 64 w 106"/>
                  <a:gd name="T75" fmla="*/ 1 h 22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6" h="229">
                    <a:moveTo>
                      <a:pt x="64" y="1"/>
                    </a:moveTo>
                    <a:lnTo>
                      <a:pt x="74" y="8"/>
                    </a:lnTo>
                    <a:lnTo>
                      <a:pt x="83" y="27"/>
                    </a:lnTo>
                    <a:lnTo>
                      <a:pt x="83" y="49"/>
                    </a:lnTo>
                    <a:lnTo>
                      <a:pt x="80" y="68"/>
                    </a:lnTo>
                    <a:lnTo>
                      <a:pt x="70" y="88"/>
                    </a:lnTo>
                    <a:lnTo>
                      <a:pt x="57" y="103"/>
                    </a:lnTo>
                    <a:lnTo>
                      <a:pt x="54" y="109"/>
                    </a:lnTo>
                    <a:lnTo>
                      <a:pt x="51" y="109"/>
                    </a:lnTo>
                    <a:lnTo>
                      <a:pt x="35" y="99"/>
                    </a:lnTo>
                    <a:lnTo>
                      <a:pt x="25" y="96"/>
                    </a:lnTo>
                    <a:lnTo>
                      <a:pt x="22" y="94"/>
                    </a:lnTo>
                    <a:lnTo>
                      <a:pt x="25" y="100"/>
                    </a:lnTo>
                    <a:lnTo>
                      <a:pt x="32" y="111"/>
                    </a:lnTo>
                    <a:lnTo>
                      <a:pt x="35" y="147"/>
                    </a:lnTo>
                    <a:lnTo>
                      <a:pt x="25" y="162"/>
                    </a:lnTo>
                    <a:lnTo>
                      <a:pt x="16" y="187"/>
                    </a:lnTo>
                    <a:lnTo>
                      <a:pt x="3" y="216"/>
                    </a:lnTo>
                    <a:lnTo>
                      <a:pt x="0" y="229"/>
                    </a:lnTo>
                    <a:lnTo>
                      <a:pt x="6" y="212"/>
                    </a:lnTo>
                    <a:lnTo>
                      <a:pt x="32" y="187"/>
                    </a:lnTo>
                    <a:lnTo>
                      <a:pt x="41" y="178"/>
                    </a:lnTo>
                    <a:lnTo>
                      <a:pt x="57" y="155"/>
                    </a:lnTo>
                    <a:lnTo>
                      <a:pt x="67" y="141"/>
                    </a:lnTo>
                    <a:lnTo>
                      <a:pt x="80" y="124"/>
                    </a:lnTo>
                    <a:lnTo>
                      <a:pt x="86" y="109"/>
                    </a:lnTo>
                    <a:lnTo>
                      <a:pt x="99" y="91"/>
                    </a:lnTo>
                    <a:lnTo>
                      <a:pt x="106" y="64"/>
                    </a:lnTo>
                    <a:lnTo>
                      <a:pt x="106" y="39"/>
                    </a:lnTo>
                    <a:lnTo>
                      <a:pt x="106" y="27"/>
                    </a:lnTo>
                    <a:lnTo>
                      <a:pt x="102" y="20"/>
                    </a:lnTo>
                    <a:lnTo>
                      <a:pt x="99" y="6"/>
                    </a:lnTo>
                    <a:lnTo>
                      <a:pt x="90" y="3"/>
                    </a:lnTo>
                    <a:lnTo>
                      <a:pt x="77" y="1"/>
                    </a:lnTo>
                    <a:lnTo>
                      <a:pt x="70" y="0"/>
                    </a:lnTo>
                    <a:lnTo>
                      <a:pt x="67" y="0"/>
                    </a:lnTo>
                    <a:lnTo>
                      <a:pt x="64" y="1"/>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98" name="Freeform 147"/>
              <p:cNvSpPr/>
              <p:nvPr/>
            </p:nvSpPr>
            <p:spPr bwMode="auto">
              <a:xfrm>
                <a:off x="2075" y="605"/>
                <a:ext cx="7" cy="9"/>
              </a:xfrm>
              <a:custGeom>
                <a:avLst/>
                <a:gdLst>
                  <a:gd name="T0" fmla="*/ 7 w 7"/>
                  <a:gd name="T1" fmla="*/ 3 h 9"/>
                  <a:gd name="T2" fmla="*/ 4 w 7"/>
                  <a:gd name="T3" fmla="*/ 5 h 9"/>
                  <a:gd name="T4" fmla="*/ 4 w 7"/>
                  <a:gd name="T5" fmla="*/ 9 h 9"/>
                  <a:gd name="T6" fmla="*/ 4 w 7"/>
                  <a:gd name="T7" fmla="*/ 9 h 9"/>
                  <a:gd name="T8" fmla="*/ 0 w 7"/>
                  <a:gd name="T9" fmla="*/ 9 h 9"/>
                  <a:gd name="T10" fmla="*/ 0 w 7"/>
                  <a:gd name="T11" fmla="*/ 3 h 9"/>
                  <a:gd name="T12" fmla="*/ 7 w 7"/>
                  <a:gd name="T13" fmla="*/ 0 h 9"/>
                  <a:gd name="T14" fmla="*/ 7 w 7"/>
                  <a:gd name="T15" fmla="*/ 0 h 9"/>
                  <a:gd name="T16" fmla="*/ 7 w 7"/>
                  <a:gd name="T17" fmla="*/ 3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9">
                    <a:moveTo>
                      <a:pt x="7" y="3"/>
                    </a:moveTo>
                    <a:lnTo>
                      <a:pt x="4" y="5"/>
                    </a:lnTo>
                    <a:lnTo>
                      <a:pt x="4" y="9"/>
                    </a:lnTo>
                    <a:lnTo>
                      <a:pt x="0" y="9"/>
                    </a:lnTo>
                    <a:lnTo>
                      <a:pt x="0" y="3"/>
                    </a:lnTo>
                    <a:lnTo>
                      <a:pt x="7" y="0"/>
                    </a:lnTo>
                    <a:lnTo>
                      <a:pt x="7"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899" name="Freeform 148"/>
              <p:cNvSpPr/>
              <p:nvPr/>
            </p:nvSpPr>
            <p:spPr bwMode="auto">
              <a:xfrm>
                <a:off x="4628" y="599"/>
                <a:ext cx="6" cy="9"/>
              </a:xfrm>
              <a:custGeom>
                <a:avLst/>
                <a:gdLst>
                  <a:gd name="T0" fmla="*/ 0 w 6"/>
                  <a:gd name="T1" fmla="*/ 3 h 9"/>
                  <a:gd name="T2" fmla="*/ 6 w 6"/>
                  <a:gd name="T3" fmla="*/ 5 h 9"/>
                  <a:gd name="T4" fmla="*/ 6 w 6"/>
                  <a:gd name="T5" fmla="*/ 9 h 9"/>
                  <a:gd name="T6" fmla="*/ 6 w 6"/>
                  <a:gd name="T7" fmla="*/ 9 h 9"/>
                  <a:gd name="T8" fmla="*/ 6 w 6"/>
                  <a:gd name="T9" fmla="*/ 9 h 9"/>
                  <a:gd name="T10" fmla="*/ 6 w 6"/>
                  <a:gd name="T11" fmla="*/ 3 h 9"/>
                  <a:gd name="T12" fmla="*/ 3 w 6"/>
                  <a:gd name="T13" fmla="*/ 0 h 9"/>
                  <a:gd name="T14" fmla="*/ 0 w 6"/>
                  <a:gd name="T15" fmla="*/ 0 h 9"/>
                  <a:gd name="T16" fmla="*/ 0 w 6"/>
                  <a:gd name="T17" fmla="*/ 3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 h="9">
                    <a:moveTo>
                      <a:pt x="0" y="3"/>
                    </a:moveTo>
                    <a:lnTo>
                      <a:pt x="6" y="5"/>
                    </a:lnTo>
                    <a:lnTo>
                      <a:pt x="6" y="9"/>
                    </a:lnTo>
                    <a:lnTo>
                      <a:pt x="6" y="3"/>
                    </a:lnTo>
                    <a:lnTo>
                      <a:pt x="3" y="0"/>
                    </a:lnTo>
                    <a:lnTo>
                      <a:pt x="0"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00" name="Freeform 149"/>
              <p:cNvSpPr/>
              <p:nvPr/>
            </p:nvSpPr>
            <p:spPr bwMode="auto">
              <a:xfrm>
                <a:off x="2149" y="607"/>
                <a:ext cx="7" cy="9"/>
              </a:xfrm>
              <a:custGeom>
                <a:avLst/>
                <a:gdLst>
                  <a:gd name="T0" fmla="*/ 7 w 7"/>
                  <a:gd name="T1" fmla="*/ 6 h 9"/>
                  <a:gd name="T2" fmla="*/ 7 w 7"/>
                  <a:gd name="T3" fmla="*/ 9 h 9"/>
                  <a:gd name="T4" fmla="*/ 3 w 7"/>
                  <a:gd name="T5" fmla="*/ 9 h 9"/>
                  <a:gd name="T6" fmla="*/ 0 w 7"/>
                  <a:gd name="T7" fmla="*/ 0 h 9"/>
                  <a:gd name="T8" fmla="*/ 3 w 7"/>
                  <a:gd name="T9" fmla="*/ 0 h 9"/>
                  <a:gd name="T10" fmla="*/ 7 w 7"/>
                  <a:gd name="T11" fmla="*/ 6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9">
                    <a:moveTo>
                      <a:pt x="7" y="6"/>
                    </a:moveTo>
                    <a:lnTo>
                      <a:pt x="7" y="9"/>
                    </a:lnTo>
                    <a:lnTo>
                      <a:pt x="3" y="9"/>
                    </a:lnTo>
                    <a:lnTo>
                      <a:pt x="0" y="0"/>
                    </a:lnTo>
                    <a:lnTo>
                      <a:pt x="3" y="0"/>
                    </a:lnTo>
                    <a:lnTo>
                      <a:pt x="7"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01" name="Freeform 150"/>
              <p:cNvSpPr/>
              <p:nvPr/>
            </p:nvSpPr>
            <p:spPr bwMode="auto">
              <a:xfrm>
                <a:off x="4557" y="601"/>
                <a:ext cx="4" cy="9"/>
              </a:xfrm>
              <a:custGeom>
                <a:avLst/>
                <a:gdLst>
                  <a:gd name="T0" fmla="*/ 0 w 4"/>
                  <a:gd name="T1" fmla="*/ 6 h 9"/>
                  <a:gd name="T2" fmla="*/ 0 w 4"/>
                  <a:gd name="T3" fmla="*/ 9 h 9"/>
                  <a:gd name="T4" fmla="*/ 4 w 4"/>
                  <a:gd name="T5" fmla="*/ 9 h 9"/>
                  <a:gd name="T6" fmla="*/ 4 w 4"/>
                  <a:gd name="T7" fmla="*/ 0 h 9"/>
                  <a:gd name="T8" fmla="*/ 4 w 4"/>
                  <a:gd name="T9" fmla="*/ 0 h 9"/>
                  <a:gd name="T10" fmla="*/ 0 w 4"/>
                  <a:gd name="T11" fmla="*/ 6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9">
                    <a:moveTo>
                      <a:pt x="0" y="6"/>
                    </a:moveTo>
                    <a:lnTo>
                      <a:pt x="0" y="9"/>
                    </a:lnTo>
                    <a:lnTo>
                      <a:pt x="4" y="9"/>
                    </a:lnTo>
                    <a:lnTo>
                      <a:pt x="4" y="0"/>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02" name="Freeform 151"/>
              <p:cNvSpPr/>
              <p:nvPr/>
            </p:nvSpPr>
            <p:spPr bwMode="auto">
              <a:xfrm>
                <a:off x="2018" y="608"/>
                <a:ext cx="6" cy="5"/>
              </a:xfrm>
              <a:custGeom>
                <a:avLst/>
                <a:gdLst>
                  <a:gd name="T0" fmla="*/ 3 w 6"/>
                  <a:gd name="T1" fmla="*/ 5 h 5"/>
                  <a:gd name="T2" fmla="*/ 3 w 6"/>
                  <a:gd name="T3" fmla="*/ 5 h 5"/>
                  <a:gd name="T4" fmla="*/ 0 w 6"/>
                  <a:gd name="T5" fmla="*/ 5 h 5"/>
                  <a:gd name="T6" fmla="*/ 0 w 6"/>
                  <a:gd name="T7" fmla="*/ 2 h 5"/>
                  <a:gd name="T8" fmla="*/ 6 w 6"/>
                  <a:gd name="T9" fmla="*/ 0 h 5"/>
                  <a:gd name="T10" fmla="*/ 6 w 6"/>
                  <a:gd name="T11" fmla="*/ 3 h 5"/>
                  <a:gd name="T12" fmla="*/ 3 w 6"/>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5">
                    <a:moveTo>
                      <a:pt x="3" y="5"/>
                    </a:moveTo>
                    <a:lnTo>
                      <a:pt x="3" y="5"/>
                    </a:lnTo>
                    <a:lnTo>
                      <a:pt x="0" y="5"/>
                    </a:lnTo>
                    <a:lnTo>
                      <a:pt x="0" y="2"/>
                    </a:lnTo>
                    <a:lnTo>
                      <a:pt x="6" y="0"/>
                    </a:lnTo>
                    <a:lnTo>
                      <a:pt x="6" y="3"/>
                    </a:lnTo>
                    <a:lnTo>
                      <a:pt x="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03" name="Freeform 152"/>
              <p:cNvSpPr/>
              <p:nvPr/>
            </p:nvSpPr>
            <p:spPr bwMode="auto">
              <a:xfrm>
                <a:off x="4689" y="602"/>
                <a:ext cx="6" cy="5"/>
              </a:xfrm>
              <a:custGeom>
                <a:avLst/>
                <a:gdLst>
                  <a:gd name="T0" fmla="*/ 3 w 6"/>
                  <a:gd name="T1" fmla="*/ 5 h 5"/>
                  <a:gd name="T2" fmla="*/ 3 w 6"/>
                  <a:gd name="T3" fmla="*/ 5 h 5"/>
                  <a:gd name="T4" fmla="*/ 6 w 6"/>
                  <a:gd name="T5" fmla="*/ 5 h 5"/>
                  <a:gd name="T6" fmla="*/ 6 w 6"/>
                  <a:gd name="T7" fmla="*/ 2 h 5"/>
                  <a:gd name="T8" fmla="*/ 0 w 6"/>
                  <a:gd name="T9" fmla="*/ 0 h 5"/>
                  <a:gd name="T10" fmla="*/ 0 w 6"/>
                  <a:gd name="T11" fmla="*/ 2 h 5"/>
                  <a:gd name="T12" fmla="*/ 3 w 6"/>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5">
                    <a:moveTo>
                      <a:pt x="3" y="5"/>
                    </a:moveTo>
                    <a:lnTo>
                      <a:pt x="3" y="5"/>
                    </a:lnTo>
                    <a:lnTo>
                      <a:pt x="6" y="5"/>
                    </a:lnTo>
                    <a:lnTo>
                      <a:pt x="6" y="2"/>
                    </a:lnTo>
                    <a:lnTo>
                      <a:pt x="0" y="0"/>
                    </a:lnTo>
                    <a:lnTo>
                      <a:pt x="0" y="2"/>
                    </a:lnTo>
                    <a:lnTo>
                      <a:pt x="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04" name="Freeform 153"/>
              <p:cNvSpPr/>
              <p:nvPr/>
            </p:nvSpPr>
            <p:spPr bwMode="auto">
              <a:xfrm>
                <a:off x="2069" y="619"/>
                <a:ext cx="6" cy="13"/>
              </a:xfrm>
              <a:custGeom>
                <a:avLst/>
                <a:gdLst>
                  <a:gd name="T0" fmla="*/ 6 w 6"/>
                  <a:gd name="T1" fmla="*/ 3 h 13"/>
                  <a:gd name="T2" fmla="*/ 0 w 6"/>
                  <a:gd name="T3" fmla="*/ 13 h 13"/>
                  <a:gd name="T4" fmla="*/ 0 w 6"/>
                  <a:gd name="T5" fmla="*/ 13 h 13"/>
                  <a:gd name="T6" fmla="*/ 0 w 6"/>
                  <a:gd name="T7" fmla="*/ 4 h 13"/>
                  <a:gd name="T8" fmla="*/ 3 w 6"/>
                  <a:gd name="T9" fmla="*/ 0 h 13"/>
                  <a:gd name="T10" fmla="*/ 6 w 6"/>
                  <a:gd name="T11" fmla="*/ 0 h 13"/>
                  <a:gd name="T12" fmla="*/ 6 w 6"/>
                  <a:gd name="T13" fmla="*/ 3 h 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3">
                    <a:moveTo>
                      <a:pt x="6" y="3"/>
                    </a:moveTo>
                    <a:lnTo>
                      <a:pt x="0" y="13"/>
                    </a:lnTo>
                    <a:lnTo>
                      <a:pt x="0" y="4"/>
                    </a:lnTo>
                    <a:lnTo>
                      <a:pt x="3" y="0"/>
                    </a:lnTo>
                    <a:lnTo>
                      <a:pt x="6" y="0"/>
                    </a:lnTo>
                    <a:lnTo>
                      <a:pt x="6"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05" name="Freeform 154"/>
              <p:cNvSpPr/>
              <p:nvPr/>
            </p:nvSpPr>
            <p:spPr bwMode="auto">
              <a:xfrm>
                <a:off x="4638" y="613"/>
                <a:ext cx="6" cy="13"/>
              </a:xfrm>
              <a:custGeom>
                <a:avLst/>
                <a:gdLst>
                  <a:gd name="T0" fmla="*/ 0 w 6"/>
                  <a:gd name="T1" fmla="*/ 3 h 13"/>
                  <a:gd name="T2" fmla="*/ 3 w 6"/>
                  <a:gd name="T3" fmla="*/ 13 h 13"/>
                  <a:gd name="T4" fmla="*/ 6 w 6"/>
                  <a:gd name="T5" fmla="*/ 13 h 13"/>
                  <a:gd name="T6" fmla="*/ 6 w 6"/>
                  <a:gd name="T7" fmla="*/ 6 h 13"/>
                  <a:gd name="T8" fmla="*/ 0 w 6"/>
                  <a:gd name="T9" fmla="*/ 0 h 13"/>
                  <a:gd name="T10" fmla="*/ 0 w 6"/>
                  <a:gd name="T11" fmla="*/ 0 h 13"/>
                  <a:gd name="T12" fmla="*/ 0 w 6"/>
                  <a:gd name="T13" fmla="*/ 3 h 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3">
                    <a:moveTo>
                      <a:pt x="0" y="3"/>
                    </a:moveTo>
                    <a:lnTo>
                      <a:pt x="3" y="13"/>
                    </a:lnTo>
                    <a:lnTo>
                      <a:pt x="6" y="13"/>
                    </a:lnTo>
                    <a:lnTo>
                      <a:pt x="6" y="6"/>
                    </a:lnTo>
                    <a:lnTo>
                      <a:pt x="0"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06" name="Freeform 155"/>
              <p:cNvSpPr/>
              <p:nvPr/>
            </p:nvSpPr>
            <p:spPr bwMode="auto">
              <a:xfrm>
                <a:off x="2002" y="622"/>
                <a:ext cx="6" cy="4"/>
              </a:xfrm>
              <a:custGeom>
                <a:avLst/>
                <a:gdLst>
                  <a:gd name="T0" fmla="*/ 6 w 6"/>
                  <a:gd name="T1" fmla="*/ 4 h 4"/>
                  <a:gd name="T2" fmla="*/ 3 w 6"/>
                  <a:gd name="T3" fmla="*/ 4 h 4"/>
                  <a:gd name="T4" fmla="*/ 0 w 6"/>
                  <a:gd name="T5" fmla="*/ 3 h 4"/>
                  <a:gd name="T6" fmla="*/ 6 w 6"/>
                  <a:gd name="T7" fmla="*/ 0 h 4"/>
                  <a:gd name="T8" fmla="*/ 6 w 6"/>
                  <a:gd name="T9" fmla="*/ 0 h 4"/>
                  <a:gd name="T10" fmla="*/ 6 w 6"/>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4">
                    <a:moveTo>
                      <a:pt x="6" y="4"/>
                    </a:moveTo>
                    <a:lnTo>
                      <a:pt x="3" y="4"/>
                    </a:lnTo>
                    <a:lnTo>
                      <a:pt x="0" y="3"/>
                    </a:lnTo>
                    <a:lnTo>
                      <a:pt x="6" y="0"/>
                    </a:lnTo>
                    <a:lnTo>
                      <a:pt x="6"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07" name="Freeform 156"/>
              <p:cNvSpPr/>
              <p:nvPr/>
            </p:nvSpPr>
            <p:spPr bwMode="auto">
              <a:xfrm>
                <a:off x="4702" y="616"/>
                <a:ext cx="6" cy="4"/>
              </a:xfrm>
              <a:custGeom>
                <a:avLst/>
                <a:gdLst>
                  <a:gd name="T0" fmla="*/ 3 w 6"/>
                  <a:gd name="T1" fmla="*/ 3 h 4"/>
                  <a:gd name="T2" fmla="*/ 6 w 6"/>
                  <a:gd name="T3" fmla="*/ 4 h 4"/>
                  <a:gd name="T4" fmla="*/ 6 w 6"/>
                  <a:gd name="T5" fmla="*/ 3 h 4"/>
                  <a:gd name="T6" fmla="*/ 3 w 6"/>
                  <a:gd name="T7" fmla="*/ 0 h 4"/>
                  <a:gd name="T8" fmla="*/ 0 w 6"/>
                  <a:gd name="T9" fmla="*/ 0 h 4"/>
                  <a:gd name="T10" fmla="*/ 3 w 6"/>
                  <a:gd name="T11" fmla="*/ 3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4">
                    <a:moveTo>
                      <a:pt x="3" y="3"/>
                    </a:moveTo>
                    <a:lnTo>
                      <a:pt x="6" y="4"/>
                    </a:lnTo>
                    <a:lnTo>
                      <a:pt x="6" y="3"/>
                    </a:lnTo>
                    <a:lnTo>
                      <a:pt x="3" y="0"/>
                    </a:lnTo>
                    <a:lnTo>
                      <a:pt x="0" y="0"/>
                    </a:lnTo>
                    <a:lnTo>
                      <a:pt x="3"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08" name="Freeform 157"/>
              <p:cNvSpPr/>
              <p:nvPr/>
            </p:nvSpPr>
            <p:spPr bwMode="auto">
              <a:xfrm>
                <a:off x="2149" y="622"/>
                <a:ext cx="3" cy="4"/>
              </a:xfrm>
              <a:custGeom>
                <a:avLst/>
                <a:gdLst>
                  <a:gd name="T0" fmla="*/ 3 w 3"/>
                  <a:gd name="T1" fmla="*/ 4 h 4"/>
                  <a:gd name="T2" fmla="*/ 0 w 3"/>
                  <a:gd name="T3" fmla="*/ 4 h 4"/>
                  <a:gd name="T4" fmla="*/ 0 w 3"/>
                  <a:gd name="T5" fmla="*/ 4 h 4"/>
                  <a:gd name="T6" fmla="*/ 0 w 3"/>
                  <a:gd name="T7" fmla="*/ 1 h 4"/>
                  <a:gd name="T8" fmla="*/ 3 w 3"/>
                  <a:gd name="T9" fmla="*/ 0 h 4"/>
                  <a:gd name="T10" fmla="*/ 3 w 3"/>
                  <a:gd name="T11" fmla="*/ 0 h 4"/>
                  <a:gd name="T12" fmla="*/ 3 w 3"/>
                  <a:gd name="T13" fmla="*/ 4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
                    <a:moveTo>
                      <a:pt x="3" y="4"/>
                    </a:moveTo>
                    <a:lnTo>
                      <a:pt x="0" y="4"/>
                    </a:lnTo>
                    <a:lnTo>
                      <a:pt x="0" y="1"/>
                    </a:lnTo>
                    <a:lnTo>
                      <a:pt x="3" y="0"/>
                    </a:lnTo>
                    <a:lnTo>
                      <a:pt x="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09" name="Freeform 158"/>
              <p:cNvSpPr/>
              <p:nvPr/>
            </p:nvSpPr>
            <p:spPr bwMode="auto">
              <a:xfrm>
                <a:off x="4561" y="617"/>
                <a:ext cx="3" cy="5"/>
              </a:xfrm>
              <a:custGeom>
                <a:avLst/>
                <a:gdLst>
                  <a:gd name="T0" fmla="*/ 0 w 3"/>
                  <a:gd name="T1" fmla="*/ 3 h 5"/>
                  <a:gd name="T2" fmla="*/ 3 w 3"/>
                  <a:gd name="T3" fmla="*/ 5 h 5"/>
                  <a:gd name="T4" fmla="*/ 3 w 3"/>
                  <a:gd name="T5" fmla="*/ 5 h 5"/>
                  <a:gd name="T6" fmla="*/ 3 w 3"/>
                  <a:gd name="T7" fmla="*/ 2 h 5"/>
                  <a:gd name="T8" fmla="*/ 0 w 3"/>
                  <a:gd name="T9" fmla="*/ 0 h 5"/>
                  <a:gd name="T10" fmla="*/ 0 w 3"/>
                  <a:gd name="T11" fmla="*/ 0 h 5"/>
                  <a:gd name="T12" fmla="*/ 0 w 3"/>
                  <a:gd name="T13" fmla="*/ 3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5">
                    <a:moveTo>
                      <a:pt x="0" y="3"/>
                    </a:moveTo>
                    <a:lnTo>
                      <a:pt x="3" y="5"/>
                    </a:lnTo>
                    <a:lnTo>
                      <a:pt x="3" y="2"/>
                    </a:lnTo>
                    <a:lnTo>
                      <a:pt x="0"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10" name="Freeform 159"/>
              <p:cNvSpPr/>
              <p:nvPr/>
            </p:nvSpPr>
            <p:spPr bwMode="auto">
              <a:xfrm>
                <a:off x="1995" y="637"/>
                <a:ext cx="4" cy="6"/>
              </a:xfrm>
              <a:custGeom>
                <a:avLst/>
                <a:gdLst>
                  <a:gd name="T0" fmla="*/ 4 w 4"/>
                  <a:gd name="T1" fmla="*/ 5 h 6"/>
                  <a:gd name="T2" fmla="*/ 0 w 4"/>
                  <a:gd name="T3" fmla="*/ 6 h 6"/>
                  <a:gd name="T4" fmla="*/ 0 w 4"/>
                  <a:gd name="T5" fmla="*/ 6 h 6"/>
                  <a:gd name="T6" fmla="*/ 0 w 4"/>
                  <a:gd name="T7" fmla="*/ 1 h 6"/>
                  <a:gd name="T8" fmla="*/ 0 w 4"/>
                  <a:gd name="T9" fmla="*/ 0 h 6"/>
                  <a:gd name="T10" fmla="*/ 4 w 4"/>
                  <a:gd name="T11" fmla="*/ 0 h 6"/>
                  <a:gd name="T12" fmla="*/ 4 w 4"/>
                  <a:gd name="T13" fmla="*/ 5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6">
                    <a:moveTo>
                      <a:pt x="4" y="5"/>
                    </a:moveTo>
                    <a:lnTo>
                      <a:pt x="0" y="6"/>
                    </a:lnTo>
                    <a:lnTo>
                      <a:pt x="0" y="1"/>
                    </a:lnTo>
                    <a:lnTo>
                      <a:pt x="0" y="0"/>
                    </a:lnTo>
                    <a:lnTo>
                      <a:pt x="4" y="0"/>
                    </a:lnTo>
                    <a:lnTo>
                      <a:pt x="4"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11" name="Freeform 160"/>
              <p:cNvSpPr/>
              <p:nvPr/>
            </p:nvSpPr>
            <p:spPr bwMode="auto">
              <a:xfrm>
                <a:off x="4714" y="631"/>
                <a:ext cx="4" cy="6"/>
              </a:xfrm>
              <a:custGeom>
                <a:avLst/>
                <a:gdLst>
                  <a:gd name="T0" fmla="*/ 0 w 4"/>
                  <a:gd name="T1" fmla="*/ 4 h 6"/>
                  <a:gd name="T2" fmla="*/ 0 w 4"/>
                  <a:gd name="T3" fmla="*/ 6 h 6"/>
                  <a:gd name="T4" fmla="*/ 4 w 4"/>
                  <a:gd name="T5" fmla="*/ 6 h 6"/>
                  <a:gd name="T6" fmla="*/ 4 w 4"/>
                  <a:gd name="T7" fmla="*/ 1 h 6"/>
                  <a:gd name="T8" fmla="*/ 0 w 4"/>
                  <a:gd name="T9" fmla="*/ 0 h 6"/>
                  <a:gd name="T10" fmla="*/ 0 w 4"/>
                  <a:gd name="T11" fmla="*/ 0 h 6"/>
                  <a:gd name="T12" fmla="*/ 0 w 4"/>
                  <a:gd name="T13" fmla="*/ 4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6">
                    <a:moveTo>
                      <a:pt x="0" y="4"/>
                    </a:moveTo>
                    <a:lnTo>
                      <a:pt x="0" y="6"/>
                    </a:lnTo>
                    <a:lnTo>
                      <a:pt x="4" y="6"/>
                    </a:lnTo>
                    <a:lnTo>
                      <a:pt x="4" y="1"/>
                    </a:lnTo>
                    <a:lnTo>
                      <a:pt x="0" y="0"/>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12" name="Freeform 161"/>
              <p:cNvSpPr/>
              <p:nvPr/>
            </p:nvSpPr>
            <p:spPr bwMode="auto">
              <a:xfrm>
                <a:off x="2069" y="640"/>
                <a:ext cx="6" cy="15"/>
              </a:xfrm>
              <a:custGeom>
                <a:avLst/>
                <a:gdLst>
                  <a:gd name="T0" fmla="*/ 6 w 6"/>
                  <a:gd name="T1" fmla="*/ 14 h 15"/>
                  <a:gd name="T2" fmla="*/ 3 w 6"/>
                  <a:gd name="T3" fmla="*/ 15 h 15"/>
                  <a:gd name="T4" fmla="*/ 0 w 6"/>
                  <a:gd name="T5" fmla="*/ 12 h 15"/>
                  <a:gd name="T6" fmla="*/ 3 w 6"/>
                  <a:gd name="T7" fmla="*/ 0 h 15"/>
                  <a:gd name="T8" fmla="*/ 3 w 6"/>
                  <a:gd name="T9" fmla="*/ 0 h 15"/>
                  <a:gd name="T10" fmla="*/ 6 w 6"/>
                  <a:gd name="T11" fmla="*/ 14 h 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5">
                    <a:moveTo>
                      <a:pt x="6" y="14"/>
                    </a:moveTo>
                    <a:lnTo>
                      <a:pt x="3" y="15"/>
                    </a:lnTo>
                    <a:lnTo>
                      <a:pt x="0" y="12"/>
                    </a:lnTo>
                    <a:lnTo>
                      <a:pt x="3" y="0"/>
                    </a:lnTo>
                    <a:lnTo>
                      <a:pt x="6" y="1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13" name="Freeform 162"/>
              <p:cNvSpPr/>
              <p:nvPr/>
            </p:nvSpPr>
            <p:spPr bwMode="auto">
              <a:xfrm>
                <a:off x="4638" y="634"/>
                <a:ext cx="6" cy="15"/>
              </a:xfrm>
              <a:custGeom>
                <a:avLst/>
                <a:gdLst>
                  <a:gd name="T0" fmla="*/ 0 w 6"/>
                  <a:gd name="T1" fmla="*/ 14 h 15"/>
                  <a:gd name="T2" fmla="*/ 0 w 6"/>
                  <a:gd name="T3" fmla="*/ 15 h 15"/>
                  <a:gd name="T4" fmla="*/ 6 w 6"/>
                  <a:gd name="T5" fmla="*/ 12 h 15"/>
                  <a:gd name="T6" fmla="*/ 3 w 6"/>
                  <a:gd name="T7" fmla="*/ 0 h 15"/>
                  <a:gd name="T8" fmla="*/ 3 w 6"/>
                  <a:gd name="T9" fmla="*/ 0 h 15"/>
                  <a:gd name="T10" fmla="*/ 0 w 6"/>
                  <a:gd name="T11" fmla="*/ 14 h 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5">
                    <a:moveTo>
                      <a:pt x="0" y="14"/>
                    </a:moveTo>
                    <a:lnTo>
                      <a:pt x="0" y="15"/>
                    </a:lnTo>
                    <a:lnTo>
                      <a:pt x="6" y="12"/>
                    </a:lnTo>
                    <a:lnTo>
                      <a:pt x="3" y="0"/>
                    </a:lnTo>
                    <a:lnTo>
                      <a:pt x="0" y="1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14" name="Freeform 163"/>
              <p:cNvSpPr/>
              <p:nvPr/>
            </p:nvSpPr>
            <p:spPr bwMode="auto">
              <a:xfrm>
                <a:off x="1989" y="655"/>
                <a:ext cx="3" cy="9"/>
              </a:xfrm>
              <a:custGeom>
                <a:avLst/>
                <a:gdLst>
                  <a:gd name="T0" fmla="*/ 0 w 3"/>
                  <a:gd name="T1" fmla="*/ 9 h 9"/>
                  <a:gd name="T2" fmla="*/ 0 w 3"/>
                  <a:gd name="T3" fmla="*/ 9 h 9"/>
                  <a:gd name="T4" fmla="*/ 0 w 3"/>
                  <a:gd name="T5" fmla="*/ 2 h 9"/>
                  <a:gd name="T6" fmla="*/ 0 w 3"/>
                  <a:gd name="T7" fmla="*/ 0 h 9"/>
                  <a:gd name="T8" fmla="*/ 3 w 3"/>
                  <a:gd name="T9" fmla="*/ 0 h 9"/>
                  <a:gd name="T10" fmla="*/ 0 w 3"/>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9">
                    <a:moveTo>
                      <a:pt x="0" y="9"/>
                    </a:moveTo>
                    <a:lnTo>
                      <a:pt x="0" y="9"/>
                    </a:lnTo>
                    <a:lnTo>
                      <a:pt x="0" y="2"/>
                    </a:lnTo>
                    <a:lnTo>
                      <a:pt x="0" y="0"/>
                    </a:lnTo>
                    <a:lnTo>
                      <a:pt x="3" y="0"/>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15" name="Freeform 164"/>
              <p:cNvSpPr/>
              <p:nvPr/>
            </p:nvSpPr>
            <p:spPr bwMode="auto">
              <a:xfrm>
                <a:off x="4721" y="649"/>
                <a:ext cx="3" cy="9"/>
              </a:xfrm>
              <a:custGeom>
                <a:avLst/>
                <a:gdLst>
                  <a:gd name="T0" fmla="*/ 0 w 3"/>
                  <a:gd name="T1" fmla="*/ 9 h 9"/>
                  <a:gd name="T2" fmla="*/ 3 w 3"/>
                  <a:gd name="T3" fmla="*/ 9 h 9"/>
                  <a:gd name="T4" fmla="*/ 3 w 3"/>
                  <a:gd name="T5" fmla="*/ 2 h 9"/>
                  <a:gd name="T6" fmla="*/ 3 w 3"/>
                  <a:gd name="T7" fmla="*/ 0 h 9"/>
                  <a:gd name="T8" fmla="*/ 0 w 3"/>
                  <a:gd name="T9" fmla="*/ 0 h 9"/>
                  <a:gd name="T10" fmla="*/ 0 w 3"/>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9">
                    <a:moveTo>
                      <a:pt x="0" y="9"/>
                    </a:moveTo>
                    <a:lnTo>
                      <a:pt x="3" y="9"/>
                    </a:lnTo>
                    <a:lnTo>
                      <a:pt x="3" y="2"/>
                    </a:lnTo>
                    <a:lnTo>
                      <a:pt x="3" y="0"/>
                    </a:lnTo>
                    <a:lnTo>
                      <a:pt x="0" y="0"/>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16" name="Freeform 165"/>
              <p:cNvSpPr/>
              <p:nvPr/>
            </p:nvSpPr>
            <p:spPr bwMode="auto">
              <a:xfrm>
                <a:off x="2072" y="663"/>
                <a:ext cx="7" cy="9"/>
              </a:xfrm>
              <a:custGeom>
                <a:avLst/>
                <a:gdLst>
                  <a:gd name="T0" fmla="*/ 7 w 7"/>
                  <a:gd name="T1" fmla="*/ 6 h 9"/>
                  <a:gd name="T2" fmla="*/ 7 w 7"/>
                  <a:gd name="T3" fmla="*/ 7 h 9"/>
                  <a:gd name="T4" fmla="*/ 3 w 7"/>
                  <a:gd name="T5" fmla="*/ 9 h 9"/>
                  <a:gd name="T6" fmla="*/ 3 w 7"/>
                  <a:gd name="T7" fmla="*/ 9 h 9"/>
                  <a:gd name="T8" fmla="*/ 0 w 7"/>
                  <a:gd name="T9" fmla="*/ 0 h 9"/>
                  <a:gd name="T10" fmla="*/ 3 w 7"/>
                  <a:gd name="T11" fmla="*/ 0 h 9"/>
                  <a:gd name="T12" fmla="*/ 7 w 7"/>
                  <a:gd name="T13" fmla="*/ 6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9">
                    <a:moveTo>
                      <a:pt x="7" y="6"/>
                    </a:moveTo>
                    <a:lnTo>
                      <a:pt x="7" y="7"/>
                    </a:lnTo>
                    <a:lnTo>
                      <a:pt x="3" y="9"/>
                    </a:lnTo>
                    <a:lnTo>
                      <a:pt x="0" y="0"/>
                    </a:lnTo>
                    <a:lnTo>
                      <a:pt x="3" y="0"/>
                    </a:lnTo>
                    <a:lnTo>
                      <a:pt x="7"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17" name="Freeform 166"/>
              <p:cNvSpPr/>
              <p:nvPr/>
            </p:nvSpPr>
            <p:spPr bwMode="auto">
              <a:xfrm>
                <a:off x="4634" y="657"/>
                <a:ext cx="4" cy="9"/>
              </a:xfrm>
              <a:custGeom>
                <a:avLst/>
                <a:gdLst>
                  <a:gd name="T0" fmla="*/ 0 w 4"/>
                  <a:gd name="T1" fmla="*/ 6 h 9"/>
                  <a:gd name="T2" fmla="*/ 0 w 4"/>
                  <a:gd name="T3" fmla="*/ 9 h 9"/>
                  <a:gd name="T4" fmla="*/ 4 w 4"/>
                  <a:gd name="T5" fmla="*/ 9 h 9"/>
                  <a:gd name="T6" fmla="*/ 4 w 4"/>
                  <a:gd name="T7" fmla="*/ 9 h 9"/>
                  <a:gd name="T8" fmla="*/ 4 w 4"/>
                  <a:gd name="T9" fmla="*/ 0 h 9"/>
                  <a:gd name="T10" fmla="*/ 4 w 4"/>
                  <a:gd name="T11" fmla="*/ 0 h 9"/>
                  <a:gd name="T12" fmla="*/ 0 w 4"/>
                  <a:gd name="T13" fmla="*/ 6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9">
                    <a:moveTo>
                      <a:pt x="0" y="6"/>
                    </a:moveTo>
                    <a:lnTo>
                      <a:pt x="0" y="9"/>
                    </a:lnTo>
                    <a:lnTo>
                      <a:pt x="4" y="9"/>
                    </a:lnTo>
                    <a:lnTo>
                      <a:pt x="4" y="0"/>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18" name="Freeform 167"/>
              <p:cNvSpPr/>
              <p:nvPr/>
            </p:nvSpPr>
            <p:spPr bwMode="auto">
              <a:xfrm>
                <a:off x="1989" y="676"/>
                <a:ext cx="6" cy="8"/>
              </a:xfrm>
              <a:custGeom>
                <a:avLst/>
                <a:gdLst>
                  <a:gd name="T0" fmla="*/ 6 w 6"/>
                  <a:gd name="T1" fmla="*/ 8 h 8"/>
                  <a:gd name="T2" fmla="*/ 0 w 6"/>
                  <a:gd name="T3" fmla="*/ 3 h 8"/>
                  <a:gd name="T4" fmla="*/ 3 w 6"/>
                  <a:gd name="T5" fmla="*/ 0 h 8"/>
                  <a:gd name="T6" fmla="*/ 6 w 6"/>
                  <a:gd name="T7" fmla="*/ 3 h 8"/>
                  <a:gd name="T8" fmla="*/ 6 w 6"/>
                  <a:gd name="T9" fmla="*/ 8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8">
                    <a:moveTo>
                      <a:pt x="6" y="8"/>
                    </a:moveTo>
                    <a:lnTo>
                      <a:pt x="0" y="3"/>
                    </a:lnTo>
                    <a:lnTo>
                      <a:pt x="3" y="0"/>
                    </a:lnTo>
                    <a:lnTo>
                      <a:pt x="6" y="3"/>
                    </a:lnTo>
                    <a:lnTo>
                      <a:pt x="6"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19" name="Freeform 168"/>
              <p:cNvSpPr/>
              <p:nvPr/>
            </p:nvSpPr>
            <p:spPr bwMode="auto">
              <a:xfrm>
                <a:off x="4718" y="670"/>
                <a:ext cx="6" cy="8"/>
              </a:xfrm>
              <a:custGeom>
                <a:avLst/>
                <a:gdLst>
                  <a:gd name="T0" fmla="*/ 0 w 6"/>
                  <a:gd name="T1" fmla="*/ 8 h 8"/>
                  <a:gd name="T2" fmla="*/ 6 w 6"/>
                  <a:gd name="T3" fmla="*/ 3 h 8"/>
                  <a:gd name="T4" fmla="*/ 3 w 6"/>
                  <a:gd name="T5" fmla="*/ 0 h 8"/>
                  <a:gd name="T6" fmla="*/ 0 w 6"/>
                  <a:gd name="T7" fmla="*/ 2 h 8"/>
                  <a:gd name="T8" fmla="*/ 0 w 6"/>
                  <a:gd name="T9" fmla="*/ 8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8">
                    <a:moveTo>
                      <a:pt x="0" y="8"/>
                    </a:moveTo>
                    <a:lnTo>
                      <a:pt x="6" y="3"/>
                    </a:lnTo>
                    <a:lnTo>
                      <a:pt x="3" y="0"/>
                    </a:lnTo>
                    <a:lnTo>
                      <a:pt x="0" y="2"/>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20" name="Freeform 169"/>
              <p:cNvSpPr/>
              <p:nvPr/>
            </p:nvSpPr>
            <p:spPr bwMode="auto">
              <a:xfrm>
                <a:off x="2079" y="679"/>
                <a:ext cx="9" cy="11"/>
              </a:xfrm>
              <a:custGeom>
                <a:avLst/>
                <a:gdLst>
                  <a:gd name="T0" fmla="*/ 9 w 9"/>
                  <a:gd name="T1" fmla="*/ 11 h 11"/>
                  <a:gd name="T2" fmla="*/ 9 w 9"/>
                  <a:gd name="T3" fmla="*/ 11 h 11"/>
                  <a:gd name="T4" fmla="*/ 9 w 9"/>
                  <a:gd name="T5" fmla="*/ 11 h 11"/>
                  <a:gd name="T6" fmla="*/ 6 w 9"/>
                  <a:gd name="T7" fmla="*/ 11 h 11"/>
                  <a:gd name="T8" fmla="*/ 0 w 9"/>
                  <a:gd name="T9" fmla="*/ 2 h 11"/>
                  <a:gd name="T10" fmla="*/ 0 w 9"/>
                  <a:gd name="T11" fmla="*/ 0 h 11"/>
                  <a:gd name="T12" fmla="*/ 3 w 9"/>
                  <a:gd name="T13" fmla="*/ 0 h 11"/>
                  <a:gd name="T14" fmla="*/ 9 w 9"/>
                  <a:gd name="T15" fmla="*/ 11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11">
                    <a:moveTo>
                      <a:pt x="9" y="11"/>
                    </a:moveTo>
                    <a:lnTo>
                      <a:pt x="9" y="11"/>
                    </a:lnTo>
                    <a:lnTo>
                      <a:pt x="6" y="11"/>
                    </a:lnTo>
                    <a:lnTo>
                      <a:pt x="0" y="2"/>
                    </a:lnTo>
                    <a:lnTo>
                      <a:pt x="0" y="0"/>
                    </a:lnTo>
                    <a:lnTo>
                      <a:pt x="3" y="0"/>
                    </a:lnTo>
                    <a:lnTo>
                      <a:pt x="9"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21" name="Freeform 170"/>
              <p:cNvSpPr/>
              <p:nvPr/>
            </p:nvSpPr>
            <p:spPr bwMode="auto">
              <a:xfrm>
                <a:off x="4625" y="673"/>
                <a:ext cx="9" cy="11"/>
              </a:xfrm>
              <a:custGeom>
                <a:avLst/>
                <a:gdLst>
                  <a:gd name="T0" fmla="*/ 0 w 9"/>
                  <a:gd name="T1" fmla="*/ 11 h 11"/>
                  <a:gd name="T2" fmla="*/ 0 w 9"/>
                  <a:gd name="T3" fmla="*/ 11 h 11"/>
                  <a:gd name="T4" fmla="*/ 0 w 9"/>
                  <a:gd name="T5" fmla="*/ 11 h 11"/>
                  <a:gd name="T6" fmla="*/ 3 w 9"/>
                  <a:gd name="T7" fmla="*/ 11 h 11"/>
                  <a:gd name="T8" fmla="*/ 9 w 9"/>
                  <a:gd name="T9" fmla="*/ 2 h 11"/>
                  <a:gd name="T10" fmla="*/ 9 w 9"/>
                  <a:gd name="T11" fmla="*/ 0 h 11"/>
                  <a:gd name="T12" fmla="*/ 6 w 9"/>
                  <a:gd name="T13" fmla="*/ 0 h 11"/>
                  <a:gd name="T14" fmla="*/ 0 w 9"/>
                  <a:gd name="T15" fmla="*/ 11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11">
                    <a:moveTo>
                      <a:pt x="0" y="11"/>
                    </a:moveTo>
                    <a:lnTo>
                      <a:pt x="0" y="11"/>
                    </a:lnTo>
                    <a:lnTo>
                      <a:pt x="3" y="11"/>
                    </a:lnTo>
                    <a:lnTo>
                      <a:pt x="9" y="2"/>
                    </a:lnTo>
                    <a:lnTo>
                      <a:pt x="9" y="0"/>
                    </a:lnTo>
                    <a:lnTo>
                      <a:pt x="6" y="0"/>
                    </a:lnTo>
                    <a:lnTo>
                      <a:pt x="0"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22" name="Freeform 171"/>
              <p:cNvSpPr/>
              <p:nvPr/>
            </p:nvSpPr>
            <p:spPr bwMode="auto">
              <a:xfrm>
                <a:off x="2002" y="698"/>
                <a:ext cx="6" cy="6"/>
              </a:xfrm>
              <a:custGeom>
                <a:avLst/>
                <a:gdLst>
                  <a:gd name="T0" fmla="*/ 6 w 6"/>
                  <a:gd name="T1" fmla="*/ 4 h 6"/>
                  <a:gd name="T2" fmla="*/ 6 w 6"/>
                  <a:gd name="T3" fmla="*/ 6 h 6"/>
                  <a:gd name="T4" fmla="*/ 0 w 6"/>
                  <a:gd name="T5" fmla="*/ 3 h 6"/>
                  <a:gd name="T6" fmla="*/ 0 w 6"/>
                  <a:gd name="T7" fmla="*/ 0 h 6"/>
                  <a:gd name="T8" fmla="*/ 0 w 6"/>
                  <a:gd name="T9" fmla="*/ 0 h 6"/>
                  <a:gd name="T10" fmla="*/ 6 w 6"/>
                  <a:gd name="T11" fmla="*/ 4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6">
                    <a:moveTo>
                      <a:pt x="6" y="4"/>
                    </a:moveTo>
                    <a:lnTo>
                      <a:pt x="6" y="6"/>
                    </a:lnTo>
                    <a:lnTo>
                      <a:pt x="0" y="3"/>
                    </a:lnTo>
                    <a:lnTo>
                      <a:pt x="0" y="0"/>
                    </a:lnTo>
                    <a:lnTo>
                      <a:pt x="6"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23" name="Freeform 172"/>
              <p:cNvSpPr/>
              <p:nvPr/>
            </p:nvSpPr>
            <p:spPr bwMode="auto">
              <a:xfrm>
                <a:off x="4705" y="690"/>
                <a:ext cx="9" cy="8"/>
              </a:xfrm>
              <a:custGeom>
                <a:avLst/>
                <a:gdLst>
                  <a:gd name="T0" fmla="*/ 0 w 9"/>
                  <a:gd name="T1" fmla="*/ 6 h 8"/>
                  <a:gd name="T2" fmla="*/ 0 w 9"/>
                  <a:gd name="T3" fmla="*/ 8 h 8"/>
                  <a:gd name="T4" fmla="*/ 6 w 9"/>
                  <a:gd name="T5" fmla="*/ 5 h 8"/>
                  <a:gd name="T6" fmla="*/ 9 w 9"/>
                  <a:gd name="T7" fmla="*/ 0 h 8"/>
                  <a:gd name="T8" fmla="*/ 6 w 9"/>
                  <a:gd name="T9" fmla="*/ 0 h 8"/>
                  <a:gd name="T10" fmla="*/ 0 w 9"/>
                  <a:gd name="T11" fmla="*/ 6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8">
                    <a:moveTo>
                      <a:pt x="0" y="6"/>
                    </a:moveTo>
                    <a:lnTo>
                      <a:pt x="0" y="8"/>
                    </a:lnTo>
                    <a:lnTo>
                      <a:pt x="6" y="5"/>
                    </a:lnTo>
                    <a:lnTo>
                      <a:pt x="9" y="0"/>
                    </a:lnTo>
                    <a:lnTo>
                      <a:pt x="6" y="0"/>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24" name="Freeform 173"/>
              <p:cNvSpPr/>
              <p:nvPr/>
            </p:nvSpPr>
            <p:spPr bwMode="auto">
              <a:xfrm>
                <a:off x="2091" y="701"/>
                <a:ext cx="10" cy="15"/>
              </a:xfrm>
              <a:custGeom>
                <a:avLst/>
                <a:gdLst>
                  <a:gd name="T0" fmla="*/ 7 w 10"/>
                  <a:gd name="T1" fmla="*/ 1 h 15"/>
                  <a:gd name="T2" fmla="*/ 10 w 10"/>
                  <a:gd name="T3" fmla="*/ 15 h 15"/>
                  <a:gd name="T4" fmla="*/ 7 w 10"/>
                  <a:gd name="T5" fmla="*/ 15 h 15"/>
                  <a:gd name="T6" fmla="*/ 7 w 10"/>
                  <a:gd name="T7" fmla="*/ 15 h 15"/>
                  <a:gd name="T8" fmla="*/ 0 w 10"/>
                  <a:gd name="T9" fmla="*/ 1 h 15"/>
                  <a:gd name="T10" fmla="*/ 0 w 10"/>
                  <a:gd name="T11" fmla="*/ 1 h 15"/>
                  <a:gd name="T12" fmla="*/ 0 w 10"/>
                  <a:gd name="T13" fmla="*/ 0 h 15"/>
                  <a:gd name="T14" fmla="*/ 4 w 10"/>
                  <a:gd name="T15" fmla="*/ 0 h 15"/>
                  <a:gd name="T16" fmla="*/ 7 w 10"/>
                  <a:gd name="T17" fmla="*/ 1 h 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 h="15">
                    <a:moveTo>
                      <a:pt x="7" y="1"/>
                    </a:moveTo>
                    <a:lnTo>
                      <a:pt x="10" y="15"/>
                    </a:lnTo>
                    <a:lnTo>
                      <a:pt x="7" y="15"/>
                    </a:lnTo>
                    <a:lnTo>
                      <a:pt x="0" y="1"/>
                    </a:lnTo>
                    <a:lnTo>
                      <a:pt x="0" y="0"/>
                    </a:lnTo>
                    <a:lnTo>
                      <a:pt x="4" y="0"/>
                    </a:lnTo>
                    <a:lnTo>
                      <a:pt x="7"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25" name="Freeform 174"/>
              <p:cNvSpPr/>
              <p:nvPr/>
            </p:nvSpPr>
            <p:spPr bwMode="auto">
              <a:xfrm>
                <a:off x="4615" y="695"/>
                <a:ext cx="7" cy="16"/>
              </a:xfrm>
              <a:custGeom>
                <a:avLst/>
                <a:gdLst>
                  <a:gd name="T0" fmla="*/ 0 w 7"/>
                  <a:gd name="T1" fmla="*/ 3 h 16"/>
                  <a:gd name="T2" fmla="*/ 0 w 7"/>
                  <a:gd name="T3" fmla="*/ 15 h 16"/>
                  <a:gd name="T4" fmla="*/ 0 w 7"/>
                  <a:gd name="T5" fmla="*/ 16 h 16"/>
                  <a:gd name="T6" fmla="*/ 0 w 7"/>
                  <a:gd name="T7" fmla="*/ 15 h 16"/>
                  <a:gd name="T8" fmla="*/ 7 w 7"/>
                  <a:gd name="T9" fmla="*/ 1 h 16"/>
                  <a:gd name="T10" fmla="*/ 7 w 7"/>
                  <a:gd name="T11" fmla="*/ 1 h 16"/>
                  <a:gd name="T12" fmla="*/ 7 w 7"/>
                  <a:gd name="T13" fmla="*/ 0 h 16"/>
                  <a:gd name="T14" fmla="*/ 3 w 7"/>
                  <a:gd name="T15" fmla="*/ 0 h 16"/>
                  <a:gd name="T16" fmla="*/ 0 w 7"/>
                  <a:gd name="T17" fmla="*/ 3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16">
                    <a:moveTo>
                      <a:pt x="0" y="3"/>
                    </a:moveTo>
                    <a:lnTo>
                      <a:pt x="0" y="15"/>
                    </a:lnTo>
                    <a:lnTo>
                      <a:pt x="0" y="16"/>
                    </a:lnTo>
                    <a:lnTo>
                      <a:pt x="0" y="15"/>
                    </a:lnTo>
                    <a:lnTo>
                      <a:pt x="7" y="1"/>
                    </a:lnTo>
                    <a:lnTo>
                      <a:pt x="7" y="0"/>
                    </a:lnTo>
                    <a:lnTo>
                      <a:pt x="3"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26" name="Freeform 175"/>
              <p:cNvSpPr/>
              <p:nvPr/>
            </p:nvSpPr>
            <p:spPr bwMode="auto">
              <a:xfrm>
                <a:off x="2018" y="719"/>
                <a:ext cx="6" cy="3"/>
              </a:xfrm>
              <a:custGeom>
                <a:avLst/>
                <a:gdLst>
                  <a:gd name="T0" fmla="*/ 6 w 6"/>
                  <a:gd name="T1" fmla="*/ 3 h 3"/>
                  <a:gd name="T2" fmla="*/ 6 w 6"/>
                  <a:gd name="T3" fmla="*/ 3 h 3"/>
                  <a:gd name="T4" fmla="*/ 0 w 6"/>
                  <a:gd name="T5" fmla="*/ 3 h 3"/>
                  <a:gd name="T6" fmla="*/ 0 w 6"/>
                  <a:gd name="T7" fmla="*/ 0 h 3"/>
                  <a:gd name="T8" fmla="*/ 3 w 6"/>
                  <a:gd name="T9" fmla="*/ 0 h 3"/>
                  <a:gd name="T10" fmla="*/ 6 w 6"/>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3">
                    <a:moveTo>
                      <a:pt x="6" y="3"/>
                    </a:moveTo>
                    <a:lnTo>
                      <a:pt x="6" y="3"/>
                    </a:lnTo>
                    <a:lnTo>
                      <a:pt x="0" y="3"/>
                    </a:lnTo>
                    <a:lnTo>
                      <a:pt x="0" y="0"/>
                    </a:lnTo>
                    <a:lnTo>
                      <a:pt x="3" y="0"/>
                    </a:lnTo>
                    <a:lnTo>
                      <a:pt x="6"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27" name="Freeform 176"/>
              <p:cNvSpPr/>
              <p:nvPr/>
            </p:nvSpPr>
            <p:spPr bwMode="auto">
              <a:xfrm>
                <a:off x="4689" y="711"/>
                <a:ext cx="9" cy="5"/>
              </a:xfrm>
              <a:custGeom>
                <a:avLst/>
                <a:gdLst>
                  <a:gd name="T0" fmla="*/ 0 w 9"/>
                  <a:gd name="T1" fmla="*/ 5 h 5"/>
                  <a:gd name="T2" fmla="*/ 0 w 9"/>
                  <a:gd name="T3" fmla="*/ 5 h 5"/>
                  <a:gd name="T4" fmla="*/ 6 w 9"/>
                  <a:gd name="T5" fmla="*/ 5 h 5"/>
                  <a:gd name="T6" fmla="*/ 9 w 9"/>
                  <a:gd name="T7" fmla="*/ 0 h 5"/>
                  <a:gd name="T8" fmla="*/ 3 w 9"/>
                  <a:gd name="T9" fmla="*/ 2 h 5"/>
                  <a:gd name="T10" fmla="*/ 0 w 9"/>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5">
                    <a:moveTo>
                      <a:pt x="0" y="5"/>
                    </a:moveTo>
                    <a:lnTo>
                      <a:pt x="0" y="5"/>
                    </a:lnTo>
                    <a:lnTo>
                      <a:pt x="6" y="5"/>
                    </a:lnTo>
                    <a:lnTo>
                      <a:pt x="9" y="0"/>
                    </a:lnTo>
                    <a:lnTo>
                      <a:pt x="3" y="2"/>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28" name="Freeform 177"/>
              <p:cNvSpPr/>
              <p:nvPr/>
            </p:nvSpPr>
            <p:spPr bwMode="auto">
              <a:xfrm>
                <a:off x="2101" y="727"/>
                <a:ext cx="10" cy="15"/>
              </a:xfrm>
              <a:custGeom>
                <a:avLst/>
                <a:gdLst>
                  <a:gd name="T0" fmla="*/ 10 w 10"/>
                  <a:gd name="T1" fmla="*/ 13 h 15"/>
                  <a:gd name="T2" fmla="*/ 10 w 10"/>
                  <a:gd name="T3" fmla="*/ 15 h 15"/>
                  <a:gd name="T4" fmla="*/ 3 w 10"/>
                  <a:gd name="T5" fmla="*/ 10 h 15"/>
                  <a:gd name="T6" fmla="*/ 0 w 10"/>
                  <a:gd name="T7" fmla="*/ 1 h 15"/>
                  <a:gd name="T8" fmla="*/ 0 w 10"/>
                  <a:gd name="T9" fmla="*/ 0 h 15"/>
                  <a:gd name="T10" fmla="*/ 0 w 10"/>
                  <a:gd name="T11" fmla="*/ 0 h 15"/>
                  <a:gd name="T12" fmla="*/ 10 w 10"/>
                  <a:gd name="T13" fmla="*/ 13 h 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15">
                    <a:moveTo>
                      <a:pt x="10" y="13"/>
                    </a:moveTo>
                    <a:lnTo>
                      <a:pt x="10" y="15"/>
                    </a:lnTo>
                    <a:lnTo>
                      <a:pt x="3" y="10"/>
                    </a:lnTo>
                    <a:lnTo>
                      <a:pt x="0" y="1"/>
                    </a:lnTo>
                    <a:lnTo>
                      <a:pt x="0" y="0"/>
                    </a:lnTo>
                    <a:lnTo>
                      <a:pt x="10" y="1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29" name="Freeform 178"/>
              <p:cNvSpPr/>
              <p:nvPr/>
            </p:nvSpPr>
            <p:spPr bwMode="auto">
              <a:xfrm>
                <a:off x="4602" y="720"/>
                <a:ext cx="13" cy="16"/>
              </a:xfrm>
              <a:custGeom>
                <a:avLst/>
                <a:gdLst>
                  <a:gd name="T0" fmla="*/ 0 w 13"/>
                  <a:gd name="T1" fmla="*/ 14 h 16"/>
                  <a:gd name="T2" fmla="*/ 0 w 13"/>
                  <a:gd name="T3" fmla="*/ 16 h 16"/>
                  <a:gd name="T4" fmla="*/ 10 w 13"/>
                  <a:gd name="T5" fmla="*/ 11 h 16"/>
                  <a:gd name="T6" fmla="*/ 13 w 13"/>
                  <a:gd name="T7" fmla="*/ 2 h 16"/>
                  <a:gd name="T8" fmla="*/ 10 w 13"/>
                  <a:gd name="T9" fmla="*/ 0 h 16"/>
                  <a:gd name="T10" fmla="*/ 10 w 13"/>
                  <a:gd name="T11" fmla="*/ 0 h 16"/>
                  <a:gd name="T12" fmla="*/ 0 w 13"/>
                  <a:gd name="T13" fmla="*/ 14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16">
                    <a:moveTo>
                      <a:pt x="0" y="14"/>
                    </a:moveTo>
                    <a:lnTo>
                      <a:pt x="0" y="16"/>
                    </a:lnTo>
                    <a:lnTo>
                      <a:pt x="10" y="11"/>
                    </a:lnTo>
                    <a:lnTo>
                      <a:pt x="13" y="2"/>
                    </a:lnTo>
                    <a:lnTo>
                      <a:pt x="10" y="0"/>
                    </a:lnTo>
                    <a:lnTo>
                      <a:pt x="0" y="1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30" name="Freeform 179"/>
              <p:cNvSpPr/>
              <p:nvPr/>
            </p:nvSpPr>
            <p:spPr bwMode="auto">
              <a:xfrm>
                <a:off x="2040" y="736"/>
                <a:ext cx="7" cy="6"/>
              </a:xfrm>
              <a:custGeom>
                <a:avLst/>
                <a:gdLst>
                  <a:gd name="T0" fmla="*/ 7 w 7"/>
                  <a:gd name="T1" fmla="*/ 3 h 6"/>
                  <a:gd name="T2" fmla="*/ 7 w 7"/>
                  <a:gd name="T3" fmla="*/ 4 h 6"/>
                  <a:gd name="T4" fmla="*/ 7 w 7"/>
                  <a:gd name="T5" fmla="*/ 6 h 6"/>
                  <a:gd name="T6" fmla="*/ 0 w 7"/>
                  <a:gd name="T7" fmla="*/ 3 h 6"/>
                  <a:gd name="T8" fmla="*/ 0 w 7"/>
                  <a:gd name="T9" fmla="*/ 0 h 6"/>
                  <a:gd name="T10" fmla="*/ 0 w 7"/>
                  <a:gd name="T11" fmla="*/ 0 h 6"/>
                  <a:gd name="T12" fmla="*/ 7 w 7"/>
                  <a:gd name="T13" fmla="*/ 3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6">
                    <a:moveTo>
                      <a:pt x="7" y="3"/>
                    </a:moveTo>
                    <a:lnTo>
                      <a:pt x="7" y="4"/>
                    </a:lnTo>
                    <a:lnTo>
                      <a:pt x="7" y="6"/>
                    </a:lnTo>
                    <a:lnTo>
                      <a:pt x="0" y="3"/>
                    </a:lnTo>
                    <a:lnTo>
                      <a:pt x="0" y="0"/>
                    </a:lnTo>
                    <a:lnTo>
                      <a:pt x="7"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31" name="Freeform 180"/>
              <p:cNvSpPr/>
              <p:nvPr/>
            </p:nvSpPr>
            <p:spPr bwMode="auto">
              <a:xfrm>
                <a:off x="4666" y="730"/>
                <a:ext cx="10" cy="6"/>
              </a:xfrm>
              <a:custGeom>
                <a:avLst/>
                <a:gdLst>
                  <a:gd name="T0" fmla="*/ 0 w 10"/>
                  <a:gd name="T1" fmla="*/ 3 h 6"/>
                  <a:gd name="T2" fmla="*/ 0 w 10"/>
                  <a:gd name="T3" fmla="*/ 3 h 6"/>
                  <a:gd name="T4" fmla="*/ 0 w 10"/>
                  <a:gd name="T5" fmla="*/ 6 h 6"/>
                  <a:gd name="T6" fmla="*/ 10 w 10"/>
                  <a:gd name="T7" fmla="*/ 3 h 6"/>
                  <a:gd name="T8" fmla="*/ 10 w 10"/>
                  <a:gd name="T9" fmla="*/ 0 h 6"/>
                  <a:gd name="T10" fmla="*/ 7 w 10"/>
                  <a:gd name="T11" fmla="*/ 0 h 6"/>
                  <a:gd name="T12" fmla="*/ 0 w 10"/>
                  <a:gd name="T13" fmla="*/ 3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6">
                    <a:moveTo>
                      <a:pt x="0" y="3"/>
                    </a:moveTo>
                    <a:lnTo>
                      <a:pt x="0" y="3"/>
                    </a:lnTo>
                    <a:lnTo>
                      <a:pt x="0" y="6"/>
                    </a:lnTo>
                    <a:lnTo>
                      <a:pt x="10" y="3"/>
                    </a:lnTo>
                    <a:lnTo>
                      <a:pt x="10" y="0"/>
                    </a:lnTo>
                    <a:lnTo>
                      <a:pt x="7"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32" name="Freeform 181"/>
              <p:cNvSpPr/>
              <p:nvPr/>
            </p:nvSpPr>
            <p:spPr bwMode="auto">
              <a:xfrm>
                <a:off x="2114" y="748"/>
                <a:ext cx="10" cy="13"/>
              </a:xfrm>
              <a:custGeom>
                <a:avLst/>
                <a:gdLst>
                  <a:gd name="T0" fmla="*/ 10 w 10"/>
                  <a:gd name="T1" fmla="*/ 12 h 13"/>
                  <a:gd name="T2" fmla="*/ 6 w 10"/>
                  <a:gd name="T3" fmla="*/ 13 h 13"/>
                  <a:gd name="T4" fmla="*/ 6 w 10"/>
                  <a:gd name="T5" fmla="*/ 13 h 13"/>
                  <a:gd name="T6" fmla="*/ 3 w 10"/>
                  <a:gd name="T7" fmla="*/ 9 h 13"/>
                  <a:gd name="T8" fmla="*/ 0 w 10"/>
                  <a:gd name="T9" fmla="*/ 0 h 13"/>
                  <a:gd name="T10" fmla="*/ 3 w 10"/>
                  <a:gd name="T11" fmla="*/ 1 h 13"/>
                  <a:gd name="T12" fmla="*/ 10 w 10"/>
                  <a:gd name="T13" fmla="*/ 12 h 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13">
                    <a:moveTo>
                      <a:pt x="10" y="12"/>
                    </a:moveTo>
                    <a:lnTo>
                      <a:pt x="6" y="13"/>
                    </a:lnTo>
                    <a:lnTo>
                      <a:pt x="3" y="9"/>
                    </a:lnTo>
                    <a:lnTo>
                      <a:pt x="0" y="0"/>
                    </a:lnTo>
                    <a:lnTo>
                      <a:pt x="3" y="1"/>
                    </a:lnTo>
                    <a:lnTo>
                      <a:pt x="10" y="1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33" name="Freeform 182"/>
              <p:cNvSpPr/>
              <p:nvPr/>
            </p:nvSpPr>
            <p:spPr bwMode="auto">
              <a:xfrm>
                <a:off x="4593" y="742"/>
                <a:ext cx="6" cy="13"/>
              </a:xfrm>
              <a:custGeom>
                <a:avLst/>
                <a:gdLst>
                  <a:gd name="T0" fmla="*/ 0 w 6"/>
                  <a:gd name="T1" fmla="*/ 12 h 13"/>
                  <a:gd name="T2" fmla="*/ 0 w 6"/>
                  <a:gd name="T3" fmla="*/ 13 h 13"/>
                  <a:gd name="T4" fmla="*/ 3 w 6"/>
                  <a:gd name="T5" fmla="*/ 13 h 13"/>
                  <a:gd name="T6" fmla="*/ 6 w 6"/>
                  <a:gd name="T7" fmla="*/ 9 h 13"/>
                  <a:gd name="T8" fmla="*/ 6 w 6"/>
                  <a:gd name="T9" fmla="*/ 0 h 13"/>
                  <a:gd name="T10" fmla="*/ 3 w 6"/>
                  <a:gd name="T11" fmla="*/ 1 h 13"/>
                  <a:gd name="T12" fmla="*/ 0 w 6"/>
                  <a:gd name="T13" fmla="*/ 12 h 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3">
                    <a:moveTo>
                      <a:pt x="0" y="12"/>
                    </a:moveTo>
                    <a:lnTo>
                      <a:pt x="0" y="13"/>
                    </a:lnTo>
                    <a:lnTo>
                      <a:pt x="3" y="13"/>
                    </a:lnTo>
                    <a:lnTo>
                      <a:pt x="6" y="9"/>
                    </a:lnTo>
                    <a:lnTo>
                      <a:pt x="6" y="0"/>
                    </a:lnTo>
                    <a:lnTo>
                      <a:pt x="3" y="1"/>
                    </a:lnTo>
                    <a:lnTo>
                      <a:pt x="0" y="1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34" name="Freeform 183"/>
              <p:cNvSpPr/>
              <p:nvPr/>
            </p:nvSpPr>
            <p:spPr bwMode="auto">
              <a:xfrm>
                <a:off x="2059" y="751"/>
                <a:ext cx="10" cy="7"/>
              </a:xfrm>
              <a:custGeom>
                <a:avLst/>
                <a:gdLst>
                  <a:gd name="T0" fmla="*/ 10 w 10"/>
                  <a:gd name="T1" fmla="*/ 7 h 7"/>
                  <a:gd name="T2" fmla="*/ 7 w 10"/>
                  <a:gd name="T3" fmla="*/ 7 h 7"/>
                  <a:gd name="T4" fmla="*/ 0 w 10"/>
                  <a:gd name="T5" fmla="*/ 1 h 7"/>
                  <a:gd name="T6" fmla="*/ 4 w 10"/>
                  <a:gd name="T7" fmla="*/ 0 h 7"/>
                  <a:gd name="T8" fmla="*/ 10 w 10"/>
                  <a:gd name="T9" fmla="*/ 7 h 7"/>
                  <a:gd name="T10" fmla="*/ 10 w 10"/>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7">
                    <a:moveTo>
                      <a:pt x="10" y="7"/>
                    </a:moveTo>
                    <a:lnTo>
                      <a:pt x="7" y="7"/>
                    </a:lnTo>
                    <a:lnTo>
                      <a:pt x="0" y="1"/>
                    </a:lnTo>
                    <a:lnTo>
                      <a:pt x="4" y="0"/>
                    </a:lnTo>
                    <a:lnTo>
                      <a:pt x="10"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35" name="Freeform 184"/>
              <p:cNvSpPr/>
              <p:nvPr/>
            </p:nvSpPr>
            <p:spPr bwMode="auto">
              <a:xfrm>
                <a:off x="4644" y="745"/>
                <a:ext cx="10" cy="7"/>
              </a:xfrm>
              <a:custGeom>
                <a:avLst/>
                <a:gdLst>
                  <a:gd name="T0" fmla="*/ 0 w 10"/>
                  <a:gd name="T1" fmla="*/ 7 h 7"/>
                  <a:gd name="T2" fmla="*/ 6 w 10"/>
                  <a:gd name="T3" fmla="*/ 7 h 7"/>
                  <a:gd name="T4" fmla="*/ 10 w 10"/>
                  <a:gd name="T5" fmla="*/ 1 h 7"/>
                  <a:gd name="T6" fmla="*/ 10 w 10"/>
                  <a:gd name="T7" fmla="*/ 0 h 7"/>
                  <a:gd name="T8" fmla="*/ 0 w 10"/>
                  <a:gd name="T9" fmla="*/ 7 h 7"/>
                  <a:gd name="T10" fmla="*/ 0 w 10"/>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7">
                    <a:moveTo>
                      <a:pt x="0" y="7"/>
                    </a:moveTo>
                    <a:lnTo>
                      <a:pt x="6" y="7"/>
                    </a:lnTo>
                    <a:lnTo>
                      <a:pt x="10" y="1"/>
                    </a:lnTo>
                    <a:lnTo>
                      <a:pt x="10" y="0"/>
                    </a:lnTo>
                    <a:lnTo>
                      <a:pt x="0"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36" name="Freeform 185"/>
              <p:cNvSpPr/>
              <p:nvPr/>
            </p:nvSpPr>
            <p:spPr bwMode="auto">
              <a:xfrm>
                <a:off x="2127" y="769"/>
                <a:ext cx="9" cy="9"/>
              </a:xfrm>
              <a:custGeom>
                <a:avLst/>
                <a:gdLst>
                  <a:gd name="T0" fmla="*/ 9 w 9"/>
                  <a:gd name="T1" fmla="*/ 9 h 9"/>
                  <a:gd name="T2" fmla="*/ 9 w 9"/>
                  <a:gd name="T3" fmla="*/ 9 h 9"/>
                  <a:gd name="T4" fmla="*/ 6 w 9"/>
                  <a:gd name="T5" fmla="*/ 8 h 9"/>
                  <a:gd name="T6" fmla="*/ 0 w 9"/>
                  <a:gd name="T7" fmla="*/ 0 h 9"/>
                  <a:gd name="T8" fmla="*/ 3 w 9"/>
                  <a:gd name="T9" fmla="*/ 0 h 9"/>
                  <a:gd name="T10" fmla="*/ 6 w 9"/>
                  <a:gd name="T11" fmla="*/ 3 h 9"/>
                  <a:gd name="T12" fmla="*/ 9 w 9"/>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9">
                    <a:moveTo>
                      <a:pt x="9" y="9"/>
                    </a:moveTo>
                    <a:lnTo>
                      <a:pt x="9" y="9"/>
                    </a:lnTo>
                    <a:lnTo>
                      <a:pt x="6" y="8"/>
                    </a:lnTo>
                    <a:lnTo>
                      <a:pt x="0" y="0"/>
                    </a:lnTo>
                    <a:lnTo>
                      <a:pt x="3" y="0"/>
                    </a:lnTo>
                    <a:lnTo>
                      <a:pt x="6" y="3"/>
                    </a:lnTo>
                    <a:lnTo>
                      <a:pt x="9"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37" name="Freeform 186"/>
              <p:cNvSpPr/>
              <p:nvPr/>
            </p:nvSpPr>
            <p:spPr bwMode="auto">
              <a:xfrm>
                <a:off x="4577" y="763"/>
                <a:ext cx="9" cy="9"/>
              </a:xfrm>
              <a:custGeom>
                <a:avLst/>
                <a:gdLst>
                  <a:gd name="T0" fmla="*/ 0 w 9"/>
                  <a:gd name="T1" fmla="*/ 9 h 9"/>
                  <a:gd name="T2" fmla="*/ 3 w 9"/>
                  <a:gd name="T3" fmla="*/ 9 h 9"/>
                  <a:gd name="T4" fmla="*/ 6 w 9"/>
                  <a:gd name="T5" fmla="*/ 8 h 9"/>
                  <a:gd name="T6" fmla="*/ 9 w 9"/>
                  <a:gd name="T7" fmla="*/ 0 h 9"/>
                  <a:gd name="T8" fmla="*/ 9 w 9"/>
                  <a:gd name="T9" fmla="*/ 0 h 9"/>
                  <a:gd name="T10" fmla="*/ 3 w 9"/>
                  <a:gd name="T11" fmla="*/ 3 h 9"/>
                  <a:gd name="T12" fmla="*/ 0 w 9"/>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9">
                    <a:moveTo>
                      <a:pt x="0" y="9"/>
                    </a:moveTo>
                    <a:lnTo>
                      <a:pt x="3" y="9"/>
                    </a:lnTo>
                    <a:lnTo>
                      <a:pt x="6" y="8"/>
                    </a:lnTo>
                    <a:lnTo>
                      <a:pt x="9" y="0"/>
                    </a:lnTo>
                    <a:lnTo>
                      <a:pt x="3" y="3"/>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38" name="Freeform 187"/>
              <p:cNvSpPr/>
              <p:nvPr/>
            </p:nvSpPr>
            <p:spPr bwMode="auto">
              <a:xfrm>
                <a:off x="2098" y="775"/>
                <a:ext cx="10" cy="6"/>
              </a:xfrm>
              <a:custGeom>
                <a:avLst/>
                <a:gdLst>
                  <a:gd name="T0" fmla="*/ 10 w 10"/>
                  <a:gd name="T1" fmla="*/ 6 h 6"/>
                  <a:gd name="T2" fmla="*/ 6 w 10"/>
                  <a:gd name="T3" fmla="*/ 6 h 6"/>
                  <a:gd name="T4" fmla="*/ 0 w 10"/>
                  <a:gd name="T5" fmla="*/ 2 h 6"/>
                  <a:gd name="T6" fmla="*/ 3 w 10"/>
                  <a:gd name="T7" fmla="*/ 0 h 6"/>
                  <a:gd name="T8" fmla="*/ 10 w 10"/>
                  <a:gd name="T9" fmla="*/ 6 h 6"/>
                  <a:gd name="T10" fmla="*/ 10 w 10"/>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6">
                    <a:moveTo>
                      <a:pt x="10" y="6"/>
                    </a:moveTo>
                    <a:lnTo>
                      <a:pt x="6" y="6"/>
                    </a:lnTo>
                    <a:lnTo>
                      <a:pt x="0" y="2"/>
                    </a:lnTo>
                    <a:lnTo>
                      <a:pt x="3" y="0"/>
                    </a:lnTo>
                    <a:lnTo>
                      <a:pt x="1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39" name="Freeform 188"/>
              <p:cNvSpPr/>
              <p:nvPr/>
            </p:nvSpPr>
            <p:spPr bwMode="auto">
              <a:xfrm>
                <a:off x="4605" y="769"/>
                <a:ext cx="13" cy="8"/>
              </a:xfrm>
              <a:custGeom>
                <a:avLst/>
                <a:gdLst>
                  <a:gd name="T0" fmla="*/ 0 w 13"/>
                  <a:gd name="T1" fmla="*/ 8 h 8"/>
                  <a:gd name="T2" fmla="*/ 7 w 13"/>
                  <a:gd name="T3" fmla="*/ 8 h 8"/>
                  <a:gd name="T4" fmla="*/ 13 w 13"/>
                  <a:gd name="T5" fmla="*/ 2 h 8"/>
                  <a:gd name="T6" fmla="*/ 10 w 13"/>
                  <a:gd name="T7" fmla="*/ 0 h 8"/>
                  <a:gd name="T8" fmla="*/ 4 w 13"/>
                  <a:gd name="T9" fmla="*/ 6 h 8"/>
                  <a:gd name="T10" fmla="*/ 0 w 13"/>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8">
                    <a:moveTo>
                      <a:pt x="0" y="8"/>
                    </a:moveTo>
                    <a:lnTo>
                      <a:pt x="7" y="8"/>
                    </a:lnTo>
                    <a:lnTo>
                      <a:pt x="13" y="2"/>
                    </a:lnTo>
                    <a:lnTo>
                      <a:pt x="10" y="0"/>
                    </a:lnTo>
                    <a:lnTo>
                      <a:pt x="4" y="6"/>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40" name="Freeform 189"/>
              <p:cNvSpPr/>
              <p:nvPr/>
            </p:nvSpPr>
            <p:spPr bwMode="auto">
              <a:xfrm>
                <a:off x="2120" y="793"/>
                <a:ext cx="7" cy="6"/>
              </a:xfrm>
              <a:custGeom>
                <a:avLst/>
                <a:gdLst>
                  <a:gd name="T0" fmla="*/ 7 w 7"/>
                  <a:gd name="T1" fmla="*/ 5 h 6"/>
                  <a:gd name="T2" fmla="*/ 7 w 7"/>
                  <a:gd name="T3" fmla="*/ 6 h 6"/>
                  <a:gd name="T4" fmla="*/ 4 w 7"/>
                  <a:gd name="T5" fmla="*/ 5 h 6"/>
                  <a:gd name="T6" fmla="*/ 0 w 7"/>
                  <a:gd name="T7" fmla="*/ 3 h 6"/>
                  <a:gd name="T8" fmla="*/ 0 w 7"/>
                  <a:gd name="T9" fmla="*/ 0 h 6"/>
                  <a:gd name="T10" fmla="*/ 4 w 7"/>
                  <a:gd name="T11" fmla="*/ 0 h 6"/>
                  <a:gd name="T12" fmla="*/ 7 w 7"/>
                  <a:gd name="T13" fmla="*/ 5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6">
                    <a:moveTo>
                      <a:pt x="7" y="5"/>
                    </a:moveTo>
                    <a:lnTo>
                      <a:pt x="7" y="6"/>
                    </a:lnTo>
                    <a:lnTo>
                      <a:pt x="4" y="5"/>
                    </a:lnTo>
                    <a:lnTo>
                      <a:pt x="0" y="3"/>
                    </a:lnTo>
                    <a:lnTo>
                      <a:pt x="0" y="0"/>
                    </a:lnTo>
                    <a:lnTo>
                      <a:pt x="4" y="0"/>
                    </a:lnTo>
                    <a:lnTo>
                      <a:pt x="7"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41" name="Freeform 190"/>
              <p:cNvSpPr/>
              <p:nvPr/>
            </p:nvSpPr>
            <p:spPr bwMode="auto">
              <a:xfrm>
                <a:off x="4589" y="787"/>
                <a:ext cx="7" cy="6"/>
              </a:xfrm>
              <a:custGeom>
                <a:avLst/>
                <a:gdLst>
                  <a:gd name="T0" fmla="*/ 0 w 7"/>
                  <a:gd name="T1" fmla="*/ 5 h 6"/>
                  <a:gd name="T2" fmla="*/ 0 w 7"/>
                  <a:gd name="T3" fmla="*/ 6 h 6"/>
                  <a:gd name="T4" fmla="*/ 0 w 7"/>
                  <a:gd name="T5" fmla="*/ 5 h 6"/>
                  <a:gd name="T6" fmla="*/ 4 w 7"/>
                  <a:gd name="T7" fmla="*/ 3 h 6"/>
                  <a:gd name="T8" fmla="*/ 7 w 7"/>
                  <a:gd name="T9" fmla="*/ 0 h 6"/>
                  <a:gd name="T10" fmla="*/ 4 w 7"/>
                  <a:gd name="T11" fmla="*/ 0 h 6"/>
                  <a:gd name="T12" fmla="*/ 0 w 7"/>
                  <a:gd name="T13" fmla="*/ 5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6">
                    <a:moveTo>
                      <a:pt x="0" y="5"/>
                    </a:moveTo>
                    <a:lnTo>
                      <a:pt x="0" y="6"/>
                    </a:lnTo>
                    <a:lnTo>
                      <a:pt x="0" y="5"/>
                    </a:lnTo>
                    <a:lnTo>
                      <a:pt x="4" y="3"/>
                    </a:lnTo>
                    <a:lnTo>
                      <a:pt x="7" y="0"/>
                    </a:lnTo>
                    <a:lnTo>
                      <a:pt x="4" y="0"/>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42" name="Freeform 191"/>
              <p:cNvSpPr/>
              <p:nvPr/>
            </p:nvSpPr>
            <p:spPr bwMode="auto">
              <a:xfrm>
                <a:off x="2146" y="816"/>
                <a:ext cx="3" cy="5"/>
              </a:xfrm>
              <a:custGeom>
                <a:avLst/>
                <a:gdLst>
                  <a:gd name="T0" fmla="*/ 3 w 3"/>
                  <a:gd name="T1" fmla="*/ 2 h 5"/>
                  <a:gd name="T2" fmla="*/ 3 w 3"/>
                  <a:gd name="T3" fmla="*/ 5 h 5"/>
                  <a:gd name="T4" fmla="*/ 0 w 3"/>
                  <a:gd name="T5" fmla="*/ 5 h 5"/>
                  <a:gd name="T6" fmla="*/ 0 w 3"/>
                  <a:gd name="T7" fmla="*/ 0 h 5"/>
                  <a:gd name="T8" fmla="*/ 0 w 3"/>
                  <a:gd name="T9" fmla="*/ 0 h 5"/>
                  <a:gd name="T10" fmla="*/ 3 w 3"/>
                  <a:gd name="T11" fmla="*/ 2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5">
                    <a:moveTo>
                      <a:pt x="3" y="2"/>
                    </a:moveTo>
                    <a:lnTo>
                      <a:pt x="3" y="5"/>
                    </a:lnTo>
                    <a:lnTo>
                      <a:pt x="0" y="5"/>
                    </a:lnTo>
                    <a:lnTo>
                      <a:pt x="0" y="0"/>
                    </a:lnTo>
                    <a:lnTo>
                      <a:pt x="3"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43" name="Freeform 192"/>
              <p:cNvSpPr/>
              <p:nvPr/>
            </p:nvSpPr>
            <p:spPr bwMode="auto">
              <a:xfrm>
                <a:off x="4567" y="810"/>
                <a:ext cx="3" cy="5"/>
              </a:xfrm>
              <a:custGeom>
                <a:avLst/>
                <a:gdLst>
                  <a:gd name="T0" fmla="*/ 0 w 3"/>
                  <a:gd name="T1" fmla="*/ 2 h 5"/>
                  <a:gd name="T2" fmla="*/ 0 w 3"/>
                  <a:gd name="T3" fmla="*/ 5 h 5"/>
                  <a:gd name="T4" fmla="*/ 0 w 3"/>
                  <a:gd name="T5" fmla="*/ 5 h 5"/>
                  <a:gd name="T6" fmla="*/ 3 w 3"/>
                  <a:gd name="T7" fmla="*/ 0 h 5"/>
                  <a:gd name="T8" fmla="*/ 0 w 3"/>
                  <a:gd name="T9" fmla="*/ 0 h 5"/>
                  <a:gd name="T10" fmla="*/ 0 w 3"/>
                  <a:gd name="T11" fmla="*/ 2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5">
                    <a:moveTo>
                      <a:pt x="0" y="2"/>
                    </a:moveTo>
                    <a:lnTo>
                      <a:pt x="0" y="5"/>
                    </a:lnTo>
                    <a:lnTo>
                      <a:pt x="3" y="0"/>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44" name="Freeform 193"/>
              <p:cNvSpPr/>
              <p:nvPr/>
            </p:nvSpPr>
            <p:spPr bwMode="auto">
              <a:xfrm>
                <a:off x="2152" y="834"/>
                <a:ext cx="4" cy="11"/>
              </a:xfrm>
              <a:custGeom>
                <a:avLst/>
                <a:gdLst>
                  <a:gd name="T0" fmla="*/ 4 w 4"/>
                  <a:gd name="T1" fmla="*/ 11 h 11"/>
                  <a:gd name="T2" fmla="*/ 0 w 4"/>
                  <a:gd name="T3" fmla="*/ 8 h 11"/>
                  <a:gd name="T4" fmla="*/ 0 w 4"/>
                  <a:gd name="T5" fmla="*/ 0 h 11"/>
                  <a:gd name="T6" fmla="*/ 4 w 4"/>
                  <a:gd name="T7" fmla="*/ 3 h 11"/>
                  <a:gd name="T8" fmla="*/ 4 w 4"/>
                  <a:gd name="T9" fmla="*/ 11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4" y="11"/>
                    </a:moveTo>
                    <a:lnTo>
                      <a:pt x="0" y="8"/>
                    </a:lnTo>
                    <a:lnTo>
                      <a:pt x="0" y="0"/>
                    </a:lnTo>
                    <a:lnTo>
                      <a:pt x="4" y="3"/>
                    </a:lnTo>
                    <a:lnTo>
                      <a:pt x="4"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45" name="Freeform 194"/>
              <p:cNvSpPr/>
              <p:nvPr/>
            </p:nvSpPr>
            <p:spPr bwMode="auto">
              <a:xfrm>
                <a:off x="4561" y="830"/>
                <a:ext cx="3" cy="9"/>
              </a:xfrm>
              <a:custGeom>
                <a:avLst/>
                <a:gdLst>
                  <a:gd name="T0" fmla="*/ 0 w 3"/>
                  <a:gd name="T1" fmla="*/ 9 h 9"/>
                  <a:gd name="T2" fmla="*/ 3 w 3"/>
                  <a:gd name="T3" fmla="*/ 7 h 9"/>
                  <a:gd name="T4" fmla="*/ 3 w 3"/>
                  <a:gd name="T5" fmla="*/ 0 h 9"/>
                  <a:gd name="T6" fmla="*/ 0 w 3"/>
                  <a:gd name="T7" fmla="*/ 1 h 9"/>
                  <a:gd name="T8" fmla="*/ 0 w 3"/>
                  <a:gd name="T9" fmla="*/ 9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9">
                    <a:moveTo>
                      <a:pt x="0" y="9"/>
                    </a:moveTo>
                    <a:lnTo>
                      <a:pt x="3" y="7"/>
                    </a:lnTo>
                    <a:lnTo>
                      <a:pt x="3" y="0"/>
                    </a:lnTo>
                    <a:lnTo>
                      <a:pt x="0" y="1"/>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46" name="Freeform 195"/>
              <p:cNvSpPr/>
              <p:nvPr/>
            </p:nvSpPr>
            <p:spPr bwMode="auto">
              <a:xfrm>
                <a:off x="2104" y="853"/>
                <a:ext cx="42" cy="45"/>
              </a:xfrm>
              <a:custGeom>
                <a:avLst/>
                <a:gdLst>
                  <a:gd name="T0" fmla="*/ 42 w 42"/>
                  <a:gd name="T1" fmla="*/ 7 h 45"/>
                  <a:gd name="T2" fmla="*/ 32 w 42"/>
                  <a:gd name="T3" fmla="*/ 27 h 45"/>
                  <a:gd name="T4" fmla="*/ 26 w 42"/>
                  <a:gd name="T5" fmla="*/ 34 h 45"/>
                  <a:gd name="T6" fmla="*/ 7 w 42"/>
                  <a:gd name="T7" fmla="*/ 45 h 45"/>
                  <a:gd name="T8" fmla="*/ 0 w 42"/>
                  <a:gd name="T9" fmla="*/ 45 h 45"/>
                  <a:gd name="T10" fmla="*/ 0 w 42"/>
                  <a:gd name="T11" fmla="*/ 42 h 45"/>
                  <a:gd name="T12" fmla="*/ 16 w 42"/>
                  <a:gd name="T13" fmla="*/ 33 h 45"/>
                  <a:gd name="T14" fmla="*/ 26 w 42"/>
                  <a:gd name="T15" fmla="*/ 21 h 45"/>
                  <a:gd name="T16" fmla="*/ 23 w 42"/>
                  <a:gd name="T17" fmla="*/ 4 h 45"/>
                  <a:gd name="T18" fmla="*/ 29 w 42"/>
                  <a:gd name="T19" fmla="*/ 0 h 45"/>
                  <a:gd name="T20" fmla="*/ 32 w 42"/>
                  <a:gd name="T21" fmla="*/ 0 h 45"/>
                  <a:gd name="T22" fmla="*/ 42 w 42"/>
                  <a:gd name="T23" fmla="*/ 7 h 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2" h="45">
                    <a:moveTo>
                      <a:pt x="42" y="7"/>
                    </a:moveTo>
                    <a:lnTo>
                      <a:pt x="32" y="27"/>
                    </a:lnTo>
                    <a:lnTo>
                      <a:pt x="26" y="34"/>
                    </a:lnTo>
                    <a:lnTo>
                      <a:pt x="7" y="45"/>
                    </a:lnTo>
                    <a:lnTo>
                      <a:pt x="0" y="45"/>
                    </a:lnTo>
                    <a:lnTo>
                      <a:pt x="0" y="42"/>
                    </a:lnTo>
                    <a:lnTo>
                      <a:pt x="16" y="33"/>
                    </a:lnTo>
                    <a:lnTo>
                      <a:pt x="26" y="21"/>
                    </a:lnTo>
                    <a:lnTo>
                      <a:pt x="23" y="4"/>
                    </a:lnTo>
                    <a:lnTo>
                      <a:pt x="29" y="0"/>
                    </a:lnTo>
                    <a:lnTo>
                      <a:pt x="32" y="0"/>
                    </a:lnTo>
                    <a:lnTo>
                      <a:pt x="42"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47" name="Freeform 196"/>
              <p:cNvSpPr/>
              <p:nvPr/>
            </p:nvSpPr>
            <p:spPr bwMode="auto">
              <a:xfrm>
                <a:off x="4570" y="846"/>
                <a:ext cx="42" cy="46"/>
              </a:xfrm>
              <a:custGeom>
                <a:avLst/>
                <a:gdLst>
                  <a:gd name="T0" fmla="*/ 0 w 42"/>
                  <a:gd name="T1" fmla="*/ 8 h 46"/>
                  <a:gd name="T2" fmla="*/ 10 w 42"/>
                  <a:gd name="T3" fmla="*/ 28 h 46"/>
                  <a:gd name="T4" fmla="*/ 19 w 42"/>
                  <a:gd name="T5" fmla="*/ 35 h 46"/>
                  <a:gd name="T6" fmla="*/ 39 w 42"/>
                  <a:gd name="T7" fmla="*/ 46 h 46"/>
                  <a:gd name="T8" fmla="*/ 42 w 42"/>
                  <a:gd name="T9" fmla="*/ 46 h 46"/>
                  <a:gd name="T10" fmla="*/ 42 w 42"/>
                  <a:gd name="T11" fmla="*/ 43 h 46"/>
                  <a:gd name="T12" fmla="*/ 26 w 42"/>
                  <a:gd name="T13" fmla="*/ 34 h 46"/>
                  <a:gd name="T14" fmla="*/ 19 w 42"/>
                  <a:gd name="T15" fmla="*/ 22 h 46"/>
                  <a:gd name="T16" fmla="*/ 19 w 42"/>
                  <a:gd name="T17" fmla="*/ 5 h 46"/>
                  <a:gd name="T18" fmla="*/ 13 w 42"/>
                  <a:gd name="T19" fmla="*/ 0 h 46"/>
                  <a:gd name="T20" fmla="*/ 10 w 42"/>
                  <a:gd name="T21" fmla="*/ 0 h 46"/>
                  <a:gd name="T22" fmla="*/ 0 w 42"/>
                  <a:gd name="T23" fmla="*/ 8 h 4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2" h="46">
                    <a:moveTo>
                      <a:pt x="0" y="8"/>
                    </a:moveTo>
                    <a:lnTo>
                      <a:pt x="10" y="28"/>
                    </a:lnTo>
                    <a:lnTo>
                      <a:pt x="19" y="35"/>
                    </a:lnTo>
                    <a:lnTo>
                      <a:pt x="39" y="46"/>
                    </a:lnTo>
                    <a:lnTo>
                      <a:pt x="42" y="46"/>
                    </a:lnTo>
                    <a:lnTo>
                      <a:pt x="42" y="43"/>
                    </a:lnTo>
                    <a:lnTo>
                      <a:pt x="26" y="34"/>
                    </a:lnTo>
                    <a:lnTo>
                      <a:pt x="19" y="22"/>
                    </a:lnTo>
                    <a:lnTo>
                      <a:pt x="19" y="5"/>
                    </a:lnTo>
                    <a:lnTo>
                      <a:pt x="13" y="0"/>
                    </a:lnTo>
                    <a:lnTo>
                      <a:pt x="10" y="0"/>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48" name="Freeform 197"/>
              <p:cNvSpPr/>
              <p:nvPr/>
            </p:nvSpPr>
            <p:spPr bwMode="auto">
              <a:xfrm>
                <a:off x="2149" y="854"/>
                <a:ext cx="3" cy="3"/>
              </a:xfrm>
              <a:custGeom>
                <a:avLst/>
                <a:gdLst>
                  <a:gd name="T0" fmla="*/ 0 w 3"/>
                  <a:gd name="T1" fmla="*/ 3 h 3"/>
                  <a:gd name="T2" fmla="*/ 3 w 3"/>
                  <a:gd name="T3" fmla="*/ 0 h 3"/>
                  <a:gd name="T4" fmla="*/ 3 w 3"/>
                  <a:gd name="T5" fmla="*/ 3 h 3"/>
                  <a:gd name="T6" fmla="*/ 0 w 3"/>
                  <a:gd name="T7" fmla="*/ 3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3">
                    <a:moveTo>
                      <a:pt x="0" y="3"/>
                    </a:moveTo>
                    <a:lnTo>
                      <a:pt x="3" y="0"/>
                    </a:lnTo>
                    <a:lnTo>
                      <a:pt x="3" y="3"/>
                    </a:lnTo>
                    <a:lnTo>
                      <a:pt x="0" y="3"/>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49" name="Freeform 198"/>
              <p:cNvSpPr/>
              <p:nvPr/>
            </p:nvSpPr>
            <p:spPr bwMode="auto">
              <a:xfrm>
                <a:off x="4564" y="848"/>
                <a:ext cx="3" cy="3"/>
              </a:xfrm>
              <a:custGeom>
                <a:avLst/>
                <a:gdLst>
                  <a:gd name="T0" fmla="*/ 3 w 3"/>
                  <a:gd name="T1" fmla="*/ 3 h 3"/>
                  <a:gd name="T2" fmla="*/ 0 w 3"/>
                  <a:gd name="T3" fmla="*/ 0 h 3"/>
                  <a:gd name="T4" fmla="*/ 0 w 3"/>
                  <a:gd name="T5" fmla="*/ 3 h 3"/>
                  <a:gd name="T6" fmla="*/ 3 w 3"/>
                  <a:gd name="T7" fmla="*/ 3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3">
                    <a:moveTo>
                      <a:pt x="3" y="3"/>
                    </a:moveTo>
                    <a:lnTo>
                      <a:pt x="0" y="0"/>
                    </a:lnTo>
                    <a:lnTo>
                      <a:pt x="0" y="3"/>
                    </a:lnTo>
                    <a:lnTo>
                      <a:pt x="3" y="3"/>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50" name="Freeform 199"/>
              <p:cNvSpPr/>
              <p:nvPr/>
            </p:nvSpPr>
            <p:spPr bwMode="auto">
              <a:xfrm>
                <a:off x="2124" y="854"/>
                <a:ext cx="16" cy="32"/>
              </a:xfrm>
              <a:custGeom>
                <a:avLst/>
                <a:gdLst>
                  <a:gd name="T0" fmla="*/ 9 w 16"/>
                  <a:gd name="T1" fmla="*/ 24 h 32"/>
                  <a:gd name="T2" fmla="*/ 0 w 16"/>
                  <a:gd name="T3" fmla="*/ 32 h 32"/>
                  <a:gd name="T4" fmla="*/ 9 w 16"/>
                  <a:gd name="T5" fmla="*/ 20 h 32"/>
                  <a:gd name="T6" fmla="*/ 9 w 16"/>
                  <a:gd name="T7" fmla="*/ 2 h 32"/>
                  <a:gd name="T8" fmla="*/ 9 w 16"/>
                  <a:gd name="T9" fmla="*/ 0 h 32"/>
                  <a:gd name="T10" fmla="*/ 16 w 16"/>
                  <a:gd name="T11" fmla="*/ 8 h 32"/>
                  <a:gd name="T12" fmla="*/ 9 w 16"/>
                  <a:gd name="T13" fmla="*/ 24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32">
                    <a:moveTo>
                      <a:pt x="9" y="24"/>
                    </a:moveTo>
                    <a:lnTo>
                      <a:pt x="0" y="32"/>
                    </a:lnTo>
                    <a:lnTo>
                      <a:pt x="9" y="20"/>
                    </a:lnTo>
                    <a:lnTo>
                      <a:pt x="9" y="2"/>
                    </a:lnTo>
                    <a:lnTo>
                      <a:pt x="9" y="0"/>
                    </a:lnTo>
                    <a:lnTo>
                      <a:pt x="16" y="8"/>
                    </a:lnTo>
                    <a:lnTo>
                      <a:pt x="9" y="24"/>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51" name="Freeform 200"/>
              <p:cNvSpPr/>
              <p:nvPr/>
            </p:nvSpPr>
            <p:spPr bwMode="auto">
              <a:xfrm>
                <a:off x="4577" y="848"/>
                <a:ext cx="16" cy="32"/>
              </a:xfrm>
              <a:custGeom>
                <a:avLst/>
                <a:gdLst>
                  <a:gd name="T0" fmla="*/ 6 w 16"/>
                  <a:gd name="T1" fmla="*/ 24 h 32"/>
                  <a:gd name="T2" fmla="*/ 16 w 16"/>
                  <a:gd name="T3" fmla="*/ 32 h 32"/>
                  <a:gd name="T4" fmla="*/ 6 w 16"/>
                  <a:gd name="T5" fmla="*/ 21 h 32"/>
                  <a:gd name="T6" fmla="*/ 6 w 16"/>
                  <a:gd name="T7" fmla="*/ 3 h 32"/>
                  <a:gd name="T8" fmla="*/ 6 w 16"/>
                  <a:gd name="T9" fmla="*/ 0 h 32"/>
                  <a:gd name="T10" fmla="*/ 0 w 16"/>
                  <a:gd name="T11" fmla="*/ 8 h 32"/>
                  <a:gd name="T12" fmla="*/ 6 w 16"/>
                  <a:gd name="T13" fmla="*/ 24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32">
                    <a:moveTo>
                      <a:pt x="6" y="24"/>
                    </a:moveTo>
                    <a:lnTo>
                      <a:pt x="16" y="32"/>
                    </a:lnTo>
                    <a:lnTo>
                      <a:pt x="6" y="21"/>
                    </a:lnTo>
                    <a:lnTo>
                      <a:pt x="6" y="3"/>
                    </a:lnTo>
                    <a:lnTo>
                      <a:pt x="6" y="0"/>
                    </a:lnTo>
                    <a:lnTo>
                      <a:pt x="0" y="8"/>
                    </a:lnTo>
                    <a:lnTo>
                      <a:pt x="6" y="24"/>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52" name="Freeform 201"/>
              <p:cNvSpPr/>
              <p:nvPr/>
            </p:nvSpPr>
            <p:spPr bwMode="auto">
              <a:xfrm>
                <a:off x="2011" y="877"/>
                <a:ext cx="64" cy="30"/>
              </a:xfrm>
              <a:custGeom>
                <a:avLst/>
                <a:gdLst>
                  <a:gd name="T0" fmla="*/ 13 w 64"/>
                  <a:gd name="T1" fmla="*/ 9 h 30"/>
                  <a:gd name="T2" fmla="*/ 16 w 64"/>
                  <a:gd name="T3" fmla="*/ 15 h 30"/>
                  <a:gd name="T4" fmla="*/ 23 w 64"/>
                  <a:gd name="T5" fmla="*/ 21 h 30"/>
                  <a:gd name="T6" fmla="*/ 45 w 64"/>
                  <a:gd name="T7" fmla="*/ 27 h 30"/>
                  <a:gd name="T8" fmla="*/ 61 w 64"/>
                  <a:gd name="T9" fmla="*/ 27 h 30"/>
                  <a:gd name="T10" fmla="*/ 64 w 64"/>
                  <a:gd name="T11" fmla="*/ 29 h 30"/>
                  <a:gd name="T12" fmla="*/ 61 w 64"/>
                  <a:gd name="T13" fmla="*/ 30 h 30"/>
                  <a:gd name="T14" fmla="*/ 20 w 64"/>
                  <a:gd name="T15" fmla="*/ 29 h 30"/>
                  <a:gd name="T16" fmla="*/ 13 w 64"/>
                  <a:gd name="T17" fmla="*/ 27 h 30"/>
                  <a:gd name="T18" fmla="*/ 10 w 64"/>
                  <a:gd name="T19" fmla="*/ 26 h 30"/>
                  <a:gd name="T20" fmla="*/ 13 w 64"/>
                  <a:gd name="T21" fmla="*/ 24 h 30"/>
                  <a:gd name="T22" fmla="*/ 0 w 64"/>
                  <a:gd name="T23" fmla="*/ 10 h 30"/>
                  <a:gd name="T24" fmla="*/ 4 w 64"/>
                  <a:gd name="T25" fmla="*/ 3 h 30"/>
                  <a:gd name="T26" fmla="*/ 10 w 64"/>
                  <a:gd name="T27" fmla="*/ 0 h 30"/>
                  <a:gd name="T28" fmla="*/ 10 w 64"/>
                  <a:gd name="T29" fmla="*/ 0 h 30"/>
                  <a:gd name="T30" fmla="*/ 13 w 64"/>
                  <a:gd name="T31" fmla="*/ 9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4" h="30">
                    <a:moveTo>
                      <a:pt x="13" y="9"/>
                    </a:moveTo>
                    <a:lnTo>
                      <a:pt x="16" y="15"/>
                    </a:lnTo>
                    <a:lnTo>
                      <a:pt x="23" y="21"/>
                    </a:lnTo>
                    <a:lnTo>
                      <a:pt x="45" y="27"/>
                    </a:lnTo>
                    <a:lnTo>
                      <a:pt x="61" y="27"/>
                    </a:lnTo>
                    <a:lnTo>
                      <a:pt x="64" y="29"/>
                    </a:lnTo>
                    <a:lnTo>
                      <a:pt x="61" y="30"/>
                    </a:lnTo>
                    <a:lnTo>
                      <a:pt x="20" y="29"/>
                    </a:lnTo>
                    <a:lnTo>
                      <a:pt x="13" y="27"/>
                    </a:lnTo>
                    <a:lnTo>
                      <a:pt x="10" y="26"/>
                    </a:lnTo>
                    <a:lnTo>
                      <a:pt x="13" y="24"/>
                    </a:lnTo>
                    <a:lnTo>
                      <a:pt x="0" y="10"/>
                    </a:lnTo>
                    <a:lnTo>
                      <a:pt x="4" y="3"/>
                    </a:lnTo>
                    <a:lnTo>
                      <a:pt x="10" y="0"/>
                    </a:lnTo>
                    <a:lnTo>
                      <a:pt x="13"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53" name="Freeform 202"/>
              <p:cNvSpPr/>
              <p:nvPr/>
            </p:nvSpPr>
            <p:spPr bwMode="auto">
              <a:xfrm>
                <a:off x="4641" y="869"/>
                <a:ext cx="64" cy="32"/>
              </a:xfrm>
              <a:custGeom>
                <a:avLst/>
                <a:gdLst>
                  <a:gd name="T0" fmla="*/ 51 w 64"/>
                  <a:gd name="T1" fmla="*/ 11 h 32"/>
                  <a:gd name="T2" fmla="*/ 48 w 64"/>
                  <a:gd name="T3" fmla="*/ 17 h 32"/>
                  <a:gd name="T4" fmla="*/ 41 w 64"/>
                  <a:gd name="T5" fmla="*/ 21 h 32"/>
                  <a:gd name="T6" fmla="*/ 22 w 64"/>
                  <a:gd name="T7" fmla="*/ 29 h 32"/>
                  <a:gd name="T8" fmla="*/ 3 w 64"/>
                  <a:gd name="T9" fmla="*/ 29 h 32"/>
                  <a:gd name="T10" fmla="*/ 0 w 64"/>
                  <a:gd name="T11" fmla="*/ 31 h 32"/>
                  <a:gd name="T12" fmla="*/ 6 w 64"/>
                  <a:gd name="T13" fmla="*/ 32 h 32"/>
                  <a:gd name="T14" fmla="*/ 45 w 64"/>
                  <a:gd name="T15" fmla="*/ 31 h 32"/>
                  <a:gd name="T16" fmla="*/ 51 w 64"/>
                  <a:gd name="T17" fmla="*/ 29 h 32"/>
                  <a:gd name="T18" fmla="*/ 54 w 64"/>
                  <a:gd name="T19" fmla="*/ 28 h 32"/>
                  <a:gd name="T20" fmla="*/ 54 w 64"/>
                  <a:gd name="T21" fmla="*/ 26 h 32"/>
                  <a:gd name="T22" fmla="*/ 64 w 64"/>
                  <a:gd name="T23" fmla="*/ 12 h 32"/>
                  <a:gd name="T24" fmla="*/ 61 w 64"/>
                  <a:gd name="T25" fmla="*/ 5 h 32"/>
                  <a:gd name="T26" fmla="*/ 54 w 64"/>
                  <a:gd name="T27" fmla="*/ 0 h 32"/>
                  <a:gd name="T28" fmla="*/ 54 w 64"/>
                  <a:gd name="T29" fmla="*/ 0 h 32"/>
                  <a:gd name="T30" fmla="*/ 51 w 64"/>
                  <a:gd name="T31" fmla="*/ 11 h 3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4" h="32">
                    <a:moveTo>
                      <a:pt x="51" y="11"/>
                    </a:moveTo>
                    <a:lnTo>
                      <a:pt x="48" y="17"/>
                    </a:lnTo>
                    <a:lnTo>
                      <a:pt x="41" y="21"/>
                    </a:lnTo>
                    <a:lnTo>
                      <a:pt x="22" y="29"/>
                    </a:lnTo>
                    <a:lnTo>
                      <a:pt x="3" y="29"/>
                    </a:lnTo>
                    <a:lnTo>
                      <a:pt x="0" y="31"/>
                    </a:lnTo>
                    <a:lnTo>
                      <a:pt x="6" y="32"/>
                    </a:lnTo>
                    <a:lnTo>
                      <a:pt x="45" y="31"/>
                    </a:lnTo>
                    <a:lnTo>
                      <a:pt x="51" y="29"/>
                    </a:lnTo>
                    <a:lnTo>
                      <a:pt x="54" y="28"/>
                    </a:lnTo>
                    <a:lnTo>
                      <a:pt x="54" y="26"/>
                    </a:lnTo>
                    <a:lnTo>
                      <a:pt x="64" y="12"/>
                    </a:lnTo>
                    <a:lnTo>
                      <a:pt x="61" y="5"/>
                    </a:lnTo>
                    <a:lnTo>
                      <a:pt x="54" y="0"/>
                    </a:lnTo>
                    <a:lnTo>
                      <a:pt x="51" y="1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54" name="Freeform 203"/>
              <p:cNvSpPr/>
              <p:nvPr/>
            </p:nvSpPr>
            <p:spPr bwMode="auto">
              <a:xfrm>
                <a:off x="2018" y="881"/>
                <a:ext cx="29" cy="25"/>
              </a:xfrm>
              <a:custGeom>
                <a:avLst/>
                <a:gdLst>
                  <a:gd name="T0" fmla="*/ 6 w 29"/>
                  <a:gd name="T1" fmla="*/ 11 h 25"/>
                  <a:gd name="T2" fmla="*/ 6 w 29"/>
                  <a:gd name="T3" fmla="*/ 13 h 25"/>
                  <a:gd name="T4" fmla="*/ 22 w 29"/>
                  <a:gd name="T5" fmla="*/ 20 h 25"/>
                  <a:gd name="T6" fmla="*/ 29 w 29"/>
                  <a:gd name="T7" fmla="*/ 25 h 25"/>
                  <a:gd name="T8" fmla="*/ 13 w 29"/>
                  <a:gd name="T9" fmla="*/ 23 h 25"/>
                  <a:gd name="T10" fmla="*/ 9 w 29"/>
                  <a:gd name="T11" fmla="*/ 22 h 25"/>
                  <a:gd name="T12" fmla="*/ 9 w 29"/>
                  <a:gd name="T13" fmla="*/ 19 h 25"/>
                  <a:gd name="T14" fmla="*/ 0 w 29"/>
                  <a:gd name="T15" fmla="*/ 8 h 25"/>
                  <a:gd name="T16" fmla="*/ 0 w 29"/>
                  <a:gd name="T17" fmla="*/ 0 h 25"/>
                  <a:gd name="T18" fmla="*/ 0 w 29"/>
                  <a:gd name="T19" fmla="*/ 5 h 25"/>
                  <a:gd name="T20" fmla="*/ 6 w 29"/>
                  <a:gd name="T21" fmla="*/ 11 h 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 h="25">
                    <a:moveTo>
                      <a:pt x="6" y="11"/>
                    </a:moveTo>
                    <a:lnTo>
                      <a:pt x="6" y="13"/>
                    </a:lnTo>
                    <a:lnTo>
                      <a:pt x="22" y="20"/>
                    </a:lnTo>
                    <a:lnTo>
                      <a:pt x="29" y="25"/>
                    </a:lnTo>
                    <a:lnTo>
                      <a:pt x="13" y="23"/>
                    </a:lnTo>
                    <a:lnTo>
                      <a:pt x="9" y="22"/>
                    </a:lnTo>
                    <a:lnTo>
                      <a:pt x="9" y="19"/>
                    </a:lnTo>
                    <a:lnTo>
                      <a:pt x="0" y="8"/>
                    </a:lnTo>
                    <a:lnTo>
                      <a:pt x="0" y="0"/>
                    </a:lnTo>
                    <a:lnTo>
                      <a:pt x="0" y="5"/>
                    </a:lnTo>
                    <a:lnTo>
                      <a:pt x="6" y="11"/>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55" name="Freeform 204"/>
              <p:cNvSpPr/>
              <p:nvPr/>
            </p:nvSpPr>
            <p:spPr bwMode="auto">
              <a:xfrm>
                <a:off x="4670" y="875"/>
                <a:ext cx="32" cy="23"/>
              </a:xfrm>
              <a:custGeom>
                <a:avLst/>
                <a:gdLst>
                  <a:gd name="T0" fmla="*/ 25 w 32"/>
                  <a:gd name="T1" fmla="*/ 11 h 23"/>
                  <a:gd name="T2" fmla="*/ 25 w 32"/>
                  <a:gd name="T3" fmla="*/ 12 h 23"/>
                  <a:gd name="T4" fmla="*/ 9 w 32"/>
                  <a:gd name="T5" fmla="*/ 20 h 23"/>
                  <a:gd name="T6" fmla="*/ 0 w 32"/>
                  <a:gd name="T7" fmla="*/ 23 h 23"/>
                  <a:gd name="T8" fmla="*/ 16 w 32"/>
                  <a:gd name="T9" fmla="*/ 23 h 23"/>
                  <a:gd name="T10" fmla="*/ 19 w 32"/>
                  <a:gd name="T11" fmla="*/ 22 h 23"/>
                  <a:gd name="T12" fmla="*/ 19 w 32"/>
                  <a:gd name="T13" fmla="*/ 19 h 23"/>
                  <a:gd name="T14" fmla="*/ 32 w 32"/>
                  <a:gd name="T15" fmla="*/ 8 h 23"/>
                  <a:gd name="T16" fmla="*/ 28 w 32"/>
                  <a:gd name="T17" fmla="*/ 0 h 23"/>
                  <a:gd name="T18" fmla="*/ 28 w 32"/>
                  <a:gd name="T19" fmla="*/ 5 h 23"/>
                  <a:gd name="T20" fmla="*/ 25 w 32"/>
                  <a:gd name="T21" fmla="*/ 11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 h="23">
                    <a:moveTo>
                      <a:pt x="25" y="11"/>
                    </a:moveTo>
                    <a:lnTo>
                      <a:pt x="25" y="12"/>
                    </a:lnTo>
                    <a:lnTo>
                      <a:pt x="9" y="20"/>
                    </a:lnTo>
                    <a:lnTo>
                      <a:pt x="0" y="23"/>
                    </a:lnTo>
                    <a:lnTo>
                      <a:pt x="16" y="23"/>
                    </a:lnTo>
                    <a:lnTo>
                      <a:pt x="19" y="22"/>
                    </a:lnTo>
                    <a:lnTo>
                      <a:pt x="19" y="19"/>
                    </a:lnTo>
                    <a:lnTo>
                      <a:pt x="32" y="8"/>
                    </a:lnTo>
                    <a:lnTo>
                      <a:pt x="28" y="0"/>
                    </a:lnTo>
                    <a:lnTo>
                      <a:pt x="28" y="5"/>
                    </a:lnTo>
                    <a:lnTo>
                      <a:pt x="25" y="11"/>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56" name="Freeform 205"/>
              <p:cNvSpPr>
                <a:spLocks noEditPoints="1"/>
              </p:cNvSpPr>
              <p:nvPr/>
            </p:nvSpPr>
            <p:spPr bwMode="auto">
              <a:xfrm>
                <a:off x="2095" y="895"/>
                <a:ext cx="1274" cy="205"/>
              </a:xfrm>
              <a:custGeom>
                <a:avLst/>
                <a:gdLst>
                  <a:gd name="T0" fmla="*/ 1271 w 1274"/>
                  <a:gd name="T1" fmla="*/ 134 h 205"/>
                  <a:gd name="T2" fmla="*/ 1239 w 1274"/>
                  <a:gd name="T3" fmla="*/ 115 h 205"/>
                  <a:gd name="T4" fmla="*/ 1207 w 1274"/>
                  <a:gd name="T5" fmla="*/ 112 h 205"/>
                  <a:gd name="T6" fmla="*/ 1271 w 1274"/>
                  <a:gd name="T7" fmla="*/ 176 h 205"/>
                  <a:gd name="T8" fmla="*/ 1172 w 1274"/>
                  <a:gd name="T9" fmla="*/ 203 h 205"/>
                  <a:gd name="T10" fmla="*/ 1133 w 1274"/>
                  <a:gd name="T11" fmla="*/ 166 h 205"/>
                  <a:gd name="T12" fmla="*/ 1204 w 1274"/>
                  <a:gd name="T13" fmla="*/ 178 h 205"/>
                  <a:gd name="T14" fmla="*/ 1217 w 1274"/>
                  <a:gd name="T15" fmla="*/ 141 h 205"/>
                  <a:gd name="T16" fmla="*/ 1111 w 1274"/>
                  <a:gd name="T17" fmla="*/ 131 h 205"/>
                  <a:gd name="T18" fmla="*/ 928 w 1274"/>
                  <a:gd name="T19" fmla="*/ 179 h 205"/>
                  <a:gd name="T20" fmla="*/ 611 w 1274"/>
                  <a:gd name="T21" fmla="*/ 159 h 205"/>
                  <a:gd name="T22" fmla="*/ 451 w 1274"/>
                  <a:gd name="T23" fmla="*/ 140 h 205"/>
                  <a:gd name="T24" fmla="*/ 346 w 1274"/>
                  <a:gd name="T25" fmla="*/ 131 h 205"/>
                  <a:gd name="T26" fmla="*/ 205 w 1274"/>
                  <a:gd name="T27" fmla="*/ 68 h 205"/>
                  <a:gd name="T28" fmla="*/ 144 w 1274"/>
                  <a:gd name="T29" fmla="*/ 50 h 205"/>
                  <a:gd name="T30" fmla="*/ 77 w 1274"/>
                  <a:gd name="T31" fmla="*/ 36 h 205"/>
                  <a:gd name="T32" fmla="*/ 51 w 1274"/>
                  <a:gd name="T33" fmla="*/ 68 h 205"/>
                  <a:gd name="T34" fmla="*/ 112 w 1274"/>
                  <a:gd name="T35" fmla="*/ 71 h 205"/>
                  <a:gd name="T36" fmla="*/ 61 w 1274"/>
                  <a:gd name="T37" fmla="*/ 96 h 205"/>
                  <a:gd name="T38" fmla="*/ 0 w 1274"/>
                  <a:gd name="T39" fmla="*/ 59 h 205"/>
                  <a:gd name="T40" fmla="*/ 99 w 1274"/>
                  <a:gd name="T41" fmla="*/ 14 h 205"/>
                  <a:gd name="T42" fmla="*/ 298 w 1274"/>
                  <a:gd name="T43" fmla="*/ 36 h 205"/>
                  <a:gd name="T44" fmla="*/ 317 w 1274"/>
                  <a:gd name="T45" fmla="*/ 46 h 205"/>
                  <a:gd name="T46" fmla="*/ 416 w 1274"/>
                  <a:gd name="T47" fmla="*/ 87 h 205"/>
                  <a:gd name="T48" fmla="*/ 490 w 1274"/>
                  <a:gd name="T49" fmla="*/ 108 h 205"/>
                  <a:gd name="T50" fmla="*/ 538 w 1274"/>
                  <a:gd name="T51" fmla="*/ 93 h 205"/>
                  <a:gd name="T52" fmla="*/ 496 w 1274"/>
                  <a:gd name="T53" fmla="*/ 61 h 205"/>
                  <a:gd name="T54" fmla="*/ 464 w 1274"/>
                  <a:gd name="T55" fmla="*/ 82 h 205"/>
                  <a:gd name="T56" fmla="*/ 477 w 1274"/>
                  <a:gd name="T57" fmla="*/ 38 h 205"/>
                  <a:gd name="T58" fmla="*/ 608 w 1274"/>
                  <a:gd name="T59" fmla="*/ 68 h 205"/>
                  <a:gd name="T60" fmla="*/ 563 w 1274"/>
                  <a:gd name="T61" fmla="*/ 123 h 205"/>
                  <a:gd name="T62" fmla="*/ 647 w 1274"/>
                  <a:gd name="T63" fmla="*/ 143 h 205"/>
                  <a:gd name="T64" fmla="*/ 723 w 1274"/>
                  <a:gd name="T65" fmla="*/ 138 h 205"/>
                  <a:gd name="T66" fmla="*/ 800 w 1274"/>
                  <a:gd name="T67" fmla="*/ 141 h 205"/>
                  <a:gd name="T68" fmla="*/ 813 w 1274"/>
                  <a:gd name="T69" fmla="*/ 159 h 205"/>
                  <a:gd name="T70" fmla="*/ 903 w 1274"/>
                  <a:gd name="T71" fmla="*/ 152 h 205"/>
                  <a:gd name="T72" fmla="*/ 909 w 1274"/>
                  <a:gd name="T73" fmla="*/ 126 h 205"/>
                  <a:gd name="T74" fmla="*/ 922 w 1274"/>
                  <a:gd name="T75" fmla="*/ 114 h 205"/>
                  <a:gd name="T76" fmla="*/ 967 w 1274"/>
                  <a:gd name="T77" fmla="*/ 152 h 205"/>
                  <a:gd name="T78" fmla="*/ 996 w 1274"/>
                  <a:gd name="T79" fmla="*/ 149 h 205"/>
                  <a:gd name="T80" fmla="*/ 1050 w 1274"/>
                  <a:gd name="T81" fmla="*/ 96 h 205"/>
                  <a:gd name="T82" fmla="*/ 1018 w 1274"/>
                  <a:gd name="T83" fmla="*/ 102 h 205"/>
                  <a:gd name="T84" fmla="*/ 1005 w 1274"/>
                  <a:gd name="T85" fmla="*/ 112 h 205"/>
                  <a:gd name="T86" fmla="*/ 992 w 1274"/>
                  <a:gd name="T87" fmla="*/ 68 h 205"/>
                  <a:gd name="T88" fmla="*/ 1105 w 1274"/>
                  <a:gd name="T89" fmla="*/ 94 h 205"/>
                  <a:gd name="T90" fmla="*/ 1130 w 1274"/>
                  <a:gd name="T91" fmla="*/ 111 h 205"/>
                  <a:gd name="T92" fmla="*/ 1133 w 1274"/>
                  <a:gd name="T93" fmla="*/ 108 h 205"/>
                  <a:gd name="T94" fmla="*/ 1041 w 1274"/>
                  <a:gd name="T95" fmla="*/ 49 h 205"/>
                  <a:gd name="T96" fmla="*/ 1076 w 1274"/>
                  <a:gd name="T97" fmla="*/ 44 h 205"/>
                  <a:gd name="T98" fmla="*/ 1140 w 1274"/>
                  <a:gd name="T99" fmla="*/ 52 h 205"/>
                  <a:gd name="T100" fmla="*/ 1204 w 1274"/>
                  <a:gd name="T101" fmla="*/ 33 h 205"/>
                  <a:gd name="T102" fmla="*/ 1262 w 1274"/>
                  <a:gd name="T103" fmla="*/ 3 h 205"/>
                  <a:gd name="T104" fmla="*/ 1271 w 1274"/>
                  <a:gd name="T105" fmla="*/ 70 h 205"/>
                  <a:gd name="T106" fmla="*/ 458 w 1274"/>
                  <a:gd name="T107" fmla="*/ 117 h 205"/>
                  <a:gd name="T108" fmla="*/ 301 w 1274"/>
                  <a:gd name="T109" fmla="*/ 97 h 20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274" h="205">
                    <a:moveTo>
                      <a:pt x="1271" y="70"/>
                    </a:moveTo>
                    <a:lnTo>
                      <a:pt x="1274" y="70"/>
                    </a:lnTo>
                    <a:lnTo>
                      <a:pt x="1274" y="71"/>
                    </a:lnTo>
                    <a:lnTo>
                      <a:pt x="1271" y="71"/>
                    </a:lnTo>
                    <a:lnTo>
                      <a:pt x="1271" y="134"/>
                    </a:lnTo>
                    <a:lnTo>
                      <a:pt x="1268" y="132"/>
                    </a:lnTo>
                    <a:lnTo>
                      <a:pt x="1268" y="134"/>
                    </a:lnTo>
                    <a:lnTo>
                      <a:pt x="1255" y="123"/>
                    </a:lnTo>
                    <a:lnTo>
                      <a:pt x="1239" y="115"/>
                    </a:lnTo>
                    <a:lnTo>
                      <a:pt x="1217" y="111"/>
                    </a:lnTo>
                    <a:lnTo>
                      <a:pt x="1181" y="109"/>
                    </a:lnTo>
                    <a:lnTo>
                      <a:pt x="1181" y="111"/>
                    </a:lnTo>
                    <a:lnTo>
                      <a:pt x="1207" y="112"/>
                    </a:lnTo>
                    <a:lnTo>
                      <a:pt x="1236" y="120"/>
                    </a:lnTo>
                    <a:lnTo>
                      <a:pt x="1255" y="132"/>
                    </a:lnTo>
                    <a:lnTo>
                      <a:pt x="1268" y="147"/>
                    </a:lnTo>
                    <a:lnTo>
                      <a:pt x="1274" y="167"/>
                    </a:lnTo>
                    <a:lnTo>
                      <a:pt x="1271" y="176"/>
                    </a:lnTo>
                    <a:lnTo>
                      <a:pt x="1252" y="191"/>
                    </a:lnTo>
                    <a:lnTo>
                      <a:pt x="1236" y="197"/>
                    </a:lnTo>
                    <a:lnTo>
                      <a:pt x="1213" y="202"/>
                    </a:lnTo>
                    <a:lnTo>
                      <a:pt x="1188" y="205"/>
                    </a:lnTo>
                    <a:lnTo>
                      <a:pt x="1172" y="203"/>
                    </a:lnTo>
                    <a:lnTo>
                      <a:pt x="1159" y="200"/>
                    </a:lnTo>
                    <a:lnTo>
                      <a:pt x="1143" y="193"/>
                    </a:lnTo>
                    <a:lnTo>
                      <a:pt x="1130" y="182"/>
                    </a:lnTo>
                    <a:lnTo>
                      <a:pt x="1130" y="173"/>
                    </a:lnTo>
                    <a:lnTo>
                      <a:pt x="1133" y="166"/>
                    </a:lnTo>
                    <a:lnTo>
                      <a:pt x="1137" y="166"/>
                    </a:lnTo>
                    <a:lnTo>
                      <a:pt x="1140" y="166"/>
                    </a:lnTo>
                    <a:lnTo>
                      <a:pt x="1159" y="175"/>
                    </a:lnTo>
                    <a:lnTo>
                      <a:pt x="1172" y="179"/>
                    </a:lnTo>
                    <a:lnTo>
                      <a:pt x="1204" y="178"/>
                    </a:lnTo>
                    <a:lnTo>
                      <a:pt x="1213" y="175"/>
                    </a:lnTo>
                    <a:lnTo>
                      <a:pt x="1226" y="167"/>
                    </a:lnTo>
                    <a:lnTo>
                      <a:pt x="1229" y="158"/>
                    </a:lnTo>
                    <a:lnTo>
                      <a:pt x="1229" y="152"/>
                    </a:lnTo>
                    <a:lnTo>
                      <a:pt x="1217" y="141"/>
                    </a:lnTo>
                    <a:lnTo>
                      <a:pt x="1197" y="135"/>
                    </a:lnTo>
                    <a:lnTo>
                      <a:pt x="1188" y="134"/>
                    </a:lnTo>
                    <a:lnTo>
                      <a:pt x="1185" y="132"/>
                    </a:lnTo>
                    <a:lnTo>
                      <a:pt x="1143" y="129"/>
                    </a:lnTo>
                    <a:lnTo>
                      <a:pt x="1111" y="131"/>
                    </a:lnTo>
                    <a:lnTo>
                      <a:pt x="1085" y="138"/>
                    </a:lnTo>
                    <a:lnTo>
                      <a:pt x="1060" y="152"/>
                    </a:lnTo>
                    <a:lnTo>
                      <a:pt x="1025" y="164"/>
                    </a:lnTo>
                    <a:lnTo>
                      <a:pt x="992" y="170"/>
                    </a:lnTo>
                    <a:lnTo>
                      <a:pt x="928" y="179"/>
                    </a:lnTo>
                    <a:lnTo>
                      <a:pt x="877" y="184"/>
                    </a:lnTo>
                    <a:lnTo>
                      <a:pt x="836" y="185"/>
                    </a:lnTo>
                    <a:lnTo>
                      <a:pt x="784" y="184"/>
                    </a:lnTo>
                    <a:lnTo>
                      <a:pt x="685" y="173"/>
                    </a:lnTo>
                    <a:lnTo>
                      <a:pt x="611" y="159"/>
                    </a:lnTo>
                    <a:lnTo>
                      <a:pt x="560" y="147"/>
                    </a:lnTo>
                    <a:lnTo>
                      <a:pt x="519" y="135"/>
                    </a:lnTo>
                    <a:lnTo>
                      <a:pt x="512" y="137"/>
                    </a:lnTo>
                    <a:lnTo>
                      <a:pt x="470" y="140"/>
                    </a:lnTo>
                    <a:lnTo>
                      <a:pt x="451" y="140"/>
                    </a:lnTo>
                    <a:lnTo>
                      <a:pt x="451" y="138"/>
                    </a:lnTo>
                    <a:lnTo>
                      <a:pt x="445" y="140"/>
                    </a:lnTo>
                    <a:lnTo>
                      <a:pt x="416" y="140"/>
                    </a:lnTo>
                    <a:lnTo>
                      <a:pt x="368" y="134"/>
                    </a:lnTo>
                    <a:lnTo>
                      <a:pt x="346" y="131"/>
                    </a:lnTo>
                    <a:lnTo>
                      <a:pt x="301" y="120"/>
                    </a:lnTo>
                    <a:lnTo>
                      <a:pt x="266" y="106"/>
                    </a:lnTo>
                    <a:lnTo>
                      <a:pt x="227" y="85"/>
                    </a:lnTo>
                    <a:lnTo>
                      <a:pt x="208" y="70"/>
                    </a:lnTo>
                    <a:lnTo>
                      <a:pt x="205" y="68"/>
                    </a:lnTo>
                    <a:lnTo>
                      <a:pt x="179" y="82"/>
                    </a:lnTo>
                    <a:lnTo>
                      <a:pt x="163" y="85"/>
                    </a:lnTo>
                    <a:lnTo>
                      <a:pt x="163" y="73"/>
                    </a:lnTo>
                    <a:lnTo>
                      <a:pt x="163" y="64"/>
                    </a:lnTo>
                    <a:lnTo>
                      <a:pt x="144" y="50"/>
                    </a:lnTo>
                    <a:lnTo>
                      <a:pt x="112" y="36"/>
                    </a:lnTo>
                    <a:lnTo>
                      <a:pt x="99" y="35"/>
                    </a:lnTo>
                    <a:lnTo>
                      <a:pt x="86" y="35"/>
                    </a:lnTo>
                    <a:lnTo>
                      <a:pt x="83" y="36"/>
                    </a:lnTo>
                    <a:lnTo>
                      <a:pt x="77" y="36"/>
                    </a:lnTo>
                    <a:lnTo>
                      <a:pt x="57" y="41"/>
                    </a:lnTo>
                    <a:lnTo>
                      <a:pt x="45" y="50"/>
                    </a:lnTo>
                    <a:lnTo>
                      <a:pt x="41" y="58"/>
                    </a:lnTo>
                    <a:lnTo>
                      <a:pt x="41" y="62"/>
                    </a:lnTo>
                    <a:lnTo>
                      <a:pt x="51" y="68"/>
                    </a:lnTo>
                    <a:lnTo>
                      <a:pt x="70" y="73"/>
                    </a:lnTo>
                    <a:lnTo>
                      <a:pt x="80" y="73"/>
                    </a:lnTo>
                    <a:lnTo>
                      <a:pt x="102" y="71"/>
                    </a:lnTo>
                    <a:lnTo>
                      <a:pt x="105" y="71"/>
                    </a:lnTo>
                    <a:lnTo>
                      <a:pt x="112" y="71"/>
                    </a:lnTo>
                    <a:lnTo>
                      <a:pt x="112" y="77"/>
                    </a:lnTo>
                    <a:lnTo>
                      <a:pt x="102" y="84"/>
                    </a:lnTo>
                    <a:lnTo>
                      <a:pt x="102" y="85"/>
                    </a:lnTo>
                    <a:lnTo>
                      <a:pt x="83" y="93"/>
                    </a:lnTo>
                    <a:lnTo>
                      <a:pt x="61" y="96"/>
                    </a:lnTo>
                    <a:lnTo>
                      <a:pt x="45" y="94"/>
                    </a:lnTo>
                    <a:lnTo>
                      <a:pt x="22" y="90"/>
                    </a:lnTo>
                    <a:lnTo>
                      <a:pt x="13" y="84"/>
                    </a:lnTo>
                    <a:lnTo>
                      <a:pt x="0" y="73"/>
                    </a:lnTo>
                    <a:lnTo>
                      <a:pt x="0" y="59"/>
                    </a:lnTo>
                    <a:lnTo>
                      <a:pt x="6" y="43"/>
                    </a:lnTo>
                    <a:lnTo>
                      <a:pt x="22" y="27"/>
                    </a:lnTo>
                    <a:lnTo>
                      <a:pt x="35" y="21"/>
                    </a:lnTo>
                    <a:lnTo>
                      <a:pt x="64" y="15"/>
                    </a:lnTo>
                    <a:lnTo>
                      <a:pt x="99" y="14"/>
                    </a:lnTo>
                    <a:lnTo>
                      <a:pt x="137" y="15"/>
                    </a:lnTo>
                    <a:lnTo>
                      <a:pt x="176" y="21"/>
                    </a:lnTo>
                    <a:lnTo>
                      <a:pt x="227" y="33"/>
                    </a:lnTo>
                    <a:lnTo>
                      <a:pt x="259" y="36"/>
                    </a:lnTo>
                    <a:lnTo>
                      <a:pt x="298" y="36"/>
                    </a:lnTo>
                    <a:lnTo>
                      <a:pt x="333" y="32"/>
                    </a:lnTo>
                    <a:lnTo>
                      <a:pt x="339" y="29"/>
                    </a:lnTo>
                    <a:lnTo>
                      <a:pt x="346" y="29"/>
                    </a:lnTo>
                    <a:lnTo>
                      <a:pt x="336" y="36"/>
                    </a:lnTo>
                    <a:lnTo>
                      <a:pt x="317" y="46"/>
                    </a:lnTo>
                    <a:lnTo>
                      <a:pt x="298" y="53"/>
                    </a:lnTo>
                    <a:lnTo>
                      <a:pt x="310" y="58"/>
                    </a:lnTo>
                    <a:lnTo>
                      <a:pt x="362" y="71"/>
                    </a:lnTo>
                    <a:lnTo>
                      <a:pt x="378" y="76"/>
                    </a:lnTo>
                    <a:lnTo>
                      <a:pt x="416" y="87"/>
                    </a:lnTo>
                    <a:lnTo>
                      <a:pt x="445" y="94"/>
                    </a:lnTo>
                    <a:lnTo>
                      <a:pt x="464" y="100"/>
                    </a:lnTo>
                    <a:lnTo>
                      <a:pt x="467" y="100"/>
                    </a:lnTo>
                    <a:lnTo>
                      <a:pt x="477" y="105"/>
                    </a:lnTo>
                    <a:lnTo>
                      <a:pt x="490" y="108"/>
                    </a:lnTo>
                    <a:lnTo>
                      <a:pt x="493" y="111"/>
                    </a:lnTo>
                    <a:lnTo>
                      <a:pt x="496" y="108"/>
                    </a:lnTo>
                    <a:lnTo>
                      <a:pt x="502" y="108"/>
                    </a:lnTo>
                    <a:lnTo>
                      <a:pt x="522" y="103"/>
                    </a:lnTo>
                    <a:lnTo>
                      <a:pt x="538" y="93"/>
                    </a:lnTo>
                    <a:lnTo>
                      <a:pt x="544" y="81"/>
                    </a:lnTo>
                    <a:lnTo>
                      <a:pt x="538" y="71"/>
                    </a:lnTo>
                    <a:lnTo>
                      <a:pt x="528" y="65"/>
                    </a:lnTo>
                    <a:lnTo>
                      <a:pt x="512" y="61"/>
                    </a:lnTo>
                    <a:lnTo>
                      <a:pt x="496" y="61"/>
                    </a:lnTo>
                    <a:lnTo>
                      <a:pt x="477" y="65"/>
                    </a:lnTo>
                    <a:lnTo>
                      <a:pt x="467" y="73"/>
                    </a:lnTo>
                    <a:lnTo>
                      <a:pt x="467" y="79"/>
                    </a:lnTo>
                    <a:lnTo>
                      <a:pt x="467" y="81"/>
                    </a:lnTo>
                    <a:lnTo>
                      <a:pt x="464" y="82"/>
                    </a:lnTo>
                    <a:lnTo>
                      <a:pt x="448" y="74"/>
                    </a:lnTo>
                    <a:lnTo>
                      <a:pt x="442" y="65"/>
                    </a:lnTo>
                    <a:lnTo>
                      <a:pt x="445" y="52"/>
                    </a:lnTo>
                    <a:lnTo>
                      <a:pt x="458" y="44"/>
                    </a:lnTo>
                    <a:lnTo>
                      <a:pt x="477" y="38"/>
                    </a:lnTo>
                    <a:lnTo>
                      <a:pt x="502" y="33"/>
                    </a:lnTo>
                    <a:lnTo>
                      <a:pt x="525" y="33"/>
                    </a:lnTo>
                    <a:lnTo>
                      <a:pt x="560" y="40"/>
                    </a:lnTo>
                    <a:lnTo>
                      <a:pt x="592" y="52"/>
                    </a:lnTo>
                    <a:lnTo>
                      <a:pt x="608" y="68"/>
                    </a:lnTo>
                    <a:lnTo>
                      <a:pt x="611" y="76"/>
                    </a:lnTo>
                    <a:lnTo>
                      <a:pt x="608" y="91"/>
                    </a:lnTo>
                    <a:lnTo>
                      <a:pt x="592" y="109"/>
                    </a:lnTo>
                    <a:lnTo>
                      <a:pt x="579" y="118"/>
                    </a:lnTo>
                    <a:lnTo>
                      <a:pt x="563" y="123"/>
                    </a:lnTo>
                    <a:lnTo>
                      <a:pt x="563" y="125"/>
                    </a:lnTo>
                    <a:lnTo>
                      <a:pt x="557" y="126"/>
                    </a:lnTo>
                    <a:lnTo>
                      <a:pt x="605" y="138"/>
                    </a:lnTo>
                    <a:lnTo>
                      <a:pt x="647" y="143"/>
                    </a:lnTo>
                    <a:lnTo>
                      <a:pt x="679" y="140"/>
                    </a:lnTo>
                    <a:lnTo>
                      <a:pt x="698" y="137"/>
                    </a:lnTo>
                    <a:lnTo>
                      <a:pt x="717" y="131"/>
                    </a:lnTo>
                    <a:lnTo>
                      <a:pt x="723" y="134"/>
                    </a:lnTo>
                    <a:lnTo>
                      <a:pt x="723" y="138"/>
                    </a:lnTo>
                    <a:lnTo>
                      <a:pt x="723" y="150"/>
                    </a:lnTo>
                    <a:lnTo>
                      <a:pt x="743" y="150"/>
                    </a:lnTo>
                    <a:lnTo>
                      <a:pt x="775" y="149"/>
                    </a:lnTo>
                    <a:lnTo>
                      <a:pt x="797" y="144"/>
                    </a:lnTo>
                    <a:lnTo>
                      <a:pt x="800" y="141"/>
                    </a:lnTo>
                    <a:lnTo>
                      <a:pt x="813" y="137"/>
                    </a:lnTo>
                    <a:lnTo>
                      <a:pt x="816" y="137"/>
                    </a:lnTo>
                    <a:lnTo>
                      <a:pt x="820" y="143"/>
                    </a:lnTo>
                    <a:lnTo>
                      <a:pt x="816" y="155"/>
                    </a:lnTo>
                    <a:lnTo>
                      <a:pt x="813" y="159"/>
                    </a:lnTo>
                    <a:lnTo>
                      <a:pt x="816" y="162"/>
                    </a:lnTo>
                    <a:lnTo>
                      <a:pt x="836" y="162"/>
                    </a:lnTo>
                    <a:lnTo>
                      <a:pt x="861" y="162"/>
                    </a:lnTo>
                    <a:lnTo>
                      <a:pt x="868" y="161"/>
                    </a:lnTo>
                    <a:lnTo>
                      <a:pt x="903" y="152"/>
                    </a:lnTo>
                    <a:lnTo>
                      <a:pt x="919" y="146"/>
                    </a:lnTo>
                    <a:lnTo>
                      <a:pt x="928" y="140"/>
                    </a:lnTo>
                    <a:lnTo>
                      <a:pt x="925" y="132"/>
                    </a:lnTo>
                    <a:lnTo>
                      <a:pt x="919" y="129"/>
                    </a:lnTo>
                    <a:lnTo>
                      <a:pt x="909" y="126"/>
                    </a:lnTo>
                    <a:lnTo>
                      <a:pt x="900" y="126"/>
                    </a:lnTo>
                    <a:lnTo>
                      <a:pt x="903" y="121"/>
                    </a:lnTo>
                    <a:lnTo>
                      <a:pt x="912" y="118"/>
                    </a:lnTo>
                    <a:lnTo>
                      <a:pt x="912" y="117"/>
                    </a:lnTo>
                    <a:lnTo>
                      <a:pt x="922" y="114"/>
                    </a:lnTo>
                    <a:lnTo>
                      <a:pt x="941" y="114"/>
                    </a:lnTo>
                    <a:lnTo>
                      <a:pt x="951" y="118"/>
                    </a:lnTo>
                    <a:lnTo>
                      <a:pt x="964" y="128"/>
                    </a:lnTo>
                    <a:lnTo>
                      <a:pt x="967" y="146"/>
                    </a:lnTo>
                    <a:lnTo>
                      <a:pt x="967" y="152"/>
                    </a:lnTo>
                    <a:lnTo>
                      <a:pt x="960" y="155"/>
                    </a:lnTo>
                    <a:lnTo>
                      <a:pt x="964" y="156"/>
                    </a:lnTo>
                    <a:lnTo>
                      <a:pt x="986" y="150"/>
                    </a:lnTo>
                    <a:lnTo>
                      <a:pt x="996" y="149"/>
                    </a:lnTo>
                    <a:lnTo>
                      <a:pt x="1037" y="131"/>
                    </a:lnTo>
                    <a:lnTo>
                      <a:pt x="1053" y="117"/>
                    </a:lnTo>
                    <a:lnTo>
                      <a:pt x="1057" y="105"/>
                    </a:lnTo>
                    <a:lnTo>
                      <a:pt x="1057" y="102"/>
                    </a:lnTo>
                    <a:lnTo>
                      <a:pt x="1050" y="96"/>
                    </a:lnTo>
                    <a:lnTo>
                      <a:pt x="1044" y="93"/>
                    </a:lnTo>
                    <a:lnTo>
                      <a:pt x="1034" y="93"/>
                    </a:lnTo>
                    <a:lnTo>
                      <a:pt x="1028" y="93"/>
                    </a:lnTo>
                    <a:lnTo>
                      <a:pt x="1018" y="97"/>
                    </a:lnTo>
                    <a:lnTo>
                      <a:pt x="1018" y="102"/>
                    </a:lnTo>
                    <a:lnTo>
                      <a:pt x="1021" y="108"/>
                    </a:lnTo>
                    <a:lnTo>
                      <a:pt x="1028" y="111"/>
                    </a:lnTo>
                    <a:lnTo>
                      <a:pt x="1028" y="112"/>
                    </a:lnTo>
                    <a:lnTo>
                      <a:pt x="1015" y="114"/>
                    </a:lnTo>
                    <a:lnTo>
                      <a:pt x="1005" y="112"/>
                    </a:lnTo>
                    <a:lnTo>
                      <a:pt x="983" y="108"/>
                    </a:lnTo>
                    <a:lnTo>
                      <a:pt x="973" y="94"/>
                    </a:lnTo>
                    <a:lnTo>
                      <a:pt x="970" y="90"/>
                    </a:lnTo>
                    <a:lnTo>
                      <a:pt x="976" y="76"/>
                    </a:lnTo>
                    <a:lnTo>
                      <a:pt x="992" y="68"/>
                    </a:lnTo>
                    <a:lnTo>
                      <a:pt x="1018" y="64"/>
                    </a:lnTo>
                    <a:lnTo>
                      <a:pt x="1047" y="64"/>
                    </a:lnTo>
                    <a:lnTo>
                      <a:pt x="1063" y="67"/>
                    </a:lnTo>
                    <a:lnTo>
                      <a:pt x="1082" y="76"/>
                    </a:lnTo>
                    <a:lnTo>
                      <a:pt x="1105" y="94"/>
                    </a:lnTo>
                    <a:lnTo>
                      <a:pt x="1111" y="111"/>
                    </a:lnTo>
                    <a:lnTo>
                      <a:pt x="1111" y="112"/>
                    </a:lnTo>
                    <a:lnTo>
                      <a:pt x="1111" y="115"/>
                    </a:lnTo>
                    <a:lnTo>
                      <a:pt x="1114" y="115"/>
                    </a:lnTo>
                    <a:lnTo>
                      <a:pt x="1130" y="111"/>
                    </a:lnTo>
                    <a:lnTo>
                      <a:pt x="1140" y="111"/>
                    </a:lnTo>
                    <a:lnTo>
                      <a:pt x="1146" y="111"/>
                    </a:lnTo>
                    <a:lnTo>
                      <a:pt x="1146" y="109"/>
                    </a:lnTo>
                    <a:lnTo>
                      <a:pt x="1137" y="108"/>
                    </a:lnTo>
                    <a:lnTo>
                      <a:pt x="1133" y="108"/>
                    </a:lnTo>
                    <a:lnTo>
                      <a:pt x="1121" y="99"/>
                    </a:lnTo>
                    <a:lnTo>
                      <a:pt x="1095" y="70"/>
                    </a:lnTo>
                    <a:lnTo>
                      <a:pt x="1066" y="55"/>
                    </a:lnTo>
                    <a:lnTo>
                      <a:pt x="1047" y="50"/>
                    </a:lnTo>
                    <a:lnTo>
                      <a:pt x="1041" y="49"/>
                    </a:lnTo>
                    <a:lnTo>
                      <a:pt x="1041" y="47"/>
                    </a:lnTo>
                    <a:lnTo>
                      <a:pt x="1050" y="44"/>
                    </a:lnTo>
                    <a:lnTo>
                      <a:pt x="1073" y="43"/>
                    </a:lnTo>
                    <a:lnTo>
                      <a:pt x="1076" y="44"/>
                    </a:lnTo>
                    <a:lnTo>
                      <a:pt x="1089" y="44"/>
                    </a:lnTo>
                    <a:lnTo>
                      <a:pt x="1117" y="47"/>
                    </a:lnTo>
                    <a:lnTo>
                      <a:pt x="1137" y="52"/>
                    </a:lnTo>
                    <a:lnTo>
                      <a:pt x="1140" y="52"/>
                    </a:lnTo>
                    <a:lnTo>
                      <a:pt x="1146" y="33"/>
                    </a:lnTo>
                    <a:lnTo>
                      <a:pt x="1149" y="29"/>
                    </a:lnTo>
                    <a:lnTo>
                      <a:pt x="1149" y="27"/>
                    </a:lnTo>
                    <a:lnTo>
                      <a:pt x="1169" y="27"/>
                    </a:lnTo>
                    <a:lnTo>
                      <a:pt x="1204" y="33"/>
                    </a:lnTo>
                    <a:lnTo>
                      <a:pt x="1207" y="32"/>
                    </a:lnTo>
                    <a:lnTo>
                      <a:pt x="1210" y="24"/>
                    </a:lnTo>
                    <a:lnTo>
                      <a:pt x="1220" y="18"/>
                    </a:lnTo>
                    <a:lnTo>
                      <a:pt x="1242" y="9"/>
                    </a:lnTo>
                    <a:lnTo>
                      <a:pt x="1262" y="3"/>
                    </a:lnTo>
                    <a:lnTo>
                      <a:pt x="1268" y="0"/>
                    </a:lnTo>
                    <a:lnTo>
                      <a:pt x="1271" y="0"/>
                    </a:lnTo>
                    <a:lnTo>
                      <a:pt x="1271" y="2"/>
                    </a:lnTo>
                    <a:lnTo>
                      <a:pt x="1271" y="0"/>
                    </a:lnTo>
                    <a:lnTo>
                      <a:pt x="1271" y="70"/>
                    </a:lnTo>
                    <a:close/>
                    <a:moveTo>
                      <a:pt x="333" y="82"/>
                    </a:moveTo>
                    <a:lnTo>
                      <a:pt x="358" y="90"/>
                    </a:lnTo>
                    <a:lnTo>
                      <a:pt x="400" y="100"/>
                    </a:lnTo>
                    <a:lnTo>
                      <a:pt x="422" y="108"/>
                    </a:lnTo>
                    <a:lnTo>
                      <a:pt x="458" y="117"/>
                    </a:lnTo>
                    <a:lnTo>
                      <a:pt x="435" y="120"/>
                    </a:lnTo>
                    <a:lnTo>
                      <a:pt x="416" y="120"/>
                    </a:lnTo>
                    <a:lnTo>
                      <a:pt x="387" y="118"/>
                    </a:lnTo>
                    <a:lnTo>
                      <a:pt x="330" y="106"/>
                    </a:lnTo>
                    <a:lnTo>
                      <a:pt x="301" y="97"/>
                    </a:lnTo>
                    <a:lnTo>
                      <a:pt x="269" y="82"/>
                    </a:lnTo>
                    <a:lnTo>
                      <a:pt x="243" y="61"/>
                    </a:lnTo>
                    <a:lnTo>
                      <a:pt x="275" y="67"/>
                    </a:lnTo>
                    <a:lnTo>
                      <a:pt x="333" y="8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57" name="Freeform 206"/>
              <p:cNvSpPr>
                <a:spLocks noEditPoints="1"/>
              </p:cNvSpPr>
              <p:nvPr/>
            </p:nvSpPr>
            <p:spPr bwMode="auto">
              <a:xfrm>
                <a:off x="3350" y="894"/>
                <a:ext cx="1275" cy="204"/>
              </a:xfrm>
              <a:custGeom>
                <a:avLst/>
                <a:gdLst>
                  <a:gd name="T0" fmla="*/ 3 w 1275"/>
                  <a:gd name="T1" fmla="*/ 133 h 204"/>
                  <a:gd name="T2" fmla="*/ 35 w 1275"/>
                  <a:gd name="T3" fmla="*/ 115 h 204"/>
                  <a:gd name="T4" fmla="*/ 67 w 1275"/>
                  <a:gd name="T5" fmla="*/ 113 h 204"/>
                  <a:gd name="T6" fmla="*/ 3 w 1275"/>
                  <a:gd name="T7" fmla="*/ 176 h 204"/>
                  <a:gd name="T8" fmla="*/ 106 w 1275"/>
                  <a:gd name="T9" fmla="*/ 203 h 204"/>
                  <a:gd name="T10" fmla="*/ 141 w 1275"/>
                  <a:gd name="T11" fmla="*/ 165 h 204"/>
                  <a:gd name="T12" fmla="*/ 71 w 1275"/>
                  <a:gd name="T13" fmla="*/ 177 h 204"/>
                  <a:gd name="T14" fmla="*/ 58 w 1275"/>
                  <a:gd name="T15" fmla="*/ 141 h 204"/>
                  <a:gd name="T16" fmla="*/ 163 w 1275"/>
                  <a:gd name="T17" fmla="*/ 130 h 204"/>
                  <a:gd name="T18" fmla="*/ 346 w 1275"/>
                  <a:gd name="T19" fmla="*/ 179 h 204"/>
                  <a:gd name="T20" fmla="*/ 663 w 1275"/>
                  <a:gd name="T21" fmla="*/ 157 h 204"/>
                  <a:gd name="T22" fmla="*/ 823 w 1275"/>
                  <a:gd name="T23" fmla="*/ 136 h 204"/>
                  <a:gd name="T24" fmla="*/ 929 w 1275"/>
                  <a:gd name="T25" fmla="*/ 127 h 204"/>
                  <a:gd name="T26" fmla="*/ 1070 w 1275"/>
                  <a:gd name="T27" fmla="*/ 65 h 204"/>
                  <a:gd name="T28" fmla="*/ 1127 w 1275"/>
                  <a:gd name="T29" fmla="*/ 45 h 204"/>
                  <a:gd name="T30" fmla="*/ 1198 w 1275"/>
                  <a:gd name="T31" fmla="*/ 31 h 204"/>
                  <a:gd name="T32" fmla="*/ 1220 w 1275"/>
                  <a:gd name="T33" fmla="*/ 63 h 204"/>
                  <a:gd name="T34" fmla="*/ 1163 w 1275"/>
                  <a:gd name="T35" fmla="*/ 66 h 204"/>
                  <a:gd name="T36" fmla="*/ 1214 w 1275"/>
                  <a:gd name="T37" fmla="*/ 91 h 204"/>
                  <a:gd name="T38" fmla="*/ 1275 w 1275"/>
                  <a:gd name="T39" fmla="*/ 54 h 204"/>
                  <a:gd name="T40" fmla="*/ 1175 w 1275"/>
                  <a:gd name="T41" fmla="*/ 10 h 204"/>
                  <a:gd name="T42" fmla="*/ 977 w 1275"/>
                  <a:gd name="T43" fmla="*/ 33 h 204"/>
                  <a:gd name="T44" fmla="*/ 954 w 1275"/>
                  <a:gd name="T45" fmla="*/ 42 h 204"/>
                  <a:gd name="T46" fmla="*/ 858 w 1275"/>
                  <a:gd name="T47" fmla="*/ 83 h 204"/>
                  <a:gd name="T48" fmla="*/ 785 w 1275"/>
                  <a:gd name="T49" fmla="*/ 104 h 204"/>
                  <a:gd name="T50" fmla="*/ 737 w 1275"/>
                  <a:gd name="T51" fmla="*/ 89 h 204"/>
                  <a:gd name="T52" fmla="*/ 775 w 1275"/>
                  <a:gd name="T53" fmla="*/ 59 h 204"/>
                  <a:gd name="T54" fmla="*/ 810 w 1275"/>
                  <a:gd name="T55" fmla="*/ 80 h 204"/>
                  <a:gd name="T56" fmla="*/ 798 w 1275"/>
                  <a:gd name="T57" fmla="*/ 34 h 204"/>
                  <a:gd name="T58" fmla="*/ 663 w 1275"/>
                  <a:gd name="T59" fmla="*/ 65 h 204"/>
                  <a:gd name="T60" fmla="*/ 711 w 1275"/>
                  <a:gd name="T61" fmla="*/ 121 h 204"/>
                  <a:gd name="T62" fmla="*/ 628 w 1275"/>
                  <a:gd name="T63" fmla="*/ 141 h 204"/>
                  <a:gd name="T64" fmla="*/ 551 w 1275"/>
                  <a:gd name="T65" fmla="*/ 136 h 204"/>
                  <a:gd name="T66" fmla="*/ 474 w 1275"/>
                  <a:gd name="T67" fmla="*/ 139 h 204"/>
                  <a:gd name="T68" fmla="*/ 464 w 1275"/>
                  <a:gd name="T69" fmla="*/ 157 h 204"/>
                  <a:gd name="T70" fmla="*/ 372 w 1275"/>
                  <a:gd name="T71" fmla="*/ 151 h 204"/>
                  <a:gd name="T72" fmla="*/ 365 w 1275"/>
                  <a:gd name="T73" fmla="*/ 124 h 204"/>
                  <a:gd name="T74" fmla="*/ 352 w 1275"/>
                  <a:gd name="T75" fmla="*/ 113 h 204"/>
                  <a:gd name="T76" fmla="*/ 308 w 1275"/>
                  <a:gd name="T77" fmla="*/ 150 h 204"/>
                  <a:gd name="T78" fmla="*/ 282 w 1275"/>
                  <a:gd name="T79" fmla="*/ 148 h 204"/>
                  <a:gd name="T80" fmla="*/ 221 w 1275"/>
                  <a:gd name="T81" fmla="*/ 95 h 204"/>
                  <a:gd name="T82" fmla="*/ 256 w 1275"/>
                  <a:gd name="T83" fmla="*/ 101 h 204"/>
                  <a:gd name="T84" fmla="*/ 269 w 1275"/>
                  <a:gd name="T85" fmla="*/ 112 h 204"/>
                  <a:gd name="T86" fmla="*/ 282 w 1275"/>
                  <a:gd name="T87" fmla="*/ 68 h 204"/>
                  <a:gd name="T88" fmla="*/ 170 w 1275"/>
                  <a:gd name="T89" fmla="*/ 94 h 204"/>
                  <a:gd name="T90" fmla="*/ 144 w 1275"/>
                  <a:gd name="T91" fmla="*/ 110 h 204"/>
                  <a:gd name="T92" fmla="*/ 138 w 1275"/>
                  <a:gd name="T93" fmla="*/ 107 h 204"/>
                  <a:gd name="T94" fmla="*/ 234 w 1275"/>
                  <a:gd name="T95" fmla="*/ 48 h 204"/>
                  <a:gd name="T96" fmla="*/ 195 w 1275"/>
                  <a:gd name="T97" fmla="*/ 44 h 204"/>
                  <a:gd name="T98" fmla="*/ 131 w 1275"/>
                  <a:gd name="T99" fmla="*/ 53 h 204"/>
                  <a:gd name="T100" fmla="*/ 67 w 1275"/>
                  <a:gd name="T101" fmla="*/ 34 h 204"/>
                  <a:gd name="T102" fmla="*/ 10 w 1275"/>
                  <a:gd name="T103" fmla="*/ 3 h 204"/>
                  <a:gd name="T104" fmla="*/ 0 w 1275"/>
                  <a:gd name="T105" fmla="*/ 69 h 204"/>
                  <a:gd name="T106" fmla="*/ 817 w 1275"/>
                  <a:gd name="T107" fmla="*/ 113 h 204"/>
                  <a:gd name="T108" fmla="*/ 974 w 1275"/>
                  <a:gd name="T109" fmla="*/ 94 h 2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275" h="204">
                    <a:moveTo>
                      <a:pt x="0" y="69"/>
                    </a:moveTo>
                    <a:lnTo>
                      <a:pt x="0" y="69"/>
                    </a:lnTo>
                    <a:lnTo>
                      <a:pt x="0" y="71"/>
                    </a:lnTo>
                    <a:lnTo>
                      <a:pt x="3" y="133"/>
                    </a:lnTo>
                    <a:lnTo>
                      <a:pt x="7" y="133"/>
                    </a:lnTo>
                    <a:lnTo>
                      <a:pt x="19" y="124"/>
                    </a:lnTo>
                    <a:lnTo>
                      <a:pt x="35" y="115"/>
                    </a:lnTo>
                    <a:lnTo>
                      <a:pt x="58" y="110"/>
                    </a:lnTo>
                    <a:lnTo>
                      <a:pt x="93" y="109"/>
                    </a:lnTo>
                    <a:lnTo>
                      <a:pt x="93" y="110"/>
                    </a:lnTo>
                    <a:lnTo>
                      <a:pt x="67" y="113"/>
                    </a:lnTo>
                    <a:lnTo>
                      <a:pt x="39" y="119"/>
                    </a:lnTo>
                    <a:lnTo>
                      <a:pt x="19" y="132"/>
                    </a:lnTo>
                    <a:lnTo>
                      <a:pt x="7" y="147"/>
                    </a:lnTo>
                    <a:lnTo>
                      <a:pt x="3" y="167"/>
                    </a:lnTo>
                    <a:lnTo>
                      <a:pt x="3" y="176"/>
                    </a:lnTo>
                    <a:lnTo>
                      <a:pt x="23" y="191"/>
                    </a:lnTo>
                    <a:lnTo>
                      <a:pt x="39" y="198"/>
                    </a:lnTo>
                    <a:lnTo>
                      <a:pt x="61" y="203"/>
                    </a:lnTo>
                    <a:lnTo>
                      <a:pt x="90" y="204"/>
                    </a:lnTo>
                    <a:lnTo>
                      <a:pt x="106" y="203"/>
                    </a:lnTo>
                    <a:lnTo>
                      <a:pt x="119" y="200"/>
                    </a:lnTo>
                    <a:lnTo>
                      <a:pt x="135" y="192"/>
                    </a:lnTo>
                    <a:lnTo>
                      <a:pt x="144" y="182"/>
                    </a:lnTo>
                    <a:lnTo>
                      <a:pt x="147" y="173"/>
                    </a:lnTo>
                    <a:lnTo>
                      <a:pt x="141" y="165"/>
                    </a:lnTo>
                    <a:lnTo>
                      <a:pt x="138" y="165"/>
                    </a:lnTo>
                    <a:lnTo>
                      <a:pt x="115" y="174"/>
                    </a:lnTo>
                    <a:lnTo>
                      <a:pt x="106" y="179"/>
                    </a:lnTo>
                    <a:lnTo>
                      <a:pt x="71" y="177"/>
                    </a:lnTo>
                    <a:lnTo>
                      <a:pt x="61" y="174"/>
                    </a:lnTo>
                    <a:lnTo>
                      <a:pt x="48" y="167"/>
                    </a:lnTo>
                    <a:lnTo>
                      <a:pt x="45" y="157"/>
                    </a:lnTo>
                    <a:lnTo>
                      <a:pt x="48" y="151"/>
                    </a:lnTo>
                    <a:lnTo>
                      <a:pt x="58" y="141"/>
                    </a:lnTo>
                    <a:lnTo>
                      <a:pt x="77" y="135"/>
                    </a:lnTo>
                    <a:lnTo>
                      <a:pt x="87" y="133"/>
                    </a:lnTo>
                    <a:lnTo>
                      <a:pt x="90" y="132"/>
                    </a:lnTo>
                    <a:lnTo>
                      <a:pt x="131" y="129"/>
                    </a:lnTo>
                    <a:lnTo>
                      <a:pt x="163" y="130"/>
                    </a:lnTo>
                    <a:lnTo>
                      <a:pt x="189" y="138"/>
                    </a:lnTo>
                    <a:lnTo>
                      <a:pt x="215" y="151"/>
                    </a:lnTo>
                    <a:lnTo>
                      <a:pt x="250" y="163"/>
                    </a:lnTo>
                    <a:lnTo>
                      <a:pt x="282" y="170"/>
                    </a:lnTo>
                    <a:lnTo>
                      <a:pt x="346" y="179"/>
                    </a:lnTo>
                    <a:lnTo>
                      <a:pt x="400" y="182"/>
                    </a:lnTo>
                    <a:lnTo>
                      <a:pt x="442" y="183"/>
                    </a:lnTo>
                    <a:lnTo>
                      <a:pt x="493" y="183"/>
                    </a:lnTo>
                    <a:lnTo>
                      <a:pt x="593" y="171"/>
                    </a:lnTo>
                    <a:lnTo>
                      <a:pt x="663" y="157"/>
                    </a:lnTo>
                    <a:lnTo>
                      <a:pt x="714" y="145"/>
                    </a:lnTo>
                    <a:lnTo>
                      <a:pt x="756" y="132"/>
                    </a:lnTo>
                    <a:lnTo>
                      <a:pt x="762" y="133"/>
                    </a:lnTo>
                    <a:lnTo>
                      <a:pt x="804" y="136"/>
                    </a:lnTo>
                    <a:lnTo>
                      <a:pt x="823" y="136"/>
                    </a:lnTo>
                    <a:lnTo>
                      <a:pt x="823" y="135"/>
                    </a:lnTo>
                    <a:lnTo>
                      <a:pt x="830" y="136"/>
                    </a:lnTo>
                    <a:lnTo>
                      <a:pt x="858" y="136"/>
                    </a:lnTo>
                    <a:lnTo>
                      <a:pt x="906" y="132"/>
                    </a:lnTo>
                    <a:lnTo>
                      <a:pt x="929" y="127"/>
                    </a:lnTo>
                    <a:lnTo>
                      <a:pt x="974" y="116"/>
                    </a:lnTo>
                    <a:lnTo>
                      <a:pt x="1009" y="103"/>
                    </a:lnTo>
                    <a:lnTo>
                      <a:pt x="1047" y="80"/>
                    </a:lnTo>
                    <a:lnTo>
                      <a:pt x="1067" y="65"/>
                    </a:lnTo>
                    <a:lnTo>
                      <a:pt x="1070" y="65"/>
                    </a:lnTo>
                    <a:lnTo>
                      <a:pt x="1095" y="77"/>
                    </a:lnTo>
                    <a:lnTo>
                      <a:pt x="1111" y="80"/>
                    </a:lnTo>
                    <a:lnTo>
                      <a:pt x="1108" y="69"/>
                    </a:lnTo>
                    <a:lnTo>
                      <a:pt x="1108" y="59"/>
                    </a:lnTo>
                    <a:lnTo>
                      <a:pt x="1127" y="45"/>
                    </a:lnTo>
                    <a:lnTo>
                      <a:pt x="1159" y="33"/>
                    </a:lnTo>
                    <a:lnTo>
                      <a:pt x="1172" y="31"/>
                    </a:lnTo>
                    <a:lnTo>
                      <a:pt x="1188" y="31"/>
                    </a:lnTo>
                    <a:lnTo>
                      <a:pt x="1198" y="31"/>
                    </a:lnTo>
                    <a:lnTo>
                      <a:pt x="1217" y="37"/>
                    </a:lnTo>
                    <a:lnTo>
                      <a:pt x="1230" y="45"/>
                    </a:lnTo>
                    <a:lnTo>
                      <a:pt x="1233" y="54"/>
                    </a:lnTo>
                    <a:lnTo>
                      <a:pt x="1230" y="57"/>
                    </a:lnTo>
                    <a:lnTo>
                      <a:pt x="1220" y="63"/>
                    </a:lnTo>
                    <a:lnTo>
                      <a:pt x="1201" y="68"/>
                    </a:lnTo>
                    <a:lnTo>
                      <a:pt x="1195" y="69"/>
                    </a:lnTo>
                    <a:lnTo>
                      <a:pt x="1172" y="68"/>
                    </a:lnTo>
                    <a:lnTo>
                      <a:pt x="1166" y="66"/>
                    </a:lnTo>
                    <a:lnTo>
                      <a:pt x="1163" y="66"/>
                    </a:lnTo>
                    <a:lnTo>
                      <a:pt x="1163" y="72"/>
                    </a:lnTo>
                    <a:lnTo>
                      <a:pt x="1169" y="78"/>
                    </a:lnTo>
                    <a:lnTo>
                      <a:pt x="1169" y="82"/>
                    </a:lnTo>
                    <a:lnTo>
                      <a:pt x="1191" y="88"/>
                    </a:lnTo>
                    <a:lnTo>
                      <a:pt x="1214" y="91"/>
                    </a:lnTo>
                    <a:lnTo>
                      <a:pt x="1230" y="89"/>
                    </a:lnTo>
                    <a:lnTo>
                      <a:pt x="1249" y="85"/>
                    </a:lnTo>
                    <a:lnTo>
                      <a:pt x="1262" y="78"/>
                    </a:lnTo>
                    <a:lnTo>
                      <a:pt x="1272" y="69"/>
                    </a:lnTo>
                    <a:lnTo>
                      <a:pt x="1275" y="54"/>
                    </a:lnTo>
                    <a:lnTo>
                      <a:pt x="1268" y="37"/>
                    </a:lnTo>
                    <a:lnTo>
                      <a:pt x="1252" y="22"/>
                    </a:lnTo>
                    <a:lnTo>
                      <a:pt x="1236" y="16"/>
                    </a:lnTo>
                    <a:lnTo>
                      <a:pt x="1207" y="12"/>
                    </a:lnTo>
                    <a:lnTo>
                      <a:pt x="1175" y="10"/>
                    </a:lnTo>
                    <a:lnTo>
                      <a:pt x="1137" y="10"/>
                    </a:lnTo>
                    <a:lnTo>
                      <a:pt x="1095" y="16"/>
                    </a:lnTo>
                    <a:lnTo>
                      <a:pt x="1044" y="30"/>
                    </a:lnTo>
                    <a:lnTo>
                      <a:pt x="1015" y="33"/>
                    </a:lnTo>
                    <a:lnTo>
                      <a:pt x="977" y="33"/>
                    </a:lnTo>
                    <a:lnTo>
                      <a:pt x="938" y="27"/>
                    </a:lnTo>
                    <a:lnTo>
                      <a:pt x="932" y="25"/>
                    </a:lnTo>
                    <a:lnTo>
                      <a:pt x="929" y="25"/>
                    </a:lnTo>
                    <a:lnTo>
                      <a:pt x="938" y="33"/>
                    </a:lnTo>
                    <a:lnTo>
                      <a:pt x="954" y="42"/>
                    </a:lnTo>
                    <a:lnTo>
                      <a:pt x="977" y="50"/>
                    </a:lnTo>
                    <a:lnTo>
                      <a:pt x="961" y="54"/>
                    </a:lnTo>
                    <a:lnTo>
                      <a:pt x="913" y="68"/>
                    </a:lnTo>
                    <a:lnTo>
                      <a:pt x="897" y="72"/>
                    </a:lnTo>
                    <a:lnTo>
                      <a:pt x="858" y="83"/>
                    </a:lnTo>
                    <a:lnTo>
                      <a:pt x="826" y="91"/>
                    </a:lnTo>
                    <a:lnTo>
                      <a:pt x="810" y="97"/>
                    </a:lnTo>
                    <a:lnTo>
                      <a:pt x="807" y="97"/>
                    </a:lnTo>
                    <a:lnTo>
                      <a:pt x="798" y="101"/>
                    </a:lnTo>
                    <a:lnTo>
                      <a:pt x="785" y="104"/>
                    </a:lnTo>
                    <a:lnTo>
                      <a:pt x="782" y="107"/>
                    </a:lnTo>
                    <a:lnTo>
                      <a:pt x="778" y="104"/>
                    </a:lnTo>
                    <a:lnTo>
                      <a:pt x="772" y="104"/>
                    </a:lnTo>
                    <a:lnTo>
                      <a:pt x="753" y="100"/>
                    </a:lnTo>
                    <a:lnTo>
                      <a:pt x="737" y="89"/>
                    </a:lnTo>
                    <a:lnTo>
                      <a:pt x="730" y="77"/>
                    </a:lnTo>
                    <a:lnTo>
                      <a:pt x="737" y="68"/>
                    </a:lnTo>
                    <a:lnTo>
                      <a:pt x="746" y="62"/>
                    </a:lnTo>
                    <a:lnTo>
                      <a:pt x="762" y="59"/>
                    </a:lnTo>
                    <a:lnTo>
                      <a:pt x="775" y="59"/>
                    </a:lnTo>
                    <a:lnTo>
                      <a:pt x="794" y="63"/>
                    </a:lnTo>
                    <a:lnTo>
                      <a:pt x="807" y="69"/>
                    </a:lnTo>
                    <a:lnTo>
                      <a:pt x="807" y="77"/>
                    </a:lnTo>
                    <a:lnTo>
                      <a:pt x="804" y="77"/>
                    </a:lnTo>
                    <a:lnTo>
                      <a:pt x="810" y="80"/>
                    </a:lnTo>
                    <a:lnTo>
                      <a:pt x="823" y="72"/>
                    </a:lnTo>
                    <a:lnTo>
                      <a:pt x="833" y="63"/>
                    </a:lnTo>
                    <a:lnTo>
                      <a:pt x="826" y="48"/>
                    </a:lnTo>
                    <a:lnTo>
                      <a:pt x="814" y="41"/>
                    </a:lnTo>
                    <a:lnTo>
                      <a:pt x="798" y="34"/>
                    </a:lnTo>
                    <a:lnTo>
                      <a:pt x="769" y="30"/>
                    </a:lnTo>
                    <a:lnTo>
                      <a:pt x="749" y="30"/>
                    </a:lnTo>
                    <a:lnTo>
                      <a:pt x="711" y="36"/>
                    </a:lnTo>
                    <a:lnTo>
                      <a:pt x="679" y="50"/>
                    </a:lnTo>
                    <a:lnTo>
                      <a:pt x="663" y="65"/>
                    </a:lnTo>
                    <a:lnTo>
                      <a:pt x="663" y="74"/>
                    </a:lnTo>
                    <a:lnTo>
                      <a:pt x="663" y="89"/>
                    </a:lnTo>
                    <a:lnTo>
                      <a:pt x="682" y="107"/>
                    </a:lnTo>
                    <a:lnTo>
                      <a:pt x="695" y="115"/>
                    </a:lnTo>
                    <a:lnTo>
                      <a:pt x="711" y="121"/>
                    </a:lnTo>
                    <a:lnTo>
                      <a:pt x="711" y="122"/>
                    </a:lnTo>
                    <a:lnTo>
                      <a:pt x="717" y="124"/>
                    </a:lnTo>
                    <a:lnTo>
                      <a:pt x="669" y="135"/>
                    </a:lnTo>
                    <a:lnTo>
                      <a:pt x="628" y="141"/>
                    </a:lnTo>
                    <a:lnTo>
                      <a:pt x="596" y="138"/>
                    </a:lnTo>
                    <a:lnTo>
                      <a:pt x="577" y="135"/>
                    </a:lnTo>
                    <a:lnTo>
                      <a:pt x="557" y="129"/>
                    </a:lnTo>
                    <a:lnTo>
                      <a:pt x="551" y="132"/>
                    </a:lnTo>
                    <a:lnTo>
                      <a:pt x="551" y="136"/>
                    </a:lnTo>
                    <a:lnTo>
                      <a:pt x="551" y="148"/>
                    </a:lnTo>
                    <a:lnTo>
                      <a:pt x="532" y="148"/>
                    </a:lnTo>
                    <a:lnTo>
                      <a:pt x="500" y="147"/>
                    </a:lnTo>
                    <a:lnTo>
                      <a:pt x="477" y="142"/>
                    </a:lnTo>
                    <a:lnTo>
                      <a:pt x="474" y="139"/>
                    </a:lnTo>
                    <a:lnTo>
                      <a:pt x="461" y="136"/>
                    </a:lnTo>
                    <a:lnTo>
                      <a:pt x="458" y="136"/>
                    </a:lnTo>
                    <a:lnTo>
                      <a:pt x="455" y="141"/>
                    </a:lnTo>
                    <a:lnTo>
                      <a:pt x="458" y="153"/>
                    </a:lnTo>
                    <a:lnTo>
                      <a:pt x="464" y="157"/>
                    </a:lnTo>
                    <a:lnTo>
                      <a:pt x="458" y="160"/>
                    </a:lnTo>
                    <a:lnTo>
                      <a:pt x="439" y="162"/>
                    </a:lnTo>
                    <a:lnTo>
                      <a:pt x="413" y="160"/>
                    </a:lnTo>
                    <a:lnTo>
                      <a:pt x="407" y="159"/>
                    </a:lnTo>
                    <a:lnTo>
                      <a:pt x="372" y="151"/>
                    </a:lnTo>
                    <a:lnTo>
                      <a:pt x="356" y="145"/>
                    </a:lnTo>
                    <a:lnTo>
                      <a:pt x="346" y="138"/>
                    </a:lnTo>
                    <a:lnTo>
                      <a:pt x="349" y="132"/>
                    </a:lnTo>
                    <a:lnTo>
                      <a:pt x="356" y="127"/>
                    </a:lnTo>
                    <a:lnTo>
                      <a:pt x="365" y="124"/>
                    </a:lnTo>
                    <a:lnTo>
                      <a:pt x="372" y="124"/>
                    </a:lnTo>
                    <a:lnTo>
                      <a:pt x="372" y="121"/>
                    </a:lnTo>
                    <a:lnTo>
                      <a:pt x="362" y="116"/>
                    </a:lnTo>
                    <a:lnTo>
                      <a:pt x="362" y="115"/>
                    </a:lnTo>
                    <a:lnTo>
                      <a:pt x="352" y="113"/>
                    </a:lnTo>
                    <a:lnTo>
                      <a:pt x="333" y="113"/>
                    </a:lnTo>
                    <a:lnTo>
                      <a:pt x="324" y="118"/>
                    </a:lnTo>
                    <a:lnTo>
                      <a:pt x="311" y="127"/>
                    </a:lnTo>
                    <a:lnTo>
                      <a:pt x="308" y="145"/>
                    </a:lnTo>
                    <a:lnTo>
                      <a:pt x="308" y="150"/>
                    </a:lnTo>
                    <a:lnTo>
                      <a:pt x="314" y="153"/>
                    </a:lnTo>
                    <a:lnTo>
                      <a:pt x="314" y="154"/>
                    </a:lnTo>
                    <a:lnTo>
                      <a:pt x="311" y="154"/>
                    </a:lnTo>
                    <a:lnTo>
                      <a:pt x="288" y="150"/>
                    </a:lnTo>
                    <a:lnTo>
                      <a:pt x="282" y="148"/>
                    </a:lnTo>
                    <a:lnTo>
                      <a:pt x="237" y="130"/>
                    </a:lnTo>
                    <a:lnTo>
                      <a:pt x="221" y="116"/>
                    </a:lnTo>
                    <a:lnTo>
                      <a:pt x="215" y="104"/>
                    </a:lnTo>
                    <a:lnTo>
                      <a:pt x="218" y="101"/>
                    </a:lnTo>
                    <a:lnTo>
                      <a:pt x="221" y="95"/>
                    </a:lnTo>
                    <a:lnTo>
                      <a:pt x="231" y="92"/>
                    </a:lnTo>
                    <a:lnTo>
                      <a:pt x="237" y="91"/>
                    </a:lnTo>
                    <a:lnTo>
                      <a:pt x="247" y="92"/>
                    </a:lnTo>
                    <a:lnTo>
                      <a:pt x="253" y="97"/>
                    </a:lnTo>
                    <a:lnTo>
                      <a:pt x="256" y="101"/>
                    </a:lnTo>
                    <a:lnTo>
                      <a:pt x="253" y="107"/>
                    </a:lnTo>
                    <a:lnTo>
                      <a:pt x="247" y="110"/>
                    </a:lnTo>
                    <a:lnTo>
                      <a:pt x="247" y="112"/>
                    </a:lnTo>
                    <a:lnTo>
                      <a:pt x="260" y="113"/>
                    </a:lnTo>
                    <a:lnTo>
                      <a:pt x="269" y="112"/>
                    </a:lnTo>
                    <a:lnTo>
                      <a:pt x="288" y="106"/>
                    </a:lnTo>
                    <a:lnTo>
                      <a:pt x="301" y="94"/>
                    </a:lnTo>
                    <a:lnTo>
                      <a:pt x="304" y="88"/>
                    </a:lnTo>
                    <a:lnTo>
                      <a:pt x="298" y="75"/>
                    </a:lnTo>
                    <a:lnTo>
                      <a:pt x="282" y="68"/>
                    </a:lnTo>
                    <a:lnTo>
                      <a:pt x="256" y="63"/>
                    </a:lnTo>
                    <a:lnTo>
                      <a:pt x="227" y="63"/>
                    </a:lnTo>
                    <a:lnTo>
                      <a:pt x="211" y="66"/>
                    </a:lnTo>
                    <a:lnTo>
                      <a:pt x="192" y="75"/>
                    </a:lnTo>
                    <a:lnTo>
                      <a:pt x="170" y="94"/>
                    </a:lnTo>
                    <a:lnTo>
                      <a:pt x="163" y="110"/>
                    </a:lnTo>
                    <a:lnTo>
                      <a:pt x="163" y="112"/>
                    </a:lnTo>
                    <a:lnTo>
                      <a:pt x="163" y="115"/>
                    </a:lnTo>
                    <a:lnTo>
                      <a:pt x="160" y="115"/>
                    </a:lnTo>
                    <a:lnTo>
                      <a:pt x="144" y="110"/>
                    </a:lnTo>
                    <a:lnTo>
                      <a:pt x="131" y="110"/>
                    </a:lnTo>
                    <a:lnTo>
                      <a:pt x="128" y="110"/>
                    </a:lnTo>
                    <a:lnTo>
                      <a:pt x="128" y="109"/>
                    </a:lnTo>
                    <a:lnTo>
                      <a:pt x="138" y="107"/>
                    </a:lnTo>
                    <a:lnTo>
                      <a:pt x="154" y="98"/>
                    </a:lnTo>
                    <a:lnTo>
                      <a:pt x="176" y="69"/>
                    </a:lnTo>
                    <a:lnTo>
                      <a:pt x="205" y="54"/>
                    </a:lnTo>
                    <a:lnTo>
                      <a:pt x="224" y="48"/>
                    </a:lnTo>
                    <a:lnTo>
                      <a:pt x="234" y="48"/>
                    </a:lnTo>
                    <a:lnTo>
                      <a:pt x="234" y="47"/>
                    </a:lnTo>
                    <a:lnTo>
                      <a:pt x="221" y="44"/>
                    </a:lnTo>
                    <a:lnTo>
                      <a:pt x="199" y="42"/>
                    </a:lnTo>
                    <a:lnTo>
                      <a:pt x="195" y="44"/>
                    </a:lnTo>
                    <a:lnTo>
                      <a:pt x="183" y="44"/>
                    </a:lnTo>
                    <a:lnTo>
                      <a:pt x="154" y="47"/>
                    </a:lnTo>
                    <a:lnTo>
                      <a:pt x="135" y="51"/>
                    </a:lnTo>
                    <a:lnTo>
                      <a:pt x="135" y="53"/>
                    </a:lnTo>
                    <a:lnTo>
                      <a:pt x="131" y="53"/>
                    </a:lnTo>
                    <a:lnTo>
                      <a:pt x="125" y="33"/>
                    </a:lnTo>
                    <a:lnTo>
                      <a:pt x="125" y="28"/>
                    </a:lnTo>
                    <a:lnTo>
                      <a:pt x="125" y="27"/>
                    </a:lnTo>
                    <a:lnTo>
                      <a:pt x="103" y="27"/>
                    </a:lnTo>
                    <a:lnTo>
                      <a:pt x="67" y="34"/>
                    </a:lnTo>
                    <a:lnTo>
                      <a:pt x="64" y="33"/>
                    </a:lnTo>
                    <a:lnTo>
                      <a:pt x="61" y="25"/>
                    </a:lnTo>
                    <a:lnTo>
                      <a:pt x="51" y="18"/>
                    </a:lnTo>
                    <a:lnTo>
                      <a:pt x="29" y="9"/>
                    </a:lnTo>
                    <a:lnTo>
                      <a:pt x="10" y="3"/>
                    </a:lnTo>
                    <a:lnTo>
                      <a:pt x="7" y="0"/>
                    </a:lnTo>
                    <a:lnTo>
                      <a:pt x="0" y="0"/>
                    </a:lnTo>
                    <a:lnTo>
                      <a:pt x="0" y="1"/>
                    </a:lnTo>
                    <a:lnTo>
                      <a:pt x="0" y="0"/>
                    </a:lnTo>
                    <a:lnTo>
                      <a:pt x="0" y="69"/>
                    </a:lnTo>
                    <a:close/>
                    <a:moveTo>
                      <a:pt x="938" y="77"/>
                    </a:moveTo>
                    <a:lnTo>
                      <a:pt x="916" y="86"/>
                    </a:lnTo>
                    <a:lnTo>
                      <a:pt x="874" y="97"/>
                    </a:lnTo>
                    <a:lnTo>
                      <a:pt x="849" y="104"/>
                    </a:lnTo>
                    <a:lnTo>
                      <a:pt x="817" y="113"/>
                    </a:lnTo>
                    <a:lnTo>
                      <a:pt x="839" y="116"/>
                    </a:lnTo>
                    <a:lnTo>
                      <a:pt x="858" y="116"/>
                    </a:lnTo>
                    <a:lnTo>
                      <a:pt x="887" y="115"/>
                    </a:lnTo>
                    <a:lnTo>
                      <a:pt x="945" y="103"/>
                    </a:lnTo>
                    <a:lnTo>
                      <a:pt x="974" y="94"/>
                    </a:lnTo>
                    <a:lnTo>
                      <a:pt x="1002" y="78"/>
                    </a:lnTo>
                    <a:lnTo>
                      <a:pt x="1031" y="57"/>
                    </a:lnTo>
                    <a:lnTo>
                      <a:pt x="996" y="63"/>
                    </a:lnTo>
                    <a:lnTo>
                      <a:pt x="938" y="7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58" name="Freeform 207"/>
              <p:cNvSpPr/>
              <p:nvPr/>
            </p:nvSpPr>
            <p:spPr bwMode="auto">
              <a:xfrm>
                <a:off x="2101" y="912"/>
                <a:ext cx="327" cy="76"/>
              </a:xfrm>
              <a:custGeom>
                <a:avLst/>
                <a:gdLst>
                  <a:gd name="T0" fmla="*/ 173 w 327"/>
                  <a:gd name="T1" fmla="*/ 7 h 76"/>
                  <a:gd name="T2" fmla="*/ 221 w 327"/>
                  <a:gd name="T3" fmla="*/ 19 h 76"/>
                  <a:gd name="T4" fmla="*/ 250 w 327"/>
                  <a:gd name="T5" fmla="*/ 23 h 76"/>
                  <a:gd name="T6" fmla="*/ 285 w 327"/>
                  <a:gd name="T7" fmla="*/ 23 h 76"/>
                  <a:gd name="T8" fmla="*/ 327 w 327"/>
                  <a:gd name="T9" fmla="*/ 16 h 76"/>
                  <a:gd name="T10" fmla="*/ 317 w 327"/>
                  <a:gd name="T11" fmla="*/ 23 h 76"/>
                  <a:gd name="T12" fmla="*/ 288 w 327"/>
                  <a:gd name="T13" fmla="*/ 33 h 76"/>
                  <a:gd name="T14" fmla="*/ 279 w 327"/>
                  <a:gd name="T15" fmla="*/ 36 h 76"/>
                  <a:gd name="T16" fmla="*/ 260 w 327"/>
                  <a:gd name="T17" fmla="*/ 38 h 76"/>
                  <a:gd name="T18" fmla="*/ 256 w 327"/>
                  <a:gd name="T19" fmla="*/ 39 h 76"/>
                  <a:gd name="T20" fmla="*/ 237 w 327"/>
                  <a:gd name="T21" fmla="*/ 41 h 76"/>
                  <a:gd name="T22" fmla="*/ 215 w 327"/>
                  <a:gd name="T23" fmla="*/ 41 h 76"/>
                  <a:gd name="T24" fmla="*/ 205 w 327"/>
                  <a:gd name="T25" fmla="*/ 42 h 76"/>
                  <a:gd name="T26" fmla="*/ 183 w 327"/>
                  <a:gd name="T27" fmla="*/ 56 h 76"/>
                  <a:gd name="T28" fmla="*/ 167 w 327"/>
                  <a:gd name="T29" fmla="*/ 62 h 76"/>
                  <a:gd name="T30" fmla="*/ 163 w 327"/>
                  <a:gd name="T31" fmla="*/ 64 h 76"/>
                  <a:gd name="T32" fmla="*/ 167 w 327"/>
                  <a:gd name="T33" fmla="*/ 51 h 76"/>
                  <a:gd name="T34" fmla="*/ 157 w 327"/>
                  <a:gd name="T35" fmla="*/ 41 h 76"/>
                  <a:gd name="T36" fmla="*/ 144 w 327"/>
                  <a:gd name="T37" fmla="*/ 33 h 76"/>
                  <a:gd name="T38" fmla="*/ 119 w 327"/>
                  <a:gd name="T39" fmla="*/ 21 h 76"/>
                  <a:gd name="T40" fmla="*/ 99 w 327"/>
                  <a:gd name="T41" fmla="*/ 16 h 76"/>
                  <a:gd name="T42" fmla="*/ 67 w 327"/>
                  <a:gd name="T43" fmla="*/ 16 h 76"/>
                  <a:gd name="T44" fmla="*/ 48 w 327"/>
                  <a:gd name="T45" fmla="*/ 23 h 76"/>
                  <a:gd name="T46" fmla="*/ 35 w 327"/>
                  <a:gd name="T47" fmla="*/ 29 h 76"/>
                  <a:gd name="T48" fmla="*/ 29 w 327"/>
                  <a:gd name="T49" fmla="*/ 36 h 76"/>
                  <a:gd name="T50" fmla="*/ 29 w 327"/>
                  <a:gd name="T51" fmla="*/ 44 h 76"/>
                  <a:gd name="T52" fmla="*/ 35 w 327"/>
                  <a:gd name="T53" fmla="*/ 50 h 76"/>
                  <a:gd name="T54" fmla="*/ 58 w 327"/>
                  <a:gd name="T55" fmla="*/ 57 h 76"/>
                  <a:gd name="T56" fmla="*/ 74 w 327"/>
                  <a:gd name="T57" fmla="*/ 59 h 76"/>
                  <a:gd name="T58" fmla="*/ 99 w 327"/>
                  <a:gd name="T59" fmla="*/ 57 h 76"/>
                  <a:gd name="T60" fmla="*/ 90 w 327"/>
                  <a:gd name="T61" fmla="*/ 65 h 76"/>
                  <a:gd name="T62" fmla="*/ 83 w 327"/>
                  <a:gd name="T63" fmla="*/ 70 h 76"/>
                  <a:gd name="T64" fmla="*/ 83 w 327"/>
                  <a:gd name="T65" fmla="*/ 71 h 76"/>
                  <a:gd name="T66" fmla="*/ 61 w 327"/>
                  <a:gd name="T67" fmla="*/ 76 h 76"/>
                  <a:gd name="T68" fmla="*/ 42 w 327"/>
                  <a:gd name="T69" fmla="*/ 76 h 76"/>
                  <a:gd name="T70" fmla="*/ 19 w 327"/>
                  <a:gd name="T71" fmla="*/ 70 h 76"/>
                  <a:gd name="T72" fmla="*/ 7 w 327"/>
                  <a:gd name="T73" fmla="*/ 62 h 76"/>
                  <a:gd name="T74" fmla="*/ 0 w 327"/>
                  <a:gd name="T75" fmla="*/ 53 h 76"/>
                  <a:gd name="T76" fmla="*/ 0 w 327"/>
                  <a:gd name="T77" fmla="*/ 36 h 76"/>
                  <a:gd name="T78" fmla="*/ 10 w 327"/>
                  <a:gd name="T79" fmla="*/ 19 h 76"/>
                  <a:gd name="T80" fmla="*/ 23 w 327"/>
                  <a:gd name="T81" fmla="*/ 10 h 76"/>
                  <a:gd name="T82" fmla="*/ 39 w 327"/>
                  <a:gd name="T83" fmla="*/ 6 h 76"/>
                  <a:gd name="T84" fmla="*/ 67 w 327"/>
                  <a:gd name="T85" fmla="*/ 1 h 76"/>
                  <a:gd name="T86" fmla="*/ 83 w 327"/>
                  <a:gd name="T87" fmla="*/ 0 h 76"/>
                  <a:gd name="T88" fmla="*/ 125 w 327"/>
                  <a:gd name="T89" fmla="*/ 0 h 76"/>
                  <a:gd name="T90" fmla="*/ 173 w 327"/>
                  <a:gd name="T91" fmla="*/ 7 h 7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27" h="76">
                    <a:moveTo>
                      <a:pt x="173" y="7"/>
                    </a:moveTo>
                    <a:lnTo>
                      <a:pt x="221" y="19"/>
                    </a:lnTo>
                    <a:lnTo>
                      <a:pt x="250" y="23"/>
                    </a:lnTo>
                    <a:lnTo>
                      <a:pt x="285" y="23"/>
                    </a:lnTo>
                    <a:lnTo>
                      <a:pt x="327" y="16"/>
                    </a:lnTo>
                    <a:lnTo>
                      <a:pt x="317" y="23"/>
                    </a:lnTo>
                    <a:lnTo>
                      <a:pt x="288" y="33"/>
                    </a:lnTo>
                    <a:lnTo>
                      <a:pt x="279" y="36"/>
                    </a:lnTo>
                    <a:lnTo>
                      <a:pt x="260" y="38"/>
                    </a:lnTo>
                    <a:lnTo>
                      <a:pt x="256" y="39"/>
                    </a:lnTo>
                    <a:lnTo>
                      <a:pt x="237" y="41"/>
                    </a:lnTo>
                    <a:lnTo>
                      <a:pt x="215" y="41"/>
                    </a:lnTo>
                    <a:lnTo>
                      <a:pt x="205" y="42"/>
                    </a:lnTo>
                    <a:lnTo>
                      <a:pt x="183" y="56"/>
                    </a:lnTo>
                    <a:lnTo>
                      <a:pt x="167" y="62"/>
                    </a:lnTo>
                    <a:lnTo>
                      <a:pt x="163" y="64"/>
                    </a:lnTo>
                    <a:lnTo>
                      <a:pt x="167" y="51"/>
                    </a:lnTo>
                    <a:lnTo>
                      <a:pt x="157" y="41"/>
                    </a:lnTo>
                    <a:lnTo>
                      <a:pt x="144" y="33"/>
                    </a:lnTo>
                    <a:lnTo>
                      <a:pt x="119" y="21"/>
                    </a:lnTo>
                    <a:lnTo>
                      <a:pt x="99" y="16"/>
                    </a:lnTo>
                    <a:lnTo>
                      <a:pt x="67" y="16"/>
                    </a:lnTo>
                    <a:lnTo>
                      <a:pt x="48" y="23"/>
                    </a:lnTo>
                    <a:lnTo>
                      <a:pt x="35" y="29"/>
                    </a:lnTo>
                    <a:lnTo>
                      <a:pt x="29" y="36"/>
                    </a:lnTo>
                    <a:lnTo>
                      <a:pt x="29" y="44"/>
                    </a:lnTo>
                    <a:lnTo>
                      <a:pt x="35" y="50"/>
                    </a:lnTo>
                    <a:lnTo>
                      <a:pt x="58" y="57"/>
                    </a:lnTo>
                    <a:lnTo>
                      <a:pt x="74" y="59"/>
                    </a:lnTo>
                    <a:lnTo>
                      <a:pt x="99" y="57"/>
                    </a:lnTo>
                    <a:lnTo>
                      <a:pt x="90" y="65"/>
                    </a:lnTo>
                    <a:lnTo>
                      <a:pt x="83" y="70"/>
                    </a:lnTo>
                    <a:lnTo>
                      <a:pt x="83" y="71"/>
                    </a:lnTo>
                    <a:lnTo>
                      <a:pt x="61" y="76"/>
                    </a:lnTo>
                    <a:lnTo>
                      <a:pt x="42" y="76"/>
                    </a:lnTo>
                    <a:lnTo>
                      <a:pt x="19" y="70"/>
                    </a:lnTo>
                    <a:lnTo>
                      <a:pt x="7" y="62"/>
                    </a:lnTo>
                    <a:lnTo>
                      <a:pt x="0" y="53"/>
                    </a:lnTo>
                    <a:lnTo>
                      <a:pt x="0" y="36"/>
                    </a:lnTo>
                    <a:lnTo>
                      <a:pt x="10" y="19"/>
                    </a:lnTo>
                    <a:lnTo>
                      <a:pt x="23" y="10"/>
                    </a:lnTo>
                    <a:lnTo>
                      <a:pt x="39" y="6"/>
                    </a:lnTo>
                    <a:lnTo>
                      <a:pt x="67" y="1"/>
                    </a:lnTo>
                    <a:lnTo>
                      <a:pt x="83" y="0"/>
                    </a:lnTo>
                    <a:lnTo>
                      <a:pt x="125" y="0"/>
                    </a:lnTo>
                    <a:lnTo>
                      <a:pt x="173" y="7"/>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59" name="Freeform 208"/>
              <p:cNvSpPr/>
              <p:nvPr/>
            </p:nvSpPr>
            <p:spPr bwMode="auto">
              <a:xfrm>
                <a:off x="4292" y="906"/>
                <a:ext cx="326" cy="76"/>
              </a:xfrm>
              <a:custGeom>
                <a:avLst/>
                <a:gdLst>
                  <a:gd name="T0" fmla="*/ 153 w 326"/>
                  <a:gd name="T1" fmla="*/ 7 h 76"/>
                  <a:gd name="T2" fmla="*/ 105 w 326"/>
                  <a:gd name="T3" fmla="*/ 19 h 76"/>
                  <a:gd name="T4" fmla="*/ 73 w 326"/>
                  <a:gd name="T5" fmla="*/ 22 h 76"/>
                  <a:gd name="T6" fmla="*/ 41 w 326"/>
                  <a:gd name="T7" fmla="*/ 22 h 76"/>
                  <a:gd name="T8" fmla="*/ 0 w 326"/>
                  <a:gd name="T9" fmla="*/ 18 h 76"/>
                  <a:gd name="T10" fmla="*/ 6 w 326"/>
                  <a:gd name="T11" fmla="*/ 24 h 76"/>
                  <a:gd name="T12" fmla="*/ 35 w 326"/>
                  <a:gd name="T13" fmla="*/ 35 h 76"/>
                  <a:gd name="T14" fmla="*/ 48 w 326"/>
                  <a:gd name="T15" fmla="*/ 38 h 76"/>
                  <a:gd name="T16" fmla="*/ 67 w 326"/>
                  <a:gd name="T17" fmla="*/ 39 h 76"/>
                  <a:gd name="T18" fmla="*/ 70 w 326"/>
                  <a:gd name="T19" fmla="*/ 41 h 76"/>
                  <a:gd name="T20" fmla="*/ 86 w 326"/>
                  <a:gd name="T21" fmla="*/ 42 h 76"/>
                  <a:gd name="T22" fmla="*/ 112 w 326"/>
                  <a:gd name="T23" fmla="*/ 42 h 76"/>
                  <a:gd name="T24" fmla="*/ 118 w 326"/>
                  <a:gd name="T25" fmla="*/ 44 h 76"/>
                  <a:gd name="T26" fmla="*/ 144 w 326"/>
                  <a:gd name="T27" fmla="*/ 57 h 76"/>
                  <a:gd name="T28" fmla="*/ 160 w 326"/>
                  <a:gd name="T29" fmla="*/ 63 h 76"/>
                  <a:gd name="T30" fmla="*/ 163 w 326"/>
                  <a:gd name="T31" fmla="*/ 63 h 76"/>
                  <a:gd name="T32" fmla="*/ 160 w 326"/>
                  <a:gd name="T33" fmla="*/ 51 h 76"/>
                  <a:gd name="T34" fmla="*/ 169 w 326"/>
                  <a:gd name="T35" fmla="*/ 41 h 76"/>
                  <a:gd name="T36" fmla="*/ 179 w 326"/>
                  <a:gd name="T37" fmla="*/ 33 h 76"/>
                  <a:gd name="T38" fmla="*/ 208 w 326"/>
                  <a:gd name="T39" fmla="*/ 21 h 76"/>
                  <a:gd name="T40" fmla="*/ 224 w 326"/>
                  <a:gd name="T41" fmla="*/ 16 h 76"/>
                  <a:gd name="T42" fmla="*/ 259 w 326"/>
                  <a:gd name="T43" fmla="*/ 18 h 76"/>
                  <a:gd name="T44" fmla="*/ 278 w 326"/>
                  <a:gd name="T45" fmla="*/ 22 h 76"/>
                  <a:gd name="T46" fmla="*/ 291 w 326"/>
                  <a:gd name="T47" fmla="*/ 29 h 76"/>
                  <a:gd name="T48" fmla="*/ 294 w 326"/>
                  <a:gd name="T49" fmla="*/ 36 h 76"/>
                  <a:gd name="T50" fmla="*/ 294 w 326"/>
                  <a:gd name="T51" fmla="*/ 45 h 76"/>
                  <a:gd name="T52" fmla="*/ 288 w 326"/>
                  <a:gd name="T53" fmla="*/ 50 h 76"/>
                  <a:gd name="T54" fmla="*/ 269 w 326"/>
                  <a:gd name="T55" fmla="*/ 57 h 76"/>
                  <a:gd name="T56" fmla="*/ 249 w 326"/>
                  <a:gd name="T57" fmla="*/ 60 h 76"/>
                  <a:gd name="T58" fmla="*/ 227 w 326"/>
                  <a:gd name="T59" fmla="*/ 57 h 76"/>
                  <a:gd name="T60" fmla="*/ 233 w 326"/>
                  <a:gd name="T61" fmla="*/ 66 h 76"/>
                  <a:gd name="T62" fmla="*/ 243 w 326"/>
                  <a:gd name="T63" fmla="*/ 71 h 76"/>
                  <a:gd name="T64" fmla="*/ 243 w 326"/>
                  <a:gd name="T65" fmla="*/ 71 h 76"/>
                  <a:gd name="T66" fmla="*/ 265 w 326"/>
                  <a:gd name="T67" fmla="*/ 76 h 76"/>
                  <a:gd name="T68" fmla="*/ 285 w 326"/>
                  <a:gd name="T69" fmla="*/ 76 h 76"/>
                  <a:gd name="T70" fmla="*/ 304 w 326"/>
                  <a:gd name="T71" fmla="*/ 70 h 76"/>
                  <a:gd name="T72" fmla="*/ 320 w 326"/>
                  <a:gd name="T73" fmla="*/ 62 h 76"/>
                  <a:gd name="T74" fmla="*/ 326 w 326"/>
                  <a:gd name="T75" fmla="*/ 53 h 76"/>
                  <a:gd name="T76" fmla="*/ 326 w 326"/>
                  <a:gd name="T77" fmla="*/ 36 h 76"/>
                  <a:gd name="T78" fmla="*/ 313 w 326"/>
                  <a:gd name="T79" fmla="*/ 21 h 76"/>
                  <a:gd name="T80" fmla="*/ 301 w 326"/>
                  <a:gd name="T81" fmla="*/ 10 h 76"/>
                  <a:gd name="T82" fmla="*/ 288 w 326"/>
                  <a:gd name="T83" fmla="*/ 6 h 76"/>
                  <a:gd name="T84" fmla="*/ 259 w 326"/>
                  <a:gd name="T85" fmla="*/ 1 h 76"/>
                  <a:gd name="T86" fmla="*/ 243 w 326"/>
                  <a:gd name="T87" fmla="*/ 0 h 76"/>
                  <a:gd name="T88" fmla="*/ 198 w 326"/>
                  <a:gd name="T89" fmla="*/ 1 h 76"/>
                  <a:gd name="T90" fmla="*/ 153 w 326"/>
                  <a:gd name="T91" fmla="*/ 7 h 7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26" h="76">
                    <a:moveTo>
                      <a:pt x="153" y="7"/>
                    </a:moveTo>
                    <a:lnTo>
                      <a:pt x="105" y="19"/>
                    </a:lnTo>
                    <a:lnTo>
                      <a:pt x="73" y="22"/>
                    </a:lnTo>
                    <a:lnTo>
                      <a:pt x="41" y="22"/>
                    </a:lnTo>
                    <a:lnTo>
                      <a:pt x="0" y="18"/>
                    </a:lnTo>
                    <a:lnTo>
                      <a:pt x="6" y="24"/>
                    </a:lnTo>
                    <a:lnTo>
                      <a:pt x="35" y="35"/>
                    </a:lnTo>
                    <a:lnTo>
                      <a:pt x="48" y="38"/>
                    </a:lnTo>
                    <a:lnTo>
                      <a:pt x="67" y="39"/>
                    </a:lnTo>
                    <a:lnTo>
                      <a:pt x="70" y="41"/>
                    </a:lnTo>
                    <a:lnTo>
                      <a:pt x="86" y="42"/>
                    </a:lnTo>
                    <a:lnTo>
                      <a:pt x="112" y="42"/>
                    </a:lnTo>
                    <a:lnTo>
                      <a:pt x="118" y="44"/>
                    </a:lnTo>
                    <a:lnTo>
                      <a:pt x="144" y="57"/>
                    </a:lnTo>
                    <a:lnTo>
                      <a:pt x="160" y="63"/>
                    </a:lnTo>
                    <a:lnTo>
                      <a:pt x="163" y="63"/>
                    </a:lnTo>
                    <a:lnTo>
                      <a:pt x="160" y="51"/>
                    </a:lnTo>
                    <a:lnTo>
                      <a:pt x="169" y="41"/>
                    </a:lnTo>
                    <a:lnTo>
                      <a:pt x="179" y="33"/>
                    </a:lnTo>
                    <a:lnTo>
                      <a:pt x="208" y="21"/>
                    </a:lnTo>
                    <a:lnTo>
                      <a:pt x="224" y="16"/>
                    </a:lnTo>
                    <a:lnTo>
                      <a:pt x="259" y="18"/>
                    </a:lnTo>
                    <a:lnTo>
                      <a:pt x="278" y="22"/>
                    </a:lnTo>
                    <a:lnTo>
                      <a:pt x="291" y="29"/>
                    </a:lnTo>
                    <a:lnTo>
                      <a:pt x="294" y="36"/>
                    </a:lnTo>
                    <a:lnTo>
                      <a:pt x="294" y="45"/>
                    </a:lnTo>
                    <a:lnTo>
                      <a:pt x="288" y="50"/>
                    </a:lnTo>
                    <a:lnTo>
                      <a:pt x="269" y="57"/>
                    </a:lnTo>
                    <a:lnTo>
                      <a:pt x="249" y="60"/>
                    </a:lnTo>
                    <a:lnTo>
                      <a:pt x="227" y="57"/>
                    </a:lnTo>
                    <a:lnTo>
                      <a:pt x="233" y="66"/>
                    </a:lnTo>
                    <a:lnTo>
                      <a:pt x="243" y="71"/>
                    </a:lnTo>
                    <a:lnTo>
                      <a:pt x="265" y="76"/>
                    </a:lnTo>
                    <a:lnTo>
                      <a:pt x="285" y="76"/>
                    </a:lnTo>
                    <a:lnTo>
                      <a:pt x="304" y="70"/>
                    </a:lnTo>
                    <a:lnTo>
                      <a:pt x="320" y="62"/>
                    </a:lnTo>
                    <a:lnTo>
                      <a:pt x="326" y="53"/>
                    </a:lnTo>
                    <a:lnTo>
                      <a:pt x="326" y="36"/>
                    </a:lnTo>
                    <a:lnTo>
                      <a:pt x="313" y="21"/>
                    </a:lnTo>
                    <a:lnTo>
                      <a:pt x="301" y="10"/>
                    </a:lnTo>
                    <a:lnTo>
                      <a:pt x="288" y="6"/>
                    </a:lnTo>
                    <a:lnTo>
                      <a:pt x="259" y="1"/>
                    </a:lnTo>
                    <a:lnTo>
                      <a:pt x="243" y="0"/>
                    </a:lnTo>
                    <a:lnTo>
                      <a:pt x="198" y="1"/>
                    </a:lnTo>
                    <a:lnTo>
                      <a:pt x="153" y="7"/>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60" name="Freeform 209"/>
              <p:cNvSpPr/>
              <p:nvPr/>
            </p:nvSpPr>
            <p:spPr bwMode="auto">
              <a:xfrm>
                <a:off x="2152" y="916"/>
                <a:ext cx="244" cy="49"/>
              </a:xfrm>
              <a:custGeom>
                <a:avLst/>
                <a:gdLst>
                  <a:gd name="T0" fmla="*/ 90 w 244"/>
                  <a:gd name="T1" fmla="*/ 3 h 49"/>
                  <a:gd name="T2" fmla="*/ 93 w 244"/>
                  <a:gd name="T3" fmla="*/ 6 h 49"/>
                  <a:gd name="T4" fmla="*/ 138 w 244"/>
                  <a:gd name="T5" fmla="*/ 15 h 49"/>
                  <a:gd name="T6" fmla="*/ 151 w 244"/>
                  <a:gd name="T7" fmla="*/ 19 h 49"/>
                  <a:gd name="T8" fmla="*/ 189 w 244"/>
                  <a:gd name="T9" fmla="*/ 20 h 49"/>
                  <a:gd name="T10" fmla="*/ 244 w 244"/>
                  <a:gd name="T11" fmla="*/ 20 h 49"/>
                  <a:gd name="T12" fmla="*/ 234 w 244"/>
                  <a:gd name="T13" fmla="*/ 25 h 49"/>
                  <a:gd name="T14" fmla="*/ 215 w 244"/>
                  <a:gd name="T15" fmla="*/ 29 h 49"/>
                  <a:gd name="T16" fmla="*/ 192 w 244"/>
                  <a:gd name="T17" fmla="*/ 31 h 49"/>
                  <a:gd name="T18" fmla="*/ 176 w 244"/>
                  <a:gd name="T19" fmla="*/ 32 h 49"/>
                  <a:gd name="T20" fmla="*/ 154 w 244"/>
                  <a:gd name="T21" fmla="*/ 32 h 49"/>
                  <a:gd name="T22" fmla="*/ 132 w 244"/>
                  <a:gd name="T23" fmla="*/ 47 h 49"/>
                  <a:gd name="T24" fmla="*/ 128 w 244"/>
                  <a:gd name="T25" fmla="*/ 49 h 49"/>
                  <a:gd name="T26" fmla="*/ 122 w 244"/>
                  <a:gd name="T27" fmla="*/ 47 h 49"/>
                  <a:gd name="T28" fmla="*/ 122 w 244"/>
                  <a:gd name="T29" fmla="*/ 41 h 49"/>
                  <a:gd name="T30" fmla="*/ 119 w 244"/>
                  <a:gd name="T31" fmla="*/ 35 h 49"/>
                  <a:gd name="T32" fmla="*/ 87 w 244"/>
                  <a:gd name="T33" fmla="*/ 15 h 49"/>
                  <a:gd name="T34" fmla="*/ 61 w 244"/>
                  <a:gd name="T35" fmla="*/ 8 h 49"/>
                  <a:gd name="T36" fmla="*/ 32 w 244"/>
                  <a:gd name="T37" fmla="*/ 9 h 49"/>
                  <a:gd name="T38" fmla="*/ 0 w 244"/>
                  <a:gd name="T39" fmla="*/ 12 h 49"/>
                  <a:gd name="T40" fmla="*/ 0 w 244"/>
                  <a:gd name="T41" fmla="*/ 11 h 49"/>
                  <a:gd name="T42" fmla="*/ 13 w 244"/>
                  <a:gd name="T43" fmla="*/ 5 h 49"/>
                  <a:gd name="T44" fmla="*/ 42 w 244"/>
                  <a:gd name="T45" fmla="*/ 0 h 49"/>
                  <a:gd name="T46" fmla="*/ 52 w 244"/>
                  <a:gd name="T47" fmla="*/ 0 h 49"/>
                  <a:gd name="T48" fmla="*/ 84 w 244"/>
                  <a:gd name="T49" fmla="*/ 0 h 49"/>
                  <a:gd name="T50" fmla="*/ 90 w 244"/>
                  <a:gd name="T51" fmla="*/ 3 h 4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4" h="49">
                    <a:moveTo>
                      <a:pt x="90" y="3"/>
                    </a:moveTo>
                    <a:lnTo>
                      <a:pt x="93" y="6"/>
                    </a:lnTo>
                    <a:lnTo>
                      <a:pt x="138" y="15"/>
                    </a:lnTo>
                    <a:lnTo>
                      <a:pt x="151" y="19"/>
                    </a:lnTo>
                    <a:lnTo>
                      <a:pt x="189" y="20"/>
                    </a:lnTo>
                    <a:lnTo>
                      <a:pt x="244" y="20"/>
                    </a:lnTo>
                    <a:lnTo>
                      <a:pt x="234" y="25"/>
                    </a:lnTo>
                    <a:lnTo>
                      <a:pt x="215" y="29"/>
                    </a:lnTo>
                    <a:lnTo>
                      <a:pt x="192" y="31"/>
                    </a:lnTo>
                    <a:lnTo>
                      <a:pt x="176" y="32"/>
                    </a:lnTo>
                    <a:lnTo>
                      <a:pt x="154" y="32"/>
                    </a:lnTo>
                    <a:lnTo>
                      <a:pt x="132" y="47"/>
                    </a:lnTo>
                    <a:lnTo>
                      <a:pt x="128" y="49"/>
                    </a:lnTo>
                    <a:lnTo>
                      <a:pt x="122" y="47"/>
                    </a:lnTo>
                    <a:lnTo>
                      <a:pt x="122" y="41"/>
                    </a:lnTo>
                    <a:lnTo>
                      <a:pt x="119" y="35"/>
                    </a:lnTo>
                    <a:lnTo>
                      <a:pt x="87" y="15"/>
                    </a:lnTo>
                    <a:lnTo>
                      <a:pt x="61" y="8"/>
                    </a:lnTo>
                    <a:lnTo>
                      <a:pt x="32" y="9"/>
                    </a:lnTo>
                    <a:lnTo>
                      <a:pt x="0" y="12"/>
                    </a:lnTo>
                    <a:lnTo>
                      <a:pt x="0" y="11"/>
                    </a:lnTo>
                    <a:lnTo>
                      <a:pt x="13" y="5"/>
                    </a:lnTo>
                    <a:lnTo>
                      <a:pt x="42" y="0"/>
                    </a:lnTo>
                    <a:lnTo>
                      <a:pt x="52" y="0"/>
                    </a:lnTo>
                    <a:lnTo>
                      <a:pt x="84" y="0"/>
                    </a:lnTo>
                    <a:lnTo>
                      <a:pt x="9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61" name="Freeform 210"/>
              <p:cNvSpPr/>
              <p:nvPr/>
            </p:nvSpPr>
            <p:spPr bwMode="auto">
              <a:xfrm>
                <a:off x="4320" y="910"/>
                <a:ext cx="244" cy="50"/>
              </a:xfrm>
              <a:custGeom>
                <a:avLst/>
                <a:gdLst>
                  <a:gd name="T0" fmla="*/ 154 w 244"/>
                  <a:gd name="T1" fmla="*/ 3 h 50"/>
                  <a:gd name="T2" fmla="*/ 151 w 244"/>
                  <a:gd name="T3" fmla="*/ 8 h 50"/>
                  <a:gd name="T4" fmla="*/ 109 w 244"/>
                  <a:gd name="T5" fmla="*/ 15 h 50"/>
                  <a:gd name="T6" fmla="*/ 97 w 244"/>
                  <a:gd name="T7" fmla="*/ 18 h 50"/>
                  <a:gd name="T8" fmla="*/ 58 w 244"/>
                  <a:gd name="T9" fmla="*/ 21 h 50"/>
                  <a:gd name="T10" fmla="*/ 0 w 244"/>
                  <a:gd name="T11" fmla="*/ 21 h 50"/>
                  <a:gd name="T12" fmla="*/ 10 w 244"/>
                  <a:gd name="T13" fmla="*/ 26 h 50"/>
                  <a:gd name="T14" fmla="*/ 29 w 244"/>
                  <a:gd name="T15" fmla="*/ 29 h 50"/>
                  <a:gd name="T16" fmla="*/ 52 w 244"/>
                  <a:gd name="T17" fmla="*/ 31 h 50"/>
                  <a:gd name="T18" fmla="*/ 71 w 244"/>
                  <a:gd name="T19" fmla="*/ 34 h 50"/>
                  <a:gd name="T20" fmla="*/ 93 w 244"/>
                  <a:gd name="T21" fmla="*/ 32 h 50"/>
                  <a:gd name="T22" fmla="*/ 113 w 244"/>
                  <a:gd name="T23" fmla="*/ 49 h 50"/>
                  <a:gd name="T24" fmla="*/ 119 w 244"/>
                  <a:gd name="T25" fmla="*/ 50 h 50"/>
                  <a:gd name="T26" fmla="*/ 122 w 244"/>
                  <a:gd name="T27" fmla="*/ 49 h 50"/>
                  <a:gd name="T28" fmla="*/ 125 w 244"/>
                  <a:gd name="T29" fmla="*/ 43 h 50"/>
                  <a:gd name="T30" fmla="*/ 125 w 244"/>
                  <a:gd name="T31" fmla="*/ 35 h 50"/>
                  <a:gd name="T32" fmla="*/ 157 w 244"/>
                  <a:gd name="T33" fmla="*/ 15 h 50"/>
                  <a:gd name="T34" fmla="*/ 183 w 244"/>
                  <a:gd name="T35" fmla="*/ 8 h 50"/>
                  <a:gd name="T36" fmla="*/ 212 w 244"/>
                  <a:gd name="T37" fmla="*/ 9 h 50"/>
                  <a:gd name="T38" fmla="*/ 244 w 244"/>
                  <a:gd name="T39" fmla="*/ 12 h 50"/>
                  <a:gd name="T40" fmla="*/ 244 w 244"/>
                  <a:gd name="T41" fmla="*/ 11 h 50"/>
                  <a:gd name="T42" fmla="*/ 231 w 244"/>
                  <a:gd name="T43" fmla="*/ 6 h 50"/>
                  <a:gd name="T44" fmla="*/ 205 w 244"/>
                  <a:gd name="T45" fmla="*/ 2 h 50"/>
                  <a:gd name="T46" fmla="*/ 193 w 244"/>
                  <a:gd name="T47" fmla="*/ 0 h 50"/>
                  <a:gd name="T48" fmla="*/ 164 w 244"/>
                  <a:gd name="T49" fmla="*/ 0 h 50"/>
                  <a:gd name="T50" fmla="*/ 154 w 244"/>
                  <a:gd name="T51" fmla="*/ 3 h 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4" h="50">
                    <a:moveTo>
                      <a:pt x="154" y="3"/>
                    </a:moveTo>
                    <a:lnTo>
                      <a:pt x="151" y="8"/>
                    </a:lnTo>
                    <a:lnTo>
                      <a:pt x="109" y="15"/>
                    </a:lnTo>
                    <a:lnTo>
                      <a:pt x="97" y="18"/>
                    </a:lnTo>
                    <a:lnTo>
                      <a:pt x="58" y="21"/>
                    </a:lnTo>
                    <a:lnTo>
                      <a:pt x="0" y="21"/>
                    </a:lnTo>
                    <a:lnTo>
                      <a:pt x="10" y="26"/>
                    </a:lnTo>
                    <a:lnTo>
                      <a:pt x="29" y="29"/>
                    </a:lnTo>
                    <a:lnTo>
                      <a:pt x="52" y="31"/>
                    </a:lnTo>
                    <a:lnTo>
                      <a:pt x="71" y="34"/>
                    </a:lnTo>
                    <a:lnTo>
                      <a:pt x="93" y="32"/>
                    </a:lnTo>
                    <a:lnTo>
                      <a:pt x="113" y="49"/>
                    </a:lnTo>
                    <a:lnTo>
                      <a:pt x="119" y="50"/>
                    </a:lnTo>
                    <a:lnTo>
                      <a:pt x="122" y="49"/>
                    </a:lnTo>
                    <a:lnTo>
                      <a:pt x="125" y="43"/>
                    </a:lnTo>
                    <a:lnTo>
                      <a:pt x="125" y="35"/>
                    </a:lnTo>
                    <a:lnTo>
                      <a:pt x="157" y="15"/>
                    </a:lnTo>
                    <a:lnTo>
                      <a:pt x="183" y="8"/>
                    </a:lnTo>
                    <a:lnTo>
                      <a:pt x="212" y="9"/>
                    </a:lnTo>
                    <a:lnTo>
                      <a:pt x="244" y="12"/>
                    </a:lnTo>
                    <a:lnTo>
                      <a:pt x="244" y="11"/>
                    </a:lnTo>
                    <a:lnTo>
                      <a:pt x="231" y="6"/>
                    </a:lnTo>
                    <a:lnTo>
                      <a:pt x="205" y="2"/>
                    </a:lnTo>
                    <a:lnTo>
                      <a:pt x="193" y="0"/>
                    </a:lnTo>
                    <a:lnTo>
                      <a:pt x="164" y="0"/>
                    </a:lnTo>
                    <a:lnTo>
                      <a:pt x="154"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62" name="Freeform 211"/>
              <p:cNvSpPr/>
              <p:nvPr/>
            </p:nvSpPr>
            <p:spPr bwMode="auto">
              <a:xfrm>
                <a:off x="2162" y="918"/>
                <a:ext cx="218" cy="45"/>
              </a:xfrm>
              <a:custGeom>
                <a:avLst/>
                <a:gdLst>
                  <a:gd name="T0" fmla="*/ 77 w 218"/>
                  <a:gd name="T1" fmla="*/ 6 h 45"/>
                  <a:gd name="T2" fmla="*/ 86 w 218"/>
                  <a:gd name="T3" fmla="*/ 9 h 45"/>
                  <a:gd name="T4" fmla="*/ 118 w 218"/>
                  <a:gd name="T5" fmla="*/ 13 h 45"/>
                  <a:gd name="T6" fmla="*/ 138 w 218"/>
                  <a:gd name="T7" fmla="*/ 18 h 45"/>
                  <a:gd name="T8" fmla="*/ 195 w 218"/>
                  <a:gd name="T9" fmla="*/ 21 h 45"/>
                  <a:gd name="T10" fmla="*/ 218 w 218"/>
                  <a:gd name="T11" fmla="*/ 21 h 45"/>
                  <a:gd name="T12" fmla="*/ 166 w 218"/>
                  <a:gd name="T13" fmla="*/ 27 h 45"/>
                  <a:gd name="T14" fmla="*/ 141 w 218"/>
                  <a:gd name="T15" fmla="*/ 27 h 45"/>
                  <a:gd name="T16" fmla="*/ 118 w 218"/>
                  <a:gd name="T17" fmla="*/ 45 h 45"/>
                  <a:gd name="T18" fmla="*/ 115 w 218"/>
                  <a:gd name="T19" fmla="*/ 42 h 45"/>
                  <a:gd name="T20" fmla="*/ 115 w 218"/>
                  <a:gd name="T21" fmla="*/ 33 h 45"/>
                  <a:gd name="T22" fmla="*/ 109 w 218"/>
                  <a:gd name="T23" fmla="*/ 27 h 45"/>
                  <a:gd name="T24" fmla="*/ 80 w 218"/>
                  <a:gd name="T25" fmla="*/ 10 h 45"/>
                  <a:gd name="T26" fmla="*/ 51 w 218"/>
                  <a:gd name="T27" fmla="*/ 3 h 45"/>
                  <a:gd name="T28" fmla="*/ 22 w 218"/>
                  <a:gd name="T29" fmla="*/ 6 h 45"/>
                  <a:gd name="T30" fmla="*/ 0 w 218"/>
                  <a:gd name="T31" fmla="*/ 7 h 45"/>
                  <a:gd name="T32" fmla="*/ 22 w 218"/>
                  <a:gd name="T33" fmla="*/ 3 h 45"/>
                  <a:gd name="T34" fmla="*/ 42 w 218"/>
                  <a:gd name="T35" fmla="*/ 0 h 45"/>
                  <a:gd name="T36" fmla="*/ 74 w 218"/>
                  <a:gd name="T37" fmla="*/ 0 h 45"/>
                  <a:gd name="T38" fmla="*/ 77 w 218"/>
                  <a:gd name="T39" fmla="*/ 6 h 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8" h="45">
                    <a:moveTo>
                      <a:pt x="77" y="6"/>
                    </a:moveTo>
                    <a:lnTo>
                      <a:pt x="86" y="9"/>
                    </a:lnTo>
                    <a:lnTo>
                      <a:pt x="118" y="13"/>
                    </a:lnTo>
                    <a:lnTo>
                      <a:pt x="138" y="18"/>
                    </a:lnTo>
                    <a:lnTo>
                      <a:pt x="195" y="21"/>
                    </a:lnTo>
                    <a:lnTo>
                      <a:pt x="218" y="21"/>
                    </a:lnTo>
                    <a:lnTo>
                      <a:pt x="166" y="27"/>
                    </a:lnTo>
                    <a:lnTo>
                      <a:pt x="141" y="27"/>
                    </a:lnTo>
                    <a:lnTo>
                      <a:pt x="118" y="45"/>
                    </a:lnTo>
                    <a:lnTo>
                      <a:pt x="115" y="42"/>
                    </a:lnTo>
                    <a:lnTo>
                      <a:pt x="115" y="33"/>
                    </a:lnTo>
                    <a:lnTo>
                      <a:pt x="109" y="27"/>
                    </a:lnTo>
                    <a:lnTo>
                      <a:pt x="80" y="10"/>
                    </a:lnTo>
                    <a:lnTo>
                      <a:pt x="51" y="3"/>
                    </a:lnTo>
                    <a:lnTo>
                      <a:pt x="22" y="6"/>
                    </a:lnTo>
                    <a:lnTo>
                      <a:pt x="0" y="7"/>
                    </a:lnTo>
                    <a:lnTo>
                      <a:pt x="22" y="3"/>
                    </a:lnTo>
                    <a:lnTo>
                      <a:pt x="42" y="0"/>
                    </a:lnTo>
                    <a:lnTo>
                      <a:pt x="74" y="0"/>
                    </a:lnTo>
                    <a:lnTo>
                      <a:pt x="77" y="6"/>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63" name="Freeform 212"/>
              <p:cNvSpPr/>
              <p:nvPr/>
            </p:nvSpPr>
            <p:spPr bwMode="auto">
              <a:xfrm>
                <a:off x="4336" y="912"/>
                <a:ext cx="221" cy="45"/>
              </a:xfrm>
              <a:custGeom>
                <a:avLst/>
                <a:gdLst>
                  <a:gd name="T0" fmla="*/ 141 w 221"/>
                  <a:gd name="T1" fmla="*/ 6 h 45"/>
                  <a:gd name="T2" fmla="*/ 135 w 221"/>
                  <a:gd name="T3" fmla="*/ 9 h 45"/>
                  <a:gd name="T4" fmla="*/ 100 w 221"/>
                  <a:gd name="T5" fmla="*/ 15 h 45"/>
                  <a:gd name="T6" fmla="*/ 81 w 221"/>
                  <a:gd name="T7" fmla="*/ 19 h 45"/>
                  <a:gd name="T8" fmla="*/ 26 w 221"/>
                  <a:gd name="T9" fmla="*/ 23 h 45"/>
                  <a:gd name="T10" fmla="*/ 0 w 221"/>
                  <a:gd name="T11" fmla="*/ 23 h 45"/>
                  <a:gd name="T12" fmla="*/ 52 w 221"/>
                  <a:gd name="T13" fmla="*/ 29 h 45"/>
                  <a:gd name="T14" fmla="*/ 77 w 221"/>
                  <a:gd name="T15" fmla="*/ 29 h 45"/>
                  <a:gd name="T16" fmla="*/ 103 w 221"/>
                  <a:gd name="T17" fmla="*/ 45 h 45"/>
                  <a:gd name="T18" fmla="*/ 103 w 221"/>
                  <a:gd name="T19" fmla="*/ 44 h 45"/>
                  <a:gd name="T20" fmla="*/ 106 w 221"/>
                  <a:gd name="T21" fmla="*/ 33 h 45"/>
                  <a:gd name="T22" fmla="*/ 113 w 221"/>
                  <a:gd name="T23" fmla="*/ 29 h 45"/>
                  <a:gd name="T24" fmla="*/ 141 w 221"/>
                  <a:gd name="T25" fmla="*/ 12 h 45"/>
                  <a:gd name="T26" fmla="*/ 167 w 221"/>
                  <a:gd name="T27" fmla="*/ 3 h 45"/>
                  <a:gd name="T28" fmla="*/ 196 w 221"/>
                  <a:gd name="T29" fmla="*/ 6 h 45"/>
                  <a:gd name="T30" fmla="*/ 221 w 221"/>
                  <a:gd name="T31" fmla="*/ 7 h 45"/>
                  <a:gd name="T32" fmla="*/ 196 w 221"/>
                  <a:gd name="T33" fmla="*/ 3 h 45"/>
                  <a:gd name="T34" fmla="*/ 177 w 221"/>
                  <a:gd name="T35" fmla="*/ 0 h 45"/>
                  <a:gd name="T36" fmla="*/ 148 w 221"/>
                  <a:gd name="T37" fmla="*/ 1 h 45"/>
                  <a:gd name="T38" fmla="*/ 141 w 221"/>
                  <a:gd name="T39" fmla="*/ 6 h 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21" h="45">
                    <a:moveTo>
                      <a:pt x="141" y="6"/>
                    </a:moveTo>
                    <a:lnTo>
                      <a:pt x="135" y="9"/>
                    </a:lnTo>
                    <a:lnTo>
                      <a:pt x="100" y="15"/>
                    </a:lnTo>
                    <a:lnTo>
                      <a:pt x="81" y="19"/>
                    </a:lnTo>
                    <a:lnTo>
                      <a:pt x="26" y="23"/>
                    </a:lnTo>
                    <a:lnTo>
                      <a:pt x="0" y="23"/>
                    </a:lnTo>
                    <a:lnTo>
                      <a:pt x="52" y="29"/>
                    </a:lnTo>
                    <a:lnTo>
                      <a:pt x="77" y="29"/>
                    </a:lnTo>
                    <a:lnTo>
                      <a:pt x="103" y="45"/>
                    </a:lnTo>
                    <a:lnTo>
                      <a:pt x="103" y="44"/>
                    </a:lnTo>
                    <a:lnTo>
                      <a:pt x="106" y="33"/>
                    </a:lnTo>
                    <a:lnTo>
                      <a:pt x="113" y="29"/>
                    </a:lnTo>
                    <a:lnTo>
                      <a:pt x="141" y="12"/>
                    </a:lnTo>
                    <a:lnTo>
                      <a:pt x="167" y="3"/>
                    </a:lnTo>
                    <a:lnTo>
                      <a:pt x="196" y="6"/>
                    </a:lnTo>
                    <a:lnTo>
                      <a:pt x="221" y="7"/>
                    </a:lnTo>
                    <a:lnTo>
                      <a:pt x="196" y="3"/>
                    </a:lnTo>
                    <a:lnTo>
                      <a:pt x="177" y="0"/>
                    </a:lnTo>
                    <a:lnTo>
                      <a:pt x="148" y="1"/>
                    </a:lnTo>
                    <a:lnTo>
                      <a:pt x="141" y="6"/>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64" name="Freeform 213"/>
              <p:cNvSpPr/>
              <p:nvPr/>
            </p:nvSpPr>
            <p:spPr bwMode="auto">
              <a:xfrm>
                <a:off x="2108" y="922"/>
                <a:ext cx="83" cy="60"/>
              </a:xfrm>
              <a:custGeom>
                <a:avLst/>
                <a:gdLst>
                  <a:gd name="T0" fmla="*/ 38 w 83"/>
                  <a:gd name="T1" fmla="*/ 5 h 60"/>
                  <a:gd name="T2" fmla="*/ 28 w 83"/>
                  <a:gd name="T3" fmla="*/ 11 h 60"/>
                  <a:gd name="T4" fmla="*/ 22 w 83"/>
                  <a:gd name="T5" fmla="*/ 20 h 60"/>
                  <a:gd name="T6" fmla="*/ 16 w 83"/>
                  <a:gd name="T7" fmla="*/ 25 h 60"/>
                  <a:gd name="T8" fmla="*/ 16 w 83"/>
                  <a:gd name="T9" fmla="*/ 34 h 60"/>
                  <a:gd name="T10" fmla="*/ 25 w 83"/>
                  <a:gd name="T11" fmla="*/ 43 h 60"/>
                  <a:gd name="T12" fmla="*/ 51 w 83"/>
                  <a:gd name="T13" fmla="*/ 54 h 60"/>
                  <a:gd name="T14" fmla="*/ 70 w 83"/>
                  <a:gd name="T15" fmla="*/ 54 h 60"/>
                  <a:gd name="T16" fmla="*/ 76 w 83"/>
                  <a:gd name="T17" fmla="*/ 52 h 60"/>
                  <a:gd name="T18" fmla="*/ 80 w 83"/>
                  <a:gd name="T19" fmla="*/ 52 h 60"/>
                  <a:gd name="T20" fmla="*/ 83 w 83"/>
                  <a:gd name="T21" fmla="*/ 54 h 60"/>
                  <a:gd name="T22" fmla="*/ 70 w 83"/>
                  <a:gd name="T23" fmla="*/ 58 h 60"/>
                  <a:gd name="T24" fmla="*/ 60 w 83"/>
                  <a:gd name="T25" fmla="*/ 60 h 60"/>
                  <a:gd name="T26" fmla="*/ 25 w 83"/>
                  <a:gd name="T27" fmla="*/ 60 h 60"/>
                  <a:gd name="T28" fmla="*/ 16 w 83"/>
                  <a:gd name="T29" fmla="*/ 57 h 60"/>
                  <a:gd name="T30" fmla="*/ 3 w 83"/>
                  <a:gd name="T31" fmla="*/ 46 h 60"/>
                  <a:gd name="T32" fmla="*/ 3 w 83"/>
                  <a:gd name="T33" fmla="*/ 41 h 60"/>
                  <a:gd name="T34" fmla="*/ 0 w 83"/>
                  <a:gd name="T35" fmla="*/ 35 h 60"/>
                  <a:gd name="T36" fmla="*/ 3 w 83"/>
                  <a:gd name="T37" fmla="*/ 19 h 60"/>
                  <a:gd name="T38" fmla="*/ 25 w 83"/>
                  <a:gd name="T39" fmla="*/ 3 h 60"/>
                  <a:gd name="T40" fmla="*/ 32 w 83"/>
                  <a:gd name="T41" fmla="*/ 0 h 60"/>
                  <a:gd name="T42" fmla="*/ 38 w 83"/>
                  <a:gd name="T43" fmla="*/ 0 h 60"/>
                  <a:gd name="T44" fmla="*/ 38 w 83"/>
                  <a:gd name="T45" fmla="*/ 0 h 60"/>
                  <a:gd name="T46" fmla="*/ 38 w 83"/>
                  <a:gd name="T47" fmla="*/ 5 h 6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3" h="60">
                    <a:moveTo>
                      <a:pt x="38" y="5"/>
                    </a:moveTo>
                    <a:lnTo>
                      <a:pt x="28" y="11"/>
                    </a:lnTo>
                    <a:lnTo>
                      <a:pt x="22" y="20"/>
                    </a:lnTo>
                    <a:lnTo>
                      <a:pt x="16" y="25"/>
                    </a:lnTo>
                    <a:lnTo>
                      <a:pt x="16" y="34"/>
                    </a:lnTo>
                    <a:lnTo>
                      <a:pt x="25" y="43"/>
                    </a:lnTo>
                    <a:lnTo>
                      <a:pt x="51" y="54"/>
                    </a:lnTo>
                    <a:lnTo>
                      <a:pt x="70" y="54"/>
                    </a:lnTo>
                    <a:lnTo>
                      <a:pt x="76" y="52"/>
                    </a:lnTo>
                    <a:lnTo>
                      <a:pt x="80" y="52"/>
                    </a:lnTo>
                    <a:lnTo>
                      <a:pt x="83" y="54"/>
                    </a:lnTo>
                    <a:lnTo>
                      <a:pt x="70" y="58"/>
                    </a:lnTo>
                    <a:lnTo>
                      <a:pt x="60" y="60"/>
                    </a:lnTo>
                    <a:lnTo>
                      <a:pt x="25" y="60"/>
                    </a:lnTo>
                    <a:lnTo>
                      <a:pt x="16" y="57"/>
                    </a:lnTo>
                    <a:lnTo>
                      <a:pt x="3" y="46"/>
                    </a:lnTo>
                    <a:lnTo>
                      <a:pt x="3" y="41"/>
                    </a:lnTo>
                    <a:lnTo>
                      <a:pt x="0" y="35"/>
                    </a:lnTo>
                    <a:lnTo>
                      <a:pt x="3" y="19"/>
                    </a:lnTo>
                    <a:lnTo>
                      <a:pt x="25" y="3"/>
                    </a:lnTo>
                    <a:lnTo>
                      <a:pt x="32" y="0"/>
                    </a:lnTo>
                    <a:lnTo>
                      <a:pt x="38" y="0"/>
                    </a:lnTo>
                    <a:lnTo>
                      <a:pt x="38"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65" name="Freeform 214"/>
              <p:cNvSpPr/>
              <p:nvPr/>
            </p:nvSpPr>
            <p:spPr bwMode="auto">
              <a:xfrm>
                <a:off x="4529" y="916"/>
                <a:ext cx="80" cy="61"/>
              </a:xfrm>
              <a:custGeom>
                <a:avLst/>
                <a:gdLst>
                  <a:gd name="T0" fmla="*/ 41 w 80"/>
                  <a:gd name="T1" fmla="*/ 6 h 61"/>
                  <a:gd name="T2" fmla="*/ 51 w 80"/>
                  <a:gd name="T3" fmla="*/ 11 h 61"/>
                  <a:gd name="T4" fmla="*/ 57 w 80"/>
                  <a:gd name="T5" fmla="*/ 20 h 61"/>
                  <a:gd name="T6" fmla="*/ 64 w 80"/>
                  <a:gd name="T7" fmla="*/ 25 h 61"/>
                  <a:gd name="T8" fmla="*/ 64 w 80"/>
                  <a:gd name="T9" fmla="*/ 34 h 61"/>
                  <a:gd name="T10" fmla="*/ 54 w 80"/>
                  <a:gd name="T11" fmla="*/ 43 h 61"/>
                  <a:gd name="T12" fmla="*/ 32 w 80"/>
                  <a:gd name="T13" fmla="*/ 53 h 61"/>
                  <a:gd name="T14" fmla="*/ 12 w 80"/>
                  <a:gd name="T15" fmla="*/ 53 h 61"/>
                  <a:gd name="T16" fmla="*/ 6 w 80"/>
                  <a:gd name="T17" fmla="*/ 53 h 61"/>
                  <a:gd name="T18" fmla="*/ 0 w 80"/>
                  <a:gd name="T19" fmla="*/ 53 h 61"/>
                  <a:gd name="T20" fmla="*/ 0 w 80"/>
                  <a:gd name="T21" fmla="*/ 53 h 61"/>
                  <a:gd name="T22" fmla="*/ 12 w 80"/>
                  <a:gd name="T23" fmla="*/ 58 h 61"/>
                  <a:gd name="T24" fmla="*/ 19 w 80"/>
                  <a:gd name="T25" fmla="*/ 61 h 61"/>
                  <a:gd name="T26" fmla="*/ 54 w 80"/>
                  <a:gd name="T27" fmla="*/ 60 h 61"/>
                  <a:gd name="T28" fmla="*/ 67 w 80"/>
                  <a:gd name="T29" fmla="*/ 56 h 61"/>
                  <a:gd name="T30" fmla="*/ 76 w 80"/>
                  <a:gd name="T31" fmla="*/ 47 h 61"/>
                  <a:gd name="T32" fmla="*/ 76 w 80"/>
                  <a:gd name="T33" fmla="*/ 41 h 61"/>
                  <a:gd name="T34" fmla="*/ 80 w 80"/>
                  <a:gd name="T35" fmla="*/ 37 h 61"/>
                  <a:gd name="T36" fmla="*/ 76 w 80"/>
                  <a:gd name="T37" fmla="*/ 19 h 61"/>
                  <a:gd name="T38" fmla="*/ 54 w 80"/>
                  <a:gd name="T39" fmla="*/ 3 h 61"/>
                  <a:gd name="T40" fmla="*/ 48 w 80"/>
                  <a:gd name="T41" fmla="*/ 0 h 61"/>
                  <a:gd name="T42" fmla="*/ 44 w 80"/>
                  <a:gd name="T43" fmla="*/ 0 h 61"/>
                  <a:gd name="T44" fmla="*/ 41 w 80"/>
                  <a:gd name="T45" fmla="*/ 0 h 61"/>
                  <a:gd name="T46" fmla="*/ 41 w 80"/>
                  <a:gd name="T47" fmla="*/ 6 h 6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0" h="61">
                    <a:moveTo>
                      <a:pt x="41" y="6"/>
                    </a:moveTo>
                    <a:lnTo>
                      <a:pt x="51" y="11"/>
                    </a:lnTo>
                    <a:lnTo>
                      <a:pt x="57" y="20"/>
                    </a:lnTo>
                    <a:lnTo>
                      <a:pt x="64" y="25"/>
                    </a:lnTo>
                    <a:lnTo>
                      <a:pt x="64" y="34"/>
                    </a:lnTo>
                    <a:lnTo>
                      <a:pt x="54" y="43"/>
                    </a:lnTo>
                    <a:lnTo>
                      <a:pt x="32" y="53"/>
                    </a:lnTo>
                    <a:lnTo>
                      <a:pt x="12" y="53"/>
                    </a:lnTo>
                    <a:lnTo>
                      <a:pt x="6" y="53"/>
                    </a:lnTo>
                    <a:lnTo>
                      <a:pt x="0" y="53"/>
                    </a:lnTo>
                    <a:lnTo>
                      <a:pt x="12" y="58"/>
                    </a:lnTo>
                    <a:lnTo>
                      <a:pt x="19" y="61"/>
                    </a:lnTo>
                    <a:lnTo>
                      <a:pt x="54" y="60"/>
                    </a:lnTo>
                    <a:lnTo>
                      <a:pt x="67" y="56"/>
                    </a:lnTo>
                    <a:lnTo>
                      <a:pt x="76" y="47"/>
                    </a:lnTo>
                    <a:lnTo>
                      <a:pt x="76" y="41"/>
                    </a:lnTo>
                    <a:lnTo>
                      <a:pt x="80" y="37"/>
                    </a:lnTo>
                    <a:lnTo>
                      <a:pt x="76" y="19"/>
                    </a:lnTo>
                    <a:lnTo>
                      <a:pt x="54" y="3"/>
                    </a:lnTo>
                    <a:lnTo>
                      <a:pt x="48" y="0"/>
                    </a:lnTo>
                    <a:lnTo>
                      <a:pt x="44" y="0"/>
                    </a:lnTo>
                    <a:lnTo>
                      <a:pt x="41" y="0"/>
                    </a:lnTo>
                    <a:lnTo>
                      <a:pt x="41"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66" name="Freeform 215"/>
              <p:cNvSpPr/>
              <p:nvPr/>
            </p:nvSpPr>
            <p:spPr bwMode="auto">
              <a:xfrm>
                <a:off x="2114" y="927"/>
                <a:ext cx="64" cy="53"/>
              </a:xfrm>
              <a:custGeom>
                <a:avLst/>
                <a:gdLst>
                  <a:gd name="T0" fmla="*/ 10 w 64"/>
                  <a:gd name="T1" fmla="*/ 17 h 53"/>
                  <a:gd name="T2" fmla="*/ 6 w 64"/>
                  <a:gd name="T3" fmla="*/ 20 h 53"/>
                  <a:gd name="T4" fmla="*/ 6 w 64"/>
                  <a:gd name="T5" fmla="*/ 30 h 53"/>
                  <a:gd name="T6" fmla="*/ 19 w 64"/>
                  <a:gd name="T7" fmla="*/ 39 h 53"/>
                  <a:gd name="T8" fmla="*/ 42 w 64"/>
                  <a:gd name="T9" fmla="*/ 50 h 53"/>
                  <a:gd name="T10" fmla="*/ 64 w 64"/>
                  <a:gd name="T11" fmla="*/ 50 h 53"/>
                  <a:gd name="T12" fmla="*/ 64 w 64"/>
                  <a:gd name="T13" fmla="*/ 50 h 53"/>
                  <a:gd name="T14" fmla="*/ 54 w 64"/>
                  <a:gd name="T15" fmla="*/ 53 h 53"/>
                  <a:gd name="T16" fmla="*/ 19 w 64"/>
                  <a:gd name="T17" fmla="*/ 52 h 53"/>
                  <a:gd name="T18" fmla="*/ 13 w 64"/>
                  <a:gd name="T19" fmla="*/ 50 h 53"/>
                  <a:gd name="T20" fmla="*/ 3 w 64"/>
                  <a:gd name="T21" fmla="*/ 44 h 53"/>
                  <a:gd name="T22" fmla="*/ 0 w 64"/>
                  <a:gd name="T23" fmla="*/ 33 h 53"/>
                  <a:gd name="T24" fmla="*/ 3 w 64"/>
                  <a:gd name="T25" fmla="*/ 15 h 53"/>
                  <a:gd name="T26" fmla="*/ 10 w 64"/>
                  <a:gd name="T27" fmla="*/ 8 h 53"/>
                  <a:gd name="T28" fmla="*/ 22 w 64"/>
                  <a:gd name="T29" fmla="*/ 0 h 53"/>
                  <a:gd name="T30" fmla="*/ 26 w 64"/>
                  <a:gd name="T31" fmla="*/ 0 h 53"/>
                  <a:gd name="T32" fmla="*/ 19 w 64"/>
                  <a:gd name="T33" fmla="*/ 6 h 53"/>
                  <a:gd name="T34" fmla="*/ 10 w 64"/>
                  <a:gd name="T35" fmla="*/ 17 h 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4" h="53">
                    <a:moveTo>
                      <a:pt x="10" y="17"/>
                    </a:moveTo>
                    <a:lnTo>
                      <a:pt x="6" y="20"/>
                    </a:lnTo>
                    <a:lnTo>
                      <a:pt x="6" y="30"/>
                    </a:lnTo>
                    <a:lnTo>
                      <a:pt x="19" y="39"/>
                    </a:lnTo>
                    <a:lnTo>
                      <a:pt x="42" y="50"/>
                    </a:lnTo>
                    <a:lnTo>
                      <a:pt x="64" y="50"/>
                    </a:lnTo>
                    <a:lnTo>
                      <a:pt x="54" y="53"/>
                    </a:lnTo>
                    <a:lnTo>
                      <a:pt x="19" y="52"/>
                    </a:lnTo>
                    <a:lnTo>
                      <a:pt x="13" y="50"/>
                    </a:lnTo>
                    <a:lnTo>
                      <a:pt x="3" y="44"/>
                    </a:lnTo>
                    <a:lnTo>
                      <a:pt x="0" y="33"/>
                    </a:lnTo>
                    <a:lnTo>
                      <a:pt x="3" y="15"/>
                    </a:lnTo>
                    <a:lnTo>
                      <a:pt x="10" y="8"/>
                    </a:lnTo>
                    <a:lnTo>
                      <a:pt x="22" y="0"/>
                    </a:lnTo>
                    <a:lnTo>
                      <a:pt x="26" y="0"/>
                    </a:lnTo>
                    <a:lnTo>
                      <a:pt x="19" y="6"/>
                    </a:lnTo>
                    <a:lnTo>
                      <a:pt x="10" y="17"/>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67" name="Freeform 216"/>
              <p:cNvSpPr/>
              <p:nvPr/>
            </p:nvSpPr>
            <p:spPr bwMode="auto">
              <a:xfrm>
                <a:off x="4538" y="921"/>
                <a:ext cx="64" cy="55"/>
              </a:xfrm>
              <a:custGeom>
                <a:avLst/>
                <a:gdLst>
                  <a:gd name="T0" fmla="*/ 55 w 64"/>
                  <a:gd name="T1" fmla="*/ 17 h 55"/>
                  <a:gd name="T2" fmla="*/ 61 w 64"/>
                  <a:gd name="T3" fmla="*/ 20 h 55"/>
                  <a:gd name="T4" fmla="*/ 61 w 64"/>
                  <a:gd name="T5" fmla="*/ 30 h 55"/>
                  <a:gd name="T6" fmla="*/ 48 w 64"/>
                  <a:gd name="T7" fmla="*/ 39 h 55"/>
                  <a:gd name="T8" fmla="*/ 23 w 64"/>
                  <a:gd name="T9" fmla="*/ 51 h 55"/>
                  <a:gd name="T10" fmla="*/ 3 w 64"/>
                  <a:gd name="T11" fmla="*/ 51 h 55"/>
                  <a:gd name="T12" fmla="*/ 0 w 64"/>
                  <a:gd name="T13" fmla="*/ 50 h 55"/>
                  <a:gd name="T14" fmla="*/ 13 w 64"/>
                  <a:gd name="T15" fmla="*/ 55 h 55"/>
                  <a:gd name="T16" fmla="*/ 45 w 64"/>
                  <a:gd name="T17" fmla="*/ 53 h 55"/>
                  <a:gd name="T18" fmla="*/ 55 w 64"/>
                  <a:gd name="T19" fmla="*/ 50 h 55"/>
                  <a:gd name="T20" fmla="*/ 61 w 64"/>
                  <a:gd name="T21" fmla="*/ 44 h 55"/>
                  <a:gd name="T22" fmla="*/ 64 w 64"/>
                  <a:gd name="T23" fmla="*/ 35 h 55"/>
                  <a:gd name="T24" fmla="*/ 64 w 64"/>
                  <a:gd name="T25" fmla="*/ 15 h 55"/>
                  <a:gd name="T26" fmla="*/ 55 w 64"/>
                  <a:gd name="T27" fmla="*/ 7 h 55"/>
                  <a:gd name="T28" fmla="*/ 42 w 64"/>
                  <a:gd name="T29" fmla="*/ 0 h 55"/>
                  <a:gd name="T30" fmla="*/ 39 w 64"/>
                  <a:gd name="T31" fmla="*/ 0 h 55"/>
                  <a:gd name="T32" fmla="*/ 48 w 64"/>
                  <a:gd name="T33" fmla="*/ 6 h 55"/>
                  <a:gd name="T34" fmla="*/ 55 w 64"/>
                  <a:gd name="T35" fmla="*/ 17 h 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4" h="55">
                    <a:moveTo>
                      <a:pt x="55" y="17"/>
                    </a:moveTo>
                    <a:lnTo>
                      <a:pt x="61" y="20"/>
                    </a:lnTo>
                    <a:lnTo>
                      <a:pt x="61" y="30"/>
                    </a:lnTo>
                    <a:lnTo>
                      <a:pt x="48" y="39"/>
                    </a:lnTo>
                    <a:lnTo>
                      <a:pt x="23" y="51"/>
                    </a:lnTo>
                    <a:lnTo>
                      <a:pt x="3" y="51"/>
                    </a:lnTo>
                    <a:lnTo>
                      <a:pt x="0" y="50"/>
                    </a:lnTo>
                    <a:lnTo>
                      <a:pt x="13" y="55"/>
                    </a:lnTo>
                    <a:lnTo>
                      <a:pt x="45" y="53"/>
                    </a:lnTo>
                    <a:lnTo>
                      <a:pt x="55" y="50"/>
                    </a:lnTo>
                    <a:lnTo>
                      <a:pt x="61" y="44"/>
                    </a:lnTo>
                    <a:lnTo>
                      <a:pt x="64" y="35"/>
                    </a:lnTo>
                    <a:lnTo>
                      <a:pt x="64" y="15"/>
                    </a:lnTo>
                    <a:lnTo>
                      <a:pt x="55" y="7"/>
                    </a:lnTo>
                    <a:lnTo>
                      <a:pt x="42" y="0"/>
                    </a:lnTo>
                    <a:lnTo>
                      <a:pt x="39" y="0"/>
                    </a:lnTo>
                    <a:lnTo>
                      <a:pt x="48" y="6"/>
                    </a:lnTo>
                    <a:lnTo>
                      <a:pt x="55" y="17"/>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68" name="Freeform 217"/>
              <p:cNvSpPr/>
              <p:nvPr/>
            </p:nvSpPr>
            <p:spPr bwMode="auto">
              <a:xfrm>
                <a:off x="2543" y="931"/>
                <a:ext cx="157" cy="89"/>
              </a:xfrm>
              <a:custGeom>
                <a:avLst/>
                <a:gdLst>
                  <a:gd name="T0" fmla="*/ 87 w 157"/>
                  <a:gd name="T1" fmla="*/ 2 h 89"/>
                  <a:gd name="T2" fmla="*/ 90 w 157"/>
                  <a:gd name="T3" fmla="*/ 2 h 89"/>
                  <a:gd name="T4" fmla="*/ 103 w 157"/>
                  <a:gd name="T5" fmla="*/ 4 h 89"/>
                  <a:gd name="T6" fmla="*/ 115 w 157"/>
                  <a:gd name="T7" fmla="*/ 8 h 89"/>
                  <a:gd name="T8" fmla="*/ 138 w 157"/>
                  <a:gd name="T9" fmla="*/ 17 h 89"/>
                  <a:gd name="T10" fmla="*/ 151 w 157"/>
                  <a:gd name="T11" fmla="*/ 26 h 89"/>
                  <a:gd name="T12" fmla="*/ 157 w 157"/>
                  <a:gd name="T13" fmla="*/ 38 h 89"/>
                  <a:gd name="T14" fmla="*/ 154 w 157"/>
                  <a:gd name="T15" fmla="*/ 55 h 89"/>
                  <a:gd name="T16" fmla="*/ 138 w 157"/>
                  <a:gd name="T17" fmla="*/ 75 h 89"/>
                  <a:gd name="T18" fmla="*/ 125 w 157"/>
                  <a:gd name="T19" fmla="*/ 81 h 89"/>
                  <a:gd name="T20" fmla="*/ 103 w 157"/>
                  <a:gd name="T21" fmla="*/ 89 h 89"/>
                  <a:gd name="T22" fmla="*/ 64 w 157"/>
                  <a:gd name="T23" fmla="*/ 79 h 89"/>
                  <a:gd name="T24" fmla="*/ 51 w 157"/>
                  <a:gd name="T25" fmla="*/ 75 h 89"/>
                  <a:gd name="T26" fmla="*/ 77 w 157"/>
                  <a:gd name="T27" fmla="*/ 69 h 89"/>
                  <a:gd name="T28" fmla="*/ 96 w 157"/>
                  <a:gd name="T29" fmla="*/ 58 h 89"/>
                  <a:gd name="T30" fmla="*/ 103 w 157"/>
                  <a:gd name="T31" fmla="*/ 43 h 89"/>
                  <a:gd name="T32" fmla="*/ 96 w 157"/>
                  <a:gd name="T33" fmla="*/ 35 h 89"/>
                  <a:gd name="T34" fmla="*/ 83 w 157"/>
                  <a:gd name="T35" fmla="*/ 26 h 89"/>
                  <a:gd name="T36" fmla="*/ 64 w 157"/>
                  <a:gd name="T37" fmla="*/ 22 h 89"/>
                  <a:gd name="T38" fmla="*/ 42 w 157"/>
                  <a:gd name="T39" fmla="*/ 23 h 89"/>
                  <a:gd name="T40" fmla="*/ 29 w 157"/>
                  <a:gd name="T41" fmla="*/ 26 h 89"/>
                  <a:gd name="T42" fmla="*/ 13 w 157"/>
                  <a:gd name="T43" fmla="*/ 35 h 89"/>
                  <a:gd name="T44" fmla="*/ 13 w 157"/>
                  <a:gd name="T45" fmla="*/ 38 h 89"/>
                  <a:gd name="T46" fmla="*/ 13 w 157"/>
                  <a:gd name="T47" fmla="*/ 40 h 89"/>
                  <a:gd name="T48" fmla="*/ 3 w 157"/>
                  <a:gd name="T49" fmla="*/ 34 h 89"/>
                  <a:gd name="T50" fmla="*/ 0 w 157"/>
                  <a:gd name="T51" fmla="*/ 28 h 89"/>
                  <a:gd name="T52" fmla="*/ 3 w 157"/>
                  <a:gd name="T53" fmla="*/ 17 h 89"/>
                  <a:gd name="T54" fmla="*/ 10 w 157"/>
                  <a:gd name="T55" fmla="*/ 11 h 89"/>
                  <a:gd name="T56" fmla="*/ 35 w 157"/>
                  <a:gd name="T57" fmla="*/ 2 h 89"/>
                  <a:gd name="T58" fmla="*/ 51 w 157"/>
                  <a:gd name="T59" fmla="*/ 0 h 89"/>
                  <a:gd name="T60" fmla="*/ 83 w 157"/>
                  <a:gd name="T61" fmla="*/ 0 h 89"/>
                  <a:gd name="T62" fmla="*/ 87 w 157"/>
                  <a:gd name="T63" fmla="*/ 2 h 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7" h="89">
                    <a:moveTo>
                      <a:pt x="87" y="2"/>
                    </a:moveTo>
                    <a:lnTo>
                      <a:pt x="90" y="2"/>
                    </a:lnTo>
                    <a:lnTo>
                      <a:pt x="103" y="4"/>
                    </a:lnTo>
                    <a:lnTo>
                      <a:pt x="115" y="8"/>
                    </a:lnTo>
                    <a:lnTo>
                      <a:pt x="138" y="17"/>
                    </a:lnTo>
                    <a:lnTo>
                      <a:pt x="151" y="26"/>
                    </a:lnTo>
                    <a:lnTo>
                      <a:pt x="157" y="38"/>
                    </a:lnTo>
                    <a:lnTo>
                      <a:pt x="154" y="55"/>
                    </a:lnTo>
                    <a:lnTo>
                      <a:pt x="138" y="75"/>
                    </a:lnTo>
                    <a:lnTo>
                      <a:pt x="125" y="81"/>
                    </a:lnTo>
                    <a:lnTo>
                      <a:pt x="103" y="89"/>
                    </a:lnTo>
                    <a:lnTo>
                      <a:pt x="64" y="79"/>
                    </a:lnTo>
                    <a:lnTo>
                      <a:pt x="51" y="75"/>
                    </a:lnTo>
                    <a:lnTo>
                      <a:pt x="77" y="69"/>
                    </a:lnTo>
                    <a:lnTo>
                      <a:pt x="96" y="58"/>
                    </a:lnTo>
                    <a:lnTo>
                      <a:pt x="103" y="43"/>
                    </a:lnTo>
                    <a:lnTo>
                      <a:pt x="96" y="35"/>
                    </a:lnTo>
                    <a:lnTo>
                      <a:pt x="83" y="26"/>
                    </a:lnTo>
                    <a:lnTo>
                      <a:pt x="64" y="22"/>
                    </a:lnTo>
                    <a:lnTo>
                      <a:pt x="42" y="23"/>
                    </a:lnTo>
                    <a:lnTo>
                      <a:pt x="29" y="26"/>
                    </a:lnTo>
                    <a:lnTo>
                      <a:pt x="13" y="35"/>
                    </a:lnTo>
                    <a:lnTo>
                      <a:pt x="13" y="38"/>
                    </a:lnTo>
                    <a:lnTo>
                      <a:pt x="13" y="40"/>
                    </a:lnTo>
                    <a:lnTo>
                      <a:pt x="3" y="34"/>
                    </a:lnTo>
                    <a:lnTo>
                      <a:pt x="0" y="28"/>
                    </a:lnTo>
                    <a:lnTo>
                      <a:pt x="3" y="17"/>
                    </a:lnTo>
                    <a:lnTo>
                      <a:pt x="10" y="11"/>
                    </a:lnTo>
                    <a:lnTo>
                      <a:pt x="35" y="2"/>
                    </a:lnTo>
                    <a:lnTo>
                      <a:pt x="51" y="0"/>
                    </a:lnTo>
                    <a:lnTo>
                      <a:pt x="83" y="0"/>
                    </a:lnTo>
                    <a:lnTo>
                      <a:pt x="87" y="2"/>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69" name="Freeform 218"/>
              <p:cNvSpPr/>
              <p:nvPr/>
            </p:nvSpPr>
            <p:spPr bwMode="auto">
              <a:xfrm>
                <a:off x="4019" y="927"/>
                <a:ext cx="157" cy="88"/>
              </a:xfrm>
              <a:custGeom>
                <a:avLst/>
                <a:gdLst>
                  <a:gd name="T0" fmla="*/ 68 w 157"/>
                  <a:gd name="T1" fmla="*/ 3 h 88"/>
                  <a:gd name="T2" fmla="*/ 68 w 157"/>
                  <a:gd name="T3" fmla="*/ 3 h 88"/>
                  <a:gd name="T4" fmla="*/ 55 w 157"/>
                  <a:gd name="T5" fmla="*/ 4 h 88"/>
                  <a:gd name="T6" fmla="*/ 39 w 157"/>
                  <a:gd name="T7" fmla="*/ 8 h 88"/>
                  <a:gd name="T8" fmla="*/ 16 w 157"/>
                  <a:gd name="T9" fmla="*/ 17 h 88"/>
                  <a:gd name="T10" fmla="*/ 4 w 157"/>
                  <a:gd name="T11" fmla="*/ 27 h 88"/>
                  <a:gd name="T12" fmla="*/ 0 w 157"/>
                  <a:gd name="T13" fmla="*/ 39 h 88"/>
                  <a:gd name="T14" fmla="*/ 0 w 157"/>
                  <a:gd name="T15" fmla="*/ 56 h 88"/>
                  <a:gd name="T16" fmla="*/ 20 w 157"/>
                  <a:gd name="T17" fmla="*/ 74 h 88"/>
                  <a:gd name="T18" fmla="*/ 32 w 157"/>
                  <a:gd name="T19" fmla="*/ 80 h 88"/>
                  <a:gd name="T20" fmla="*/ 55 w 157"/>
                  <a:gd name="T21" fmla="*/ 88 h 88"/>
                  <a:gd name="T22" fmla="*/ 93 w 157"/>
                  <a:gd name="T23" fmla="*/ 79 h 88"/>
                  <a:gd name="T24" fmla="*/ 106 w 157"/>
                  <a:gd name="T25" fmla="*/ 74 h 88"/>
                  <a:gd name="T26" fmla="*/ 80 w 157"/>
                  <a:gd name="T27" fmla="*/ 68 h 88"/>
                  <a:gd name="T28" fmla="*/ 61 w 157"/>
                  <a:gd name="T29" fmla="*/ 58 h 88"/>
                  <a:gd name="T30" fmla="*/ 55 w 157"/>
                  <a:gd name="T31" fmla="*/ 44 h 88"/>
                  <a:gd name="T32" fmla="*/ 58 w 157"/>
                  <a:gd name="T33" fmla="*/ 35 h 88"/>
                  <a:gd name="T34" fmla="*/ 74 w 157"/>
                  <a:gd name="T35" fmla="*/ 27 h 88"/>
                  <a:gd name="T36" fmla="*/ 93 w 157"/>
                  <a:gd name="T37" fmla="*/ 23 h 88"/>
                  <a:gd name="T38" fmla="*/ 113 w 157"/>
                  <a:gd name="T39" fmla="*/ 23 h 88"/>
                  <a:gd name="T40" fmla="*/ 129 w 157"/>
                  <a:gd name="T41" fmla="*/ 26 h 88"/>
                  <a:gd name="T42" fmla="*/ 145 w 157"/>
                  <a:gd name="T43" fmla="*/ 35 h 88"/>
                  <a:gd name="T44" fmla="*/ 145 w 157"/>
                  <a:gd name="T45" fmla="*/ 39 h 88"/>
                  <a:gd name="T46" fmla="*/ 145 w 157"/>
                  <a:gd name="T47" fmla="*/ 41 h 88"/>
                  <a:gd name="T48" fmla="*/ 154 w 157"/>
                  <a:gd name="T49" fmla="*/ 33 h 88"/>
                  <a:gd name="T50" fmla="*/ 157 w 157"/>
                  <a:gd name="T51" fmla="*/ 27 h 88"/>
                  <a:gd name="T52" fmla="*/ 154 w 157"/>
                  <a:gd name="T53" fmla="*/ 17 h 88"/>
                  <a:gd name="T54" fmla="*/ 148 w 157"/>
                  <a:gd name="T55" fmla="*/ 11 h 88"/>
                  <a:gd name="T56" fmla="*/ 119 w 157"/>
                  <a:gd name="T57" fmla="*/ 3 h 88"/>
                  <a:gd name="T58" fmla="*/ 106 w 157"/>
                  <a:gd name="T59" fmla="*/ 0 h 88"/>
                  <a:gd name="T60" fmla="*/ 71 w 157"/>
                  <a:gd name="T61" fmla="*/ 1 h 88"/>
                  <a:gd name="T62" fmla="*/ 68 w 157"/>
                  <a:gd name="T63" fmla="*/ 3 h 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7" h="88">
                    <a:moveTo>
                      <a:pt x="68" y="3"/>
                    </a:moveTo>
                    <a:lnTo>
                      <a:pt x="68" y="3"/>
                    </a:lnTo>
                    <a:lnTo>
                      <a:pt x="55" y="4"/>
                    </a:lnTo>
                    <a:lnTo>
                      <a:pt x="39" y="8"/>
                    </a:lnTo>
                    <a:lnTo>
                      <a:pt x="16" y="17"/>
                    </a:lnTo>
                    <a:lnTo>
                      <a:pt x="4" y="27"/>
                    </a:lnTo>
                    <a:lnTo>
                      <a:pt x="0" y="39"/>
                    </a:lnTo>
                    <a:lnTo>
                      <a:pt x="0" y="56"/>
                    </a:lnTo>
                    <a:lnTo>
                      <a:pt x="20" y="74"/>
                    </a:lnTo>
                    <a:lnTo>
                      <a:pt x="32" y="80"/>
                    </a:lnTo>
                    <a:lnTo>
                      <a:pt x="55" y="88"/>
                    </a:lnTo>
                    <a:lnTo>
                      <a:pt x="93" y="79"/>
                    </a:lnTo>
                    <a:lnTo>
                      <a:pt x="106" y="74"/>
                    </a:lnTo>
                    <a:lnTo>
                      <a:pt x="80" y="68"/>
                    </a:lnTo>
                    <a:lnTo>
                      <a:pt x="61" y="58"/>
                    </a:lnTo>
                    <a:lnTo>
                      <a:pt x="55" y="44"/>
                    </a:lnTo>
                    <a:lnTo>
                      <a:pt x="58" y="35"/>
                    </a:lnTo>
                    <a:lnTo>
                      <a:pt x="74" y="27"/>
                    </a:lnTo>
                    <a:lnTo>
                      <a:pt x="93" y="23"/>
                    </a:lnTo>
                    <a:lnTo>
                      <a:pt x="113" y="23"/>
                    </a:lnTo>
                    <a:lnTo>
                      <a:pt x="129" y="26"/>
                    </a:lnTo>
                    <a:lnTo>
                      <a:pt x="145" y="35"/>
                    </a:lnTo>
                    <a:lnTo>
                      <a:pt x="145" y="39"/>
                    </a:lnTo>
                    <a:lnTo>
                      <a:pt x="145" y="41"/>
                    </a:lnTo>
                    <a:lnTo>
                      <a:pt x="154" y="33"/>
                    </a:lnTo>
                    <a:lnTo>
                      <a:pt x="157" y="27"/>
                    </a:lnTo>
                    <a:lnTo>
                      <a:pt x="154" y="17"/>
                    </a:lnTo>
                    <a:lnTo>
                      <a:pt x="148" y="11"/>
                    </a:lnTo>
                    <a:lnTo>
                      <a:pt x="119" y="3"/>
                    </a:lnTo>
                    <a:lnTo>
                      <a:pt x="106" y="0"/>
                    </a:lnTo>
                    <a:lnTo>
                      <a:pt x="71" y="1"/>
                    </a:lnTo>
                    <a:lnTo>
                      <a:pt x="68" y="3"/>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70" name="Freeform 219"/>
              <p:cNvSpPr/>
              <p:nvPr/>
            </p:nvSpPr>
            <p:spPr bwMode="auto">
              <a:xfrm>
                <a:off x="2585" y="939"/>
                <a:ext cx="22" cy="6"/>
              </a:xfrm>
              <a:custGeom>
                <a:avLst/>
                <a:gdLst>
                  <a:gd name="T0" fmla="*/ 22 w 22"/>
                  <a:gd name="T1" fmla="*/ 3 h 6"/>
                  <a:gd name="T2" fmla="*/ 22 w 22"/>
                  <a:gd name="T3" fmla="*/ 3 h 6"/>
                  <a:gd name="T4" fmla="*/ 16 w 22"/>
                  <a:gd name="T5" fmla="*/ 3 h 6"/>
                  <a:gd name="T6" fmla="*/ 12 w 22"/>
                  <a:gd name="T7" fmla="*/ 3 h 6"/>
                  <a:gd name="T8" fmla="*/ 0 w 22"/>
                  <a:gd name="T9" fmla="*/ 6 h 6"/>
                  <a:gd name="T10" fmla="*/ 0 w 22"/>
                  <a:gd name="T11" fmla="*/ 6 h 6"/>
                  <a:gd name="T12" fmla="*/ 9 w 22"/>
                  <a:gd name="T13" fmla="*/ 0 h 6"/>
                  <a:gd name="T14" fmla="*/ 22 w 22"/>
                  <a:gd name="T15" fmla="*/ 3 h 6"/>
                  <a:gd name="T16" fmla="*/ 22 w 22"/>
                  <a:gd name="T17" fmla="*/ 3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 h="6">
                    <a:moveTo>
                      <a:pt x="22" y="3"/>
                    </a:moveTo>
                    <a:lnTo>
                      <a:pt x="22" y="3"/>
                    </a:lnTo>
                    <a:lnTo>
                      <a:pt x="16" y="3"/>
                    </a:lnTo>
                    <a:lnTo>
                      <a:pt x="12" y="3"/>
                    </a:lnTo>
                    <a:lnTo>
                      <a:pt x="0" y="6"/>
                    </a:lnTo>
                    <a:lnTo>
                      <a:pt x="9" y="0"/>
                    </a:lnTo>
                    <a:lnTo>
                      <a:pt x="22"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71" name="Freeform 220"/>
              <p:cNvSpPr/>
              <p:nvPr/>
            </p:nvSpPr>
            <p:spPr bwMode="auto">
              <a:xfrm>
                <a:off x="4112" y="936"/>
                <a:ext cx="23" cy="5"/>
              </a:xfrm>
              <a:custGeom>
                <a:avLst/>
                <a:gdLst>
                  <a:gd name="T0" fmla="*/ 0 w 23"/>
                  <a:gd name="T1" fmla="*/ 2 h 5"/>
                  <a:gd name="T2" fmla="*/ 0 w 23"/>
                  <a:gd name="T3" fmla="*/ 3 h 5"/>
                  <a:gd name="T4" fmla="*/ 4 w 23"/>
                  <a:gd name="T5" fmla="*/ 3 h 5"/>
                  <a:gd name="T6" fmla="*/ 10 w 23"/>
                  <a:gd name="T7" fmla="*/ 2 h 5"/>
                  <a:gd name="T8" fmla="*/ 20 w 23"/>
                  <a:gd name="T9" fmla="*/ 5 h 5"/>
                  <a:gd name="T10" fmla="*/ 23 w 23"/>
                  <a:gd name="T11" fmla="*/ 5 h 5"/>
                  <a:gd name="T12" fmla="*/ 10 w 23"/>
                  <a:gd name="T13" fmla="*/ 0 h 5"/>
                  <a:gd name="T14" fmla="*/ 0 w 23"/>
                  <a:gd name="T15" fmla="*/ 2 h 5"/>
                  <a:gd name="T16" fmla="*/ 0 w 23"/>
                  <a:gd name="T17" fmla="*/ 2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5">
                    <a:moveTo>
                      <a:pt x="0" y="2"/>
                    </a:moveTo>
                    <a:lnTo>
                      <a:pt x="0" y="3"/>
                    </a:lnTo>
                    <a:lnTo>
                      <a:pt x="4" y="3"/>
                    </a:lnTo>
                    <a:lnTo>
                      <a:pt x="10" y="2"/>
                    </a:lnTo>
                    <a:lnTo>
                      <a:pt x="20" y="5"/>
                    </a:lnTo>
                    <a:lnTo>
                      <a:pt x="23" y="5"/>
                    </a:lnTo>
                    <a:lnTo>
                      <a:pt x="1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72" name="Freeform 221"/>
              <p:cNvSpPr/>
              <p:nvPr/>
            </p:nvSpPr>
            <p:spPr bwMode="auto">
              <a:xfrm>
                <a:off x="2623" y="945"/>
                <a:ext cx="26" cy="6"/>
              </a:xfrm>
              <a:custGeom>
                <a:avLst/>
                <a:gdLst>
                  <a:gd name="T0" fmla="*/ 26 w 26"/>
                  <a:gd name="T1" fmla="*/ 5 h 6"/>
                  <a:gd name="T2" fmla="*/ 26 w 26"/>
                  <a:gd name="T3" fmla="*/ 6 h 6"/>
                  <a:gd name="T4" fmla="*/ 26 w 26"/>
                  <a:gd name="T5" fmla="*/ 6 h 6"/>
                  <a:gd name="T6" fmla="*/ 16 w 26"/>
                  <a:gd name="T7" fmla="*/ 3 h 6"/>
                  <a:gd name="T8" fmla="*/ 3 w 26"/>
                  <a:gd name="T9" fmla="*/ 2 h 6"/>
                  <a:gd name="T10" fmla="*/ 0 w 26"/>
                  <a:gd name="T11" fmla="*/ 0 h 6"/>
                  <a:gd name="T12" fmla="*/ 3 w 26"/>
                  <a:gd name="T13" fmla="*/ 0 h 6"/>
                  <a:gd name="T14" fmla="*/ 23 w 26"/>
                  <a:gd name="T15" fmla="*/ 3 h 6"/>
                  <a:gd name="T16" fmla="*/ 26 w 26"/>
                  <a:gd name="T17" fmla="*/ 5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6">
                    <a:moveTo>
                      <a:pt x="26" y="5"/>
                    </a:moveTo>
                    <a:lnTo>
                      <a:pt x="26" y="6"/>
                    </a:lnTo>
                    <a:lnTo>
                      <a:pt x="16" y="3"/>
                    </a:lnTo>
                    <a:lnTo>
                      <a:pt x="3" y="2"/>
                    </a:lnTo>
                    <a:lnTo>
                      <a:pt x="0" y="0"/>
                    </a:lnTo>
                    <a:lnTo>
                      <a:pt x="3" y="0"/>
                    </a:lnTo>
                    <a:lnTo>
                      <a:pt x="23" y="3"/>
                    </a:lnTo>
                    <a:lnTo>
                      <a:pt x="26"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73" name="Freeform 222"/>
              <p:cNvSpPr/>
              <p:nvPr/>
            </p:nvSpPr>
            <p:spPr bwMode="auto">
              <a:xfrm>
                <a:off x="4067" y="941"/>
                <a:ext cx="26" cy="7"/>
              </a:xfrm>
              <a:custGeom>
                <a:avLst/>
                <a:gdLst>
                  <a:gd name="T0" fmla="*/ 0 w 26"/>
                  <a:gd name="T1" fmla="*/ 6 h 7"/>
                  <a:gd name="T2" fmla="*/ 0 w 26"/>
                  <a:gd name="T3" fmla="*/ 6 h 7"/>
                  <a:gd name="T4" fmla="*/ 4 w 26"/>
                  <a:gd name="T5" fmla="*/ 7 h 7"/>
                  <a:gd name="T6" fmla="*/ 10 w 26"/>
                  <a:gd name="T7" fmla="*/ 4 h 7"/>
                  <a:gd name="T8" fmla="*/ 23 w 26"/>
                  <a:gd name="T9" fmla="*/ 3 h 7"/>
                  <a:gd name="T10" fmla="*/ 26 w 26"/>
                  <a:gd name="T11" fmla="*/ 1 h 7"/>
                  <a:gd name="T12" fmla="*/ 26 w 26"/>
                  <a:gd name="T13" fmla="*/ 0 h 7"/>
                  <a:gd name="T14" fmla="*/ 7 w 26"/>
                  <a:gd name="T15" fmla="*/ 3 h 7"/>
                  <a:gd name="T16" fmla="*/ 0 w 26"/>
                  <a:gd name="T17" fmla="*/ 6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7">
                    <a:moveTo>
                      <a:pt x="0" y="6"/>
                    </a:moveTo>
                    <a:lnTo>
                      <a:pt x="0" y="6"/>
                    </a:lnTo>
                    <a:lnTo>
                      <a:pt x="4" y="7"/>
                    </a:lnTo>
                    <a:lnTo>
                      <a:pt x="10" y="4"/>
                    </a:lnTo>
                    <a:lnTo>
                      <a:pt x="23" y="3"/>
                    </a:lnTo>
                    <a:lnTo>
                      <a:pt x="26" y="1"/>
                    </a:lnTo>
                    <a:lnTo>
                      <a:pt x="26" y="0"/>
                    </a:lnTo>
                    <a:lnTo>
                      <a:pt x="7" y="3"/>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74" name="Freeform 223"/>
              <p:cNvSpPr/>
              <p:nvPr/>
            </p:nvSpPr>
            <p:spPr bwMode="auto">
              <a:xfrm>
                <a:off x="2556" y="945"/>
                <a:ext cx="19" cy="14"/>
              </a:xfrm>
              <a:custGeom>
                <a:avLst/>
                <a:gdLst>
                  <a:gd name="T0" fmla="*/ 19 w 19"/>
                  <a:gd name="T1" fmla="*/ 0 h 14"/>
                  <a:gd name="T2" fmla="*/ 0 w 19"/>
                  <a:gd name="T3" fmla="*/ 14 h 14"/>
                  <a:gd name="T4" fmla="*/ 0 w 19"/>
                  <a:gd name="T5" fmla="*/ 14 h 14"/>
                  <a:gd name="T6" fmla="*/ 0 w 19"/>
                  <a:gd name="T7" fmla="*/ 11 h 14"/>
                  <a:gd name="T8" fmla="*/ 13 w 19"/>
                  <a:gd name="T9" fmla="*/ 0 h 14"/>
                  <a:gd name="T10" fmla="*/ 16 w 19"/>
                  <a:gd name="T11" fmla="*/ 0 h 14"/>
                  <a:gd name="T12" fmla="*/ 19 w 19"/>
                  <a:gd name="T13" fmla="*/ 0 h 14"/>
                  <a:gd name="T14" fmla="*/ 19 w 19"/>
                  <a:gd name="T15" fmla="*/ 0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14">
                    <a:moveTo>
                      <a:pt x="19" y="0"/>
                    </a:moveTo>
                    <a:lnTo>
                      <a:pt x="0" y="14"/>
                    </a:lnTo>
                    <a:lnTo>
                      <a:pt x="0" y="11"/>
                    </a:lnTo>
                    <a:lnTo>
                      <a:pt x="13" y="0"/>
                    </a:lnTo>
                    <a:lnTo>
                      <a:pt x="16" y="0"/>
                    </a:lnTo>
                    <a:lnTo>
                      <a:pt x="19"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75" name="Freeform 224"/>
              <p:cNvSpPr/>
              <p:nvPr/>
            </p:nvSpPr>
            <p:spPr bwMode="auto">
              <a:xfrm>
                <a:off x="4144" y="941"/>
                <a:ext cx="20" cy="13"/>
              </a:xfrm>
              <a:custGeom>
                <a:avLst/>
                <a:gdLst>
                  <a:gd name="T0" fmla="*/ 0 w 20"/>
                  <a:gd name="T1" fmla="*/ 1 h 13"/>
                  <a:gd name="T2" fmla="*/ 16 w 20"/>
                  <a:gd name="T3" fmla="*/ 13 h 13"/>
                  <a:gd name="T4" fmla="*/ 20 w 20"/>
                  <a:gd name="T5" fmla="*/ 13 h 13"/>
                  <a:gd name="T6" fmla="*/ 20 w 20"/>
                  <a:gd name="T7" fmla="*/ 12 h 13"/>
                  <a:gd name="T8" fmla="*/ 4 w 20"/>
                  <a:gd name="T9" fmla="*/ 1 h 13"/>
                  <a:gd name="T10" fmla="*/ 0 w 20"/>
                  <a:gd name="T11" fmla="*/ 0 h 13"/>
                  <a:gd name="T12" fmla="*/ 0 w 20"/>
                  <a:gd name="T13" fmla="*/ 0 h 13"/>
                  <a:gd name="T14" fmla="*/ 0 w 20"/>
                  <a:gd name="T15" fmla="*/ 1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 h="13">
                    <a:moveTo>
                      <a:pt x="0" y="1"/>
                    </a:moveTo>
                    <a:lnTo>
                      <a:pt x="16" y="13"/>
                    </a:lnTo>
                    <a:lnTo>
                      <a:pt x="20" y="13"/>
                    </a:lnTo>
                    <a:lnTo>
                      <a:pt x="20" y="12"/>
                    </a:lnTo>
                    <a:lnTo>
                      <a:pt x="4" y="1"/>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76" name="Freeform 225"/>
              <p:cNvSpPr/>
              <p:nvPr/>
            </p:nvSpPr>
            <p:spPr bwMode="auto">
              <a:xfrm>
                <a:off x="2351" y="951"/>
                <a:ext cx="849" cy="128"/>
              </a:xfrm>
              <a:custGeom>
                <a:avLst/>
                <a:gdLst>
                  <a:gd name="T0" fmla="*/ 160 w 849"/>
                  <a:gd name="T1" fmla="*/ 32 h 128"/>
                  <a:gd name="T2" fmla="*/ 275 w 849"/>
                  <a:gd name="T3" fmla="*/ 67 h 128"/>
                  <a:gd name="T4" fmla="*/ 323 w 849"/>
                  <a:gd name="T5" fmla="*/ 79 h 128"/>
                  <a:gd name="T6" fmla="*/ 394 w 849"/>
                  <a:gd name="T7" fmla="*/ 90 h 128"/>
                  <a:gd name="T8" fmla="*/ 439 w 849"/>
                  <a:gd name="T9" fmla="*/ 84 h 128"/>
                  <a:gd name="T10" fmla="*/ 464 w 849"/>
                  <a:gd name="T11" fmla="*/ 84 h 128"/>
                  <a:gd name="T12" fmla="*/ 461 w 849"/>
                  <a:gd name="T13" fmla="*/ 96 h 128"/>
                  <a:gd name="T14" fmla="*/ 522 w 849"/>
                  <a:gd name="T15" fmla="*/ 94 h 128"/>
                  <a:gd name="T16" fmla="*/ 557 w 849"/>
                  <a:gd name="T17" fmla="*/ 87 h 128"/>
                  <a:gd name="T18" fmla="*/ 557 w 849"/>
                  <a:gd name="T19" fmla="*/ 85 h 128"/>
                  <a:gd name="T20" fmla="*/ 557 w 849"/>
                  <a:gd name="T21" fmla="*/ 96 h 128"/>
                  <a:gd name="T22" fmla="*/ 557 w 849"/>
                  <a:gd name="T23" fmla="*/ 110 h 128"/>
                  <a:gd name="T24" fmla="*/ 618 w 849"/>
                  <a:gd name="T25" fmla="*/ 106 h 128"/>
                  <a:gd name="T26" fmla="*/ 666 w 849"/>
                  <a:gd name="T27" fmla="*/ 91 h 128"/>
                  <a:gd name="T28" fmla="*/ 672 w 849"/>
                  <a:gd name="T29" fmla="*/ 82 h 128"/>
                  <a:gd name="T30" fmla="*/ 679 w 849"/>
                  <a:gd name="T31" fmla="*/ 79 h 128"/>
                  <a:gd name="T32" fmla="*/ 663 w 849"/>
                  <a:gd name="T33" fmla="*/ 70 h 128"/>
                  <a:gd name="T34" fmla="*/ 653 w 849"/>
                  <a:gd name="T35" fmla="*/ 64 h 128"/>
                  <a:gd name="T36" fmla="*/ 679 w 849"/>
                  <a:gd name="T37" fmla="*/ 59 h 128"/>
                  <a:gd name="T38" fmla="*/ 701 w 849"/>
                  <a:gd name="T39" fmla="*/ 73 h 128"/>
                  <a:gd name="T40" fmla="*/ 704 w 849"/>
                  <a:gd name="T41" fmla="*/ 94 h 128"/>
                  <a:gd name="T42" fmla="*/ 692 w 849"/>
                  <a:gd name="T43" fmla="*/ 103 h 128"/>
                  <a:gd name="T44" fmla="*/ 698 w 849"/>
                  <a:gd name="T45" fmla="*/ 105 h 128"/>
                  <a:gd name="T46" fmla="*/ 788 w 849"/>
                  <a:gd name="T47" fmla="*/ 75 h 128"/>
                  <a:gd name="T48" fmla="*/ 807 w 849"/>
                  <a:gd name="T49" fmla="*/ 52 h 128"/>
                  <a:gd name="T50" fmla="*/ 797 w 849"/>
                  <a:gd name="T51" fmla="*/ 37 h 128"/>
                  <a:gd name="T52" fmla="*/ 772 w 849"/>
                  <a:gd name="T53" fmla="*/ 34 h 128"/>
                  <a:gd name="T54" fmla="*/ 756 w 849"/>
                  <a:gd name="T55" fmla="*/ 44 h 128"/>
                  <a:gd name="T56" fmla="*/ 759 w 849"/>
                  <a:gd name="T57" fmla="*/ 53 h 128"/>
                  <a:gd name="T58" fmla="*/ 756 w 849"/>
                  <a:gd name="T59" fmla="*/ 55 h 128"/>
                  <a:gd name="T60" fmla="*/ 724 w 849"/>
                  <a:gd name="T61" fmla="*/ 40 h 128"/>
                  <a:gd name="T62" fmla="*/ 724 w 849"/>
                  <a:gd name="T63" fmla="*/ 21 h 128"/>
                  <a:gd name="T64" fmla="*/ 769 w 849"/>
                  <a:gd name="T65" fmla="*/ 9 h 128"/>
                  <a:gd name="T66" fmla="*/ 801 w 849"/>
                  <a:gd name="T67" fmla="*/ 12 h 128"/>
                  <a:gd name="T68" fmla="*/ 836 w 849"/>
                  <a:gd name="T69" fmla="*/ 34 h 128"/>
                  <a:gd name="T70" fmla="*/ 849 w 849"/>
                  <a:gd name="T71" fmla="*/ 56 h 128"/>
                  <a:gd name="T72" fmla="*/ 839 w 849"/>
                  <a:gd name="T73" fmla="*/ 73 h 128"/>
                  <a:gd name="T74" fmla="*/ 807 w 849"/>
                  <a:gd name="T75" fmla="*/ 90 h 128"/>
                  <a:gd name="T76" fmla="*/ 749 w 849"/>
                  <a:gd name="T77" fmla="*/ 110 h 128"/>
                  <a:gd name="T78" fmla="*/ 672 w 849"/>
                  <a:gd name="T79" fmla="*/ 122 h 128"/>
                  <a:gd name="T80" fmla="*/ 580 w 849"/>
                  <a:gd name="T81" fmla="*/ 128 h 128"/>
                  <a:gd name="T82" fmla="*/ 535 w 849"/>
                  <a:gd name="T83" fmla="*/ 126 h 128"/>
                  <a:gd name="T84" fmla="*/ 400 w 849"/>
                  <a:gd name="T85" fmla="*/ 110 h 128"/>
                  <a:gd name="T86" fmla="*/ 307 w 849"/>
                  <a:gd name="T87" fmla="*/ 90 h 128"/>
                  <a:gd name="T88" fmla="*/ 218 w 849"/>
                  <a:gd name="T89" fmla="*/ 62 h 128"/>
                  <a:gd name="T90" fmla="*/ 211 w 849"/>
                  <a:gd name="T91" fmla="*/ 61 h 128"/>
                  <a:gd name="T92" fmla="*/ 186 w 849"/>
                  <a:gd name="T93" fmla="*/ 55 h 128"/>
                  <a:gd name="T94" fmla="*/ 109 w 849"/>
                  <a:gd name="T95" fmla="*/ 31 h 128"/>
                  <a:gd name="T96" fmla="*/ 54 w 849"/>
                  <a:gd name="T97" fmla="*/ 15 h 128"/>
                  <a:gd name="T98" fmla="*/ 22 w 849"/>
                  <a:gd name="T99" fmla="*/ 8 h 128"/>
                  <a:gd name="T100" fmla="*/ 6 w 849"/>
                  <a:gd name="T101" fmla="*/ 3 h 128"/>
                  <a:gd name="T102" fmla="*/ 26 w 849"/>
                  <a:gd name="T103" fmla="*/ 0 h 128"/>
                  <a:gd name="T104" fmla="*/ 122 w 849"/>
                  <a:gd name="T105" fmla="*/ 23 h 12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49" h="128">
                    <a:moveTo>
                      <a:pt x="122" y="23"/>
                    </a:moveTo>
                    <a:lnTo>
                      <a:pt x="160" y="32"/>
                    </a:lnTo>
                    <a:lnTo>
                      <a:pt x="195" y="43"/>
                    </a:lnTo>
                    <a:lnTo>
                      <a:pt x="275" y="67"/>
                    </a:lnTo>
                    <a:lnTo>
                      <a:pt x="311" y="75"/>
                    </a:lnTo>
                    <a:lnTo>
                      <a:pt x="323" y="79"/>
                    </a:lnTo>
                    <a:lnTo>
                      <a:pt x="365" y="87"/>
                    </a:lnTo>
                    <a:lnTo>
                      <a:pt x="394" y="90"/>
                    </a:lnTo>
                    <a:lnTo>
                      <a:pt x="410" y="88"/>
                    </a:lnTo>
                    <a:lnTo>
                      <a:pt x="439" y="84"/>
                    </a:lnTo>
                    <a:lnTo>
                      <a:pt x="458" y="78"/>
                    </a:lnTo>
                    <a:lnTo>
                      <a:pt x="464" y="84"/>
                    </a:lnTo>
                    <a:lnTo>
                      <a:pt x="461" y="96"/>
                    </a:lnTo>
                    <a:lnTo>
                      <a:pt x="467" y="99"/>
                    </a:lnTo>
                    <a:lnTo>
                      <a:pt x="522" y="94"/>
                    </a:lnTo>
                    <a:lnTo>
                      <a:pt x="557" y="87"/>
                    </a:lnTo>
                    <a:lnTo>
                      <a:pt x="557" y="85"/>
                    </a:lnTo>
                    <a:lnTo>
                      <a:pt x="557" y="96"/>
                    </a:lnTo>
                    <a:lnTo>
                      <a:pt x="548" y="105"/>
                    </a:lnTo>
                    <a:lnTo>
                      <a:pt x="557" y="110"/>
                    </a:lnTo>
                    <a:lnTo>
                      <a:pt x="589" y="110"/>
                    </a:lnTo>
                    <a:lnTo>
                      <a:pt x="618" y="106"/>
                    </a:lnTo>
                    <a:lnTo>
                      <a:pt x="647" y="99"/>
                    </a:lnTo>
                    <a:lnTo>
                      <a:pt x="666" y="91"/>
                    </a:lnTo>
                    <a:lnTo>
                      <a:pt x="672" y="87"/>
                    </a:lnTo>
                    <a:lnTo>
                      <a:pt x="672" y="82"/>
                    </a:lnTo>
                    <a:lnTo>
                      <a:pt x="676" y="82"/>
                    </a:lnTo>
                    <a:lnTo>
                      <a:pt x="679" y="79"/>
                    </a:lnTo>
                    <a:lnTo>
                      <a:pt x="672" y="75"/>
                    </a:lnTo>
                    <a:lnTo>
                      <a:pt x="663" y="70"/>
                    </a:lnTo>
                    <a:lnTo>
                      <a:pt x="653" y="69"/>
                    </a:lnTo>
                    <a:lnTo>
                      <a:pt x="653" y="64"/>
                    </a:lnTo>
                    <a:lnTo>
                      <a:pt x="666" y="61"/>
                    </a:lnTo>
                    <a:lnTo>
                      <a:pt x="679" y="59"/>
                    </a:lnTo>
                    <a:lnTo>
                      <a:pt x="688" y="64"/>
                    </a:lnTo>
                    <a:lnTo>
                      <a:pt x="701" y="73"/>
                    </a:lnTo>
                    <a:lnTo>
                      <a:pt x="704" y="88"/>
                    </a:lnTo>
                    <a:lnTo>
                      <a:pt x="704" y="94"/>
                    </a:lnTo>
                    <a:lnTo>
                      <a:pt x="698" y="100"/>
                    </a:lnTo>
                    <a:lnTo>
                      <a:pt x="692" y="103"/>
                    </a:lnTo>
                    <a:lnTo>
                      <a:pt x="692" y="105"/>
                    </a:lnTo>
                    <a:lnTo>
                      <a:pt x="698" y="105"/>
                    </a:lnTo>
                    <a:lnTo>
                      <a:pt x="752" y="91"/>
                    </a:lnTo>
                    <a:lnTo>
                      <a:pt x="788" y="75"/>
                    </a:lnTo>
                    <a:lnTo>
                      <a:pt x="804" y="59"/>
                    </a:lnTo>
                    <a:lnTo>
                      <a:pt x="807" y="52"/>
                    </a:lnTo>
                    <a:lnTo>
                      <a:pt x="804" y="41"/>
                    </a:lnTo>
                    <a:lnTo>
                      <a:pt x="797" y="37"/>
                    </a:lnTo>
                    <a:lnTo>
                      <a:pt x="788" y="34"/>
                    </a:lnTo>
                    <a:lnTo>
                      <a:pt x="772" y="34"/>
                    </a:lnTo>
                    <a:lnTo>
                      <a:pt x="762" y="38"/>
                    </a:lnTo>
                    <a:lnTo>
                      <a:pt x="756" y="44"/>
                    </a:lnTo>
                    <a:lnTo>
                      <a:pt x="756" y="52"/>
                    </a:lnTo>
                    <a:lnTo>
                      <a:pt x="759" y="53"/>
                    </a:lnTo>
                    <a:lnTo>
                      <a:pt x="762" y="55"/>
                    </a:lnTo>
                    <a:lnTo>
                      <a:pt x="756" y="55"/>
                    </a:lnTo>
                    <a:lnTo>
                      <a:pt x="733" y="50"/>
                    </a:lnTo>
                    <a:lnTo>
                      <a:pt x="724" y="40"/>
                    </a:lnTo>
                    <a:lnTo>
                      <a:pt x="720" y="32"/>
                    </a:lnTo>
                    <a:lnTo>
                      <a:pt x="724" y="21"/>
                    </a:lnTo>
                    <a:lnTo>
                      <a:pt x="740" y="14"/>
                    </a:lnTo>
                    <a:lnTo>
                      <a:pt x="769" y="9"/>
                    </a:lnTo>
                    <a:lnTo>
                      <a:pt x="788" y="9"/>
                    </a:lnTo>
                    <a:lnTo>
                      <a:pt x="801" y="12"/>
                    </a:lnTo>
                    <a:lnTo>
                      <a:pt x="817" y="20"/>
                    </a:lnTo>
                    <a:lnTo>
                      <a:pt x="836" y="34"/>
                    </a:lnTo>
                    <a:lnTo>
                      <a:pt x="845" y="43"/>
                    </a:lnTo>
                    <a:lnTo>
                      <a:pt x="849" y="56"/>
                    </a:lnTo>
                    <a:lnTo>
                      <a:pt x="845" y="64"/>
                    </a:lnTo>
                    <a:lnTo>
                      <a:pt x="839" y="73"/>
                    </a:lnTo>
                    <a:lnTo>
                      <a:pt x="829" y="79"/>
                    </a:lnTo>
                    <a:lnTo>
                      <a:pt x="807" y="90"/>
                    </a:lnTo>
                    <a:lnTo>
                      <a:pt x="785" y="99"/>
                    </a:lnTo>
                    <a:lnTo>
                      <a:pt x="749" y="110"/>
                    </a:lnTo>
                    <a:lnTo>
                      <a:pt x="717" y="114"/>
                    </a:lnTo>
                    <a:lnTo>
                      <a:pt x="672" y="122"/>
                    </a:lnTo>
                    <a:lnTo>
                      <a:pt x="663" y="122"/>
                    </a:lnTo>
                    <a:lnTo>
                      <a:pt x="580" y="128"/>
                    </a:lnTo>
                    <a:lnTo>
                      <a:pt x="557" y="126"/>
                    </a:lnTo>
                    <a:lnTo>
                      <a:pt x="535" y="126"/>
                    </a:lnTo>
                    <a:lnTo>
                      <a:pt x="464" y="119"/>
                    </a:lnTo>
                    <a:lnTo>
                      <a:pt x="400" y="110"/>
                    </a:lnTo>
                    <a:lnTo>
                      <a:pt x="343" y="97"/>
                    </a:lnTo>
                    <a:lnTo>
                      <a:pt x="307" y="90"/>
                    </a:lnTo>
                    <a:lnTo>
                      <a:pt x="263" y="78"/>
                    </a:lnTo>
                    <a:lnTo>
                      <a:pt x="218" y="62"/>
                    </a:lnTo>
                    <a:lnTo>
                      <a:pt x="211" y="61"/>
                    </a:lnTo>
                    <a:lnTo>
                      <a:pt x="202" y="58"/>
                    </a:lnTo>
                    <a:lnTo>
                      <a:pt x="186" y="55"/>
                    </a:lnTo>
                    <a:lnTo>
                      <a:pt x="166" y="47"/>
                    </a:lnTo>
                    <a:lnTo>
                      <a:pt x="109" y="31"/>
                    </a:lnTo>
                    <a:lnTo>
                      <a:pt x="86" y="26"/>
                    </a:lnTo>
                    <a:lnTo>
                      <a:pt x="54" y="15"/>
                    </a:lnTo>
                    <a:lnTo>
                      <a:pt x="35" y="12"/>
                    </a:lnTo>
                    <a:lnTo>
                      <a:pt x="22" y="8"/>
                    </a:lnTo>
                    <a:lnTo>
                      <a:pt x="0" y="5"/>
                    </a:lnTo>
                    <a:lnTo>
                      <a:pt x="6" y="3"/>
                    </a:lnTo>
                    <a:lnTo>
                      <a:pt x="10" y="2"/>
                    </a:lnTo>
                    <a:lnTo>
                      <a:pt x="26" y="0"/>
                    </a:lnTo>
                    <a:lnTo>
                      <a:pt x="42" y="2"/>
                    </a:lnTo>
                    <a:lnTo>
                      <a:pt x="122" y="23"/>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77" name="Freeform 226"/>
              <p:cNvSpPr/>
              <p:nvPr/>
            </p:nvSpPr>
            <p:spPr bwMode="auto">
              <a:xfrm>
                <a:off x="3520" y="947"/>
                <a:ext cx="849" cy="129"/>
              </a:xfrm>
              <a:custGeom>
                <a:avLst/>
                <a:gdLst>
                  <a:gd name="T0" fmla="*/ 685 w 849"/>
                  <a:gd name="T1" fmla="*/ 32 h 129"/>
                  <a:gd name="T2" fmla="*/ 573 w 849"/>
                  <a:gd name="T3" fmla="*/ 66 h 129"/>
                  <a:gd name="T4" fmla="*/ 525 w 849"/>
                  <a:gd name="T5" fmla="*/ 80 h 129"/>
                  <a:gd name="T6" fmla="*/ 455 w 849"/>
                  <a:gd name="T7" fmla="*/ 91 h 129"/>
                  <a:gd name="T8" fmla="*/ 410 w 849"/>
                  <a:gd name="T9" fmla="*/ 85 h 129"/>
                  <a:gd name="T10" fmla="*/ 384 w 849"/>
                  <a:gd name="T11" fmla="*/ 83 h 129"/>
                  <a:gd name="T12" fmla="*/ 387 w 849"/>
                  <a:gd name="T13" fmla="*/ 97 h 129"/>
                  <a:gd name="T14" fmla="*/ 326 w 849"/>
                  <a:gd name="T15" fmla="*/ 95 h 129"/>
                  <a:gd name="T16" fmla="*/ 291 w 849"/>
                  <a:gd name="T17" fmla="*/ 88 h 129"/>
                  <a:gd name="T18" fmla="*/ 294 w 849"/>
                  <a:gd name="T19" fmla="*/ 86 h 129"/>
                  <a:gd name="T20" fmla="*/ 291 w 849"/>
                  <a:gd name="T21" fmla="*/ 97 h 129"/>
                  <a:gd name="T22" fmla="*/ 291 w 849"/>
                  <a:gd name="T23" fmla="*/ 110 h 129"/>
                  <a:gd name="T24" fmla="*/ 230 w 849"/>
                  <a:gd name="T25" fmla="*/ 107 h 129"/>
                  <a:gd name="T26" fmla="*/ 182 w 849"/>
                  <a:gd name="T27" fmla="*/ 94 h 129"/>
                  <a:gd name="T28" fmla="*/ 176 w 849"/>
                  <a:gd name="T29" fmla="*/ 85 h 129"/>
                  <a:gd name="T30" fmla="*/ 170 w 849"/>
                  <a:gd name="T31" fmla="*/ 80 h 129"/>
                  <a:gd name="T32" fmla="*/ 186 w 849"/>
                  <a:gd name="T33" fmla="*/ 71 h 129"/>
                  <a:gd name="T34" fmla="*/ 195 w 849"/>
                  <a:gd name="T35" fmla="*/ 66 h 129"/>
                  <a:gd name="T36" fmla="*/ 170 w 849"/>
                  <a:gd name="T37" fmla="*/ 62 h 129"/>
                  <a:gd name="T38" fmla="*/ 147 w 849"/>
                  <a:gd name="T39" fmla="*/ 76 h 129"/>
                  <a:gd name="T40" fmla="*/ 144 w 849"/>
                  <a:gd name="T41" fmla="*/ 97 h 129"/>
                  <a:gd name="T42" fmla="*/ 157 w 849"/>
                  <a:gd name="T43" fmla="*/ 104 h 129"/>
                  <a:gd name="T44" fmla="*/ 150 w 849"/>
                  <a:gd name="T45" fmla="*/ 106 h 129"/>
                  <a:gd name="T46" fmla="*/ 61 w 849"/>
                  <a:gd name="T47" fmla="*/ 77 h 129"/>
                  <a:gd name="T48" fmla="*/ 38 w 849"/>
                  <a:gd name="T49" fmla="*/ 54 h 129"/>
                  <a:gd name="T50" fmla="*/ 51 w 849"/>
                  <a:gd name="T51" fmla="*/ 39 h 129"/>
                  <a:gd name="T52" fmla="*/ 73 w 849"/>
                  <a:gd name="T53" fmla="*/ 36 h 129"/>
                  <a:gd name="T54" fmla="*/ 93 w 849"/>
                  <a:gd name="T55" fmla="*/ 45 h 129"/>
                  <a:gd name="T56" fmla="*/ 90 w 849"/>
                  <a:gd name="T57" fmla="*/ 56 h 129"/>
                  <a:gd name="T58" fmla="*/ 93 w 849"/>
                  <a:gd name="T59" fmla="*/ 56 h 129"/>
                  <a:gd name="T60" fmla="*/ 125 w 849"/>
                  <a:gd name="T61" fmla="*/ 41 h 129"/>
                  <a:gd name="T62" fmla="*/ 122 w 849"/>
                  <a:gd name="T63" fmla="*/ 22 h 129"/>
                  <a:gd name="T64" fmla="*/ 80 w 849"/>
                  <a:gd name="T65" fmla="*/ 12 h 129"/>
                  <a:gd name="T66" fmla="*/ 45 w 849"/>
                  <a:gd name="T67" fmla="*/ 15 h 129"/>
                  <a:gd name="T68" fmla="*/ 13 w 849"/>
                  <a:gd name="T69" fmla="*/ 35 h 129"/>
                  <a:gd name="T70" fmla="*/ 0 w 849"/>
                  <a:gd name="T71" fmla="*/ 59 h 129"/>
                  <a:gd name="T72" fmla="*/ 9 w 849"/>
                  <a:gd name="T73" fmla="*/ 76 h 129"/>
                  <a:gd name="T74" fmla="*/ 41 w 849"/>
                  <a:gd name="T75" fmla="*/ 92 h 129"/>
                  <a:gd name="T76" fmla="*/ 99 w 849"/>
                  <a:gd name="T77" fmla="*/ 112 h 129"/>
                  <a:gd name="T78" fmla="*/ 176 w 849"/>
                  <a:gd name="T79" fmla="*/ 123 h 129"/>
                  <a:gd name="T80" fmla="*/ 269 w 849"/>
                  <a:gd name="T81" fmla="*/ 129 h 129"/>
                  <a:gd name="T82" fmla="*/ 314 w 849"/>
                  <a:gd name="T83" fmla="*/ 127 h 129"/>
                  <a:gd name="T84" fmla="*/ 451 w 849"/>
                  <a:gd name="T85" fmla="*/ 110 h 129"/>
                  <a:gd name="T86" fmla="*/ 541 w 849"/>
                  <a:gd name="T87" fmla="*/ 89 h 129"/>
                  <a:gd name="T88" fmla="*/ 631 w 849"/>
                  <a:gd name="T89" fmla="*/ 63 h 129"/>
                  <a:gd name="T90" fmla="*/ 634 w 849"/>
                  <a:gd name="T91" fmla="*/ 60 h 129"/>
                  <a:gd name="T92" fmla="*/ 663 w 849"/>
                  <a:gd name="T93" fmla="*/ 54 h 129"/>
                  <a:gd name="T94" fmla="*/ 740 w 849"/>
                  <a:gd name="T95" fmla="*/ 30 h 129"/>
                  <a:gd name="T96" fmla="*/ 794 w 849"/>
                  <a:gd name="T97" fmla="*/ 15 h 129"/>
                  <a:gd name="T98" fmla="*/ 823 w 849"/>
                  <a:gd name="T99" fmla="*/ 7 h 129"/>
                  <a:gd name="T100" fmla="*/ 842 w 849"/>
                  <a:gd name="T101" fmla="*/ 3 h 129"/>
                  <a:gd name="T102" fmla="*/ 823 w 849"/>
                  <a:gd name="T103" fmla="*/ 0 h 129"/>
                  <a:gd name="T104" fmla="*/ 727 w 849"/>
                  <a:gd name="T105" fmla="*/ 22 h 12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49" h="129">
                    <a:moveTo>
                      <a:pt x="727" y="22"/>
                    </a:moveTo>
                    <a:lnTo>
                      <a:pt x="685" y="32"/>
                    </a:lnTo>
                    <a:lnTo>
                      <a:pt x="650" y="42"/>
                    </a:lnTo>
                    <a:lnTo>
                      <a:pt x="573" y="66"/>
                    </a:lnTo>
                    <a:lnTo>
                      <a:pt x="535" y="76"/>
                    </a:lnTo>
                    <a:lnTo>
                      <a:pt x="525" y="80"/>
                    </a:lnTo>
                    <a:lnTo>
                      <a:pt x="483" y="88"/>
                    </a:lnTo>
                    <a:lnTo>
                      <a:pt x="455" y="91"/>
                    </a:lnTo>
                    <a:lnTo>
                      <a:pt x="439" y="89"/>
                    </a:lnTo>
                    <a:lnTo>
                      <a:pt x="410" y="85"/>
                    </a:lnTo>
                    <a:lnTo>
                      <a:pt x="391" y="79"/>
                    </a:lnTo>
                    <a:lnTo>
                      <a:pt x="384" y="83"/>
                    </a:lnTo>
                    <a:lnTo>
                      <a:pt x="387" y="97"/>
                    </a:lnTo>
                    <a:lnTo>
                      <a:pt x="381" y="100"/>
                    </a:lnTo>
                    <a:lnTo>
                      <a:pt x="326" y="95"/>
                    </a:lnTo>
                    <a:lnTo>
                      <a:pt x="294" y="88"/>
                    </a:lnTo>
                    <a:lnTo>
                      <a:pt x="291" y="88"/>
                    </a:lnTo>
                    <a:lnTo>
                      <a:pt x="294" y="88"/>
                    </a:lnTo>
                    <a:lnTo>
                      <a:pt x="294" y="86"/>
                    </a:lnTo>
                    <a:lnTo>
                      <a:pt x="291" y="86"/>
                    </a:lnTo>
                    <a:lnTo>
                      <a:pt x="291" y="97"/>
                    </a:lnTo>
                    <a:lnTo>
                      <a:pt x="301" y="106"/>
                    </a:lnTo>
                    <a:lnTo>
                      <a:pt x="291" y="110"/>
                    </a:lnTo>
                    <a:lnTo>
                      <a:pt x="262" y="110"/>
                    </a:lnTo>
                    <a:lnTo>
                      <a:pt x="230" y="107"/>
                    </a:lnTo>
                    <a:lnTo>
                      <a:pt x="202" y="100"/>
                    </a:lnTo>
                    <a:lnTo>
                      <a:pt x="182" y="94"/>
                    </a:lnTo>
                    <a:lnTo>
                      <a:pt x="176" y="89"/>
                    </a:lnTo>
                    <a:lnTo>
                      <a:pt x="176" y="85"/>
                    </a:lnTo>
                    <a:lnTo>
                      <a:pt x="173" y="85"/>
                    </a:lnTo>
                    <a:lnTo>
                      <a:pt x="170" y="80"/>
                    </a:lnTo>
                    <a:lnTo>
                      <a:pt x="176" y="76"/>
                    </a:lnTo>
                    <a:lnTo>
                      <a:pt x="186" y="71"/>
                    </a:lnTo>
                    <a:lnTo>
                      <a:pt x="195" y="69"/>
                    </a:lnTo>
                    <a:lnTo>
                      <a:pt x="195" y="66"/>
                    </a:lnTo>
                    <a:lnTo>
                      <a:pt x="182" y="62"/>
                    </a:lnTo>
                    <a:lnTo>
                      <a:pt x="170" y="62"/>
                    </a:lnTo>
                    <a:lnTo>
                      <a:pt x="157" y="65"/>
                    </a:lnTo>
                    <a:lnTo>
                      <a:pt x="147" y="76"/>
                    </a:lnTo>
                    <a:lnTo>
                      <a:pt x="144" y="91"/>
                    </a:lnTo>
                    <a:lnTo>
                      <a:pt x="144" y="97"/>
                    </a:lnTo>
                    <a:lnTo>
                      <a:pt x="150" y="103"/>
                    </a:lnTo>
                    <a:lnTo>
                      <a:pt x="157" y="104"/>
                    </a:lnTo>
                    <a:lnTo>
                      <a:pt x="157" y="106"/>
                    </a:lnTo>
                    <a:lnTo>
                      <a:pt x="150" y="106"/>
                    </a:lnTo>
                    <a:lnTo>
                      <a:pt x="96" y="92"/>
                    </a:lnTo>
                    <a:lnTo>
                      <a:pt x="61" y="77"/>
                    </a:lnTo>
                    <a:lnTo>
                      <a:pt x="45" y="62"/>
                    </a:lnTo>
                    <a:lnTo>
                      <a:pt x="38" y="54"/>
                    </a:lnTo>
                    <a:lnTo>
                      <a:pt x="45" y="44"/>
                    </a:lnTo>
                    <a:lnTo>
                      <a:pt x="51" y="39"/>
                    </a:lnTo>
                    <a:lnTo>
                      <a:pt x="57" y="36"/>
                    </a:lnTo>
                    <a:lnTo>
                      <a:pt x="73" y="36"/>
                    </a:lnTo>
                    <a:lnTo>
                      <a:pt x="86" y="39"/>
                    </a:lnTo>
                    <a:lnTo>
                      <a:pt x="93" y="45"/>
                    </a:lnTo>
                    <a:lnTo>
                      <a:pt x="90" y="54"/>
                    </a:lnTo>
                    <a:lnTo>
                      <a:pt x="90" y="56"/>
                    </a:lnTo>
                    <a:lnTo>
                      <a:pt x="86" y="56"/>
                    </a:lnTo>
                    <a:lnTo>
                      <a:pt x="93" y="56"/>
                    </a:lnTo>
                    <a:lnTo>
                      <a:pt x="112" y="51"/>
                    </a:lnTo>
                    <a:lnTo>
                      <a:pt x="125" y="41"/>
                    </a:lnTo>
                    <a:lnTo>
                      <a:pt x="128" y="33"/>
                    </a:lnTo>
                    <a:lnTo>
                      <a:pt x="122" y="22"/>
                    </a:lnTo>
                    <a:lnTo>
                      <a:pt x="109" y="16"/>
                    </a:lnTo>
                    <a:lnTo>
                      <a:pt x="80" y="12"/>
                    </a:lnTo>
                    <a:lnTo>
                      <a:pt x="61" y="12"/>
                    </a:lnTo>
                    <a:lnTo>
                      <a:pt x="45" y="15"/>
                    </a:lnTo>
                    <a:lnTo>
                      <a:pt x="29" y="22"/>
                    </a:lnTo>
                    <a:lnTo>
                      <a:pt x="13" y="35"/>
                    </a:lnTo>
                    <a:lnTo>
                      <a:pt x="3" y="45"/>
                    </a:lnTo>
                    <a:lnTo>
                      <a:pt x="0" y="59"/>
                    </a:lnTo>
                    <a:lnTo>
                      <a:pt x="3" y="66"/>
                    </a:lnTo>
                    <a:lnTo>
                      <a:pt x="9" y="76"/>
                    </a:lnTo>
                    <a:lnTo>
                      <a:pt x="19" y="82"/>
                    </a:lnTo>
                    <a:lnTo>
                      <a:pt x="41" y="92"/>
                    </a:lnTo>
                    <a:lnTo>
                      <a:pt x="64" y="101"/>
                    </a:lnTo>
                    <a:lnTo>
                      <a:pt x="99" y="112"/>
                    </a:lnTo>
                    <a:lnTo>
                      <a:pt x="131" y="117"/>
                    </a:lnTo>
                    <a:lnTo>
                      <a:pt x="176" y="123"/>
                    </a:lnTo>
                    <a:lnTo>
                      <a:pt x="186" y="124"/>
                    </a:lnTo>
                    <a:lnTo>
                      <a:pt x="269" y="129"/>
                    </a:lnTo>
                    <a:lnTo>
                      <a:pt x="291" y="127"/>
                    </a:lnTo>
                    <a:lnTo>
                      <a:pt x="314" y="127"/>
                    </a:lnTo>
                    <a:lnTo>
                      <a:pt x="384" y="120"/>
                    </a:lnTo>
                    <a:lnTo>
                      <a:pt x="451" y="110"/>
                    </a:lnTo>
                    <a:lnTo>
                      <a:pt x="506" y="98"/>
                    </a:lnTo>
                    <a:lnTo>
                      <a:pt x="541" y="89"/>
                    </a:lnTo>
                    <a:lnTo>
                      <a:pt x="586" y="77"/>
                    </a:lnTo>
                    <a:lnTo>
                      <a:pt x="631" y="63"/>
                    </a:lnTo>
                    <a:lnTo>
                      <a:pt x="631" y="62"/>
                    </a:lnTo>
                    <a:lnTo>
                      <a:pt x="634" y="60"/>
                    </a:lnTo>
                    <a:lnTo>
                      <a:pt x="647" y="57"/>
                    </a:lnTo>
                    <a:lnTo>
                      <a:pt x="663" y="54"/>
                    </a:lnTo>
                    <a:lnTo>
                      <a:pt x="682" y="47"/>
                    </a:lnTo>
                    <a:lnTo>
                      <a:pt x="740" y="30"/>
                    </a:lnTo>
                    <a:lnTo>
                      <a:pt x="759" y="24"/>
                    </a:lnTo>
                    <a:lnTo>
                      <a:pt x="794" y="15"/>
                    </a:lnTo>
                    <a:lnTo>
                      <a:pt x="810" y="10"/>
                    </a:lnTo>
                    <a:lnTo>
                      <a:pt x="823" y="7"/>
                    </a:lnTo>
                    <a:lnTo>
                      <a:pt x="849" y="3"/>
                    </a:lnTo>
                    <a:lnTo>
                      <a:pt x="842" y="3"/>
                    </a:lnTo>
                    <a:lnTo>
                      <a:pt x="836" y="1"/>
                    </a:lnTo>
                    <a:lnTo>
                      <a:pt x="823" y="0"/>
                    </a:lnTo>
                    <a:lnTo>
                      <a:pt x="804" y="1"/>
                    </a:lnTo>
                    <a:lnTo>
                      <a:pt x="727" y="22"/>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78" name="Freeform 227"/>
              <p:cNvSpPr/>
              <p:nvPr/>
            </p:nvSpPr>
            <p:spPr bwMode="auto">
              <a:xfrm>
                <a:off x="2367" y="953"/>
                <a:ext cx="13" cy="3"/>
              </a:xfrm>
              <a:custGeom>
                <a:avLst/>
                <a:gdLst>
                  <a:gd name="T0" fmla="*/ 13 w 13"/>
                  <a:gd name="T1" fmla="*/ 3 h 3"/>
                  <a:gd name="T2" fmla="*/ 13 w 13"/>
                  <a:gd name="T3" fmla="*/ 3 h 3"/>
                  <a:gd name="T4" fmla="*/ 3 w 13"/>
                  <a:gd name="T5" fmla="*/ 3 h 3"/>
                  <a:gd name="T6" fmla="*/ 0 w 13"/>
                  <a:gd name="T7" fmla="*/ 0 h 3"/>
                  <a:gd name="T8" fmla="*/ 10 w 13"/>
                  <a:gd name="T9" fmla="*/ 1 h 3"/>
                  <a:gd name="T10" fmla="*/ 13 w 13"/>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3">
                    <a:moveTo>
                      <a:pt x="13" y="3"/>
                    </a:moveTo>
                    <a:lnTo>
                      <a:pt x="13" y="3"/>
                    </a:lnTo>
                    <a:lnTo>
                      <a:pt x="3" y="3"/>
                    </a:lnTo>
                    <a:lnTo>
                      <a:pt x="0" y="0"/>
                    </a:lnTo>
                    <a:lnTo>
                      <a:pt x="10" y="1"/>
                    </a:lnTo>
                    <a:lnTo>
                      <a:pt x="13"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79" name="Freeform 228"/>
              <p:cNvSpPr/>
              <p:nvPr/>
            </p:nvSpPr>
            <p:spPr bwMode="auto">
              <a:xfrm>
                <a:off x="4340" y="948"/>
                <a:ext cx="9" cy="3"/>
              </a:xfrm>
              <a:custGeom>
                <a:avLst/>
                <a:gdLst>
                  <a:gd name="T0" fmla="*/ 0 w 9"/>
                  <a:gd name="T1" fmla="*/ 2 h 3"/>
                  <a:gd name="T2" fmla="*/ 0 w 9"/>
                  <a:gd name="T3" fmla="*/ 3 h 3"/>
                  <a:gd name="T4" fmla="*/ 9 w 9"/>
                  <a:gd name="T5" fmla="*/ 2 h 3"/>
                  <a:gd name="T6" fmla="*/ 9 w 9"/>
                  <a:gd name="T7" fmla="*/ 0 h 3"/>
                  <a:gd name="T8" fmla="*/ 0 w 9"/>
                  <a:gd name="T9" fmla="*/ 2 h 3"/>
                  <a:gd name="T10" fmla="*/ 0 w 9"/>
                  <a:gd name="T11" fmla="*/ 2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3">
                    <a:moveTo>
                      <a:pt x="0" y="2"/>
                    </a:moveTo>
                    <a:lnTo>
                      <a:pt x="0" y="3"/>
                    </a:lnTo>
                    <a:lnTo>
                      <a:pt x="9" y="2"/>
                    </a:lnTo>
                    <a:lnTo>
                      <a:pt x="9"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80" name="Freeform 229"/>
              <p:cNvSpPr/>
              <p:nvPr/>
            </p:nvSpPr>
            <p:spPr bwMode="auto">
              <a:xfrm>
                <a:off x="2662" y="956"/>
                <a:ext cx="12" cy="7"/>
              </a:xfrm>
              <a:custGeom>
                <a:avLst/>
                <a:gdLst>
                  <a:gd name="T0" fmla="*/ 12 w 12"/>
                  <a:gd name="T1" fmla="*/ 7 h 7"/>
                  <a:gd name="T2" fmla="*/ 12 w 12"/>
                  <a:gd name="T3" fmla="*/ 7 h 7"/>
                  <a:gd name="T4" fmla="*/ 0 w 12"/>
                  <a:gd name="T5" fmla="*/ 1 h 7"/>
                  <a:gd name="T6" fmla="*/ 0 w 12"/>
                  <a:gd name="T7" fmla="*/ 0 h 7"/>
                  <a:gd name="T8" fmla="*/ 12 w 12"/>
                  <a:gd name="T9" fmla="*/ 6 h 7"/>
                  <a:gd name="T10" fmla="*/ 12 w 12"/>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7">
                    <a:moveTo>
                      <a:pt x="12" y="7"/>
                    </a:moveTo>
                    <a:lnTo>
                      <a:pt x="12" y="7"/>
                    </a:lnTo>
                    <a:lnTo>
                      <a:pt x="0" y="1"/>
                    </a:lnTo>
                    <a:lnTo>
                      <a:pt x="0" y="0"/>
                    </a:lnTo>
                    <a:lnTo>
                      <a:pt x="12" y="6"/>
                    </a:lnTo>
                    <a:lnTo>
                      <a:pt x="12"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81" name="Freeform 230"/>
              <p:cNvSpPr/>
              <p:nvPr/>
            </p:nvSpPr>
            <p:spPr bwMode="auto">
              <a:xfrm>
                <a:off x="4045" y="951"/>
                <a:ext cx="13" cy="9"/>
              </a:xfrm>
              <a:custGeom>
                <a:avLst/>
                <a:gdLst>
                  <a:gd name="T0" fmla="*/ 0 w 13"/>
                  <a:gd name="T1" fmla="*/ 8 h 9"/>
                  <a:gd name="T2" fmla="*/ 0 w 13"/>
                  <a:gd name="T3" fmla="*/ 9 h 9"/>
                  <a:gd name="T4" fmla="*/ 13 w 13"/>
                  <a:gd name="T5" fmla="*/ 3 h 9"/>
                  <a:gd name="T6" fmla="*/ 13 w 13"/>
                  <a:gd name="T7" fmla="*/ 0 h 9"/>
                  <a:gd name="T8" fmla="*/ 0 w 13"/>
                  <a:gd name="T9" fmla="*/ 8 h 9"/>
                  <a:gd name="T10" fmla="*/ 0 w 13"/>
                  <a:gd name="T11" fmla="*/ 8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9">
                    <a:moveTo>
                      <a:pt x="0" y="8"/>
                    </a:moveTo>
                    <a:lnTo>
                      <a:pt x="0" y="9"/>
                    </a:lnTo>
                    <a:lnTo>
                      <a:pt x="13" y="3"/>
                    </a:lnTo>
                    <a:lnTo>
                      <a:pt x="13" y="0"/>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82" name="Freeform 231"/>
              <p:cNvSpPr/>
              <p:nvPr/>
            </p:nvSpPr>
            <p:spPr bwMode="auto">
              <a:xfrm>
                <a:off x="2306" y="956"/>
                <a:ext cx="298" cy="76"/>
              </a:xfrm>
              <a:custGeom>
                <a:avLst/>
                <a:gdLst>
                  <a:gd name="T0" fmla="*/ 55 w 298"/>
                  <a:gd name="T1" fmla="*/ 26 h 76"/>
                  <a:gd name="T2" fmla="*/ 83 w 298"/>
                  <a:gd name="T3" fmla="*/ 39 h 76"/>
                  <a:gd name="T4" fmla="*/ 119 w 298"/>
                  <a:gd name="T5" fmla="*/ 50 h 76"/>
                  <a:gd name="T6" fmla="*/ 144 w 298"/>
                  <a:gd name="T7" fmla="*/ 56 h 76"/>
                  <a:gd name="T8" fmla="*/ 160 w 298"/>
                  <a:gd name="T9" fmla="*/ 59 h 76"/>
                  <a:gd name="T10" fmla="*/ 189 w 298"/>
                  <a:gd name="T11" fmla="*/ 62 h 76"/>
                  <a:gd name="T12" fmla="*/ 218 w 298"/>
                  <a:gd name="T13" fmla="*/ 64 h 76"/>
                  <a:gd name="T14" fmla="*/ 247 w 298"/>
                  <a:gd name="T15" fmla="*/ 62 h 76"/>
                  <a:gd name="T16" fmla="*/ 253 w 298"/>
                  <a:gd name="T17" fmla="*/ 60 h 76"/>
                  <a:gd name="T18" fmla="*/ 282 w 298"/>
                  <a:gd name="T19" fmla="*/ 68 h 76"/>
                  <a:gd name="T20" fmla="*/ 298 w 298"/>
                  <a:gd name="T21" fmla="*/ 73 h 76"/>
                  <a:gd name="T22" fmla="*/ 256 w 298"/>
                  <a:gd name="T23" fmla="*/ 76 h 76"/>
                  <a:gd name="T24" fmla="*/ 202 w 298"/>
                  <a:gd name="T25" fmla="*/ 76 h 76"/>
                  <a:gd name="T26" fmla="*/ 151 w 298"/>
                  <a:gd name="T27" fmla="*/ 70 h 76"/>
                  <a:gd name="T28" fmla="*/ 128 w 298"/>
                  <a:gd name="T29" fmla="*/ 65 h 76"/>
                  <a:gd name="T30" fmla="*/ 87 w 298"/>
                  <a:gd name="T31" fmla="*/ 54 h 76"/>
                  <a:gd name="T32" fmla="*/ 51 w 298"/>
                  <a:gd name="T33" fmla="*/ 41 h 76"/>
                  <a:gd name="T34" fmla="*/ 22 w 298"/>
                  <a:gd name="T35" fmla="*/ 23 h 76"/>
                  <a:gd name="T36" fmla="*/ 6 w 298"/>
                  <a:gd name="T37" fmla="*/ 12 h 76"/>
                  <a:gd name="T38" fmla="*/ 0 w 298"/>
                  <a:gd name="T39" fmla="*/ 6 h 76"/>
                  <a:gd name="T40" fmla="*/ 0 w 298"/>
                  <a:gd name="T41" fmla="*/ 3 h 76"/>
                  <a:gd name="T42" fmla="*/ 10 w 298"/>
                  <a:gd name="T43" fmla="*/ 0 h 76"/>
                  <a:gd name="T44" fmla="*/ 19 w 298"/>
                  <a:gd name="T45" fmla="*/ 0 h 76"/>
                  <a:gd name="T46" fmla="*/ 55 w 298"/>
                  <a:gd name="T47" fmla="*/ 26 h 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98" h="76">
                    <a:moveTo>
                      <a:pt x="55" y="26"/>
                    </a:moveTo>
                    <a:lnTo>
                      <a:pt x="83" y="39"/>
                    </a:lnTo>
                    <a:lnTo>
                      <a:pt x="119" y="50"/>
                    </a:lnTo>
                    <a:lnTo>
                      <a:pt x="144" y="56"/>
                    </a:lnTo>
                    <a:lnTo>
                      <a:pt x="160" y="59"/>
                    </a:lnTo>
                    <a:lnTo>
                      <a:pt x="189" y="62"/>
                    </a:lnTo>
                    <a:lnTo>
                      <a:pt x="218" y="64"/>
                    </a:lnTo>
                    <a:lnTo>
                      <a:pt x="247" y="62"/>
                    </a:lnTo>
                    <a:lnTo>
                      <a:pt x="253" y="60"/>
                    </a:lnTo>
                    <a:lnTo>
                      <a:pt x="282" y="68"/>
                    </a:lnTo>
                    <a:lnTo>
                      <a:pt x="298" y="73"/>
                    </a:lnTo>
                    <a:lnTo>
                      <a:pt x="256" y="76"/>
                    </a:lnTo>
                    <a:lnTo>
                      <a:pt x="202" y="76"/>
                    </a:lnTo>
                    <a:lnTo>
                      <a:pt x="151" y="70"/>
                    </a:lnTo>
                    <a:lnTo>
                      <a:pt x="128" y="65"/>
                    </a:lnTo>
                    <a:lnTo>
                      <a:pt x="87" y="54"/>
                    </a:lnTo>
                    <a:lnTo>
                      <a:pt x="51" y="41"/>
                    </a:lnTo>
                    <a:lnTo>
                      <a:pt x="22" y="23"/>
                    </a:lnTo>
                    <a:lnTo>
                      <a:pt x="6" y="12"/>
                    </a:lnTo>
                    <a:lnTo>
                      <a:pt x="0" y="6"/>
                    </a:lnTo>
                    <a:lnTo>
                      <a:pt x="0" y="3"/>
                    </a:lnTo>
                    <a:lnTo>
                      <a:pt x="10" y="0"/>
                    </a:lnTo>
                    <a:lnTo>
                      <a:pt x="19" y="0"/>
                    </a:lnTo>
                    <a:lnTo>
                      <a:pt x="55" y="26"/>
                    </a:lnTo>
                    <a:close/>
                  </a:path>
                </a:pathLst>
              </a:custGeom>
              <a:solidFill>
                <a:srgbClr val="8C8CE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83" name="Freeform 232"/>
              <p:cNvSpPr/>
              <p:nvPr/>
            </p:nvSpPr>
            <p:spPr bwMode="auto">
              <a:xfrm>
                <a:off x="4116" y="951"/>
                <a:ext cx="297" cy="78"/>
              </a:xfrm>
              <a:custGeom>
                <a:avLst/>
                <a:gdLst>
                  <a:gd name="T0" fmla="*/ 240 w 297"/>
                  <a:gd name="T1" fmla="*/ 26 h 78"/>
                  <a:gd name="T2" fmla="*/ 211 w 297"/>
                  <a:gd name="T3" fmla="*/ 40 h 78"/>
                  <a:gd name="T4" fmla="*/ 179 w 297"/>
                  <a:gd name="T5" fmla="*/ 50 h 78"/>
                  <a:gd name="T6" fmla="*/ 153 w 297"/>
                  <a:gd name="T7" fmla="*/ 56 h 78"/>
                  <a:gd name="T8" fmla="*/ 137 w 297"/>
                  <a:gd name="T9" fmla="*/ 59 h 78"/>
                  <a:gd name="T10" fmla="*/ 108 w 297"/>
                  <a:gd name="T11" fmla="*/ 62 h 78"/>
                  <a:gd name="T12" fmla="*/ 80 w 297"/>
                  <a:gd name="T13" fmla="*/ 64 h 78"/>
                  <a:gd name="T14" fmla="*/ 51 w 297"/>
                  <a:gd name="T15" fmla="*/ 62 h 78"/>
                  <a:gd name="T16" fmla="*/ 44 w 297"/>
                  <a:gd name="T17" fmla="*/ 61 h 78"/>
                  <a:gd name="T18" fmla="*/ 16 w 297"/>
                  <a:gd name="T19" fmla="*/ 69 h 78"/>
                  <a:gd name="T20" fmla="*/ 0 w 297"/>
                  <a:gd name="T21" fmla="*/ 73 h 78"/>
                  <a:gd name="T22" fmla="*/ 41 w 297"/>
                  <a:gd name="T23" fmla="*/ 78 h 78"/>
                  <a:gd name="T24" fmla="*/ 96 w 297"/>
                  <a:gd name="T25" fmla="*/ 76 h 78"/>
                  <a:gd name="T26" fmla="*/ 147 w 297"/>
                  <a:gd name="T27" fmla="*/ 70 h 78"/>
                  <a:gd name="T28" fmla="*/ 169 w 297"/>
                  <a:gd name="T29" fmla="*/ 65 h 78"/>
                  <a:gd name="T30" fmla="*/ 211 w 297"/>
                  <a:gd name="T31" fmla="*/ 55 h 78"/>
                  <a:gd name="T32" fmla="*/ 246 w 297"/>
                  <a:gd name="T33" fmla="*/ 41 h 78"/>
                  <a:gd name="T34" fmla="*/ 275 w 297"/>
                  <a:gd name="T35" fmla="*/ 23 h 78"/>
                  <a:gd name="T36" fmla="*/ 288 w 297"/>
                  <a:gd name="T37" fmla="*/ 12 h 78"/>
                  <a:gd name="T38" fmla="*/ 297 w 297"/>
                  <a:gd name="T39" fmla="*/ 5 h 78"/>
                  <a:gd name="T40" fmla="*/ 297 w 297"/>
                  <a:gd name="T41" fmla="*/ 3 h 78"/>
                  <a:gd name="T42" fmla="*/ 285 w 297"/>
                  <a:gd name="T43" fmla="*/ 0 h 78"/>
                  <a:gd name="T44" fmla="*/ 275 w 297"/>
                  <a:gd name="T45" fmla="*/ 0 h 78"/>
                  <a:gd name="T46" fmla="*/ 240 w 297"/>
                  <a:gd name="T47" fmla="*/ 26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97" h="78">
                    <a:moveTo>
                      <a:pt x="240" y="26"/>
                    </a:moveTo>
                    <a:lnTo>
                      <a:pt x="211" y="40"/>
                    </a:lnTo>
                    <a:lnTo>
                      <a:pt x="179" y="50"/>
                    </a:lnTo>
                    <a:lnTo>
                      <a:pt x="153" y="56"/>
                    </a:lnTo>
                    <a:lnTo>
                      <a:pt x="137" y="59"/>
                    </a:lnTo>
                    <a:lnTo>
                      <a:pt x="108" y="62"/>
                    </a:lnTo>
                    <a:lnTo>
                      <a:pt x="80" y="64"/>
                    </a:lnTo>
                    <a:lnTo>
                      <a:pt x="51" y="62"/>
                    </a:lnTo>
                    <a:lnTo>
                      <a:pt x="44" y="61"/>
                    </a:lnTo>
                    <a:lnTo>
                      <a:pt x="16" y="69"/>
                    </a:lnTo>
                    <a:lnTo>
                      <a:pt x="0" y="73"/>
                    </a:lnTo>
                    <a:lnTo>
                      <a:pt x="41" y="78"/>
                    </a:lnTo>
                    <a:lnTo>
                      <a:pt x="96" y="76"/>
                    </a:lnTo>
                    <a:lnTo>
                      <a:pt x="147" y="70"/>
                    </a:lnTo>
                    <a:lnTo>
                      <a:pt x="169" y="65"/>
                    </a:lnTo>
                    <a:lnTo>
                      <a:pt x="211" y="55"/>
                    </a:lnTo>
                    <a:lnTo>
                      <a:pt x="246" y="41"/>
                    </a:lnTo>
                    <a:lnTo>
                      <a:pt x="275" y="23"/>
                    </a:lnTo>
                    <a:lnTo>
                      <a:pt x="288" y="12"/>
                    </a:lnTo>
                    <a:lnTo>
                      <a:pt x="297" y="5"/>
                    </a:lnTo>
                    <a:lnTo>
                      <a:pt x="297" y="3"/>
                    </a:lnTo>
                    <a:lnTo>
                      <a:pt x="285" y="0"/>
                    </a:lnTo>
                    <a:lnTo>
                      <a:pt x="275" y="0"/>
                    </a:lnTo>
                    <a:lnTo>
                      <a:pt x="240" y="26"/>
                    </a:lnTo>
                    <a:close/>
                  </a:path>
                </a:pathLst>
              </a:custGeom>
              <a:solidFill>
                <a:srgbClr val="8C8CE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84" name="Freeform 233"/>
              <p:cNvSpPr/>
              <p:nvPr/>
            </p:nvSpPr>
            <p:spPr bwMode="auto">
              <a:xfrm>
                <a:off x="2402" y="959"/>
                <a:ext cx="10" cy="4"/>
              </a:xfrm>
              <a:custGeom>
                <a:avLst/>
                <a:gdLst>
                  <a:gd name="T0" fmla="*/ 10 w 10"/>
                  <a:gd name="T1" fmla="*/ 4 h 4"/>
                  <a:gd name="T2" fmla="*/ 3 w 10"/>
                  <a:gd name="T3" fmla="*/ 4 h 4"/>
                  <a:gd name="T4" fmla="*/ 0 w 10"/>
                  <a:gd name="T5" fmla="*/ 3 h 4"/>
                  <a:gd name="T6" fmla="*/ 0 w 10"/>
                  <a:gd name="T7" fmla="*/ 0 h 4"/>
                  <a:gd name="T8" fmla="*/ 3 w 10"/>
                  <a:gd name="T9" fmla="*/ 0 h 4"/>
                  <a:gd name="T10" fmla="*/ 10 w 10"/>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4">
                    <a:moveTo>
                      <a:pt x="10" y="4"/>
                    </a:moveTo>
                    <a:lnTo>
                      <a:pt x="3" y="4"/>
                    </a:lnTo>
                    <a:lnTo>
                      <a:pt x="0" y="3"/>
                    </a:lnTo>
                    <a:lnTo>
                      <a:pt x="0" y="0"/>
                    </a:lnTo>
                    <a:lnTo>
                      <a:pt x="3" y="0"/>
                    </a:lnTo>
                    <a:lnTo>
                      <a:pt x="1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85" name="Freeform 234"/>
              <p:cNvSpPr/>
              <p:nvPr/>
            </p:nvSpPr>
            <p:spPr bwMode="auto">
              <a:xfrm>
                <a:off x="4308" y="954"/>
                <a:ext cx="9" cy="5"/>
              </a:xfrm>
              <a:custGeom>
                <a:avLst/>
                <a:gdLst>
                  <a:gd name="T0" fmla="*/ 0 w 9"/>
                  <a:gd name="T1" fmla="*/ 5 h 5"/>
                  <a:gd name="T2" fmla="*/ 3 w 9"/>
                  <a:gd name="T3" fmla="*/ 3 h 5"/>
                  <a:gd name="T4" fmla="*/ 9 w 9"/>
                  <a:gd name="T5" fmla="*/ 3 h 5"/>
                  <a:gd name="T6" fmla="*/ 9 w 9"/>
                  <a:gd name="T7" fmla="*/ 0 h 5"/>
                  <a:gd name="T8" fmla="*/ 6 w 9"/>
                  <a:gd name="T9" fmla="*/ 0 h 5"/>
                  <a:gd name="T10" fmla="*/ 0 w 9"/>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5">
                    <a:moveTo>
                      <a:pt x="0" y="5"/>
                    </a:moveTo>
                    <a:lnTo>
                      <a:pt x="3" y="3"/>
                    </a:lnTo>
                    <a:lnTo>
                      <a:pt x="9" y="3"/>
                    </a:lnTo>
                    <a:lnTo>
                      <a:pt x="9" y="0"/>
                    </a:lnTo>
                    <a:lnTo>
                      <a:pt x="6" y="0"/>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86" name="Freeform 235"/>
              <p:cNvSpPr/>
              <p:nvPr/>
            </p:nvSpPr>
            <p:spPr bwMode="auto">
              <a:xfrm>
                <a:off x="2322" y="965"/>
                <a:ext cx="13" cy="9"/>
              </a:xfrm>
              <a:custGeom>
                <a:avLst/>
                <a:gdLst>
                  <a:gd name="T0" fmla="*/ 13 w 13"/>
                  <a:gd name="T1" fmla="*/ 7 h 9"/>
                  <a:gd name="T2" fmla="*/ 10 w 13"/>
                  <a:gd name="T3" fmla="*/ 9 h 9"/>
                  <a:gd name="T4" fmla="*/ 3 w 13"/>
                  <a:gd name="T5" fmla="*/ 4 h 9"/>
                  <a:gd name="T6" fmla="*/ 0 w 13"/>
                  <a:gd name="T7" fmla="*/ 1 h 9"/>
                  <a:gd name="T8" fmla="*/ 0 w 13"/>
                  <a:gd name="T9" fmla="*/ 0 h 9"/>
                  <a:gd name="T10" fmla="*/ 3 w 13"/>
                  <a:gd name="T11" fmla="*/ 0 h 9"/>
                  <a:gd name="T12" fmla="*/ 13 w 13"/>
                  <a:gd name="T13" fmla="*/ 7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9">
                    <a:moveTo>
                      <a:pt x="13" y="7"/>
                    </a:moveTo>
                    <a:lnTo>
                      <a:pt x="10" y="9"/>
                    </a:lnTo>
                    <a:lnTo>
                      <a:pt x="3" y="4"/>
                    </a:lnTo>
                    <a:lnTo>
                      <a:pt x="0" y="1"/>
                    </a:lnTo>
                    <a:lnTo>
                      <a:pt x="0" y="0"/>
                    </a:lnTo>
                    <a:lnTo>
                      <a:pt x="3" y="0"/>
                    </a:lnTo>
                    <a:lnTo>
                      <a:pt x="13"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87" name="Freeform 236"/>
              <p:cNvSpPr/>
              <p:nvPr/>
            </p:nvSpPr>
            <p:spPr bwMode="auto">
              <a:xfrm>
                <a:off x="4385" y="959"/>
                <a:ext cx="12" cy="9"/>
              </a:xfrm>
              <a:custGeom>
                <a:avLst/>
                <a:gdLst>
                  <a:gd name="T0" fmla="*/ 0 w 12"/>
                  <a:gd name="T1" fmla="*/ 9 h 9"/>
                  <a:gd name="T2" fmla="*/ 0 w 12"/>
                  <a:gd name="T3" fmla="*/ 9 h 9"/>
                  <a:gd name="T4" fmla="*/ 6 w 12"/>
                  <a:gd name="T5" fmla="*/ 6 h 9"/>
                  <a:gd name="T6" fmla="*/ 12 w 12"/>
                  <a:gd name="T7" fmla="*/ 3 h 9"/>
                  <a:gd name="T8" fmla="*/ 9 w 12"/>
                  <a:gd name="T9" fmla="*/ 0 h 9"/>
                  <a:gd name="T10" fmla="*/ 9 w 12"/>
                  <a:gd name="T11" fmla="*/ 0 h 9"/>
                  <a:gd name="T12" fmla="*/ 0 w 12"/>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9">
                    <a:moveTo>
                      <a:pt x="0" y="9"/>
                    </a:moveTo>
                    <a:lnTo>
                      <a:pt x="0" y="9"/>
                    </a:lnTo>
                    <a:lnTo>
                      <a:pt x="6" y="6"/>
                    </a:lnTo>
                    <a:lnTo>
                      <a:pt x="12" y="3"/>
                    </a:lnTo>
                    <a:lnTo>
                      <a:pt x="9" y="0"/>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88" name="Freeform 237"/>
              <p:cNvSpPr/>
              <p:nvPr/>
            </p:nvSpPr>
            <p:spPr bwMode="auto">
              <a:xfrm>
                <a:off x="3116" y="966"/>
                <a:ext cx="13" cy="5"/>
              </a:xfrm>
              <a:custGeom>
                <a:avLst/>
                <a:gdLst>
                  <a:gd name="T0" fmla="*/ 13 w 13"/>
                  <a:gd name="T1" fmla="*/ 2 h 5"/>
                  <a:gd name="T2" fmla="*/ 0 w 13"/>
                  <a:gd name="T3" fmla="*/ 5 h 5"/>
                  <a:gd name="T4" fmla="*/ 0 w 13"/>
                  <a:gd name="T5" fmla="*/ 5 h 5"/>
                  <a:gd name="T6" fmla="*/ 0 w 13"/>
                  <a:gd name="T7" fmla="*/ 2 h 5"/>
                  <a:gd name="T8" fmla="*/ 7 w 13"/>
                  <a:gd name="T9" fmla="*/ 0 h 5"/>
                  <a:gd name="T10" fmla="*/ 10 w 13"/>
                  <a:gd name="T11" fmla="*/ 0 h 5"/>
                  <a:gd name="T12" fmla="*/ 13 w 13"/>
                  <a:gd name="T13" fmla="*/ 2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5">
                    <a:moveTo>
                      <a:pt x="13" y="2"/>
                    </a:moveTo>
                    <a:lnTo>
                      <a:pt x="0" y="5"/>
                    </a:lnTo>
                    <a:lnTo>
                      <a:pt x="0" y="2"/>
                    </a:lnTo>
                    <a:lnTo>
                      <a:pt x="7" y="0"/>
                    </a:lnTo>
                    <a:lnTo>
                      <a:pt x="10" y="0"/>
                    </a:lnTo>
                    <a:lnTo>
                      <a:pt x="13"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89" name="Freeform 238"/>
              <p:cNvSpPr/>
              <p:nvPr/>
            </p:nvSpPr>
            <p:spPr bwMode="auto">
              <a:xfrm>
                <a:off x="3590" y="965"/>
                <a:ext cx="13" cy="3"/>
              </a:xfrm>
              <a:custGeom>
                <a:avLst/>
                <a:gdLst>
                  <a:gd name="T0" fmla="*/ 0 w 13"/>
                  <a:gd name="T1" fmla="*/ 1 h 3"/>
                  <a:gd name="T2" fmla="*/ 10 w 13"/>
                  <a:gd name="T3" fmla="*/ 3 h 3"/>
                  <a:gd name="T4" fmla="*/ 13 w 13"/>
                  <a:gd name="T5" fmla="*/ 3 h 3"/>
                  <a:gd name="T6" fmla="*/ 13 w 13"/>
                  <a:gd name="T7" fmla="*/ 1 h 3"/>
                  <a:gd name="T8" fmla="*/ 7 w 13"/>
                  <a:gd name="T9" fmla="*/ 0 h 3"/>
                  <a:gd name="T10" fmla="*/ 0 w 13"/>
                  <a:gd name="T11" fmla="*/ 0 h 3"/>
                  <a:gd name="T12" fmla="*/ 0 w 13"/>
                  <a:gd name="T13" fmla="*/ 1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3">
                    <a:moveTo>
                      <a:pt x="0" y="1"/>
                    </a:moveTo>
                    <a:lnTo>
                      <a:pt x="10" y="3"/>
                    </a:lnTo>
                    <a:lnTo>
                      <a:pt x="13" y="3"/>
                    </a:lnTo>
                    <a:lnTo>
                      <a:pt x="13" y="1"/>
                    </a:lnTo>
                    <a:lnTo>
                      <a:pt x="7" y="0"/>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90" name="Freeform 239"/>
              <p:cNvSpPr/>
              <p:nvPr/>
            </p:nvSpPr>
            <p:spPr bwMode="auto">
              <a:xfrm>
                <a:off x="2428" y="968"/>
                <a:ext cx="13" cy="3"/>
              </a:xfrm>
              <a:custGeom>
                <a:avLst/>
                <a:gdLst>
                  <a:gd name="T0" fmla="*/ 13 w 13"/>
                  <a:gd name="T1" fmla="*/ 3 h 3"/>
                  <a:gd name="T2" fmla="*/ 6 w 13"/>
                  <a:gd name="T3" fmla="*/ 3 h 3"/>
                  <a:gd name="T4" fmla="*/ 0 w 13"/>
                  <a:gd name="T5" fmla="*/ 0 h 3"/>
                  <a:gd name="T6" fmla="*/ 3 w 13"/>
                  <a:gd name="T7" fmla="*/ 0 h 3"/>
                  <a:gd name="T8" fmla="*/ 13 w 13"/>
                  <a:gd name="T9" fmla="*/ 3 h 3"/>
                  <a:gd name="T10" fmla="*/ 13 w 13"/>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3">
                    <a:moveTo>
                      <a:pt x="13" y="3"/>
                    </a:moveTo>
                    <a:lnTo>
                      <a:pt x="6" y="3"/>
                    </a:lnTo>
                    <a:lnTo>
                      <a:pt x="0" y="0"/>
                    </a:lnTo>
                    <a:lnTo>
                      <a:pt x="3" y="0"/>
                    </a:lnTo>
                    <a:lnTo>
                      <a:pt x="13"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91" name="Freeform 240"/>
              <p:cNvSpPr/>
              <p:nvPr/>
            </p:nvSpPr>
            <p:spPr bwMode="auto">
              <a:xfrm>
                <a:off x="4279" y="963"/>
                <a:ext cx="9" cy="3"/>
              </a:xfrm>
              <a:custGeom>
                <a:avLst/>
                <a:gdLst>
                  <a:gd name="T0" fmla="*/ 0 w 9"/>
                  <a:gd name="T1" fmla="*/ 3 h 3"/>
                  <a:gd name="T2" fmla="*/ 3 w 9"/>
                  <a:gd name="T3" fmla="*/ 3 h 3"/>
                  <a:gd name="T4" fmla="*/ 9 w 9"/>
                  <a:gd name="T5" fmla="*/ 0 h 3"/>
                  <a:gd name="T6" fmla="*/ 9 w 9"/>
                  <a:gd name="T7" fmla="*/ 0 h 3"/>
                  <a:gd name="T8" fmla="*/ 0 w 9"/>
                  <a:gd name="T9" fmla="*/ 3 h 3"/>
                  <a:gd name="T10" fmla="*/ 0 w 9"/>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3">
                    <a:moveTo>
                      <a:pt x="0" y="3"/>
                    </a:moveTo>
                    <a:lnTo>
                      <a:pt x="3" y="3"/>
                    </a:lnTo>
                    <a:lnTo>
                      <a:pt x="9"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92" name="Freeform 241"/>
              <p:cNvSpPr/>
              <p:nvPr/>
            </p:nvSpPr>
            <p:spPr bwMode="auto">
              <a:xfrm>
                <a:off x="2678" y="969"/>
                <a:ext cx="3" cy="16"/>
              </a:xfrm>
              <a:custGeom>
                <a:avLst/>
                <a:gdLst>
                  <a:gd name="T0" fmla="*/ 3 w 3"/>
                  <a:gd name="T1" fmla="*/ 14 h 16"/>
                  <a:gd name="T2" fmla="*/ 3 w 3"/>
                  <a:gd name="T3" fmla="*/ 16 h 16"/>
                  <a:gd name="T4" fmla="*/ 0 w 3"/>
                  <a:gd name="T5" fmla="*/ 16 h 16"/>
                  <a:gd name="T6" fmla="*/ 3 w 3"/>
                  <a:gd name="T7" fmla="*/ 0 h 16"/>
                  <a:gd name="T8" fmla="*/ 3 w 3"/>
                  <a:gd name="T9" fmla="*/ 0 h 16"/>
                  <a:gd name="T10" fmla="*/ 3 w 3"/>
                  <a:gd name="T11" fmla="*/ 14 h 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6">
                    <a:moveTo>
                      <a:pt x="3" y="14"/>
                    </a:moveTo>
                    <a:lnTo>
                      <a:pt x="3" y="16"/>
                    </a:lnTo>
                    <a:lnTo>
                      <a:pt x="0" y="16"/>
                    </a:lnTo>
                    <a:lnTo>
                      <a:pt x="3" y="0"/>
                    </a:lnTo>
                    <a:lnTo>
                      <a:pt x="3" y="1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93" name="Freeform 242"/>
              <p:cNvSpPr/>
              <p:nvPr/>
            </p:nvSpPr>
            <p:spPr bwMode="auto">
              <a:xfrm>
                <a:off x="4035" y="966"/>
                <a:ext cx="7" cy="16"/>
              </a:xfrm>
              <a:custGeom>
                <a:avLst/>
                <a:gdLst>
                  <a:gd name="T0" fmla="*/ 0 w 7"/>
                  <a:gd name="T1" fmla="*/ 13 h 16"/>
                  <a:gd name="T2" fmla="*/ 4 w 7"/>
                  <a:gd name="T3" fmla="*/ 16 h 16"/>
                  <a:gd name="T4" fmla="*/ 7 w 7"/>
                  <a:gd name="T5" fmla="*/ 16 h 16"/>
                  <a:gd name="T6" fmla="*/ 4 w 7"/>
                  <a:gd name="T7" fmla="*/ 0 h 16"/>
                  <a:gd name="T8" fmla="*/ 4 w 7"/>
                  <a:gd name="T9" fmla="*/ 0 h 16"/>
                  <a:gd name="T10" fmla="*/ 0 w 7"/>
                  <a:gd name="T11" fmla="*/ 13 h 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16">
                    <a:moveTo>
                      <a:pt x="0" y="13"/>
                    </a:moveTo>
                    <a:lnTo>
                      <a:pt x="4" y="16"/>
                    </a:lnTo>
                    <a:lnTo>
                      <a:pt x="7" y="16"/>
                    </a:lnTo>
                    <a:lnTo>
                      <a:pt x="4" y="0"/>
                    </a:lnTo>
                    <a:lnTo>
                      <a:pt x="0" y="1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94" name="Freeform 243"/>
              <p:cNvSpPr/>
              <p:nvPr/>
            </p:nvSpPr>
            <p:spPr bwMode="auto">
              <a:xfrm>
                <a:off x="3094" y="971"/>
                <a:ext cx="9" cy="6"/>
              </a:xfrm>
              <a:custGeom>
                <a:avLst/>
                <a:gdLst>
                  <a:gd name="T0" fmla="*/ 6 w 9"/>
                  <a:gd name="T1" fmla="*/ 3 h 6"/>
                  <a:gd name="T2" fmla="*/ 0 w 9"/>
                  <a:gd name="T3" fmla="*/ 6 h 6"/>
                  <a:gd name="T4" fmla="*/ 0 w 9"/>
                  <a:gd name="T5" fmla="*/ 6 h 6"/>
                  <a:gd name="T6" fmla="*/ 0 w 9"/>
                  <a:gd name="T7" fmla="*/ 6 h 6"/>
                  <a:gd name="T8" fmla="*/ 3 w 9"/>
                  <a:gd name="T9" fmla="*/ 1 h 6"/>
                  <a:gd name="T10" fmla="*/ 6 w 9"/>
                  <a:gd name="T11" fmla="*/ 0 h 6"/>
                  <a:gd name="T12" fmla="*/ 9 w 9"/>
                  <a:gd name="T13" fmla="*/ 0 h 6"/>
                  <a:gd name="T14" fmla="*/ 6 w 9"/>
                  <a:gd name="T15" fmla="*/ 3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6">
                    <a:moveTo>
                      <a:pt x="6" y="3"/>
                    </a:moveTo>
                    <a:lnTo>
                      <a:pt x="0" y="6"/>
                    </a:lnTo>
                    <a:lnTo>
                      <a:pt x="3" y="1"/>
                    </a:lnTo>
                    <a:lnTo>
                      <a:pt x="6" y="0"/>
                    </a:lnTo>
                    <a:lnTo>
                      <a:pt x="9" y="0"/>
                    </a:lnTo>
                    <a:lnTo>
                      <a:pt x="6"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95" name="Freeform 244"/>
              <p:cNvSpPr/>
              <p:nvPr/>
            </p:nvSpPr>
            <p:spPr bwMode="auto">
              <a:xfrm>
                <a:off x="3616" y="968"/>
                <a:ext cx="10" cy="8"/>
              </a:xfrm>
              <a:custGeom>
                <a:avLst/>
                <a:gdLst>
                  <a:gd name="T0" fmla="*/ 3 w 10"/>
                  <a:gd name="T1" fmla="*/ 4 h 8"/>
                  <a:gd name="T2" fmla="*/ 10 w 10"/>
                  <a:gd name="T3" fmla="*/ 8 h 8"/>
                  <a:gd name="T4" fmla="*/ 10 w 10"/>
                  <a:gd name="T5" fmla="*/ 8 h 8"/>
                  <a:gd name="T6" fmla="*/ 10 w 10"/>
                  <a:gd name="T7" fmla="*/ 6 h 8"/>
                  <a:gd name="T8" fmla="*/ 6 w 10"/>
                  <a:gd name="T9" fmla="*/ 3 h 8"/>
                  <a:gd name="T10" fmla="*/ 3 w 10"/>
                  <a:gd name="T11" fmla="*/ 0 h 8"/>
                  <a:gd name="T12" fmla="*/ 0 w 10"/>
                  <a:gd name="T13" fmla="*/ 0 h 8"/>
                  <a:gd name="T14" fmla="*/ 3 w 10"/>
                  <a:gd name="T15" fmla="*/ 4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8">
                    <a:moveTo>
                      <a:pt x="3" y="4"/>
                    </a:moveTo>
                    <a:lnTo>
                      <a:pt x="10" y="8"/>
                    </a:lnTo>
                    <a:lnTo>
                      <a:pt x="10" y="6"/>
                    </a:lnTo>
                    <a:lnTo>
                      <a:pt x="6" y="3"/>
                    </a:lnTo>
                    <a:lnTo>
                      <a:pt x="3" y="0"/>
                    </a:lnTo>
                    <a:lnTo>
                      <a:pt x="0" y="0"/>
                    </a:lnTo>
                    <a:lnTo>
                      <a:pt x="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96" name="Freeform 245"/>
              <p:cNvSpPr/>
              <p:nvPr/>
            </p:nvSpPr>
            <p:spPr bwMode="auto">
              <a:xfrm>
                <a:off x="3139" y="971"/>
                <a:ext cx="13" cy="1"/>
              </a:xfrm>
              <a:custGeom>
                <a:avLst/>
                <a:gdLst>
                  <a:gd name="T0" fmla="*/ 13 w 13"/>
                  <a:gd name="T1" fmla="*/ 0 h 1"/>
                  <a:gd name="T2" fmla="*/ 13 w 13"/>
                  <a:gd name="T3" fmla="*/ 1 h 1"/>
                  <a:gd name="T4" fmla="*/ 6 w 13"/>
                  <a:gd name="T5" fmla="*/ 1 h 1"/>
                  <a:gd name="T6" fmla="*/ 0 w 13"/>
                  <a:gd name="T7" fmla="*/ 0 h 1"/>
                  <a:gd name="T8" fmla="*/ 13 w 13"/>
                  <a:gd name="T9" fmla="*/ 0 h 1"/>
                  <a:gd name="T10" fmla="*/ 13 w 1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1">
                    <a:moveTo>
                      <a:pt x="13" y="0"/>
                    </a:moveTo>
                    <a:lnTo>
                      <a:pt x="13" y="1"/>
                    </a:lnTo>
                    <a:lnTo>
                      <a:pt x="6" y="1"/>
                    </a:lnTo>
                    <a:lnTo>
                      <a:pt x="0" y="0"/>
                    </a:lnTo>
                    <a:lnTo>
                      <a:pt x="13"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97" name="Freeform 246"/>
              <p:cNvSpPr/>
              <p:nvPr/>
            </p:nvSpPr>
            <p:spPr bwMode="auto">
              <a:xfrm>
                <a:off x="3565" y="968"/>
                <a:ext cx="12" cy="3"/>
              </a:xfrm>
              <a:custGeom>
                <a:avLst/>
                <a:gdLst>
                  <a:gd name="T0" fmla="*/ 3 w 12"/>
                  <a:gd name="T1" fmla="*/ 1 h 3"/>
                  <a:gd name="T2" fmla="*/ 0 w 12"/>
                  <a:gd name="T3" fmla="*/ 3 h 3"/>
                  <a:gd name="T4" fmla="*/ 9 w 12"/>
                  <a:gd name="T5" fmla="*/ 3 h 3"/>
                  <a:gd name="T6" fmla="*/ 12 w 12"/>
                  <a:gd name="T7" fmla="*/ 0 h 3"/>
                  <a:gd name="T8" fmla="*/ 3 w 12"/>
                  <a:gd name="T9" fmla="*/ 1 h 3"/>
                  <a:gd name="T10" fmla="*/ 3 w 12"/>
                  <a:gd name="T11" fmla="*/ 1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3">
                    <a:moveTo>
                      <a:pt x="3" y="1"/>
                    </a:moveTo>
                    <a:lnTo>
                      <a:pt x="0" y="3"/>
                    </a:lnTo>
                    <a:lnTo>
                      <a:pt x="9" y="3"/>
                    </a:lnTo>
                    <a:lnTo>
                      <a:pt x="12" y="0"/>
                    </a:lnTo>
                    <a:lnTo>
                      <a:pt x="3"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98" name="Freeform 247"/>
              <p:cNvSpPr/>
              <p:nvPr/>
            </p:nvSpPr>
            <p:spPr bwMode="auto">
              <a:xfrm>
                <a:off x="2460" y="977"/>
                <a:ext cx="13" cy="5"/>
              </a:xfrm>
              <a:custGeom>
                <a:avLst/>
                <a:gdLst>
                  <a:gd name="T0" fmla="*/ 13 w 13"/>
                  <a:gd name="T1" fmla="*/ 5 h 5"/>
                  <a:gd name="T2" fmla="*/ 13 w 13"/>
                  <a:gd name="T3" fmla="*/ 5 h 5"/>
                  <a:gd name="T4" fmla="*/ 3 w 13"/>
                  <a:gd name="T5" fmla="*/ 3 h 5"/>
                  <a:gd name="T6" fmla="*/ 0 w 13"/>
                  <a:gd name="T7" fmla="*/ 2 h 5"/>
                  <a:gd name="T8" fmla="*/ 0 w 13"/>
                  <a:gd name="T9" fmla="*/ 0 h 5"/>
                  <a:gd name="T10" fmla="*/ 6 w 13"/>
                  <a:gd name="T11" fmla="*/ 2 h 5"/>
                  <a:gd name="T12" fmla="*/ 13 w 13"/>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5">
                    <a:moveTo>
                      <a:pt x="13" y="5"/>
                    </a:moveTo>
                    <a:lnTo>
                      <a:pt x="13" y="5"/>
                    </a:lnTo>
                    <a:lnTo>
                      <a:pt x="3" y="3"/>
                    </a:lnTo>
                    <a:lnTo>
                      <a:pt x="0" y="2"/>
                    </a:lnTo>
                    <a:lnTo>
                      <a:pt x="0" y="0"/>
                    </a:lnTo>
                    <a:lnTo>
                      <a:pt x="6" y="2"/>
                    </a:lnTo>
                    <a:lnTo>
                      <a:pt x="1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999" name="Freeform 248"/>
              <p:cNvSpPr/>
              <p:nvPr/>
            </p:nvSpPr>
            <p:spPr bwMode="auto">
              <a:xfrm>
                <a:off x="4247" y="972"/>
                <a:ext cx="13" cy="5"/>
              </a:xfrm>
              <a:custGeom>
                <a:avLst/>
                <a:gdLst>
                  <a:gd name="T0" fmla="*/ 0 w 13"/>
                  <a:gd name="T1" fmla="*/ 5 h 5"/>
                  <a:gd name="T2" fmla="*/ 0 w 13"/>
                  <a:gd name="T3" fmla="*/ 5 h 5"/>
                  <a:gd name="T4" fmla="*/ 6 w 13"/>
                  <a:gd name="T5" fmla="*/ 4 h 5"/>
                  <a:gd name="T6" fmla="*/ 13 w 13"/>
                  <a:gd name="T7" fmla="*/ 2 h 5"/>
                  <a:gd name="T8" fmla="*/ 9 w 13"/>
                  <a:gd name="T9" fmla="*/ 0 h 5"/>
                  <a:gd name="T10" fmla="*/ 3 w 13"/>
                  <a:gd name="T11" fmla="*/ 2 h 5"/>
                  <a:gd name="T12" fmla="*/ 0 w 13"/>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5">
                    <a:moveTo>
                      <a:pt x="0" y="5"/>
                    </a:moveTo>
                    <a:lnTo>
                      <a:pt x="0" y="5"/>
                    </a:lnTo>
                    <a:lnTo>
                      <a:pt x="6" y="4"/>
                    </a:lnTo>
                    <a:lnTo>
                      <a:pt x="13" y="2"/>
                    </a:lnTo>
                    <a:lnTo>
                      <a:pt x="9" y="0"/>
                    </a:lnTo>
                    <a:lnTo>
                      <a:pt x="3" y="2"/>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00" name="Freeform 249"/>
              <p:cNvSpPr/>
              <p:nvPr/>
            </p:nvSpPr>
            <p:spPr bwMode="auto">
              <a:xfrm>
                <a:off x="3164" y="979"/>
                <a:ext cx="10" cy="6"/>
              </a:xfrm>
              <a:custGeom>
                <a:avLst/>
                <a:gdLst>
                  <a:gd name="T0" fmla="*/ 10 w 10"/>
                  <a:gd name="T1" fmla="*/ 6 h 6"/>
                  <a:gd name="T2" fmla="*/ 4 w 10"/>
                  <a:gd name="T3" fmla="*/ 6 h 6"/>
                  <a:gd name="T4" fmla="*/ 0 w 10"/>
                  <a:gd name="T5" fmla="*/ 1 h 6"/>
                  <a:gd name="T6" fmla="*/ 0 w 10"/>
                  <a:gd name="T7" fmla="*/ 0 h 6"/>
                  <a:gd name="T8" fmla="*/ 10 w 10"/>
                  <a:gd name="T9" fmla="*/ 4 h 6"/>
                  <a:gd name="T10" fmla="*/ 10 w 10"/>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6">
                    <a:moveTo>
                      <a:pt x="10" y="6"/>
                    </a:moveTo>
                    <a:lnTo>
                      <a:pt x="4" y="6"/>
                    </a:lnTo>
                    <a:lnTo>
                      <a:pt x="0" y="1"/>
                    </a:lnTo>
                    <a:lnTo>
                      <a:pt x="0" y="0"/>
                    </a:lnTo>
                    <a:lnTo>
                      <a:pt x="10" y="4"/>
                    </a:lnTo>
                    <a:lnTo>
                      <a:pt x="1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01" name="Freeform 250"/>
              <p:cNvSpPr/>
              <p:nvPr/>
            </p:nvSpPr>
            <p:spPr bwMode="auto">
              <a:xfrm>
                <a:off x="3545" y="977"/>
                <a:ext cx="10" cy="5"/>
              </a:xfrm>
              <a:custGeom>
                <a:avLst/>
                <a:gdLst>
                  <a:gd name="T0" fmla="*/ 0 w 10"/>
                  <a:gd name="T1" fmla="*/ 5 h 5"/>
                  <a:gd name="T2" fmla="*/ 4 w 10"/>
                  <a:gd name="T3" fmla="*/ 5 h 5"/>
                  <a:gd name="T4" fmla="*/ 10 w 10"/>
                  <a:gd name="T5" fmla="*/ 2 h 5"/>
                  <a:gd name="T6" fmla="*/ 10 w 10"/>
                  <a:gd name="T7" fmla="*/ 0 h 5"/>
                  <a:gd name="T8" fmla="*/ 0 w 10"/>
                  <a:gd name="T9" fmla="*/ 5 h 5"/>
                  <a:gd name="T10" fmla="*/ 0 w 10"/>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5">
                    <a:moveTo>
                      <a:pt x="0" y="5"/>
                    </a:moveTo>
                    <a:lnTo>
                      <a:pt x="4" y="5"/>
                    </a:lnTo>
                    <a:lnTo>
                      <a:pt x="10" y="2"/>
                    </a:lnTo>
                    <a:lnTo>
                      <a:pt x="10" y="0"/>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02" name="Freeform 251"/>
              <p:cNvSpPr/>
              <p:nvPr/>
            </p:nvSpPr>
            <p:spPr bwMode="auto">
              <a:xfrm>
                <a:off x="2341" y="979"/>
                <a:ext cx="13" cy="9"/>
              </a:xfrm>
              <a:custGeom>
                <a:avLst/>
                <a:gdLst>
                  <a:gd name="T0" fmla="*/ 13 w 13"/>
                  <a:gd name="T1" fmla="*/ 9 h 9"/>
                  <a:gd name="T2" fmla="*/ 13 w 13"/>
                  <a:gd name="T3" fmla="*/ 9 h 9"/>
                  <a:gd name="T4" fmla="*/ 3 w 13"/>
                  <a:gd name="T5" fmla="*/ 4 h 9"/>
                  <a:gd name="T6" fmla="*/ 0 w 13"/>
                  <a:gd name="T7" fmla="*/ 0 h 9"/>
                  <a:gd name="T8" fmla="*/ 0 w 13"/>
                  <a:gd name="T9" fmla="*/ 0 h 9"/>
                  <a:gd name="T10" fmla="*/ 13 w 13"/>
                  <a:gd name="T11" fmla="*/ 9 h 9"/>
                  <a:gd name="T12" fmla="*/ 13 w 13"/>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9">
                    <a:moveTo>
                      <a:pt x="13" y="9"/>
                    </a:moveTo>
                    <a:lnTo>
                      <a:pt x="13" y="9"/>
                    </a:lnTo>
                    <a:lnTo>
                      <a:pt x="3" y="4"/>
                    </a:lnTo>
                    <a:lnTo>
                      <a:pt x="0" y="0"/>
                    </a:lnTo>
                    <a:lnTo>
                      <a:pt x="13"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03" name="Freeform 252"/>
              <p:cNvSpPr/>
              <p:nvPr/>
            </p:nvSpPr>
            <p:spPr bwMode="auto">
              <a:xfrm>
                <a:off x="4365" y="974"/>
                <a:ext cx="13" cy="9"/>
              </a:xfrm>
              <a:custGeom>
                <a:avLst/>
                <a:gdLst>
                  <a:gd name="T0" fmla="*/ 0 w 13"/>
                  <a:gd name="T1" fmla="*/ 9 h 9"/>
                  <a:gd name="T2" fmla="*/ 0 w 13"/>
                  <a:gd name="T3" fmla="*/ 9 h 9"/>
                  <a:gd name="T4" fmla="*/ 10 w 13"/>
                  <a:gd name="T5" fmla="*/ 5 h 9"/>
                  <a:gd name="T6" fmla="*/ 13 w 13"/>
                  <a:gd name="T7" fmla="*/ 0 h 9"/>
                  <a:gd name="T8" fmla="*/ 13 w 13"/>
                  <a:gd name="T9" fmla="*/ 0 h 9"/>
                  <a:gd name="T10" fmla="*/ 0 w 13"/>
                  <a:gd name="T11" fmla="*/ 8 h 9"/>
                  <a:gd name="T12" fmla="*/ 0 w 13"/>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9">
                    <a:moveTo>
                      <a:pt x="0" y="9"/>
                    </a:moveTo>
                    <a:lnTo>
                      <a:pt x="0" y="9"/>
                    </a:lnTo>
                    <a:lnTo>
                      <a:pt x="10" y="5"/>
                    </a:lnTo>
                    <a:lnTo>
                      <a:pt x="13" y="0"/>
                    </a:lnTo>
                    <a:lnTo>
                      <a:pt x="0" y="8"/>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04" name="Freeform 253"/>
              <p:cNvSpPr/>
              <p:nvPr/>
            </p:nvSpPr>
            <p:spPr bwMode="auto">
              <a:xfrm>
                <a:off x="3084" y="982"/>
                <a:ext cx="3" cy="7"/>
              </a:xfrm>
              <a:custGeom>
                <a:avLst/>
                <a:gdLst>
                  <a:gd name="T0" fmla="*/ 0 w 3"/>
                  <a:gd name="T1" fmla="*/ 6 h 7"/>
                  <a:gd name="T2" fmla="*/ 0 w 3"/>
                  <a:gd name="T3" fmla="*/ 0 h 7"/>
                  <a:gd name="T4" fmla="*/ 3 w 3"/>
                  <a:gd name="T5" fmla="*/ 0 h 7"/>
                  <a:gd name="T6" fmla="*/ 3 w 3"/>
                  <a:gd name="T7" fmla="*/ 7 h 7"/>
                  <a:gd name="T8" fmla="*/ 0 w 3"/>
                  <a:gd name="T9" fmla="*/ 6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7">
                    <a:moveTo>
                      <a:pt x="0" y="6"/>
                    </a:moveTo>
                    <a:lnTo>
                      <a:pt x="0" y="0"/>
                    </a:lnTo>
                    <a:lnTo>
                      <a:pt x="3" y="0"/>
                    </a:lnTo>
                    <a:lnTo>
                      <a:pt x="3" y="7"/>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05" name="Freeform 254"/>
              <p:cNvSpPr/>
              <p:nvPr/>
            </p:nvSpPr>
            <p:spPr bwMode="auto">
              <a:xfrm>
                <a:off x="3632" y="979"/>
                <a:ext cx="3" cy="7"/>
              </a:xfrm>
              <a:custGeom>
                <a:avLst/>
                <a:gdLst>
                  <a:gd name="T0" fmla="*/ 3 w 3"/>
                  <a:gd name="T1" fmla="*/ 6 h 7"/>
                  <a:gd name="T2" fmla="*/ 3 w 3"/>
                  <a:gd name="T3" fmla="*/ 1 h 7"/>
                  <a:gd name="T4" fmla="*/ 0 w 3"/>
                  <a:gd name="T5" fmla="*/ 0 h 7"/>
                  <a:gd name="T6" fmla="*/ 0 w 3"/>
                  <a:gd name="T7" fmla="*/ 7 h 7"/>
                  <a:gd name="T8" fmla="*/ 3 w 3"/>
                  <a:gd name="T9" fmla="*/ 6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7">
                    <a:moveTo>
                      <a:pt x="3" y="6"/>
                    </a:moveTo>
                    <a:lnTo>
                      <a:pt x="3" y="1"/>
                    </a:lnTo>
                    <a:lnTo>
                      <a:pt x="0" y="0"/>
                    </a:lnTo>
                    <a:lnTo>
                      <a:pt x="0" y="7"/>
                    </a:lnTo>
                    <a:lnTo>
                      <a:pt x="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06" name="Freeform 255"/>
              <p:cNvSpPr/>
              <p:nvPr/>
            </p:nvSpPr>
            <p:spPr bwMode="auto">
              <a:xfrm>
                <a:off x="2489" y="986"/>
                <a:ext cx="19" cy="6"/>
              </a:xfrm>
              <a:custGeom>
                <a:avLst/>
                <a:gdLst>
                  <a:gd name="T0" fmla="*/ 19 w 19"/>
                  <a:gd name="T1" fmla="*/ 6 h 6"/>
                  <a:gd name="T2" fmla="*/ 16 w 19"/>
                  <a:gd name="T3" fmla="*/ 6 h 6"/>
                  <a:gd name="T4" fmla="*/ 3 w 19"/>
                  <a:gd name="T5" fmla="*/ 3 h 6"/>
                  <a:gd name="T6" fmla="*/ 0 w 19"/>
                  <a:gd name="T7" fmla="*/ 2 h 6"/>
                  <a:gd name="T8" fmla="*/ 3 w 19"/>
                  <a:gd name="T9" fmla="*/ 0 h 6"/>
                  <a:gd name="T10" fmla="*/ 19 w 19"/>
                  <a:gd name="T11" fmla="*/ 5 h 6"/>
                  <a:gd name="T12" fmla="*/ 19 w 19"/>
                  <a:gd name="T13" fmla="*/ 6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
                    <a:moveTo>
                      <a:pt x="19" y="6"/>
                    </a:moveTo>
                    <a:lnTo>
                      <a:pt x="16" y="6"/>
                    </a:lnTo>
                    <a:lnTo>
                      <a:pt x="3" y="3"/>
                    </a:lnTo>
                    <a:lnTo>
                      <a:pt x="0" y="2"/>
                    </a:lnTo>
                    <a:lnTo>
                      <a:pt x="3" y="0"/>
                    </a:lnTo>
                    <a:lnTo>
                      <a:pt x="19" y="5"/>
                    </a:lnTo>
                    <a:lnTo>
                      <a:pt x="19"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07" name="Freeform 256"/>
              <p:cNvSpPr/>
              <p:nvPr/>
            </p:nvSpPr>
            <p:spPr bwMode="auto">
              <a:xfrm>
                <a:off x="4212" y="982"/>
                <a:ext cx="16" cy="6"/>
              </a:xfrm>
              <a:custGeom>
                <a:avLst/>
                <a:gdLst>
                  <a:gd name="T0" fmla="*/ 0 w 16"/>
                  <a:gd name="T1" fmla="*/ 6 h 6"/>
                  <a:gd name="T2" fmla="*/ 3 w 16"/>
                  <a:gd name="T3" fmla="*/ 6 h 6"/>
                  <a:gd name="T4" fmla="*/ 16 w 16"/>
                  <a:gd name="T5" fmla="*/ 3 h 6"/>
                  <a:gd name="T6" fmla="*/ 16 w 16"/>
                  <a:gd name="T7" fmla="*/ 1 h 6"/>
                  <a:gd name="T8" fmla="*/ 16 w 16"/>
                  <a:gd name="T9" fmla="*/ 0 h 6"/>
                  <a:gd name="T10" fmla="*/ 0 w 16"/>
                  <a:gd name="T11" fmla="*/ 4 h 6"/>
                  <a:gd name="T12" fmla="*/ 0 w 16"/>
                  <a:gd name="T13" fmla="*/ 6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6">
                    <a:moveTo>
                      <a:pt x="0" y="6"/>
                    </a:moveTo>
                    <a:lnTo>
                      <a:pt x="3" y="6"/>
                    </a:lnTo>
                    <a:lnTo>
                      <a:pt x="16" y="3"/>
                    </a:lnTo>
                    <a:lnTo>
                      <a:pt x="16" y="1"/>
                    </a:lnTo>
                    <a:lnTo>
                      <a:pt x="16" y="0"/>
                    </a:lnTo>
                    <a:lnTo>
                      <a:pt x="0" y="4"/>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08" name="Freeform 257"/>
              <p:cNvSpPr/>
              <p:nvPr/>
            </p:nvSpPr>
            <p:spPr bwMode="auto">
              <a:xfrm>
                <a:off x="2662" y="991"/>
                <a:ext cx="12" cy="9"/>
              </a:xfrm>
              <a:custGeom>
                <a:avLst/>
                <a:gdLst>
                  <a:gd name="T0" fmla="*/ 12 w 12"/>
                  <a:gd name="T1" fmla="*/ 3 h 9"/>
                  <a:gd name="T2" fmla="*/ 3 w 12"/>
                  <a:gd name="T3" fmla="*/ 9 h 9"/>
                  <a:gd name="T4" fmla="*/ 0 w 12"/>
                  <a:gd name="T5" fmla="*/ 9 h 9"/>
                  <a:gd name="T6" fmla="*/ 0 w 12"/>
                  <a:gd name="T7" fmla="*/ 9 h 9"/>
                  <a:gd name="T8" fmla="*/ 0 w 12"/>
                  <a:gd name="T9" fmla="*/ 9 h 9"/>
                  <a:gd name="T10" fmla="*/ 9 w 12"/>
                  <a:gd name="T11" fmla="*/ 0 h 9"/>
                  <a:gd name="T12" fmla="*/ 12 w 12"/>
                  <a:gd name="T13" fmla="*/ 0 h 9"/>
                  <a:gd name="T14" fmla="*/ 12 w 12"/>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9">
                    <a:moveTo>
                      <a:pt x="12" y="3"/>
                    </a:moveTo>
                    <a:lnTo>
                      <a:pt x="3" y="9"/>
                    </a:lnTo>
                    <a:lnTo>
                      <a:pt x="0" y="9"/>
                    </a:lnTo>
                    <a:lnTo>
                      <a:pt x="9" y="0"/>
                    </a:lnTo>
                    <a:lnTo>
                      <a:pt x="12" y="0"/>
                    </a:lnTo>
                    <a:lnTo>
                      <a:pt x="12"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09" name="Freeform 258"/>
              <p:cNvSpPr/>
              <p:nvPr/>
            </p:nvSpPr>
            <p:spPr bwMode="auto">
              <a:xfrm>
                <a:off x="4045" y="988"/>
                <a:ext cx="13" cy="9"/>
              </a:xfrm>
              <a:custGeom>
                <a:avLst/>
                <a:gdLst>
                  <a:gd name="T0" fmla="*/ 0 w 13"/>
                  <a:gd name="T1" fmla="*/ 1 h 9"/>
                  <a:gd name="T2" fmla="*/ 10 w 13"/>
                  <a:gd name="T3" fmla="*/ 9 h 9"/>
                  <a:gd name="T4" fmla="*/ 10 w 13"/>
                  <a:gd name="T5" fmla="*/ 9 h 9"/>
                  <a:gd name="T6" fmla="*/ 13 w 13"/>
                  <a:gd name="T7" fmla="*/ 9 h 9"/>
                  <a:gd name="T8" fmla="*/ 13 w 13"/>
                  <a:gd name="T9" fmla="*/ 9 h 9"/>
                  <a:gd name="T10" fmla="*/ 3 w 13"/>
                  <a:gd name="T11" fmla="*/ 0 h 9"/>
                  <a:gd name="T12" fmla="*/ 0 w 13"/>
                  <a:gd name="T13" fmla="*/ 0 h 9"/>
                  <a:gd name="T14" fmla="*/ 0 w 13"/>
                  <a:gd name="T15" fmla="*/ 1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9">
                    <a:moveTo>
                      <a:pt x="0" y="1"/>
                    </a:moveTo>
                    <a:lnTo>
                      <a:pt x="10" y="9"/>
                    </a:lnTo>
                    <a:lnTo>
                      <a:pt x="13" y="9"/>
                    </a:lnTo>
                    <a:lnTo>
                      <a:pt x="3" y="0"/>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10" name="Freeform 259"/>
              <p:cNvSpPr/>
              <p:nvPr/>
            </p:nvSpPr>
            <p:spPr bwMode="auto">
              <a:xfrm>
                <a:off x="3084" y="992"/>
                <a:ext cx="13" cy="8"/>
              </a:xfrm>
              <a:custGeom>
                <a:avLst/>
                <a:gdLst>
                  <a:gd name="T0" fmla="*/ 7 w 13"/>
                  <a:gd name="T1" fmla="*/ 5 h 8"/>
                  <a:gd name="T2" fmla="*/ 13 w 13"/>
                  <a:gd name="T3" fmla="*/ 8 h 8"/>
                  <a:gd name="T4" fmla="*/ 13 w 13"/>
                  <a:gd name="T5" fmla="*/ 8 h 8"/>
                  <a:gd name="T6" fmla="*/ 7 w 13"/>
                  <a:gd name="T7" fmla="*/ 6 h 8"/>
                  <a:gd name="T8" fmla="*/ 0 w 13"/>
                  <a:gd name="T9" fmla="*/ 3 h 8"/>
                  <a:gd name="T10" fmla="*/ 0 w 13"/>
                  <a:gd name="T11" fmla="*/ 0 h 8"/>
                  <a:gd name="T12" fmla="*/ 3 w 13"/>
                  <a:gd name="T13" fmla="*/ 0 h 8"/>
                  <a:gd name="T14" fmla="*/ 7 w 13"/>
                  <a:gd name="T15" fmla="*/ 5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8">
                    <a:moveTo>
                      <a:pt x="7" y="5"/>
                    </a:moveTo>
                    <a:lnTo>
                      <a:pt x="13" y="8"/>
                    </a:lnTo>
                    <a:lnTo>
                      <a:pt x="7" y="6"/>
                    </a:lnTo>
                    <a:lnTo>
                      <a:pt x="0" y="3"/>
                    </a:lnTo>
                    <a:lnTo>
                      <a:pt x="0" y="0"/>
                    </a:lnTo>
                    <a:lnTo>
                      <a:pt x="3" y="0"/>
                    </a:lnTo>
                    <a:lnTo>
                      <a:pt x="7"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11" name="Freeform 260"/>
              <p:cNvSpPr/>
              <p:nvPr/>
            </p:nvSpPr>
            <p:spPr bwMode="auto">
              <a:xfrm>
                <a:off x="3622" y="991"/>
                <a:ext cx="10" cy="7"/>
              </a:xfrm>
              <a:custGeom>
                <a:avLst/>
                <a:gdLst>
                  <a:gd name="T0" fmla="*/ 4 w 10"/>
                  <a:gd name="T1" fmla="*/ 3 h 7"/>
                  <a:gd name="T2" fmla="*/ 0 w 10"/>
                  <a:gd name="T3" fmla="*/ 6 h 7"/>
                  <a:gd name="T4" fmla="*/ 0 w 10"/>
                  <a:gd name="T5" fmla="*/ 7 h 7"/>
                  <a:gd name="T6" fmla="*/ 4 w 10"/>
                  <a:gd name="T7" fmla="*/ 6 h 7"/>
                  <a:gd name="T8" fmla="*/ 10 w 10"/>
                  <a:gd name="T9" fmla="*/ 3 h 7"/>
                  <a:gd name="T10" fmla="*/ 10 w 10"/>
                  <a:gd name="T11" fmla="*/ 0 h 7"/>
                  <a:gd name="T12" fmla="*/ 10 w 10"/>
                  <a:gd name="T13" fmla="*/ 0 h 7"/>
                  <a:gd name="T14" fmla="*/ 4 w 10"/>
                  <a:gd name="T15" fmla="*/ 3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7">
                    <a:moveTo>
                      <a:pt x="4" y="3"/>
                    </a:moveTo>
                    <a:lnTo>
                      <a:pt x="0" y="6"/>
                    </a:lnTo>
                    <a:lnTo>
                      <a:pt x="0" y="7"/>
                    </a:lnTo>
                    <a:lnTo>
                      <a:pt x="4" y="6"/>
                    </a:lnTo>
                    <a:lnTo>
                      <a:pt x="10" y="3"/>
                    </a:lnTo>
                    <a:lnTo>
                      <a:pt x="10" y="0"/>
                    </a:lnTo>
                    <a:lnTo>
                      <a:pt x="4"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12" name="Freeform 261"/>
              <p:cNvSpPr/>
              <p:nvPr/>
            </p:nvSpPr>
            <p:spPr bwMode="auto">
              <a:xfrm>
                <a:off x="2367" y="992"/>
                <a:ext cx="22" cy="11"/>
              </a:xfrm>
              <a:custGeom>
                <a:avLst/>
                <a:gdLst>
                  <a:gd name="T0" fmla="*/ 22 w 22"/>
                  <a:gd name="T1" fmla="*/ 9 h 11"/>
                  <a:gd name="T2" fmla="*/ 22 w 22"/>
                  <a:gd name="T3" fmla="*/ 9 h 11"/>
                  <a:gd name="T4" fmla="*/ 19 w 22"/>
                  <a:gd name="T5" fmla="*/ 11 h 11"/>
                  <a:gd name="T6" fmla="*/ 0 w 22"/>
                  <a:gd name="T7" fmla="*/ 2 h 11"/>
                  <a:gd name="T8" fmla="*/ 0 w 22"/>
                  <a:gd name="T9" fmla="*/ 0 h 11"/>
                  <a:gd name="T10" fmla="*/ 16 w 22"/>
                  <a:gd name="T11" fmla="*/ 6 h 11"/>
                  <a:gd name="T12" fmla="*/ 22 w 22"/>
                  <a:gd name="T13" fmla="*/ 9 h 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 h="11">
                    <a:moveTo>
                      <a:pt x="22" y="9"/>
                    </a:moveTo>
                    <a:lnTo>
                      <a:pt x="22" y="9"/>
                    </a:lnTo>
                    <a:lnTo>
                      <a:pt x="19" y="11"/>
                    </a:lnTo>
                    <a:lnTo>
                      <a:pt x="0" y="2"/>
                    </a:lnTo>
                    <a:lnTo>
                      <a:pt x="0" y="0"/>
                    </a:lnTo>
                    <a:lnTo>
                      <a:pt x="16" y="6"/>
                    </a:lnTo>
                    <a:lnTo>
                      <a:pt x="22"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13" name="Freeform 262"/>
              <p:cNvSpPr/>
              <p:nvPr/>
            </p:nvSpPr>
            <p:spPr bwMode="auto">
              <a:xfrm>
                <a:off x="4330" y="988"/>
                <a:ext cx="22" cy="9"/>
              </a:xfrm>
              <a:custGeom>
                <a:avLst/>
                <a:gdLst>
                  <a:gd name="T0" fmla="*/ 0 w 22"/>
                  <a:gd name="T1" fmla="*/ 9 h 9"/>
                  <a:gd name="T2" fmla="*/ 0 w 22"/>
                  <a:gd name="T3" fmla="*/ 9 h 9"/>
                  <a:gd name="T4" fmla="*/ 3 w 22"/>
                  <a:gd name="T5" fmla="*/ 9 h 9"/>
                  <a:gd name="T6" fmla="*/ 22 w 22"/>
                  <a:gd name="T7" fmla="*/ 1 h 9"/>
                  <a:gd name="T8" fmla="*/ 22 w 22"/>
                  <a:gd name="T9" fmla="*/ 0 h 9"/>
                  <a:gd name="T10" fmla="*/ 6 w 22"/>
                  <a:gd name="T11" fmla="*/ 6 h 9"/>
                  <a:gd name="T12" fmla="*/ 0 w 22"/>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 h="9">
                    <a:moveTo>
                      <a:pt x="0" y="9"/>
                    </a:moveTo>
                    <a:lnTo>
                      <a:pt x="0" y="9"/>
                    </a:lnTo>
                    <a:lnTo>
                      <a:pt x="3" y="9"/>
                    </a:lnTo>
                    <a:lnTo>
                      <a:pt x="22" y="1"/>
                    </a:lnTo>
                    <a:lnTo>
                      <a:pt x="22" y="0"/>
                    </a:lnTo>
                    <a:lnTo>
                      <a:pt x="6" y="6"/>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14" name="Freeform 263"/>
              <p:cNvSpPr/>
              <p:nvPr/>
            </p:nvSpPr>
            <p:spPr bwMode="auto">
              <a:xfrm>
                <a:off x="3180" y="992"/>
                <a:ext cx="4" cy="8"/>
              </a:xfrm>
              <a:custGeom>
                <a:avLst/>
                <a:gdLst>
                  <a:gd name="T0" fmla="*/ 4 w 4"/>
                  <a:gd name="T1" fmla="*/ 6 h 8"/>
                  <a:gd name="T2" fmla="*/ 4 w 4"/>
                  <a:gd name="T3" fmla="*/ 6 h 8"/>
                  <a:gd name="T4" fmla="*/ 4 w 4"/>
                  <a:gd name="T5" fmla="*/ 8 h 8"/>
                  <a:gd name="T6" fmla="*/ 0 w 4"/>
                  <a:gd name="T7" fmla="*/ 5 h 8"/>
                  <a:gd name="T8" fmla="*/ 0 w 4"/>
                  <a:gd name="T9" fmla="*/ 0 h 8"/>
                  <a:gd name="T10" fmla="*/ 4 w 4"/>
                  <a:gd name="T11" fmla="*/ 3 h 8"/>
                  <a:gd name="T12" fmla="*/ 4 w 4"/>
                  <a:gd name="T13" fmla="*/ 6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8">
                    <a:moveTo>
                      <a:pt x="4" y="6"/>
                    </a:moveTo>
                    <a:lnTo>
                      <a:pt x="4" y="6"/>
                    </a:lnTo>
                    <a:lnTo>
                      <a:pt x="4" y="8"/>
                    </a:lnTo>
                    <a:lnTo>
                      <a:pt x="0" y="5"/>
                    </a:lnTo>
                    <a:lnTo>
                      <a:pt x="0" y="0"/>
                    </a:lnTo>
                    <a:lnTo>
                      <a:pt x="4" y="3"/>
                    </a:lnTo>
                    <a:lnTo>
                      <a:pt x="4"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15" name="Freeform 264"/>
              <p:cNvSpPr/>
              <p:nvPr/>
            </p:nvSpPr>
            <p:spPr bwMode="auto">
              <a:xfrm>
                <a:off x="3533" y="991"/>
                <a:ext cx="6" cy="7"/>
              </a:xfrm>
              <a:custGeom>
                <a:avLst/>
                <a:gdLst>
                  <a:gd name="T0" fmla="*/ 3 w 6"/>
                  <a:gd name="T1" fmla="*/ 6 h 7"/>
                  <a:gd name="T2" fmla="*/ 0 w 6"/>
                  <a:gd name="T3" fmla="*/ 6 h 7"/>
                  <a:gd name="T4" fmla="*/ 3 w 6"/>
                  <a:gd name="T5" fmla="*/ 7 h 7"/>
                  <a:gd name="T6" fmla="*/ 6 w 6"/>
                  <a:gd name="T7" fmla="*/ 4 h 7"/>
                  <a:gd name="T8" fmla="*/ 6 w 6"/>
                  <a:gd name="T9" fmla="*/ 0 h 7"/>
                  <a:gd name="T10" fmla="*/ 3 w 6"/>
                  <a:gd name="T11" fmla="*/ 3 h 7"/>
                  <a:gd name="T12" fmla="*/ 3 w 6"/>
                  <a:gd name="T13" fmla="*/ 6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7">
                    <a:moveTo>
                      <a:pt x="3" y="6"/>
                    </a:moveTo>
                    <a:lnTo>
                      <a:pt x="0" y="6"/>
                    </a:lnTo>
                    <a:lnTo>
                      <a:pt x="3" y="7"/>
                    </a:lnTo>
                    <a:lnTo>
                      <a:pt x="6" y="4"/>
                    </a:lnTo>
                    <a:lnTo>
                      <a:pt x="6" y="0"/>
                    </a:lnTo>
                    <a:lnTo>
                      <a:pt x="3" y="3"/>
                    </a:lnTo>
                    <a:lnTo>
                      <a:pt x="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16" name="Freeform 265"/>
              <p:cNvSpPr/>
              <p:nvPr/>
            </p:nvSpPr>
            <p:spPr bwMode="auto">
              <a:xfrm>
                <a:off x="2530" y="998"/>
                <a:ext cx="16" cy="5"/>
              </a:xfrm>
              <a:custGeom>
                <a:avLst/>
                <a:gdLst>
                  <a:gd name="T0" fmla="*/ 13 w 16"/>
                  <a:gd name="T1" fmla="*/ 5 h 5"/>
                  <a:gd name="T2" fmla="*/ 16 w 16"/>
                  <a:gd name="T3" fmla="*/ 5 h 5"/>
                  <a:gd name="T4" fmla="*/ 16 w 16"/>
                  <a:gd name="T5" fmla="*/ 5 h 5"/>
                  <a:gd name="T6" fmla="*/ 7 w 16"/>
                  <a:gd name="T7" fmla="*/ 5 h 5"/>
                  <a:gd name="T8" fmla="*/ 0 w 16"/>
                  <a:gd name="T9" fmla="*/ 0 h 5"/>
                  <a:gd name="T10" fmla="*/ 3 w 16"/>
                  <a:gd name="T11" fmla="*/ 0 h 5"/>
                  <a:gd name="T12" fmla="*/ 13 w 16"/>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5">
                    <a:moveTo>
                      <a:pt x="13" y="5"/>
                    </a:moveTo>
                    <a:lnTo>
                      <a:pt x="16" y="5"/>
                    </a:lnTo>
                    <a:lnTo>
                      <a:pt x="7" y="5"/>
                    </a:lnTo>
                    <a:lnTo>
                      <a:pt x="0" y="0"/>
                    </a:lnTo>
                    <a:lnTo>
                      <a:pt x="3" y="0"/>
                    </a:lnTo>
                    <a:lnTo>
                      <a:pt x="1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17" name="Freeform 266"/>
              <p:cNvSpPr/>
              <p:nvPr/>
            </p:nvSpPr>
            <p:spPr bwMode="auto">
              <a:xfrm>
                <a:off x="4173" y="994"/>
                <a:ext cx="16" cy="6"/>
              </a:xfrm>
              <a:custGeom>
                <a:avLst/>
                <a:gdLst>
                  <a:gd name="T0" fmla="*/ 3 w 16"/>
                  <a:gd name="T1" fmla="*/ 4 h 6"/>
                  <a:gd name="T2" fmla="*/ 0 w 16"/>
                  <a:gd name="T3" fmla="*/ 4 h 6"/>
                  <a:gd name="T4" fmla="*/ 0 w 16"/>
                  <a:gd name="T5" fmla="*/ 6 h 6"/>
                  <a:gd name="T6" fmla="*/ 10 w 16"/>
                  <a:gd name="T7" fmla="*/ 4 h 6"/>
                  <a:gd name="T8" fmla="*/ 16 w 16"/>
                  <a:gd name="T9" fmla="*/ 0 h 6"/>
                  <a:gd name="T10" fmla="*/ 10 w 16"/>
                  <a:gd name="T11" fmla="*/ 0 h 6"/>
                  <a:gd name="T12" fmla="*/ 3 w 16"/>
                  <a:gd name="T13" fmla="*/ 4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6">
                    <a:moveTo>
                      <a:pt x="3" y="4"/>
                    </a:moveTo>
                    <a:lnTo>
                      <a:pt x="0" y="4"/>
                    </a:lnTo>
                    <a:lnTo>
                      <a:pt x="0" y="6"/>
                    </a:lnTo>
                    <a:lnTo>
                      <a:pt x="10" y="4"/>
                    </a:lnTo>
                    <a:lnTo>
                      <a:pt x="16" y="0"/>
                    </a:lnTo>
                    <a:lnTo>
                      <a:pt x="10" y="0"/>
                    </a:lnTo>
                    <a:lnTo>
                      <a:pt x="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18" name="Freeform 267"/>
              <p:cNvSpPr/>
              <p:nvPr/>
            </p:nvSpPr>
            <p:spPr bwMode="auto">
              <a:xfrm>
                <a:off x="2399" y="1004"/>
                <a:ext cx="16" cy="8"/>
              </a:xfrm>
              <a:custGeom>
                <a:avLst/>
                <a:gdLst>
                  <a:gd name="T0" fmla="*/ 16 w 16"/>
                  <a:gd name="T1" fmla="*/ 6 h 8"/>
                  <a:gd name="T2" fmla="*/ 16 w 16"/>
                  <a:gd name="T3" fmla="*/ 6 h 8"/>
                  <a:gd name="T4" fmla="*/ 16 w 16"/>
                  <a:gd name="T5" fmla="*/ 8 h 8"/>
                  <a:gd name="T6" fmla="*/ 3 w 16"/>
                  <a:gd name="T7" fmla="*/ 3 h 8"/>
                  <a:gd name="T8" fmla="*/ 0 w 16"/>
                  <a:gd name="T9" fmla="*/ 2 h 8"/>
                  <a:gd name="T10" fmla="*/ 3 w 16"/>
                  <a:gd name="T11" fmla="*/ 0 h 8"/>
                  <a:gd name="T12" fmla="*/ 16 w 16"/>
                  <a:gd name="T13" fmla="*/ 6 h 8"/>
                  <a:gd name="T14" fmla="*/ 16 w 16"/>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8">
                    <a:moveTo>
                      <a:pt x="16" y="6"/>
                    </a:moveTo>
                    <a:lnTo>
                      <a:pt x="16" y="6"/>
                    </a:lnTo>
                    <a:lnTo>
                      <a:pt x="16" y="8"/>
                    </a:lnTo>
                    <a:lnTo>
                      <a:pt x="3" y="3"/>
                    </a:lnTo>
                    <a:lnTo>
                      <a:pt x="0" y="2"/>
                    </a:lnTo>
                    <a:lnTo>
                      <a:pt x="3" y="0"/>
                    </a:lnTo>
                    <a:lnTo>
                      <a:pt x="16"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19" name="Freeform 268"/>
              <p:cNvSpPr/>
              <p:nvPr/>
            </p:nvSpPr>
            <p:spPr bwMode="auto">
              <a:xfrm>
                <a:off x="4304" y="1000"/>
                <a:ext cx="16" cy="7"/>
              </a:xfrm>
              <a:custGeom>
                <a:avLst/>
                <a:gdLst>
                  <a:gd name="T0" fmla="*/ 0 w 16"/>
                  <a:gd name="T1" fmla="*/ 6 h 7"/>
                  <a:gd name="T2" fmla="*/ 0 w 16"/>
                  <a:gd name="T3" fmla="*/ 6 h 7"/>
                  <a:gd name="T4" fmla="*/ 0 w 16"/>
                  <a:gd name="T5" fmla="*/ 7 h 7"/>
                  <a:gd name="T6" fmla="*/ 13 w 16"/>
                  <a:gd name="T7" fmla="*/ 3 h 7"/>
                  <a:gd name="T8" fmla="*/ 16 w 16"/>
                  <a:gd name="T9" fmla="*/ 0 h 7"/>
                  <a:gd name="T10" fmla="*/ 13 w 16"/>
                  <a:gd name="T11" fmla="*/ 0 h 7"/>
                  <a:gd name="T12" fmla="*/ 0 w 16"/>
                  <a:gd name="T13" fmla="*/ 6 h 7"/>
                  <a:gd name="T14" fmla="*/ 0 w 16"/>
                  <a:gd name="T15" fmla="*/ 6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7">
                    <a:moveTo>
                      <a:pt x="0" y="6"/>
                    </a:moveTo>
                    <a:lnTo>
                      <a:pt x="0" y="6"/>
                    </a:lnTo>
                    <a:lnTo>
                      <a:pt x="0" y="7"/>
                    </a:lnTo>
                    <a:lnTo>
                      <a:pt x="13" y="3"/>
                    </a:lnTo>
                    <a:lnTo>
                      <a:pt x="16" y="0"/>
                    </a:lnTo>
                    <a:lnTo>
                      <a:pt x="13" y="0"/>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20" name="Freeform 269"/>
              <p:cNvSpPr/>
              <p:nvPr/>
            </p:nvSpPr>
            <p:spPr bwMode="auto">
              <a:xfrm>
                <a:off x="2630" y="1004"/>
                <a:ext cx="22" cy="6"/>
              </a:xfrm>
              <a:custGeom>
                <a:avLst/>
                <a:gdLst>
                  <a:gd name="T0" fmla="*/ 22 w 22"/>
                  <a:gd name="T1" fmla="*/ 0 h 6"/>
                  <a:gd name="T2" fmla="*/ 9 w 22"/>
                  <a:gd name="T3" fmla="*/ 5 h 6"/>
                  <a:gd name="T4" fmla="*/ 6 w 22"/>
                  <a:gd name="T5" fmla="*/ 5 h 6"/>
                  <a:gd name="T6" fmla="*/ 0 w 22"/>
                  <a:gd name="T7" fmla="*/ 6 h 6"/>
                  <a:gd name="T8" fmla="*/ 0 w 22"/>
                  <a:gd name="T9" fmla="*/ 6 h 6"/>
                  <a:gd name="T10" fmla="*/ 0 w 22"/>
                  <a:gd name="T11" fmla="*/ 6 h 6"/>
                  <a:gd name="T12" fmla="*/ 6 w 22"/>
                  <a:gd name="T13" fmla="*/ 3 h 6"/>
                  <a:gd name="T14" fmla="*/ 19 w 22"/>
                  <a:gd name="T15" fmla="*/ 0 h 6"/>
                  <a:gd name="T16" fmla="*/ 22 w 22"/>
                  <a:gd name="T17" fmla="*/ 0 h 6"/>
                  <a:gd name="T18" fmla="*/ 22 w 22"/>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 h="6">
                    <a:moveTo>
                      <a:pt x="22" y="0"/>
                    </a:moveTo>
                    <a:lnTo>
                      <a:pt x="9" y="5"/>
                    </a:lnTo>
                    <a:lnTo>
                      <a:pt x="6" y="5"/>
                    </a:lnTo>
                    <a:lnTo>
                      <a:pt x="0" y="6"/>
                    </a:lnTo>
                    <a:lnTo>
                      <a:pt x="6" y="3"/>
                    </a:lnTo>
                    <a:lnTo>
                      <a:pt x="19" y="0"/>
                    </a:lnTo>
                    <a:lnTo>
                      <a:pt x="22"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21" name="Freeform 270"/>
              <p:cNvSpPr/>
              <p:nvPr/>
            </p:nvSpPr>
            <p:spPr bwMode="auto">
              <a:xfrm>
                <a:off x="4067" y="1000"/>
                <a:ext cx="23" cy="7"/>
              </a:xfrm>
              <a:custGeom>
                <a:avLst/>
                <a:gdLst>
                  <a:gd name="T0" fmla="*/ 0 w 23"/>
                  <a:gd name="T1" fmla="*/ 1 h 7"/>
                  <a:gd name="T2" fmla="*/ 13 w 23"/>
                  <a:gd name="T3" fmla="*/ 4 h 7"/>
                  <a:gd name="T4" fmla="*/ 16 w 23"/>
                  <a:gd name="T5" fmla="*/ 4 h 7"/>
                  <a:gd name="T6" fmla="*/ 23 w 23"/>
                  <a:gd name="T7" fmla="*/ 7 h 7"/>
                  <a:gd name="T8" fmla="*/ 23 w 23"/>
                  <a:gd name="T9" fmla="*/ 7 h 7"/>
                  <a:gd name="T10" fmla="*/ 23 w 23"/>
                  <a:gd name="T11" fmla="*/ 6 h 7"/>
                  <a:gd name="T12" fmla="*/ 16 w 23"/>
                  <a:gd name="T13" fmla="*/ 3 h 7"/>
                  <a:gd name="T14" fmla="*/ 4 w 23"/>
                  <a:gd name="T15" fmla="*/ 0 h 7"/>
                  <a:gd name="T16" fmla="*/ 0 w 23"/>
                  <a:gd name="T17" fmla="*/ 0 h 7"/>
                  <a:gd name="T18" fmla="*/ 0 w 23"/>
                  <a:gd name="T19" fmla="*/ 1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7">
                    <a:moveTo>
                      <a:pt x="0" y="1"/>
                    </a:moveTo>
                    <a:lnTo>
                      <a:pt x="13" y="4"/>
                    </a:lnTo>
                    <a:lnTo>
                      <a:pt x="16" y="4"/>
                    </a:lnTo>
                    <a:lnTo>
                      <a:pt x="23" y="7"/>
                    </a:lnTo>
                    <a:lnTo>
                      <a:pt x="23" y="6"/>
                    </a:lnTo>
                    <a:lnTo>
                      <a:pt x="16" y="3"/>
                    </a:lnTo>
                    <a:lnTo>
                      <a:pt x="4" y="0"/>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22" name="Freeform 271"/>
              <p:cNvSpPr/>
              <p:nvPr/>
            </p:nvSpPr>
            <p:spPr bwMode="auto">
              <a:xfrm>
                <a:off x="3180" y="1006"/>
                <a:ext cx="4" cy="9"/>
              </a:xfrm>
              <a:custGeom>
                <a:avLst/>
                <a:gdLst>
                  <a:gd name="T0" fmla="*/ 4 w 4"/>
                  <a:gd name="T1" fmla="*/ 9 h 9"/>
                  <a:gd name="T2" fmla="*/ 0 w 4"/>
                  <a:gd name="T3" fmla="*/ 9 h 9"/>
                  <a:gd name="T4" fmla="*/ 0 w 4"/>
                  <a:gd name="T5" fmla="*/ 1 h 9"/>
                  <a:gd name="T6" fmla="*/ 4 w 4"/>
                  <a:gd name="T7" fmla="*/ 0 h 9"/>
                  <a:gd name="T8" fmla="*/ 4 w 4"/>
                  <a:gd name="T9" fmla="*/ 7 h 9"/>
                  <a:gd name="T10" fmla="*/ 4 w 4"/>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9">
                    <a:moveTo>
                      <a:pt x="4" y="9"/>
                    </a:moveTo>
                    <a:lnTo>
                      <a:pt x="0" y="9"/>
                    </a:lnTo>
                    <a:lnTo>
                      <a:pt x="0" y="1"/>
                    </a:lnTo>
                    <a:lnTo>
                      <a:pt x="4" y="0"/>
                    </a:lnTo>
                    <a:lnTo>
                      <a:pt x="4" y="7"/>
                    </a:lnTo>
                    <a:lnTo>
                      <a:pt x="4"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23" name="Freeform 272"/>
              <p:cNvSpPr/>
              <p:nvPr/>
            </p:nvSpPr>
            <p:spPr bwMode="auto">
              <a:xfrm>
                <a:off x="3533" y="1003"/>
                <a:ext cx="6" cy="10"/>
              </a:xfrm>
              <a:custGeom>
                <a:avLst/>
                <a:gdLst>
                  <a:gd name="T0" fmla="*/ 3 w 6"/>
                  <a:gd name="T1" fmla="*/ 10 h 10"/>
                  <a:gd name="T2" fmla="*/ 6 w 6"/>
                  <a:gd name="T3" fmla="*/ 10 h 10"/>
                  <a:gd name="T4" fmla="*/ 6 w 6"/>
                  <a:gd name="T5" fmla="*/ 3 h 10"/>
                  <a:gd name="T6" fmla="*/ 0 w 6"/>
                  <a:gd name="T7" fmla="*/ 0 h 10"/>
                  <a:gd name="T8" fmla="*/ 0 w 6"/>
                  <a:gd name="T9" fmla="*/ 9 h 10"/>
                  <a:gd name="T10" fmla="*/ 3 w 6"/>
                  <a:gd name="T11" fmla="*/ 10 h 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0">
                    <a:moveTo>
                      <a:pt x="3" y="10"/>
                    </a:moveTo>
                    <a:lnTo>
                      <a:pt x="6" y="10"/>
                    </a:lnTo>
                    <a:lnTo>
                      <a:pt x="6" y="3"/>
                    </a:lnTo>
                    <a:lnTo>
                      <a:pt x="0" y="0"/>
                    </a:lnTo>
                    <a:lnTo>
                      <a:pt x="0" y="9"/>
                    </a:lnTo>
                    <a:lnTo>
                      <a:pt x="3" y="1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24" name="Freeform 273"/>
              <p:cNvSpPr/>
              <p:nvPr/>
            </p:nvSpPr>
            <p:spPr bwMode="auto">
              <a:xfrm>
                <a:off x="3200" y="1007"/>
                <a:ext cx="163" cy="90"/>
              </a:xfrm>
              <a:custGeom>
                <a:avLst/>
                <a:gdLst>
                  <a:gd name="T0" fmla="*/ 124 w 163"/>
                  <a:gd name="T1" fmla="*/ 9 h 90"/>
                  <a:gd name="T2" fmla="*/ 144 w 163"/>
                  <a:gd name="T3" fmla="*/ 20 h 90"/>
                  <a:gd name="T4" fmla="*/ 157 w 163"/>
                  <a:gd name="T5" fmla="*/ 35 h 90"/>
                  <a:gd name="T6" fmla="*/ 163 w 163"/>
                  <a:gd name="T7" fmla="*/ 57 h 90"/>
                  <a:gd name="T8" fmla="*/ 157 w 163"/>
                  <a:gd name="T9" fmla="*/ 66 h 90"/>
                  <a:gd name="T10" fmla="*/ 140 w 163"/>
                  <a:gd name="T11" fmla="*/ 78 h 90"/>
                  <a:gd name="T12" fmla="*/ 124 w 163"/>
                  <a:gd name="T13" fmla="*/ 85 h 90"/>
                  <a:gd name="T14" fmla="*/ 118 w 163"/>
                  <a:gd name="T15" fmla="*/ 85 h 90"/>
                  <a:gd name="T16" fmla="*/ 105 w 163"/>
                  <a:gd name="T17" fmla="*/ 88 h 90"/>
                  <a:gd name="T18" fmla="*/ 89 w 163"/>
                  <a:gd name="T19" fmla="*/ 90 h 90"/>
                  <a:gd name="T20" fmla="*/ 73 w 163"/>
                  <a:gd name="T21" fmla="*/ 90 h 90"/>
                  <a:gd name="T22" fmla="*/ 64 w 163"/>
                  <a:gd name="T23" fmla="*/ 88 h 90"/>
                  <a:gd name="T24" fmla="*/ 48 w 163"/>
                  <a:gd name="T25" fmla="*/ 82 h 90"/>
                  <a:gd name="T26" fmla="*/ 32 w 163"/>
                  <a:gd name="T27" fmla="*/ 69 h 90"/>
                  <a:gd name="T28" fmla="*/ 28 w 163"/>
                  <a:gd name="T29" fmla="*/ 60 h 90"/>
                  <a:gd name="T30" fmla="*/ 32 w 163"/>
                  <a:gd name="T31" fmla="*/ 57 h 90"/>
                  <a:gd name="T32" fmla="*/ 28 w 163"/>
                  <a:gd name="T33" fmla="*/ 57 h 90"/>
                  <a:gd name="T34" fmla="*/ 54 w 163"/>
                  <a:gd name="T35" fmla="*/ 67 h 90"/>
                  <a:gd name="T36" fmla="*/ 67 w 163"/>
                  <a:gd name="T37" fmla="*/ 69 h 90"/>
                  <a:gd name="T38" fmla="*/ 99 w 163"/>
                  <a:gd name="T39" fmla="*/ 69 h 90"/>
                  <a:gd name="T40" fmla="*/ 108 w 163"/>
                  <a:gd name="T41" fmla="*/ 67 h 90"/>
                  <a:gd name="T42" fmla="*/ 124 w 163"/>
                  <a:gd name="T43" fmla="*/ 58 h 90"/>
                  <a:gd name="T44" fmla="*/ 131 w 163"/>
                  <a:gd name="T45" fmla="*/ 50 h 90"/>
                  <a:gd name="T46" fmla="*/ 131 w 163"/>
                  <a:gd name="T47" fmla="*/ 38 h 90"/>
                  <a:gd name="T48" fmla="*/ 118 w 163"/>
                  <a:gd name="T49" fmla="*/ 29 h 90"/>
                  <a:gd name="T50" fmla="*/ 96 w 163"/>
                  <a:gd name="T51" fmla="*/ 20 h 90"/>
                  <a:gd name="T52" fmla="*/ 73 w 163"/>
                  <a:gd name="T53" fmla="*/ 17 h 90"/>
                  <a:gd name="T54" fmla="*/ 35 w 163"/>
                  <a:gd name="T55" fmla="*/ 14 h 90"/>
                  <a:gd name="T56" fmla="*/ 12 w 163"/>
                  <a:gd name="T57" fmla="*/ 14 h 90"/>
                  <a:gd name="T58" fmla="*/ 9 w 163"/>
                  <a:gd name="T59" fmla="*/ 16 h 90"/>
                  <a:gd name="T60" fmla="*/ 3 w 163"/>
                  <a:gd name="T61" fmla="*/ 16 h 90"/>
                  <a:gd name="T62" fmla="*/ 0 w 163"/>
                  <a:gd name="T63" fmla="*/ 17 h 90"/>
                  <a:gd name="T64" fmla="*/ 6 w 163"/>
                  <a:gd name="T65" fmla="*/ 9 h 90"/>
                  <a:gd name="T66" fmla="*/ 6 w 163"/>
                  <a:gd name="T67" fmla="*/ 6 h 90"/>
                  <a:gd name="T68" fmla="*/ 25 w 163"/>
                  <a:gd name="T69" fmla="*/ 2 h 90"/>
                  <a:gd name="T70" fmla="*/ 60 w 163"/>
                  <a:gd name="T71" fmla="*/ 0 h 90"/>
                  <a:gd name="T72" fmla="*/ 96 w 163"/>
                  <a:gd name="T73" fmla="*/ 3 h 90"/>
                  <a:gd name="T74" fmla="*/ 124 w 163"/>
                  <a:gd name="T75" fmla="*/ 9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3" h="90">
                    <a:moveTo>
                      <a:pt x="124" y="9"/>
                    </a:moveTo>
                    <a:lnTo>
                      <a:pt x="144" y="20"/>
                    </a:lnTo>
                    <a:lnTo>
                      <a:pt x="157" y="35"/>
                    </a:lnTo>
                    <a:lnTo>
                      <a:pt x="163" y="57"/>
                    </a:lnTo>
                    <a:lnTo>
                      <a:pt x="157" y="66"/>
                    </a:lnTo>
                    <a:lnTo>
                      <a:pt x="140" y="78"/>
                    </a:lnTo>
                    <a:lnTo>
                      <a:pt x="124" y="85"/>
                    </a:lnTo>
                    <a:lnTo>
                      <a:pt x="118" y="85"/>
                    </a:lnTo>
                    <a:lnTo>
                      <a:pt x="105" y="88"/>
                    </a:lnTo>
                    <a:lnTo>
                      <a:pt x="89" y="90"/>
                    </a:lnTo>
                    <a:lnTo>
                      <a:pt x="73" y="90"/>
                    </a:lnTo>
                    <a:lnTo>
                      <a:pt x="64" y="88"/>
                    </a:lnTo>
                    <a:lnTo>
                      <a:pt x="48" y="82"/>
                    </a:lnTo>
                    <a:lnTo>
                      <a:pt x="32" y="69"/>
                    </a:lnTo>
                    <a:lnTo>
                      <a:pt x="28" y="60"/>
                    </a:lnTo>
                    <a:lnTo>
                      <a:pt x="32" y="57"/>
                    </a:lnTo>
                    <a:lnTo>
                      <a:pt x="28" y="57"/>
                    </a:lnTo>
                    <a:lnTo>
                      <a:pt x="54" y="67"/>
                    </a:lnTo>
                    <a:lnTo>
                      <a:pt x="67" y="69"/>
                    </a:lnTo>
                    <a:lnTo>
                      <a:pt x="99" y="69"/>
                    </a:lnTo>
                    <a:lnTo>
                      <a:pt x="108" y="67"/>
                    </a:lnTo>
                    <a:lnTo>
                      <a:pt x="124" y="58"/>
                    </a:lnTo>
                    <a:lnTo>
                      <a:pt x="131" y="50"/>
                    </a:lnTo>
                    <a:lnTo>
                      <a:pt x="131" y="38"/>
                    </a:lnTo>
                    <a:lnTo>
                      <a:pt x="118" y="29"/>
                    </a:lnTo>
                    <a:lnTo>
                      <a:pt x="96" y="20"/>
                    </a:lnTo>
                    <a:lnTo>
                      <a:pt x="73" y="17"/>
                    </a:lnTo>
                    <a:lnTo>
                      <a:pt x="35" y="14"/>
                    </a:lnTo>
                    <a:lnTo>
                      <a:pt x="12" y="14"/>
                    </a:lnTo>
                    <a:lnTo>
                      <a:pt x="9" y="16"/>
                    </a:lnTo>
                    <a:lnTo>
                      <a:pt x="3" y="16"/>
                    </a:lnTo>
                    <a:lnTo>
                      <a:pt x="0" y="17"/>
                    </a:lnTo>
                    <a:lnTo>
                      <a:pt x="6" y="9"/>
                    </a:lnTo>
                    <a:lnTo>
                      <a:pt x="6" y="6"/>
                    </a:lnTo>
                    <a:lnTo>
                      <a:pt x="25" y="2"/>
                    </a:lnTo>
                    <a:lnTo>
                      <a:pt x="60" y="0"/>
                    </a:lnTo>
                    <a:lnTo>
                      <a:pt x="96" y="3"/>
                    </a:lnTo>
                    <a:lnTo>
                      <a:pt x="124" y="9"/>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25" name="Freeform 274"/>
              <p:cNvSpPr/>
              <p:nvPr/>
            </p:nvSpPr>
            <p:spPr bwMode="auto">
              <a:xfrm>
                <a:off x="3360" y="1006"/>
                <a:ext cx="160" cy="89"/>
              </a:xfrm>
              <a:custGeom>
                <a:avLst/>
                <a:gdLst>
                  <a:gd name="T0" fmla="*/ 35 w 160"/>
                  <a:gd name="T1" fmla="*/ 10 h 89"/>
                  <a:gd name="T2" fmla="*/ 16 w 160"/>
                  <a:gd name="T3" fmla="*/ 20 h 89"/>
                  <a:gd name="T4" fmla="*/ 3 w 160"/>
                  <a:gd name="T5" fmla="*/ 35 h 89"/>
                  <a:gd name="T6" fmla="*/ 0 w 160"/>
                  <a:gd name="T7" fmla="*/ 56 h 89"/>
                  <a:gd name="T8" fmla="*/ 3 w 160"/>
                  <a:gd name="T9" fmla="*/ 65 h 89"/>
                  <a:gd name="T10" fmla="*/ 19 w 160"/>
                  <a:gd name="T11" fmla="*/ 79 h 89"/>
                  <a:gd name="T12" fmla="*/ 35 w 160"/>
                  <a:gd name="T13" fmla="*/ 85 h 89"/>
                  <a:gd name="T14" fmla="*/ 41 w 160"/>
                  <a:gd name="T15" fmla="*/ 85 h 89"/>
                  <a:gd name="T16" fmla="*/ 54 w 160"/>
                  <a:gd name="T17" fmla="*/ 88 h 89"/>
                  <a:gd name="T18" fmla="*/ 70 w 160"/>
                  <a:gd name="T19" fmla="*/ 89 h 89"/>
                  <a:gd name="T20" fmla="*/ 86 w 160"/>
                  <a:gd name="T21" fmla="*/ 89 h 89"/>
                  <a:gd name="T22" fmla="*/ 96 w 160"/>
                  <a:gd name="T23" fmla="*/ 88 h 89"/>
                  <a:gd name="T24" fmla="*/ 112 w 160"/>
                  <a:gd name="T25" fmla="*/ 82 h 89"/>
                  <a:gd name="T26" fmla="*/ 128 w 160"/>
                  <a:gd name="T27" fmla="*/ 70 h 89"/>
                  <a:gd name="T28" fmla="*/ 131 w 160"/>
                  <a:gd name="T29" fmla="*/ 59 h 89"/>
                  <a:gd name="T30" fmla="*/ 128 w 160"/>
                  <a:gd name="T31" fmla="*/ 56 h 89"/>
                  <a:gd name="T32" fmla="*/ 131 w 160"/>
                  <a:gd name="T33" fmla="*/ 56 h 89"/>
                  <a:gd name="T34" fmla="*/ 105 w 160"/>
                  <a:gd name="T35" fmla="*/ 67 h 89"/>
                  <a:gd name="T36" fmla="*/ 93 w 160"/>
                  <a:gd name="T37" fmla="*/ 70 h 89"/>
                  <a:gd name="T38" fmla="*/ 61 w 160"/>
                  <a:gd name="T39" fmla="*/ 68 h 89"/>
                  <a:gd name="T40" fmla="*/ 51 w 160"/>
                  <a:gd name="T41" fmla="*/ 67 h 89"/>
                  <a:gd name="T42" fmla="*/ 35 w 160"/>
                  <a:gd name="T43" fmla="*/ 58 h 89"/>
                  <a:gd name="T44" fmla="*/ 29 w 160"/>
                  <a:gd name="T45" fmla="*/ 50 h 89"/>
                  <a:gd name="T46" fmla="*/ 32 w 160"/>
                  <a:gd name="T47" fmla="*/ 39 h 89"/>
                  <a:gd name="T48" fmla="*/ 41 w 160"/>
                  <a:gd name="T49" fmla="*/ 29 h 89"/>
                  <a:gd name="T50" fmla="*/ 64 w 160"/>
                  <a:gd name="T51" fmla="*/ 20 h 89"/>
                  <a:gd name="T52" fmla="*/ 86 w 160"/>
                  <a:gd name="T53" fmla="*/ 17 h 89"/>
                  <a:gd name="T54" fmla="*/ 125 w 160"/>
                  <a:gd name="T55" fmla="*/ 14 h 89"/>
                  <a:gd name="T56" fmla="*/ 147 w 160"/>
                  <a:gd name="T57" fmla="*/ 14 h 89"/>
                  <a:gd name="T58" fmla="*/ 150 w 160"/>
                  <a:gd name="T59" fmla="*/ 15 h 89"/>
                  <a:gd name="T60" fmla="*/ 157 w 160"/>
                  <a:gd name="T61" fmla="*/ 15 h 89"/>
                  <a:gd name="T62" fmla="*/ 160 w 160"/>
                  <a:gd name="T63" fmla="*/ 17 h 89"/>
                  <a:gd name="T64" fmla="*/ 153 w 160"/>
                  <a:gd name="T65" fmla="*/ 9 h 89"/>
                  <a:gd name="T66" fmla="*/ 153 w 160"/>
                  <a:gd name="T67" fmla="*/ 6 h 89"/>
                  <a:gd name="T68" fmla="*/ 134 w 160"/>
                  <a:gd name="T69" fmla="*/ 1 h 89"/>
                  <a:gd name="T70" fmla="*/ 99 w 160"/>
                  <a:gd name="T71" fmla="*/ 0 h 89"/>
                  <a:gd name="T72" fmla="*/ 64 w 160"/>
                  <a:gd name="T73" fmla="*/ 3 h 89"/>
                  <a:gd name="T74" fmla="*/ 35 w 160"/>
                  <a:gd name="T75" fmla="*/ 10 h 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0" h="89">
                    <a:moveTo>
                      <a:pt x="35" y="10"/>
                    </a:moveTo>
                    <a:lnTo>
                      <a:pt x="16" y="20"/>
                    </a:lnTo>
                    <a:lnTo>
                      <a:pt x="3" y="35"/>
                    </a:lnTo>
                    <a:lnTo>
                      <a:pt x="0" y="56"/>
                    </a:lnTo>
                    <a:lnTo>
                      <a:pt x="3" y="65"/>
                    </a:lnTo>
                    <a:lnTo>
                      <a:pt x="19" y="79"/>
                    </a:lnTo>
                    <a:lnTo>
                      <a:pt x="35" y="85"/>
                    </a:lnTo>
                    <a:lnTo>
                      <a:pt x="41" y="85"/>
                    </a:lnTo>
                    <a:lnTo>
                      <a:pt x="54" y="88"/>
                    </a:lnTo>
                    <a:lnTo>
                      <a:pt x="70" y="89"/>
                    </a:lnTo>
                    <a:lnTo>
                      <a:pt x="86" y="89"/>
                    </a:lnTo>
                    <a:lnTo>
                      <a:pt x="96" y="88"/>
                    </a:lnTo>
                    <a:lnTo>
                      <a:pt x="112" y="82"/>
                    </a:lnTo>
                    <a:lnTo>
                      <a:pt x="128" y="70"/>
                    </a:lnTo>
                    <a:lnTo>
                      <a:pt x="131" y="59"/>
                    </a:lnTo>
                    <a:lnTo>
                      <a:pt x="128" y="56"/>
                    </a:lnTo>
                    <a:lnTo>
                      <a:pt x="131" y="56"/>
                    </a:lnTo>
                    <a:lnTo>
                      <a:pt x="105" y="67"/>
                    </a:lnTo>
                    <a:lnTo>
                      <a:pt x="93" y="70"/>
                    </a:lnTo>
                    <a:lnTo>
                      <a:pt x="61" y="68"/>
                    </a:lnTo>
                    <a:lnTo>
                      <a:pt x="51" y="67"/>
                    </a:lnTo>
                    <a:lnTo>
                      <a:pt x="35" y="58"/>
                    </a:lnTo>
                    <a:lnTo>
                      <a:pt x="29" y="50"/>
                    </a:lnTo>
                    <a:lnTo>
                      <a:pt x="32" y="39"/>
                    </a:lnTo>
                    <a:lnTo>
                      <a:pt x="41" y="29"/>
                    </a:lnTo>
                    <a:lnTo>
                      <a:pt x="64" y="20"/>
                    </a:lnTo>
                    <a:lnTo>
                      <a:pt x="86" y="17"/>
                    </a:lnTo>
                    <a:lnTo>
                      <a:pt x="125" y="14"/>
                    </a:lnTo>
                    <a:lnTo>
                      <a:pt x="147" y="14"/>
                    </a:lnTo>
                    <a:lnTo>
                      <a:pt x="150" y="15"/>
                    </a:lnTo>
                    <a:lnTo>
                      <a:pt x="157" y="15"/>
                    </a:lnTo>
                    <a:lnTo>
                      <a:pt x="160" y="17"/>
                    </a:lnTo>
                    <a:lnTo>
                      <a:pt x="153" y="9"/>
                    </a:lnTo>
                    <a:lnTo>
                      <a:pt x="153" y="6"/>
                    </a:lnTo>
                    <a:lnTo>
                      <a:pt x="134" y="1"/>
                    </a:lnTo>
                    <a:lnTo>
                      <a:pt x="99" y="0"/>
                    </a:lnTo>
                    <a:lnTo>
                      <a:pt x="64" y="3"/>
                    </a:lnTo>
                    <a:lnTo>
                      <a:pt x="35" y="10"/>
                    </a:lnTo>
                    <a:close/>
                  </a:path>
                </a:pathLst>
              </a:custGeom>
              <a:solidFill>
                <a:srgbClr val="99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26" name="Freeform 275"/>
              <p:cNvSpPr/>
              <p:nvPr/>
            </p:nvSpPr>
            <p:spPr bwMode="auto">
              <a:xfrm>
                <a:off x="2569" y="1010"/>
                <a:ext cx="12" cy="3"/>
              </a:xfrm>
              <a:custGeom>
                <a:avLst/>
                <a:gdLst>
                  <a:gd name="T0" fmla="*/ 12 w 12"/>
                  <a:gd name="T1" fmla="*/ 3 h 3"/>
                  <a:gd name="T2" fmla="*/ 6 w 12"/>
                  <a:gd name="T3" fmla="*/ 3 h 3"/>
                  <a:gd name="T4" fmla="*/ 0 w 12"/>
                  <a:gd name="T5" fmla="*/ 3 h 3"/>
                  <a:gd name="T6" fmla="*/ 0 w 12"/>
                  <a:gd name="T7" fmla="*/ 2 h 3"/>
                  <a:gd name="T8" fmla="*/ 0 w 12"/>
                  <a:gd name="T9" fmla="*/ 0 h 3"/>
                  <a:gd name="T10" fmla="*/ 6 w 12"/>
                  <a:gd name="T11" fmla="*/ 0 h 3"/>
                  <a:gd name="T12" fmla="*/ 12 w 12"/>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3">
                    <a:moveTo>
                      <a:pt x="12" y="3"/>
                    </a:moveTo>
                    <a:lnTo>
                      <a:pt x="6" y="3"/>
                    </a:lnTo>
                    <a:lnTo>
                      <a:pt x="0" y="3"/>
                    </a:lnTo>
                    <a:lnTo>
                      <a:pt x="0" y="2"/>
                    </a:lnTo>
                    <a:lnTo>
                      <a:pt x="0" y="0"/>
                    </a:lnTo>
                    <a:lnTo>
                      <a:pt x="6" y="0"/>
                    </a:lnTo>
                    <a:lnTo>
                      <a:pt x="12"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27" name="Freeform 276"/>
              <p:cNvSpPr/>
              <p:nvPr/>
            </p:nvSpPr>
            <p:spPr bwMode="auto">
              <a:xfrm>
                <a:off x="4138" y="1006"/>
                <a:ext cx="13" cy="4"/>
              </a:xfrm>
              <a:custGeom>
                <a:avLst/>
                <a:gdLst>
                  <a:gd name="T0" fmla="*/ 0 w 13"/>
                  <a:gd name="T1" fmla="*/ 4 h 4"/>
                  <a:gd name="T2" fmla="*/ 6 w 13"/>
                  <a:gd name="T3" fmla="*/ 4 h 4"/>
                  <a:gd name="T4" fmla="*/ 13 w 13"/>
                  <a:gd name="T5" fmla="*/ 3 h 4"/>
                  <a:gd name="T6" fmla="*/ 13 w 13"/>
                  <a:gd name="T7" fmla="*/ 3 h 4"/>
                  <a:gd name="T8" fmla="*/ 13 w 13"/>
                  <a:gd name="T9" fmla="*/ 0 h 4"/>
                  <a:gd name="T10" fmla="*/ 6 w 13"/>
                  <a:gd name="T11" fmla="*/ 1 h 4"/>
                  <a:gd name="T12" fmla="*/ 0 w 13"/>
                  <a:gd name="T13" fmla="*/ 4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4">
                    <a:moveTo>
                      <a:pt x="0" y="4"/>
                    </a:moveTo>
                    <a:lnTo>
                      <a:pt x="6" y="4"/>
                    </a:lnTo>
                    <a:lnTo>
                      <a:pt x="13" y="3"/>
                    </a:lnTo>
                    <a:lnTo>
                      <a:pt x="13" y="0"/>
                    </a:lnTo>
                    <a:lnTo>
                      <a:pt x="6" y="1"/>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28" name="Freeform 277"/>
              <p:cNvSpPr/>
              <p:nvPr/>
            </p:nvSpPr>
            <p:spPr bwMode="auto">
              <a:xfrm>
                <a:off x="2434" y="1013"/>
                <a:ext cx="19" cy="7"/>
              </a:xfrm>
              <a:custGeom>
                <a:avLst/>
                <a:gdLst>
                  <a:gd name="T0" fmla="*/ 19 w 19"/>
                  <a:gd name="T1" fmla="*/ 5 h 7"/>
                  <a:gd name="T2" fmla="*/ 19 w 19"/>
                  <a:gd name="T3" fmla="*/ 5 h 7"/>
                  <a:gd name="T4" fmla="*/ 19 w 19"/>
                  <a:gd name="T5" fmla="*/ 7 h 7"/>
                  <a:gd name="T6" fmla="*/ 13 w 19"/>
                  <a:gd name="T7" fmla="*/ 7 h 7"/>
                  <a:gd name="T8" fmla="*/ 0 w 19"/>
                  <a:gd name="T9" fmla="*/ 0 h 7"/>
                  <a:gd name="T10" fmla="*/ 0 w 19"/>
                  <a:gd name="T11" fmla="*/ 0 h 7"/>
                  <a:gd name="T12" fmla="*/ 16 w 19"/>
                  <a:gd name="T13" fmla="*/ 5 h 7"/>
                  <a:gd name="T14" fmla="*/ 19 w 19"/>
                  <a:gd name="T15" fmla="*/ 5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7">
                    <a:moveTo>
                      <a:pt x="19" y="5"/>
                    </a:moveTo>
                    <a:lnTo>
                      <a:pt x="19" y="5"/>
                    </a:lnTo>
                    <a:lnTo>
                      <a:pt x="19" y="7"/>
                    </a:lnTo>
                    <a:lnTo>
                      <a:pt x="13" y="7"/>
                    </a:lnTo>
                    <a:lnTo>
                      <a:pt x="0" y="0"/>
                    </a:lnTo>
                    <a:lnTo>
                      <a:pt x="16" y="5"/>
                    </a:lnTo>
                    <a:lnTo>
                      <a:pt x="19"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29" name="Freeform 278"/>
              <p:cNvSpPr/>
              <p:nvPr/>
            </p:nvSpPr>
            <p:spPr bwMode="auto">
              <a:xfrm>
                <a:off x="4266" y="1009"/>
                <a:ext cx="19" cy="6"/>
              </a:xfrm>
              <a:custGeom>
                <a:avLst/>
                <a:gdLst>
                  <a:gd name="T0" fmla="*/ 0 w 19"/>
                  <a:gd name="T1" fmla="*/ 4 h 6"/>
                  <a:gd name="T2" fmla="*/ 0 w 19"/>
                  <a:gd name="T3" fmla="*/ 4 h 6"/>
                  <a:gd name="T4" fmla="*/ 0 w 19"/>
                  <a:gd name="T5" fmla="*/ 6 h 6"/>
                  <a:gd name="T6" fmla="*/ 6 w 19"/>
                  <a:gd name="T7" fmla="*/ 6 h 6"/>
                  <a:gd name="T8" fmla="*/ 19 w 19"/>
                  <a:gd name="T9" fmla="*/ 0 h 6"/>
                  <a:gd name="T10" fmla="*/ 16 w 19"/>
                  <a:gd name="T11" fmla="*/ 0 h 6"/>
                  <a:gd name="T12" fmla="*/ 3 w 19"/>
                  <a:gd name="T13" fmla="*/ 4 h 6"/>
                  <a:gd name="T14" fmla="*/ 0 w 19"/>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6">
                    <a:moveTo>
                      <a:pt x="0" y="4"/>
                    </a:moveTo>
                    <a:lnTo>
                      <a:pt x="0" y="4"/>
                    </a:lnTo>
                    <a:lnTo>
                      <a:pt x="0" y="6"/>
                    </a:lnTo>
                    <a:lnTo>
                      <a:pt x="6" y="6"/>
                    </a:lnTo>
                    <a:lnTo>
                      <a:pt x="19" y="0"/>
                    </a:lnTo>
                    <a:lnTo>
                      <a:pt x="16" y="0"/>
                    </a:lnTo>
                    <a:lnTo>
                      <a:pt x="3" y="4"/>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30" name="Freeform 279"/>
              <p:cNvSpPr/>
              <p:nvPr/>
            </p:nvSpPr>
            <p:spPr bwMode="auto">
              <a:xfrm>
                <a:off x="3260" y="1015"/>
                <a:ext cx="23" cy="6"/>
              </a:xfrm>
              <a:custGeom>
                <a:avLst/>
                <a:gdLst>
                  <a:gd name="T0" fmla="*/ 23 w 23"/>
                  <a:gd name="T1" fmla="*/ 5 h 6"/>
                  <a:gd name="T2" fmla="*/ 23 w 23"/>
                  <a:gd name="T3" fmla="*/ 6 h 6"/>
                  <a:gd name="T4" fmla="*/ 20 w 23"/>
                  <a:gd name="T5" fmla="*/ 6 h 6"/>
                  <a:gd name="T6" fmla="*/ 7 w 23"/>
                  <a:gd name="T7" fmla="*/ 1 h 6"/>
                  <a:gd name="T8" fmla="*/ 0 w 23"/>
                  <a:gd name="T9" fmla="*/ 1 h 6"/>
                  <a:gd name="T10" fmla="*/ 0 w 23"/>
                  <a:gd name="T11" fmla="*/ 0 h 6"/>
                  <a:gd name="T12" fmla="*/ 20 w 23"/>
                  <a:gd name="T13" fmla="*/ 3 h 6"/>
                  <a:gd name="T14" fmla="*/ 23 w 23"/>
                  <a:gd name="T15" fmla="*/ 5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 h="6">
                    <a:moveTo>
                      <a:pt x="23" y="5"/>
                    </a:moveTo>
                    <a:lnTo>
                      <a:pt x="23" y="6"/>
                    </a:lnTo>
                    <a:lnTo>
                      <a:pt x="20" y="6"/>
                    </a:lnTo>
                    <a:lnTo>
                      <a:pt x="7" y="1"/>
                    </a:lnTo>
                    <a:lnTo>
                      <a:pt x="0" y="1"/>
                    </a:lnTo>
                    <a:lnTo>
                      <a:pt x="0" y="0"/>
                    </a:lnTo>
                    <a:lnTo>
                      <a:pt x="20" y="3"/>
                    </a:lnTo>
                    <a:lnTo>
                      <a:pt x="2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31" name="Freeform 280"/>
              <p:cNvSpPr/>
              <p:nvPr/>
            </p:nvSpPr>
            <p:spPr bwMode="auto">
              <a:xfrm>
                <a:off x="3437" y="1013"/>
                <a:ext cx="22" cy="7"/>
              </a:xfrm>
              <a:custGeom>
                <a:avLst/>
                <a:gdLst>
                  <a:gd name="T0" fmla="*/ 0 w 22"/>
                  <a:gd name="T1" fmla="*/ 5 h 7"/>
                  <a:gd name="T2" fmla="*/ 0 w 22"/>
                  <a:gd name="T3" fmla="*/ 7 h 7"/>
                  <a:gd name="T4" fmla="*/ 3 w 22"/>
                  <a:gd name="T5" fmla="*/ 7 h 7"/>
                  <a:gd name="T6" fmla="*/ 16 w 22"/>
                  <a:gd name="T7" fmla="*/ 2 h 7"/>
                  <a:gd name="T8" fmla="*/ 22 w 22"/>
                  <a:gd name="T9" fmla="*/ 2 h 7"/>
                  <a:gd name="T10" fmla="*/ 22 w 22"/>
                  <a:gd name="T11" fmla="*/ 0 h 7"/>
                  <a:gd name="T12" fmla="*/ 3 w 22"/>
                  <a:gd name="T13" fmla="*/ 3 h 7"/>
                  <a:gd name="T14" fmla="*/ 0 w 22"/>
                  <a:gd name="T15" fmla="*/ 5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 h="7">
                    <a:moveTo>
                      <a:pt x="0" y="5"/>
                    </a:moveTo>
                    <a:lnTo>
                      <a:pt x="0" y="7"/>
                    </a:lnTo>
                    <a:lnTo>
                      <a:pt x="3" y="7"/>
                    </a:lnTo>
                    <a:lnTo>
                      <a:pt x="16" y="2"/>
                    </a:lnTo>
                    <a:lnTo>
                      <a:pt x="22" y="2"/>
                    </a:lnTo>
                    <a:lnTo>
                      <a:pt x="22" y="0"/>
                    </a:lnTo>
                    <a:lnTo>
                      <a:pt x="3" y="3"/>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32" name="Freeform 281"/>
              <p:cNvSpPr/>
              <p:nvPr/>
            </p:nvSpPr>
            <p:spPr bwMode="auto">
              <a:xfrm>
                <a:off x="3225" y="1016"/>
                <a:ext cx="23" cy="2"/>
              </a:xfrm>
              <a:custGeom>
                <a:avLst/>
                <a:gdLst>
                  <a:gd name="T0" fmla="*/ 23 w 23"/>
                  <a:gd name="T1" fmla="*/ 2 h 2"/>
                  <a:gd name="T2" fmla="*/ 23 w 23"/>
                  <a:gd name="T3" fmla="*/ 2 h 2"/>
                  <a:gd name="T4" fmla="*/ 0 w 23"/>
                  <a:gd name="T5" fmla="*/ 2 h 2"/>
                  <a:gd name="T6" fmla="*/ 0 w 23"/>
                  <a:gd name="T7" fmla="*/ 0 h 2"/>
                  <a:gd name="T8" fmla="*/ 19 w 23"/>
                  <a:gd name="T9" fmla="*/ 2 h 2"/>
                  <a:gd name="T10" fmla="*/ 23 w 23"/>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2">
                    <a:moveTo>
                      <a:pt x="23" y="2"/>
                    </a:moveTo>
                    <a:lnTo>
                      <a:pt x="23" y="2"/>
                    </a:lnTo>
                    <a:lnTo>
                      <a:pt x="0" y="2"/>
                    </a:lnTo>
                    <a:lnTo>
                      <a:pt x="0" y="0"/>
                    </a:lnTo>
                    <a:lnTo>
                      <a:pt x="19" y="2"/>
                    </a:lnTo>
                    <a:lnTo>
                      <a:pt x="23"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33" name="Freeform 282"/>
              <p:cNvSpPr/>
              <p:nvPr/>
            </p:nvSpPr>
            <p:spPr bwMode="auto">
              <a:xfrm>
                <a:off x="3472" y="1015"/>
                <a:ext cx="22" cy="3"/>
              </a:xfrm>
              <a:custGeom>
                <a:avLst/>
                <a:gdLst>
                  <a:gd name="T0" fmla="*/ 0 w 22"/>
                  <a:gd name="T1" fmla="*/ 1 h 3"/>
                  <a:gd name="T2" fmla="*/ 0 w 22"/>
                  <a:gd name="T3" fmla="*/ 3 h 3"/>
                  <a:gd name="T4" fmla="*/ 22 w 22"/>
                  <a:gd name="T5" fmla="*/ 1 h 3"/>
                  <a:gd name="T6" fmla="*/ 22 w 22"/>
                  <a:gd name="T7" fmla="*/ 0 h 3"/>
                  <a:gd name="T8" fmla="*/ 3 w 22"/>
                  <a:gd name="T9" fmla="*/ 1 h 3"/>
                  <a:gd name="T10" fmla="*/ 0 w 22"/>
                  <a:gd name="T11" fmla="*/ 1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3">
                    <a:moveTo>
                      <a:pt x="0" y="1"/>
                    </a:moveTo>
                    <a:lnTo>
                      <a:pt x="0" y="3"/>
                    </a:lnTo>
                    <a:lnTo>
                      <a:pt x="22" y="1"/>
                    </a:lnTo>
                    <a:lnTo>
                      <a:pt x="22" y="0"/>
                    </a:lnTo>
                    <a:lnTo>
                      <a:pt x="3" y="1"/>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34" name="Freeform 283"/>
              <p:cNvSpPr/>
              <p:nvPr/>
            </p:nvSpPr>
            <p:spPr bwMode="auto">
              <a:xfrm>
                <a:off x="2601" y="1018"/>
                <a:ext cx="16" cy="8"/>
              </a:xfrm>
              <a:custGeom>
                <a:avLst/>
                <a:gdLst>
                  <a:gd name="T0" fmla="*/ 16 w 16"/>
                  <a:gd name="T1" fmla="*/ 8 h 8"/>
                  <a:gd name="T2" fmla="*/ 9 w 16"/>
                  <a:gd name="T3" fmla="*/ 6 h 8"/>
                  <a:gd name="T4" fmla="*/ 0 w 16"/>
                  <a:gd name="T5" fmla="*/ 3 h 8"/>
                  <a:gd name="T6" fmla="*/ 3 w 16"/>
                  <a:gd name="T7" fmla="*/ 0 h 8"/>
                  <a:gd name="T8" fmla="*/ 16 w 16"/>
                  <a:gd name="T9" fmla="*/ 6 h 8"/>
                  <a:gd name="T10" fmla="*/ 16 w 16"/>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8">
                    <a:moveTo>
                      <a:pt x="16" y="8"/>
                    </a:moveTo>
                    <a:lnTo>
                      <a:pt x="9" y="6"/>
                    </a:lnTo>
                    <a:lnTo>
                      <a:pt x="0" y="3"/>
                    </a:lnTo>
                    <a:lnTo>
                      <a:pt x="3" y="0"/>
                    </a:lnTo>
                    <a:lnTo>
                      <a:pt x="16" y="6"/>
                    </a:lnTo>
                    <a:lnTo>
                      <a:pt x="16"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35" name="Freeform 284"/>
              <p:cNvSpPr/>
              <p:nvPr/>
            </p:nvSpPr>
            <p:spPr bwMode="auto">
              <a:xfrm>
                <a:off x="4099" y="1015"/>
                <a:ext cx="17" cy="6"/>
              </a:xfrm>
              <a:custGeom>
                <a:avLst/>
                <a:gdLst>
                  <a:gd name="T0" fmla="*/ 0 w 17"/>
                  <a:gd name="T1" fmla="*/ 6 h 6"/>
                  <a:gd name="T2" fmla="*/ 10 w 17"/>
                  <a:gd name="T3" fmla="*/ 5 h 6"/>
                  <a:gd name="T4" fmla="*/ 17 w 17"/>
                  <a:gd name="T5" fmla="*/ 1 h 6"/>
                  <a:gd name="T6" fmla="*/ 17 w 17"/>
                  <a:gd name="T7" fmla="*/ 0 h 6"/>
                  <a:gd name="T8" fmla="*/ 0 w 17"/>
                  <a:gd name="T9" fmla="*/ 5 h 6"/>
                  <a:gd name="T10" fmla="*/ 0 w 1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6">
                    <a:moveTo>
                      <a:pt x="0" y="6"/>
                    </a:moveTo>
                    <a:lnTo>
                      <a:pt x="10" y="5"/>
                    </a:lnTo>
                    <a:lnTo>
                      <a:pt x="17" y="1"/>
                    </a:lnTo>
                    <a:lnTo>
                      <a:pt x="17" y="0"/>
                    </a:lnTo>
                    <a:lnTo>
                      <a:pt x="0" y="5"/>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36" name="Freeform 285"/>
              <p:cNvSpPr/>
              <p:nvPr/>
            </p:nvSpPr>
            <p:spPr bwMode="auto">
              <a:xfrm>
                <a:off x="3299" y="1020"/>
                <a:ext cx="22" cy="7"/>
              </a:xfrm>
              <a:custGeom>
                <a:avLst/>
                <a:gdLst>
                  <a:gd name="T0" fmla="*/ 22 w 22"/>
                  <a:gd name="T1" fmla="*/ 6 h 7"/>
                  <a:gd name="T2" fmla="*/ 22 w 22"/>
                  <a:gd name="T3" fmla="*/ 6 h 7"/>
                  <a:gd name="T4" fmla="*/ 19 w 22"/>
                  <a:gd name="T5" fmla="*/ 7 h 7"/>
                  <a:gd name="T6" fmla="*/ 13 w 22"/>
                  <a:gd name="T7" fmla="*/ 4 h 7"/>
                  <a:gd name="T8" fmla="*/ 0 w 22"/>
                  <a:gd name="T9" fmla="*/ 1 h 7"/>
                  <a:gd name="T10" fmla="*/ 0 w 22"/>
                  <a:gd name="T11" fmla="*/ 0 h 7"/>
                  <a:gd name="T12" fmla="*/ 16 w 22"/>
                  <a:gd name="T13" fmla="*/ 4 h 7"/>
                  <a:gd name="T14" fmla="*/ 22 w 22"/>
                  <a:gd name="T15" fmla="*/ 6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 h="7">
                    <a:moveTo>
                      <a:pt x="22" y="6"/>
                    </a:moveTo>
                    <a:lnTo>
                      <a:pt x="22" y="6"/>
                    </a:lnTo>
                    <a:lnTo>
                      <a:pt x="19" y="7"/>
                    </a:lnTo>
                    <a:lnTo>
                      <a:pt x="13" y="4"/>
                    </a:lnTo>
                    <a:lnTo>
                      <a:pt x="0" y="1"/>
                    </a:lnTo>
                    <a:lnTo>
                      <a:pt x="0" y="0"/>
                    </a:lnTo>
                    <a:lnTo>
                      <a:pt x="16" y="4"/>
                    </a:lnTo>
                    <a:lnTo>
                      <a:pt x="22"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37" name="Freeform 286"/>
              <p:cNvSpPr/>
              <p:nvPr/>
            </p:nvSpPr>
            <p:spPr bwMode="auto">
              <a:xfrm>
                <a:off x="3398" y="1018"/>
                <a:ext cx="23" cy="8"/>
              </a:xfrm>
              <a:custGeom>
                <a:avLst/>
                <a:gdLst>
                  <a:gd name="T0" fmla="*/ 0 w 23"/>
                  <a:gd name="T1" fmla="*/ 6 h 8"/>
                  <a:gd name="T2" fmla="*/ 0 w 23"/>
                  <a:gd name="T3" fmla="*/ 8 h 8"/>
                  <a:gd name="T4" fmla="*/ 3 w 23"/>
                  <a:gd name="T5" fmla="*/ 8 h 8"/>
                  <a:gd name="T6" fmla="*/ 10 w 23"/>
                  <a:gd name="T7" fmla="*/ 5 h 8"/>
                  <a:gd name="T8" fmla="*/ 23 w 23"/>
                  <a:gd name="T9" fmla="*/ 3 h 8"/>
                  <a:gd name="T10" fmla="*/ 23 w 23"/>
                  <a:gd name="T11" fmla="*/ 0 h 8"/>
                  <a:gd name="T12" fmla="*/ 7 w 23"/>
                  <a:gd name="T13" fmla="*/ 5 h 8"/>
                  <a:gd name="T14" fmla="*/ 0 w 23"/>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 h="8">
                    <a:moveTo>
                      <a:pt x="0" y="6"/>
                    </a:moveTo>
                    <a:lnTo>
                      <a:pt x="0" y="8"/>
                    </a:lnTo>
                    <a:lnTo>
                      <a:pt x="3" y="8"/>
                    </a:lnTo>
                    <a:lnTo>
                      <a:pt x="10" y="5"/>
                    </a:lnTo>
                    <a:lnTo>
                      <a:pt x="23" y="3"/>
                    </a:lnTo>
                    <a:lnTo>
                      <a:pt x="23" y="0"/>
                    </a:lnTo>
                    <a:lnTo>
                      <a:pt x="7" y="5"/>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38" name="Freeform 287"/>
              <p:cNvSpPr/>
              <p:nvPr/>
            </p:nvSpPr>
            <p:spPr bwMode="auto">
              <a:xfrm>
                <a:off x="3168" y="1021"/>
                <a:ext cx="6" cy="8"/>
              </a:xfrm>
              <a:custGeom>
                <a:avLst/>
                <a:gdLst>
                  <a:gd name="T0" fmla="*/ 3 w 6"/>
                  <a:gd name="T1" fmla="*/ 8 h 8"/>
                  <a:gd name="T2" fmla="*/ 0 w 6"/>
                  <a:gd name="T3" fmla="*/ 8 h 8"/>
                  <a:gd name="T4" fmla="*/ 0 w 6"/>
                  <a:gd name="T5" fmla="*/ 5 h 8"/>
                  <a:gd name="T6" fmla="*/ 6 w 6"/>
                  <a:gd name="T7" fmla="*/ 0 h 8"/>
                  <a:gd name="T8" fmla="*/ 6 w 6"/>
                  <a:gd name="T9" fmla="*/ 3 h 8"/>
                  <a:gd name="T10" fmla="*/ 3 w 6"/>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8">
                    <a:moveTo>
                      <a:pt x="3" y="8"/>
                    </a:moveTo>
                    <a:lnTo>
                      <a:pt x="0" y="8"/>
                    </a:lnTo>
                    <a:lnTo>
                      <a:pt x="0" y="5"/>
                    </a:lnTo>
                    <a:lnTo>
                      <a:pt x="6" y="0"/>
                    </a:lnTo>
                    <a:lnTo>
                      <a:pt x="6" y="3"/>
                    </a:lnTo>
                    <a:lnTo>
                      <a:pt x="3"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39" name="Freeform 288"/>
              <p:cNvSpPr/>
              <p:nvPr/>
            </p:nvSpPr>
            <p:spPr bwMode="auto">
              <a:xfrm>
                <a:off x="3545" y="1020"/>
                <a:ext cx="7" cy="7"/>
              </a:xfrm>
              <a:custGeom>
                <a:avLst/>
                <a:gdLst>
                  <a:gd name="T0" fmla="*/ 4 w 7"/>
                  <a:gd name="T1" fmla="*/ 7 h 7"/>
                  <a:gd name="T2" fmla="*/ 7 w 7"/>
                  <a:gd name="T3" fmla="*/ 7 h 7"/>
                  <a:gd name="T4" fmla="*/ 7 w 7"/>
                  <a:gd name="T5" fmla="*/ 4 h 7"/>
                  <a:gd name="T6" fmla="*/ 0 w 7"/>
                  <a:gd name="T7" fmla="*/ 0 h 7"/>
                  <a:gd name="T8" fmla="*/ 0 w 7"/>
                  <a:gd name="T9" fmla="*/ 3 h 7"/>
                  <a:gd name="T10" fmla="*/ 4 w 7"/>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7">
                    <a:moveTo>
                      <a:pt x="4" y="7"/>
                    </a:moveTo>
                    <a:lnTo>
                      <a:pt x="7" y="7"/>
                    </a:lnTo>
                    <a:lnTo>
                      <a:pt x="7" y="4"/>
                    </a:lnTo>
                    <a:lnTo>
                      <a:pt x="0" y="0"/>
                    </a:lnTo>
                    <a:lnTo>
                      <a:pt x="0" y="3"/>
                    </a:lnTo>
                    <a:lnTo>
                      <a:pt x="4"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40" name="Freeform 289"/>
              <p:cNvSpPr/>
              <p:nvPr/>
            </p:nvSpPr>
            <p:spPr bwMode="auto">
              <a:xfrm>
                <a:off x="2479" y="1021"/>
                <a:ext cx="26" cy="3"/>
              </a:xfrm>
              <a:custGeom>
                <a:avLst/>
                <a:gdLst>
                  <a:gd name="T0" fmla="*/ 26 w 26"/>
                  <a:gd name="T1" fmla="*/ 3 h 3"/>
                  <a:gd name="T2" fmla="*/ 26 w 26"/>
                  <a:gd name="T3" fmla="*/ 3 h 3"/>
                  <a:gd name="T4" fmla="*/ 26 w 26"/>
                  <a:gd name="T5" fmla="*/ 3 h 3"/>
                  <a:gd name="T6" fmla="*/ 6 w 26"/>
                  <a:gd name="T7" fmla="*/ 3 h 3"/>
                  <a:gd name="T8" fmla="*/ 0 w 26"/>
                  <a:gd name="T9" fmla="*/ 2 h 3"/>
                  <a:gd name="T10" fmla="*/ 3 w 26"/>
                  <a:gd name="T11" fmla="*/ 0 h 3"/>
                  <a:gd name="T12" fmla="*/ 16 w 26"/>
                  <a:gd name="T13" fmla="*/ 3 h 3"/>
                  <a:gd name="T14" fmla="*/ 26 w 26"/>
                  <a:gd name="T15" fmla="*/ 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3">
                    <a:moveTo>
                      <a:pt x="26" y="3"/>
                    </a:moveTo>
                    <a:lnTo>
                      <a:pt x="26" y="3"/>
                    </a:lnTo>
                    <a:lnTo>
                      <a:pt x="6" y="3"/>
                    </a:lnTo>
                    <a:lnTo>
                      <a:pt x="0" y="2"/>
                    </a:lnTo>
                    <a:lnTo>
                      <a:pt x="3" y="0"/>
                    </a:lnTo>
                    <a:lnTo>
                      <a:pt x="16" y="3"/>
                    </a:lnTo>
                    <a:lnTo>
                      <a:pt x="26"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41" name="Freeform 290"/>
              <p:cNvSpPr/>
              <p:nvPr/>
            </p:nvSpPr>
            <p:spPr bwMode="auto">
              <a:xfrm>
                <a:off x="4215" y="1016"/>
                <a:ext cx="25" cy="4"/>
              </a:xfrm>
              <a:custGeom>
                <a:avLst/>
                <a:gdLst>
                  <a:gd name="T0" fmla="*/ 0 w 25"/>
                  <a:gd name="T1" fmla="*/ 4 h 4"/>
                  <a:gd name="T2" fmla="*/ 0 w 25"/>
                  <a:gd name="T3" fmla="*/ 4 h 4"/>
                  <a:gd name="T4" fmla="*/ 0 w 25"/>
                  <a:gd name="T5" fmla="*/ 4 h 4"/>
                  <a:gd name="T6" fmla="*/ 19 w 25"/>
                  <a:gd name="T7" fmla="*/ 4 h 4"/>
                  <a:gd name="T8" fmla="*/ 25 w 25"/>
                  <a:gd name="T9" fmla="*/ 2 h 4"/>
                  <a:gd name="T10" fmla="*/ 22 w 25"/>
                  <a:gd name="T11" fmla="*/ 0 h 4"/>
                  <a:gd name="T12" fmla="*/ 9 w 25"/>
                  <a:gd name="T13" fmla="*/ 4 h 4"/>
                  <a:gd name="T14" fmla="*/ 0 w 25"/>
                  <a:gd name="T15" fmla="*/ 4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 h="4">
                    <a:moveTo>
                      <a:pt x="0" y="4"/>
                    </a:moveTo>
                    <a:lnTo>
                      <a:pt x="0" y="4"/>
                    </a:lnTo>
                    <a:lnTo>
                      <a:pt x="19" y="4"/>
                    </a:lnTo>
                    <a:lnTo>
                      <a:pt x="25" y="2"/>
                    </a:lnTo>
                    <a:lnTo>
                      <a:pt x="22" y="0"/>
                    </a:lnTo>
                    <a:lnTo>
                      <a:pt x="9" y="4"/>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42" name="Freeform 291"/>
              <p:cNvSpPr/>
              <p:nvPr/>
            </p:nvSpPr>
            <p:spPr bwMode="auto">
              <a:xfrm>
                <a:off x="2556" y="1024"/>
                <a:ext cx="25" cy="2"/>
              </a:xfrm>
              <a:custGeom>
                <a:avLst/>
                <a:gdLst>
                  <a:gd name="T0" fmla="*/ 25 w 25"/>
                  <a:gd name="T1" fmla="*/ 0 h 2"/>
                  <a:gd name="T2" fmla="*/ 25 w 25"/>
                  <a:gd name="T3" fmla="*/ 0 h 2"/>
                  <a:gd name="T4" fmla="*/ 13 w 25"/>
                  <a:gd name="T5" fmla="*/ 2 h 2"/>
                  <a:gd name="T6" fmla="*/ 3 w 25"/>
                  <a:gd name="T7" fmla="*/ 2 h 2"/>
                  <a:gd name="T8" fmla="*/ 0 w 25"/>
                  <a:gd name="T9" fmla="*/ 2 h 2"/>
                  <a:gd name="T10" fmla="*/ 0 w 25"/>
                  <a:gd name="T11" fmla="*/ 2 h 2"/>
                  <a:gd name="T12" fmla="*/ 19 w 25"/>
                  <a:gd name="T13" fmla="*/ 0 h 2"/>
                  <a:gd name="T14" fmla="*/ 22 w 25"/>
                  <a:gd name="T15" fmla="*/ 0 h 2"/>
                  <a:gd name="T16" fmla="*/ 25 w 25"/>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 h="2">
                    <a:moveTo>
                      <a:pt x="25" y="0"/>
                    </a:moveTo>
                    <a:lnTo>
                      <a:pt x="25" y="0"/>
                    </a:lnTo>
                    <a:lnTo>
                      <a:pt x="13" y="2"/>
                    </a:lnTo>
                    <a:lnTo>
                      <a:pt x="3" y="2"/>
                    </a:lnTo>
                    <a:lnTo>
                      <a:pt x="0" y="2"/>
                    </a:lnTo>
                    <a:lnTo>
                      <a:pt x="19" y="0"/>
                    </a:lnTo>
                    <a:lnTo>
                      <a:pt x="22" y="0"/>
                    </a:lnTo>
                    <a:lnTo>
                      <a:pt x="25"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43" name="Freeform 292"/>
              <p:cNvSpPr/>
              <p:nvPr/>
            </p:nvSpPr>
            <p:spPr bwMode="auto">
              <a:xfrm>
                <a:off x="4138" y="1020"/>
                <a:ext cx="26" cy="3"/>
              </a:xfrm>
              <a:custGeom>
                <a:avLst/>
                <a:gdLst>
                  <a:gd name="T0" fmla="*/ 0 w 26"/>
                  <a:gd name="T1" fmla="*/ 0 h 3"/>
                  <a:gd name="T2" fmla="*/ 0 w 26"/>
                  <a:gd name="T3" fmla="*/ 1 h 3"/>
                  <a:gd name="T4" fmla="*/ 13 w 26"/>
                  <a:gd name="T5" fmla="*/ 3 h 3"/>
                  <a:gd name="T6" fmla="*/ 22 w 26"/>
                  <a:gd name="T7" fmla="*/ 3 h 3"/>
                  <a:gd name="T8" fmla="*/ 26 w 26"/>
                  <a:gd name="T9" fmla="*/ 1 h 3"/>
                  <a:gd name="T10" fmla="*/ 26 w 26"/>
                  <a:gd name="T11" fmla="*/ 1 h 3"/>
                  <a:gd name="T12" fmla="*/ 6 w 26"/>
                  <a:gd name="T13" fmla="*/ 0 h 3"/>
                  <a:gd name="T14" fmla="*/ 3 w 26"/>
                  <a:gd name="T15" fmla="*/ 0 h 3"/>
                  <a:gd name="T16" fmla="*/ 0 w 26"/>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3">
                    <a:moveTo>
                      <a:pt x="0" y="0"/>
                    </a:moveTo>
                    <a:lnTo>
                      <a:pt x="0" y="1"/>
                    </a:lnTo>
                    <a:lnTo>
                      <a:pt x="13" y="3"/>
                    </a:lnTo>
                    <a:lnTo>
                      <a:pt x="22" y="3"/>
                    </a:lnTo>
                    <a:lnTo>
                      <a:pt x="26" y="1"/>
                    </a:lnTo>
                    <a:lnTo>
                      <a:pt x="6" y="0"/>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44" name="Freeform 293"/>
              <p:cNvSpPr/>
              <p:nvPr/>
            </p:nvSpPr>
            <p:spPr bwMode="auto">
              <a:xfrm>
                <a:off x="2517" y="1024"/>
                <a:ext cx="29" cy="3"/>
              </a:xfrm>
              <a:custGeom>
                <a:avLst/>
                <a:gdLst>
                  <a:gd name="T0" fmla="*/ 29 w 29"/>
                  <a:gd name="T1" fmla="*/ 2 h 3"/>
                  <a:gd name="T2" fmla="*/ 29 w 29"/>
                  <a:gd name="T3" fmla="*/ 3 h 3"/>
                  <a:gd name="T4" fmla="*/ 13 w 29"/>
                  <a:gd name="T5" fmla="*/ 2 h 3"/>
                  <a:gd name="T6" fmla="*/ 0 w 29"/>
                  <a:gd name="T7" fmla="*/ 2 h 3"/>
                  <a:gd name="T8" fmla="*/ 4 w 29"/>
                  <a:gd name="T9" fmla="*/ 0 h 3"/>
                  <a:gd name="T10" fmla="*/ 26 w 29"/>
                  <a:gd name="T11" fmla="*/ 2 h 3"/>
                  <a:gd name="T12" fmla="*/ 29 w 29"/>
                  <a:gd name="T13" fmla="*/ 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 h="3">
                    <a:moveTo>
                      <a:pt x="29" y="2"/>
                    </a:moveTo>
                    <a:lnTo>
                      <a:pt x="29" y="3"/>
                    </a:lnTo>
                    <a:lnTo>
                      <a:pt x="13" y="2"/>
                    </a:lnTo>
                    <a:lnTo>
                      <a:pt x="0" y="2"/>
                    </a:lnTo>
                    <a:lnTo>
                      <a:pt x="4" y="0"/>
                    </a:lnTo>
                    <a:lnTo>
                      <a:pt x="26" y="2"/>
                    </a:lnTo>
                    <a:lnTo>
                      <a:pt x="29"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45" name="Freeform 294"/>
              <p:cNvSpPr/>
              <p:nvPr/>
            </p:nvSpPr>
            <p:spPr bwMode="auto">
              <a:xfrm>
                <a:off x="4173" y="1020"/>
                <a:ext cx="29" cy="3"/>
              </a:xfrm>
              <a:custGeom>
                <a:avLst/>
                <a:gdLst>
                  <a:gd name="T0" fmla="*/ 0 w 29"/>
                  <a:gd name="T1" fmla="*/ 3 h 3"/>
                  <a:gd name="T2" fmla="*/ 0 w 29"/>
                  <a:gd name="T3" fmla="*/ 3 h 3"/>
                  <a:gd name="T4" fmla="*/ 16 w 29"/>
                  <a:gd name="T5" fmla="*/ 3 h 3"/>
                  <a:gd name="T6" fmla="*/ 29 w 29"/>
                  <a:gd name="T7" fmla="*/ 1 h 3"/>
                  <a:gd name="T8" fmla="*/ 26 w 29"/>
                  <a:gd name="T9" fmla="*/ 0 h 3"/>
                  <a:gd name="T10" fmla="*/ 3 w 29"/>
                  <a:gd name="T11" fmla="*/ 1 h 3"/>
                  <a:gd name="T12" fmla="*/ 0 w 29"/>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 h="3">
                    <a:moveTo>
                      <a:pt x="0" y="3"/>
                    </a:moveTo>
                    <a:lnTo>
                      <a:pt x="0" y="3"/>
                    </a:lnTo>
                    <a:lnTo>
                      <a:pt x="16" y="3"/>
                    </a:lnTo>
                    <a:lnTo>
                      <a:pt x="29" y="1"/>
                    </a:lnTo>
                    <a:lnTo>
                      <a:pt x="26" y="0"/>
                    </a:lnTo>
                    <a:lnTo>
                      <a:pt x="3" y="1"/>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46" name="Freeform 295"/>
              <p:cNvSpPr/>
              <p:nvPr/>
            </p:nvSpPr>
            <p:spPr bwMode="auto">
              <a:xfrm>
                <a:off x="2646" y="1032"/>
                <a:ext cx="16" cy="6"/>
              </a:xfrm>
              <a:custGeom>
                <a:avLst/>
                <a:gdLst>
                  <a:gd name="T0" fmla="*/ 16 w 16"/>
                  <a:gd name="T1" fmla="*/ 4 h 6"/>
                  <a:gd name="T2" fmla="*/ 16 w 16"/>
                  <a:gd name="T3" fmla="*/ 6 h 6"/>
                  <a:gd name="T4" fmla="*/ 12 w 16"/>
                  <a:gd name="T5" fmla="*/ 6 h 6"/>
                  <a:gd name="T6" fmla="*/ 6 w 16"/>
                  <a:gd name="T7" fmla="*/ 4 h 6"/>
                  <a:gd name="T8" fmla="*/ 6 w 16"/>
                  <a:gd name="T9" fmla="*/ 4 h 6"/>
                  <a:gd name="T10" fmla="*/ 0 w 16"/>
                  <a:gd name="T11" fmla="*/ 3 h 6"/>
                  <a:gd name="T12" fmla="*/ 3 w 16"/>
                  <a:gd name="T13" fmla="*/ 0 h 6"/>
                  <a:gd name="T14" fmla="*/ 16 w 16"/>
                  <a:gd name="T15" fmla="*/ 4 h 6"/>
                  <a:gd name="T16" fmla="*/ 16 w 16"/>
                  <a:gd name="T17" fmla="*/ 4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6">
                    <a:moveTo>
                      <a:pt x="16" y="4"/>
                    </a:moveTo>
                    <a:lnTo>
                      <a:pt x="16" y="6"/>
                    </a:lnTo>
                    <a:lnTo>
                      <a:pt x="12" y="6"/>
                    </a:lnTo>
                    <a:lnTo>
                      <a:pt x="6" y="4"/>
                    </a:lnTo>
                    <a:lnTo>
                      <a:pt x="0" y="3"/>
                    </a:lnTo>
                    <a:lnTo>
                      <a:pt x="3" y="0"/>
                    </a:lnTo>
                    <a:lnTo>
                      <a:pt x="16"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47" name="Freeform 296"/>
              <p:cNvSpPr/>
              <p:nvPr/>
            </p:nvSpPr>
            <p:spPr bwMode="auto">
              <a:xfrm>
                <a:off x="4058" y="1029"/>
                <a:ext cx="16" cy="6"/>
              </a:xfrm>
              <a:custGeom>
                <a:avLst/>
                <a:gdLst>
                  <a:gd name="T0" fmla="*/ 0 w 16"/>
                  <a:gd name="T1" fmla="*/ 4 h 6"/>
                  <a:gd name="T2" fmla="*/ 0 w 16"/>
                  <a:gd name="T3" fmla="*/ 6 h 6"/>
                  <a:gd name="T4" fmla="*/ 6 w 16"/>
                  <a:gd name="T5" fmla="*/ 6 h 6"/>
                  <a:gd name="T6" fmla="*/ 9 w 16"/>
                  <a:gd name="T7" fmla="*/ 4 h 6"/>
                  <a:gd name="T8" fmla="*/ 9 w 16"/>
                  <a:gd name="T9" fmla="*/ 3 h 6"/>
                  <a:gd name="T10" fmla="*/ 16 w 16"/>
                  <a:gd name="T11" fmla="*/ 1 h 6"/>
                  <a:gd name="T12" fmla="*/ 13 w 16"/>
                  <a:gd name="T13" fmla="*/ 0 h 6"/>
                  <a:gd name="T14" fmla="*/ 0 w 16"/>
                  <a:gd name="T15" fmla="*/ 4 h 6"/>
                  <a:gd name="T16" fmla="*/ 0 w 16"/>
                  <a:gd name="T17" fmla="*/ 4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6">
                    <a:moveTo>
                      <a:pt x="0" y="4"/>
                    </a:moveTo>
                    <a:lnTo>
                      <a:pt x="0" y="6"/>
                    </a:lnTo>
                    <a:lnTo>
                      <a:pt x="6" y="6"/>
                    </a:lnTo>
                    <a:lnTo>
                      <a:pt x="9" y="4"/>
                    </a:lnTo>
                    <a:lnTo>
                      <a:pt x="9" y="3"/>
                    </a:lnTo>
                    <a:lnTo>
                      <a:pt x="16" y="1"/>
                    </a:lnTo>
                    <a:lnTo>
                      <a:pt x="13" y="0"/>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48" name="Freeform 297"/>
              <p:cNvSpPr/>
              <p:nvPr/>
            </p:nvSpPr>
            <p:spPr bwMode="auto">
              <a:xfrm>
                <a:off x="3331" y="1032"/>
                <a:ext cx="9" cy="10"/>
              </a:xfrm>
              <a:custGeom>
                <a:avLst/>
                <a:gdLst>
                  <a:gd name="T0" fmla="*/ 9 w 9"/>
                  <a:gd name="T1" fmla="*/ 9 h 10"/>
                  <a:gd name="T2" fmla="*/ 9 w 9"/>
                  <a:gd name="T3" fmla="*/ 10 h 10"/>
                  <a:gd name="T4" fmla="*/ 6 w 9"/>
                  <a:gd name="T5" fmla="*/ 10 h 10"/>
                  <a:gd name="T6" fmla="*/ 0 w 9"/>
                  <a:gd name="T7" fmla="*/ 1 h 10"/>
                  <a:gd name="T8" fmla="*/ 0 w 9"/>
                  <a:gd name="T9" fmla="*/ 0 h 10"/>
                  <a:gd name="T10" fmla="*/ 6 w 9"/>
                  <a:gd name="T11" fmla="*/ 4 h 10"/>
                  <a:gd name="T12" fmla="*/ 9 w 9"/>
                  <a:gd name="T13" fmla="*/ 9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0">
                    <a:moveTo>
                      <a:pt x="9" y="9"/>
                    </a:moveTo>
                    <a:lnTo>
                      <a:pt x="9" y="10"/>
                    </a:lnTo>
                    <a:lnTo>
                      <a:pt x="6" y="10"/>
                    </a:lnTo>
                    <a:lnTo>
                      <a:pt x="0" y="1"/>
                    </a:lnTo>
                    <a:lnTo>
                      <a:pt x="0" y="0"/>
                    </a:lnTo>
                    <a:lnTo>
                      <a:pt x="6" y="4"/>
                    </a:lnTo>
                    <a:lnTo>
                      <a:pt x="9"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49" name="Freeform 298"/>
              <p:cNvSpPr/>
              <p:nvPr/>
            </p:nvSpPr>
            <p:spPr bwMode="auto">
              <a:xfrm>
                <a:off x="3379" y="1032"/>
                <a:ext cx="10" cy="9"/>
              </a:xfrm>
              <a:custGeom>
                <a:avLst/>
                <a:gdLst>
                  <a:gd name="T0" fmla="*/ 0 w 10"/>
                  <a:gd name="T1" fmla="*/ 9 h 9"/>
                  <a:gd name="T2" fmla="*/ 0 w 10"/>
                  <a:gd name="T3" fmla="*/ 9 h 9"/>
                  <a:gd name="T4" fmla="*/ 3 w 10"/>
                  <a:gd name="T5" fmla="*/ 9 h 9"/>
                  <a:gd name="T6" fmla="*/ 10 w 10"/>
                  <a:gd name="T7" fmla="*/ 0 h 9"/>
                  <a:gd name="T8" fmla="*/ 10 w 10"/>
                  <a:gd name="T9" fmla="*/ 0 h 9"/>
                  <a:gd name="T10" fmla="*/ 3 w 10"/>
                  <a:gd name="T11" fmla="*/ 3 h 9"/>
                  <a:gd name="T12" fmla="*/ 0 w 10"/>
                  <a:gd name="T13" fmla="*/ 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9">
                    <a:moveTo>
                      <a:pt x="0" y="9"/>
                    </a:moveTo>
                    <a:lnTo>
                      <a:pt x="0" y="9"/>
                    </a:lnTo>
                    <a:lnTo>
                      <a:pt x="3" y="9"/>
                    </a:lnTo>
                    <a:lnTo>
                      <a:pt x="10" y="0"/>
                    </a:lnTo>
                    <a:lnTo>
                      <a:pt x="3" y="3"/>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50" name="Freeform 299"/>
              <p:cNvSpPr/>
              <p:nvPr/>
            </p:nvSpPr>
            <p:spPr bwMode="auto">
              <a:xfrm>
                <a:off x="3142" y="1035"/>
                <a:ext cx="13" cy="6"/>
              </a:xfrm>
              <a:custGeom>
                <a:avLst/>
                <a:gdLst>
                  <a:gd name="T0" fmla="*/ 3 w 13"/>
                  <a:gd name="T1" fmla="*/ 6 h 6"/>
                  <a:gd name="T2" fmla="*/ 3 w 13"/>
                  <a:gd name="T3" fmla="*/ 6 h 6"/>
                  <a:gd name="T4" fmla="*/ 0 w 13"/>
                  <a:gd name="T5" fmla="*/ 4 h 6"/>
                  <a:gd name="T6" fmla="*/ 0 w 13"/>
                  <a:gd name="T7" fmla="*/ 3 h 6"/>
                  <a:gd name="T8" fmla="*/ 13 w 13"/>
                  <a:gd name="T9" fmla="*/ 0 h 6"/>
                  <a:gd name="T10" fmla="*/ 13 w 13"/>
                  <a:gd name="T11" fmla="*/ 1 h 6"/>
                  <a:gd name="T12" fmla="*/ 3 w 13"/>
                  <a:gd name="T13" fmla="*/ 6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6">
                    <a:moveTo>
                      <a:pt x="3" y="6"/>
                    </a:moveTo>
                    <a:lnTo>
                      <a:pt x="3" y="6"/>
                    </a:lnTo>
                    <a:lnTo>
                      <a:pt x="0" y="4"/>
                    </a:lnTo>
                    <a:lnTo>
                      <a:pt x="0" y="3"/>
                    </a:lnTo>
                    <a:lnTo>
                      <a:pt x="13" y="0"/>
                    </a:lnTo>
                    <a:lnTo>
                      <a:pt x="13" y="1"/>
                    </a:lnTo>
                    <a:lnTo>
                      <a:pt x="3"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51" name="Freeform 300"/>
              <p:cNvSpPr/>
              <p:nvPr/>
            </p:nvSpPr>
            <p:spPr bwMode="auto">
              <a:xfrm>
                <a:off x="3565" y="1032"/>
                <a:ext cx="12" cy="7"/>
              </a:xfrm>
              <a:custGeom>
                <a:avLst/>
                <a:gdLst>
                  <a:gd name="T0" fmla="*/ 9 w 12"/>
                  <a:gd name="T1" fmla="*/ 7 h 7"/>
                  <a:gd name="T2" fmla="*/ 9 w 12"/>
                  <a:gd name="T3" fmla="*/ 7 h 7"/>
                  <a:gd name="T4" fmla="*/ 12 w 12"/>
                  <a:gd name="T5" fmla="*/ 6 h 7"/>
                  <a:gd name="T6" fmla="*/ 12 w 12"/>
                  <a:gd name="T7" fmla="*/ 4 h 7"/>
                  <a:gd name="T8" fmla="*/ 0 w 12"/>
                  <a:gd name="T9" fmla="*/ 0 h 7"/>
                  <a:gd name="T10" fmla="*/ 0 w 12"/>
                  <a:gd name="T11" fmla="*/ 3 h 7"/>
                  <a:gd name="T12" fmla="*/ 9 w 12"/>
                  <a:gd name="T13" fmla="*/ 7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7">
                    <a:moveTo>
                      <a:pt x="9" y="7"/>
                    </a:moveTo>
                    <a:lnTo>
                      <a:pt x="9" y="7"/>
                    </a:lnTo>
                    <a:lnTo>
                      <a:pt x="12" y="6"/>
                    </a:lnTo>
                    <a:lnTo>
                      <a:pt x="12" y="4"/>
                    </a:lnTo>
                    <a:lnTo>
                      <a:pt x="0" y="0"/>
                    </a:lnTo>
                    <a:lnTo>
                      <a:pt x="0" y="3"/>
                    </a:lnTo>
                    <a:lnTo>
                      <a:pt x="9" y="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52" name="Freeform 301"/>
              <p:cNvSpPr/>
              <p:nvPr/>
            </p:nvSpPr>
            <p:spPr bwMode="auto">
              <a:xfrm>
                <a:off x="2684" y="1042"/>
                <a:ext cx="13" cy="5"/>
              </a:xfrm>
              <a:custGeom>
                <a:avLst/>
                <a:gdLst>
                  <a:gd name="T0" fmla="*/ 13 w 13"/>
                  <a:gd name="T1" fmla="*/ 5 h 5"/>
                  <a:gd name="T2" fmla="*/ 6 w 13"/>
                  <a:gd name="T3" fmla="*/ 5 h 5"/>
                  <a:gd name="T4" fmla="*/ 3 w 13"/>
                  <a:gd name="T5" fmla="*/ 3 h 5"/>
                  <a:gd name="T6" fmla="*/ 0 w 13"/>
                  <a:gd name="T7" fmla="*/ 2 h 5"/>
                  <a:gd name="T8" fmla="*/ 3 w 13"/>
                  <a:gd name="T9" fmla="*/ 0 h 5"/>
                  <a:gd name="T10" fmla="*/ 13 w 13"/>
                  <a:gd name="T11" fmla="*/ 3 h 5"/>
                  <a:gd name="T12" fmla="*/ 13 w 13"/>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5">
                    <a:moveTo>
                      <a:pt x="13" y="5"/>
                    </a:moveTo>
                    <a:lnTo>
                      <a:pt x="6" y="5"/>
                    </a:lnTo>
                    <a:lnTo>
                      <a:pt x="3" y="3"/>
                    </a:lnTo>
                    <a:lnTo>
                      <a:pt x="0" y="2"/>
                    </a:lnTo>
                    <a:lnTo>
                      <a:pt x="3" y="0"/>
                    </a:lnTo>
                    <a:lnTo>
                      <a:pt x="13" y="3"/>
                    </a:lnTo>
                    <a:lnTo>
                      <a:pt x="1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53" name="Freeform 302"/>
              <p:cNvSpPr/>
              <p:nvPr/>
            </p:nvSpPr>
            <p:spPr bwMode="auto">
              <a:xfrm>
                <a:off x="4023" y="1039"/>
                <a:ext cx="12" cy="3"/>
              </a:xfrm>
              <a:custGeom>
                <a:avLst/>
                <a:gdLst>
                  <a:gd name="T0" fmla="*/ 0 w 12"/>
                  <a:gd name="T1" fmla="*/ 3 h 3"/>
                  <a:gd name="T2" fmla="*/ 6 w 12"/>
                  <a:gd name="T3" fmla="*/ 3 h 3"/>
                  <a:gd name="T4" fmla="*/ 9 w 12"/>
                  <a:gd name="T5" fmla="*/ 3 h 3"/>
                  <a:gd name="T6" fmla="*/ 12 w 12"/>
                  <a:gd name="T7" fmla="*/ 0 h 3"/>
                  <a:gd name="T8" fmla="*/ 9 w 12"/>
                  <a:gd name="T9" fmla="*/ 0 h 3"/>
                  <a:gd name="T10" fmla="*/ 0 w 12"/>
                  <a:gd name="T11" fmla="*/ 3 h 3"/>
                  <a:gd name="T12" fmla="*/ 0 w 12"/>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3">
                    <a:moveTo>
                      <a:pt x="0" y="3"/>
                    </a:moveTo>
                    <a:lnTo>
                      <a:pt x="6" y="3"/>
                    </a:lnTo>
                    <a:lnTo>
                      <a:pt x="9" y="3"/>
                    </a:lnTo>
                    <a:lnTo>
                      <a:pt x="12" y="0"/>
                    </a:lnTo>
                    <a:lnTo>
                      <a:pt x="9"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54" name="Freeform 303"/>
              <p:cNvSpPr/>
              <p:nvPr/>
            </p:nvSpPr>
            <p:spPr bwMode="auto">
              <a:xfrm>
                <a:off x="3113" y="1047"/>
                <a:ext cx="13" cy="6"/>
              </a:xfrm>
              <a:custGeom>
                <a:avLst/>
                <a:gdLst>
                  <a:gd name="T0" fmla="*/ 10 w 13"/>
                  <a:gd name="T1" fmla="*/ 4 h 6"/>
                  <a:gd name="T2" fmla="*/ 0 w 13"/>
                  <a:gd name="T3" fmla="*/ 6 h 6"/>
                  <a:gd name="T4" fmla="*/ 0 w 13"/>
                  <a:gd name="T5" fmla="*/ 6 h 6"/>
                  <a:gd name="T6" fmla="*/ 0 w 13"/>
                  <a:gd name="T7" fmla="*/ 6 h 6"/>
                  <a:gd name="T8" fmla="*/ 0 w 13"/>
                  <a:gd name="T9" fmla="*/ 4 h 6"/>
                  <a:gd name="T10" fmla="*/ 10 w 13"/>
                  <a:gd name="T11" fmla="*/ 0 h 6"/>
                  <a:gd name="T12" fmla="*/ 13 w 13"/>
                  <a:gd name="T13" fmla="*/ 0 h 6"/>
                  <a:gd name="T14" fmla="*/ 10 w 13"/>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6">
                    <a:moveTo>
                      <a:pt x="10" y="4"/>
                    </a:moveTo>
                    <a:lnTo>
                      <a:pt x="0" y="6"/>
                    </a:lnTo>
                    <a:lnTo>
                      <a:pt x="0" y="4"/>
                    </a:lnTo>
                    <a:lnTo>
                      <a:pt x="10" y="0"/>
                    </a:lnTo>
                    <a:lnTo>
                      <a:pt x="13" y="0"/>
                    </a:lnTo>
                    <a:lnTo>
                      <a:pt x="1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55" name="Freeform 304"/>
              <p:cNvSpPr/>
              <p:nvPr/>
            </p:nvSpPr>
            <p:spPr bwMode="auto">
              <a:xfrm>
                <a:off x="3593" y="1045"/>
                <a:ext cx="17" cy="6"/>
              </a:xfrm>
              <a:custGeom>
                <a:avLst/>
                <a:gdLst>
                  <a:gd name="T0" fmla="*/ 4 w 17"/>
                  <a:gd name="T1" fmla="*/ 5 h 6"/>
                  <a:gd name="T2" fmla="*/ 13 w 17"/>
                  <a:gd name="T3" fmla="*/ 6 h 6"/>
                  <a:gd name="T4" fmla="*/ 13 w 17"/>
                  <a:gd name="T5" fmla="*/ 6 h 6"/>
                  <a:gd name="T6" fmla="*/ 17 w 17"/>
                  <a:gd name="T7" fmla="*/ 6 h 6"/>
                  <a:gd name="T8" fmla="*/ 17 w 17"/>
                  <a:gd name="T9" fmla="*/ 5 h 6"/>
                  <a:gd name="T10" fmla="*/ 4 w 17"/>
                  <a:gd name="T11" fmla="*/ 0 h 6"/>
                  <a:gd name="T12" fmla="*/ 0 w 17"/>
                  <a:gd name="T13" fmla="*/ 0 h 6"/>
                  <a:gd name="T14" fmla="*/ 4 w 17"/>
                  <a:gd name="T15" fmla="*/ 5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 h="6">
                    <a:moveTo>
                      <a:pt x="4" y="5"/>
                    </a:moveTo>
                    <a:lnTo>
                      <a:pt x="13" y="6"/>
                    </a:lnTo>
                    <a:lnTo>
                      <a:pt x="17" y="6"/>
                    </a:lnTo>
                    <a:lnTo>
                      <a:pt x="17" y="5"/>
                    </a:lnTo>
                    <a:lnTo>
                      <a:pt x="4" y="0"/>
                    </a:lnTo>
                    <a:lnTo>
                      <a:pt x="0" y="0"/>
                    </a:lnTo>
                    <a:lnTo>
                      <a:pt x="4"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56" name="Freeform 305"/>
              <p:cNvSpPr/>
              <p:nvPr/>
            </p:nvSpPr>
            <p:spPr bwMode="auto">
              <a:xfrm>
                <a:off x="2722" y="1050"/>
                <a:ext cx="26" cy="6"/>
              </a:xfrm>
              <a:custGeom>
                <a:avLst/>
                <a:gdLst>
                  <a:gd name="T0" fmla="*/ 23 w 26"/>
                  <a:gd name="T1" fmla="*/ 4 h 6"/>
                  <a:gd name="T2" fmla="*/ 26 w 26"/>
                  <a:gd name="T3" fmla="*/ 6 h 6"/>
                  <a:gd name="T4" fmla="*/ 26 w 26"/>
                  <a:gd name="T5" fmla="*/ 6 h 6"/>
                  <a:gd name="T6" fmla="*/ 7 w 26"/>
                  <a:gd name="T7" fmla="*/ 4 h 6"/>
                  <a:gd name="T8" fmla="*/ 0 w 26"/>
                  <a:gd name="T9" fmla="*/ 1 h 6"/>
                  <a:gd name="T10" fmla="*/ 0 w 26"/>
                  <a:gd name="T11" fmla="*/ 0 h 6"/>
                  <a:gd name="T12" fmla="*/ 16 w 26"/>
                  <a:gd name="T13" fmla="*/ 4 h 6"/>
                  <a:gd name="T14" fmla="*/ 23 w 2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6">
                    <a:moveTo>
                      <a:pt x="23" y="4"/>
                    </a:moveTo>
                    <a:lnTo>
                      <a:pt x="26" y="6"/>
                    </a:lnTo>
                    <a:lnTo>
                      <a:pt x="7" y="4"/>
                    </a:lnTo>
                    <a:lnTo>
                      <a:pt x="0" y="1"/>
                    </a:lnTo>
                    <a:lnTo>
                      <a:pt x="0" y="0"/>
                    </a:lnTo>
                    <a:lnTo>
                      <a:pt x="16" y="4"/>
                    </a:lnTo>
                    <a:lnTo>
                      <a:pt x="2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57" name="Freeform 306"/>
              <p:cNvSpPr/>
              <p:nvPr/>
            </p:nvSpPr>
            <p:spPr bwMode="auto">
              <a:xfrm>
                <a:off x="3971" y="1047"/>
                <a:ext cx="26" cy="6"/>
              </a:xfrm>
              <a:custGeom>
                <a:avLst/>
                <a:gdLst>
                  <a:gd name="T0" fmla="*/ 4 w 26"/>
                  <a:gd name="T1" fmla="*/ 4 h 6"/>
                  <a:gd name="T2" fmla="*/ 0 w 26"/>
                  <a:gd name="T3" fmla="*/ 4 h 6"/>
                  <a:gd name="T4" fmla="*/ 0 w 26"/>
                  <a:gd name="T5" fmla="*/ 6 h 6"/>
                  <a:gd name="T6" fmla="*/ 20 w 26"/>
                  <a:gd name="T7" fmla="*/ 4 h 6"/>
                  <a:gd name="T8" fmla="*/ 26 w 26"/>
                  <a:gd name="T9" fmla="*/ 1 h 6"/>
                  <a:gd name="T10" fmla="*/ 26 w 26"/>
                  <a:gd name="T11" fmla="*/ 0 h 6"/>
                  <a:gd name="T12" fmla="*/ 10 w 26"/>
                  <a:gd name="T13" fmla="*/ 4 h 6"/>
                  <a:gd name="T14" fmla="*/ 4 w 2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 h="6">
                    <a:moveTo>
                      <a:pt x="4" y="4"/>
                    </a:moveTo>
                    <a:lnTo>
                      <a:pt x="0" y="4"/>
                    </a:lnTo>
                    <a:lnTo>
                      <a:pt x="0" y="6"/>
                    </a:lnTo>
                    <a:lnTo>
                      <a:pt x="20" y="4"/>
                    </a:lnTo>
                    <a:lnTo>
                      <a:pt x="26" y="1"/>
                    </a:lnTo>
                    <a:lnTo>
                      <a:pt x="26" y="0"/>
                    </a:lnTo>
                    <a:lnTo>
                      <a:pt x="10" y="4"/>
                    </a:lnTo>
                    <a:lnTo>
                      <a:pt x="4"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58" name="Freeform 307"/>
              <p:cNvSpPr/>
              <p:nvPr/>
            </p:nvSpPr>
            <p:spPr bwMode="auto">
              <a:xfrm>
                <a:off x="3248" y="1051"/>
                <a:ext cx="105" cy="40"/>
              </a:xfrm>
              <a:custGeom>
                <a:avLst/>
                <a:gdLst>
                  <a:gd name="T0" fmla="*/ 102 w 105"/>
                  <a:gd name="T1" fmla="*/ 16 h 40"/>
                  <a:gd name="T2" fmla="*/ 92 w 105"/>
                  <a:gd name="T3" fmla="*/ 28 h 40"/>
                  <a:gd name="T4" fmla="*/ 76 w 105"/>
                  <a:gd name="T5" fmla="*/ 34 h 40"/>
                  <a:gd name="T6" fmla="*/ 57 w 105"/>
                  <a:gd name="T7" fmla="*/ 38 h 40"/>
                  <a:gd name="T8" fmla="*/ 38 w 105"/>
                  <a:gd name="T9" fmla="*/ 40 h 40"/>
                  <a:gd name="T10" fmla="*/ 25 w 105"/>
                  <a:gd name="T11" fmla="*/ 38 h 40"/>
                  <a:gd name="T12" fmla="*/ 16 w 105"/>
                  <a:gd name="T13" fmla="*/ 35 h 40"/>
                  <a:gd name="T14" fmla="*/ 0 w 105"/>
                  <a:gd name="T15" fmla="*/ 28 h 40"/>
                  <a:gd name="T16" fmla="*/ 0 w 105"/>
                  <a:gd name="T17" fmla="*/ 26 h 40"/>
                  <a:gd name="T18" fmla="*/ 0 w 105"/>
                  <a:gd name="T19" fmla="*/ 26 h 40"/>
                  <a:gd name="T20" fmla="*/ 9 w 105"/>
                  <a:gd name="T21" fmla="*/ 28 h 40"/>
                  <a:gd name="T22" fmla="*/ 57 w 105"/>
                  <a:gd name="T23" fmla="*/ 28 h 40"/>
                  <a:gd name="T24" fmla="*/ 76 w 105"/>
                  <a:gd name="T25" fmla="*/ 23 h 40"/>
                  <a:gd name="T26" fmla="*/ 86 w 105"/>
                  <a:gd name="T27" fmla="*/ 13 h 40"/>
                  <a:gd name="T28" fmla="*/ 96 w 105"/>
                  <a:gd name="T29" fmla="*/ 6 h 40"/>
                  <a:gd name="T30" fmla="*/ 99 w 105"/>
                  <a:gd name="T31" fmla="*/ 0 h 40"/>
                  <a:gd name="T32" fmla="*/ 105 w 105"/>
                  <a:gd name="T33" fmla="*/ 0 h 40"/>
                  <a:gd name="T34" fmla="*/ 102 w 105"/>
                  <a:gd name="T35" fmla="*/ 16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5" h="40">
                    <a:moveTo>
                      <a:pt x="102" y="16"/>
                    </a:moveTo>
                    <a:lnTo>
                      <a:pt x="92" y="28"/>
                    </a:lnTo>
                    <a:lnTo>
                      <a:pt x="76" y="34"/>
                    </a:lnTo>
                    <a:lnTo>
                      <a:pt x="57" y="38"/>
                    </a:lnTo>
                    <a:lnTo>
                      <a:pt x="38" y="40"/>
                    </a:lnTo>
                    <a:lnTo>
                      <a:pt x="25" y="38"/>
                    </a:lnTo>
                    <a:lnTo>
                      <a:pt x="16" y="35"/>
                    </a:lnTo>
                    <a:lnTo>
                      <a:pt x="0" y="28"/>
                    </a:lnTo>
                    <a:lnTo>
                      <a:pt x="0" y="26"/>
                    </a:lnTo>
                    <a:lnTo>
                      <a:pt x="9" y="28"/>
                    </a:lnTo>
                    <a:lnTo>
                      <a:pt x="57" y="28"/>
                    </a:lnTo>
                    <a:lnTo>
                      <a:pt x="76" y="23"/>
                    </a:lnTo>
                    <a:lnTo>
                      <a:pt x="86" y="13"/>
                    </a:lnTo>
                    <a:lnTo>
                      <a:pt x="96" y="6"/>
                    </a:lnTo>
                    <a:lnTo>
                      <a:pt x="99" y="0"/>
                    </a:lnTo>
                    <a:lnTo>
                      <a:pt x="105" y="0"/>
                    </a:lnTo>
                    <a:lnTo>
                      <a:pt x="102" y="1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59" name="Freeform 308"/>
              <p:cNvSpPr/>
              <p:nvPr/>
            </p:nvSpPr>
            <p:spPr bwMode="auto">
              <a:xfrm>
                <a:off x="3369" y="1050"/>
                <a:ext cx="103" cy="39"/>
              </a:xfrm>
              <a:custGeom>
                <a:avLst/>
                <a:gdLst>
                  <a:gd name="T0" fmla="*/ 0 w 103"/>
                  <a:gd name="T1" fmla="*/ 17 h 39"/>
                  <a:gd name="T2" fmla="*/ 13 w 103"/>
                  <a:gd name="T3" fmla="*/ 27 h 39"/>
                  <a:gd name="T4" fmla="*/ 29 w 103"/>
                  <a:gd name="T5" fmla="*/ 35 h 39"/>
                  <a:gd name="T6" fmla="*/ 48 w 103"/>
                  <a:gd name="T7" fmla="*/ 38 h 39"/>
                  <a:gd name="T8" fmla="*/ 64 w 103"/>
                  <a:gd name="T9" fmla="*/ 39 h 39"/>
                  <a:gd name="T10" fmla="*/ 77 w 103"/>
                  <a:gd name="T11" fmla="*/ 39 h 39"/>
                  <a:gd name="T12" fmla="*/ 90 w 103"/>
                  <a:gd name="T13" fmla="*/ 35 h 39"/>
                  <a:gd name="T14" fmla="*/ 103 w 103"/>
                  <a:gd name="T15" fmla="*/ 27 h 39"/>
                  <a:gd name="T16" fmla="*/ 103 w 103"/>
                  <a:gd name="T17" fmla="*/ 26 h 39"/>
                  <a:gd name="T18" fmla="*/ 103 w 103"/>
                  <a:gd name="T19" fmla="*/ 26 h 39"/>
                  <a:gd name="T20" fmla="*/ 93 w 103"/>
                  <a:gd name="T21" fmla="*/ 29 h 39"/>
                  <a:gd name="T22" fmla="*/ 45 w 103"/>
                  <a:gd name="T23" fmla="*/ 27 h 39"/>
                  <a:gd name="T24" fmla="*/ 26 w 103"/>
                  <a:gd name="T25" fmla="*/ 23 h 39"/>
                  <a:gd name="T26" fmla="*/ 16 w 103"/>
                  <a:gd name="T27" fmla="*/ 12 h 39"/>
                  <a:gd name="T28" fmla="*/ 7 w 103"/>
                  <a:gd name="T29" fmla="*/ 6 h 39"/>
                  <a:gd name="T30" fmla="*/ 4 w 103"/>
                  <a:gd name="T31" fmla="*/ 0 h 39"/>
                  <a:gd name="T32" fmla="*/ 0 w 103"/>
                  <a:gd name="T33" fmla="*/ 1 h 39"/>
                  <a:gd name="T34" fmla="*/ 0 w 103"/>
                  <a:gd name="T35" fmla="*/ 1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3" h="39">
                    <a:moveTo>
                      <a:pt x="0" y="17"/>
                    </a:moveTo>
                    <a:lnTo>
                      <a:pt x="13" y="27"/>
                    </a:lnTo>
                    <a:lnTo>
                      <a:pt x="29" y="35"/>
                    </a:lnTo>
                    <a:lnTo>
                      <a:pt x="48" y="38"/>
                    </a:lnTo>
                    <a:lnTo>
                      <a:pt x="64" y="39"/>
                    </a:lnTo>
                    <a:lnTo>
                      <a:pt x="77" y="39"/>
                    </a:lnTo>
                    <a:lnTo>
                      <a:pt x="90" y="35"/>
                    </a:lnTo>
                    <a:lnTo>
                      <a:pt x="103" y="27"/>
                    </a:lnTo>
                    <a:lnTo>
                      <a:pt x="103" y="26"/>
                    </a:lnTo>
                    <a:lnTo>
                      <a:pt x="93" y="29"/>
                    </a:lnTo>
                    <a:lnTo>
                      <a:pt x="45" y="27"/>
                    </a:lnTo>
                    <a:lnTo>
                      <a:pt x="26" y="23"/>
                    </a:lnTo>
                    <a:lnTo>
                      <a:pt x="16" y="12"/>
                    </a:lnTo>
                    <a:lnTo>
                      <a:pt x="7" y="6"/>
                    </a:lnTo>
                    <a:lnTo>
                      <a:pt x="4" y="0"/>
                    </a:lnTo>
                    <a:lnTo>
                      <a:pt x="0" y="1"/>
                    </a:lnTo>
                    <a:lnTo>
                      <a:pt x="0" y="17"/>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60" name="Freeform 309"/>
              <p:cNvSpPr/>
              <p:nvPr/>
            </p:nvSpPr>
            <p:spPr bwMode="auto">
              <a:xfrm>
                <a:off x="3087" y="1054"/>
                <a:ext cx="10" cy="5"/>
              </a:xfrm>
              <a:custGeom>
                <a:avLst/>
                <a:gdLst>
                  <a:gd name="T0" fmla="*/ 10 w 10"/>
                  <a:gd name="T1" fmla="*/ 2 h 5"/>
                  <a:gd name="T2" fmla="*/ 4 w 10"/>
                  <a:gd name="T3" fmla="*/ 5 h 5"/>
                  <a:gd name="T4" fmla="*/ 0 w 10"/>
                  <a:gd name="T5" fmla="*/ 3 h 5"/>
                  <a:gd name="T6" fmla="*/ 0 w 10"/>
                  <a:gd name="T7" fmla="*/ 3 h 5"/>
                  <a:gd name="T8" fmla="*/ 7 w 10"/>
                  <a:gd name="T9" fmla="*/ 2 h 5"/>
                  <a:gd name="T10" fmla="*/ 10 w 10"/>
                  <a:gd name="T11" fmla="*/ 0 h 5"/>
                  <a:gd name="T12" fmla="*/ 10 w 10"/>
                  <a:gd name="T13" fmla="*/ 2 h 5"/>
                  <a:gd name="T14" fmla="*/ 10 w 10"/>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5">
                    <a:moveTo>
                      <a:pt x="10" y="2"/>
                    </a:moveTo>
                    <a:lnTo>
                      <a:pt x="4" y="5"/>
                    </a:lnTo>
                    <a:lnTo>
                      <a:pt x="0" y="3"/>
                    </a:lnTo>
                    <a:lnTo>
                      <a:pt x="7" y="2"/>
                    </a:lnTo>
                    <a:lnTo>
                      <a:pt x="10" y="0"/>
                    </a:lnTo>
                    <a:lnTo>
                      <a:pt x="1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61" name="Freeform 310"/>
              <p:cNvSpPr/>
              <p:nvPr/>
            </p:nvSpPr>
            <p:spPr bwMode="auto">
              <a:xfrm>
                <a:off x="3622" y="1053"/>
                <a:ext cx="10" cy="4"/>
              </a:xfrm>
              <a:custGeom>
                <a:avLst/>
                <a:gdLst>
                  <a:gd name="T0" fmla="*/ 0 w 10"/>
                  <a:gd name="T1" fmla="*/ 1 h 4"/>
                  <a:gd name="T2" fmla="*/ 7 w 10"/>
                  <a:gd name="T3" fmla="*/ 4 h 4"/>
                  <a:gd name="T4" fmla="*/ 10 w 10"/>
                  <a:gd name="T5" fmla="*/ 3 h 4"/>
                  <a:gd name="T6" fmla="*/ 10 w 10"/>
                  <a:gd name="T7" fmla="*/ 1 h 4"/>
                  <a:gd name="T8" fmla="*/ 4 w 10"/>
                  <a:gd name="T9" fmla="*/ 1 h 4"/>
                  <a:gd name="T10" fmla="*/ 0 w 10"/>
                  <a:gd name="T11" fmla="*/ 0 h 4"/>
                  <a:gd name="T12" fmla="*/ 0 w 10"/>
                  <a:gd name="T13" fmla="*/ 0 h 4"/>
                  <a:gd name="T14" fmla="*/ 0 w 10"/>
                  <a:gd name="T15" fmla="*/ 1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4">
                    <a:moveTo>
                      <a:pt x="0" y="1"/>
                    </a:moveTo>
                    <a:lnTo>
                      <a:pt x="7" y="4"/>
                    </a:lnTo>
                    <a:lnTo>
                      <a:pt x="10" y="3"/>
                    </a:lnTo>
                    <a:lnTo>
                      <a:pt x="10" y="1"/>
                    </a:lnTo>
                    <a:lnTo>
                      <a:pt x="4" y="1"/>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62" name="Freeform 311"/>
              <p:cNvSpPr/>
              <p:nvPr/>
            </p:nvSpPr>
            <p:spPr bwMode="auto">
              <a:xfrm>
                <a:off x="3260" y="1057"/>
                <a:ext cx="87" cy="31"/>
              </a:xfrm>
              <a:custGeom>
                <a:avLst/>
                <a:gdLst>
                  <a:gd name="T0" fmla="*/ 74 w 87"/>
                  <a:gd name="T1" fmla="*/ 20 h 31"/>
                  <a:gd name="T2" fmla="*/ 61 w 87"/>
                  <a:gd name="T3" fmla="*/ 26 h 31"/>
                  <a:gd name="T4" fmla="*/ 45 w 87"/>
                  <a:gd name="T5" fmla="*/ 29 h 31"/>
                  <a:gd name="T6" fmla="*/ 20 w 87"/>
                  <a:gd name="T7" fmla="*/ 31 h 31"/>
                  <a:gd name="T8" fmla="*/ 7 w 87"/>
                  <a:gd name="T9" fmla="*/ 28 h 31"/>
                  <a:gd name="T10" fmla="*/ 0 w 87"/>
                  <a:gd name="T11" fmla="*/ 25 h 31"/>
                  <a:gd name="T12" fmla="*/ 45 w 87"/>
                  <a:gd name="T13" fmla="*/ 25 h 31"/>
                  <a:gd name="T14" fmla="*/ 68 w 87"/>
                  <a:gd name="T15" fmla="*/ 19 h 31"/>
                  <a:gd name="T16" fmla="*/ 77 w 87"/>
                  <a:gd name="T17" fmla="*/ 10 h 31"/>
                  <a:gd name="T18" fmla="*/ 77 w 87"/>
                  <a:gd name="T19" fmla="*/ 8 h 31"/>
                  <a:gd name="T20" fmla="*/ 87 w 87"/>
                  <a:gd name="T21" fmla="*/ 0 h 31"/>
                  <a:gd name="T22" fmla="*/ 87 w 87"/>
                  <a:gd name="T23" fmla="*/ 10 h 31"/>
                  <a:gd name="T24" fmla="*/ 74 w 87"/>
                  <a:gd name="T25" fmla="*/ 20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7" h="31">
                    <a:moveTo>
                      <a:pt x="74" y="20"/>
                    </a:moveTo>
                    <a:lnTo>
                      <a:pt x="61" y="26"/>
                    </a:lnTo>
                    <a:lnTo>
                      <a:pt x="45" y="29"/>
                    </a:lnTo>
                    <a:lnTo>
                      <a:pt x="20" y="31"/>
                    </a:lnTo>
                    <a:lnTo>
                      <a:pt x="7" y="28"/>
                    </a:lnTo>
                    <a:lnTo>
                      <a:pt x="0" y="25"/>
                    </a:lnTo>
                    <a:lnTo>
                      <a:pt x="45" y="25"/>
                    </a:lnTo>
                    <a:lnTo>
                      <a:pt x="68" y="19"/>
                    </a:lnTo>
                    <a:lnTo>
                      <a:pt x="77" y="10"/>
                    </a:lnTo>
                    <a:lnTo>
                      <a:pt x="77" y="8"/>
                    </a:lnTo>
                    <a:lnTo>
                      <a:pt x="87" y="0"/>
                    </a:lnTo>
                    <a:lnTo>
                      <a:pt x="87" y="10"/>
                    </a:lnTo>
                    <a:lnTo>
                      <a:pt x="74" y="20"/>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63" name="Freeform 312"/>
              <p:cNvSpPr/>
              <p:nvPr/>
            </p:nvSpPr>
            <p:spPr bwMode="auto">
              <a:xfrm>
                <a:off x="3373" y="1057"/>
                <a:ext cx="86" cy="29"/>
              </a:xfrm>
              <a:custGeom>
                <a:avLst/>
                <a:gdLst>
                  <a:gd name="T0" fmla="*/ 12 w 86"/>
                  <a:gd name="T1" fmla="*/ 19 h 29"/>
                  <a:gd name="T2" fmla="*/ 28 w 86"/>
                  <a:gd name="T3" fmla="*/ 25 h 29"/>
                  <a:gd name="T4" fmla="*/ 44 w 86"/>
                  <a:gd name="T5" fmla="*/ 29 h 29"/>
                  <a:gd name="T6" fmla="*/ 70 w 86"/>
                  <a:gd name="T7" fmla="*/ 29 h 29"/>
                  <a:gd name="T8" fmla="*/ 83 w 86"/>
                  <a:gd name="T9" fmla="*/ 26 h 29"/>
                  <a:gd name="T10" fmla="*/ 86 w 86"/>
                  <a:gd name="T11" fmla="*/ 23 h 29"/>
                  <a:gd name="T12" fmla="*/ 41 w 86"/>
                  <a:gd name="T13" fmla="*/ 23 h 29"/>
                  <a:gd name="T14" fmla="*/ 19 w 86"/>
                  <a:gd name="T15" fmla="*/ 17 h 29"/>
                  <a:gd name="T16" fmla="*/ 9 w 86"/>
                  <a:gd name="T17" fmla="*/ 10 h 29"/>
                  <a:gd name="T18" fmla="*/ 9 w 86"/>
                  <a:gd name="T19" fmla="*/ 7 h 29"/>
                  <a:gd name="T20" fmla="*/ 0 w 86"/>
                  <a:gd name="T21" fmla="*/ 0 h 29"/>
                  <a:gd name="T22" fmla="*/ 3 w 86"/>
                  <a:gd name="T23" fmla="*/ 10 h 29"/>
                  <a:gd name="T24" fmla="*/ 12 w 86"/>
                  <a:gd name="T25" fmla="*/ 19 h 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 h="29">
                    <a:moveTo>
                      <a:pt x="12" y="19"/>
                    </a:moveTo>
                    <a:lnTo>
                      <a:pt x="28" y="25"/>
                    </a:lnTo>
                    <a:lnTo>
                      <a:pt x="44" y="29"/>
                    </a:lnTo>
                    <a:lnTo>
                      <a:pt x="70" y="29"/>
                    </a:lnTo>
                    <a:lnTo>
                      <a:pt x="83" y="26"/>
                    </a:lnTo>
                    <a:lnTo>
                      <a:pt x="86" y="23"/>
                    </a:lnTo>
                    <a:lnTo>
                      <a:pt x="41" y="23"/>
                    </a:lnTo>
                    <a:lnTo>
                      <a:pt x="19" y="17"/>
                    </a:lnTo>
                    <a:lnTo>
                      <a:pt x="9" y="10"/>
                    </a:lnTo>
                    <a:lnTo>
                      <a:pt x="9" y="7"/>
                    </a:lnTo>
                    <a:lnTo>
                      <a:pt x="0" y="0"/>
                    </a:lnTo>
                    <a:lnTo>
                      <a:pt x="3" y="10"/>
                    </a:lnTo>
                    <a:lnTo>
                      <a:pt x="12" y="19"/>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64" name="Freeform 313"/>
              <p:cNvSpPr/>
              <p:nvPr/>
            </p:nvSpPr>
            <p:spPr bwMode="auto">
              <a:xfrm>
                <a:off x="2767" y="1059"/>
                <a:ext cx="23" cy="5"/>
              </a:xfrm>
              <a:custGeom>
                <a:avLst/>
                <a:gdLst>
                  <a:gd name="T0" fmla="*/ 23 w 23"/>
                  <a:gd name="T1" fmla="*/ 5 h 5"/>
                  <a:gd name="T2" fmla="*/ 23 w 23"/>
                  <a:gd name="T3" fmla="*/ 5 h 5"/>
                  <a:gd name="T4" fmla="*/ 3 w 23"/>
                  <a:gd name="T5" fmla="*/ 3 h 5"/>
                  <a:gd name="T6" fmla="*/ 0 w 23"/>
                  <a:gd name="T7" fmla="*/ 2 h 5"/>
                  <a:gd name="T8" fmla="*/ 3 w 23"/>
                  <a:gd name="T9" fmla="*/ 0 h 5"/>
                  <a:gd name="T10" fmla="*/ 19 w 23"/>
                  <a:gd name="T11" fmla="*/ 3 h 5"/>
                  <a:gd name="T12" fmla="*/ 23 w 23"/>
                  <a:gd name="T13" fmla="*/ 5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 h="5">
                    <a:moveTo>
                      <a:pt x="23" y="5"/>
                    </a:moveTo>
                    <a:lnTo>
                      <a:pt x="23" y="5"/>
                    </a:lnTo>
                    <a:lnTo>
                      <a:pt x="3" y="3"/>
                    </a:lnTo>
                    <a:lnTo>
                      <a:pt x="0" y="2"/>
                    </a:lnTo>
                    <a:lnTo>
                      <a:pt x="3" y="0"/>
                    </a:lnTo>
                    <a:lnTo>
                      <a:pt x="19" y="3"/>
                    </a:lnTo>
                    <a:lnTo>
                      <a:pt x="2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65" name="Freeform 314"/>
              <p:cNvSpPr/>
              <p:nvPr/>
            </p:nvSpPr>
            <p:spPr bwMode="auto">
              <a:xfrm>
                <a:off x="3930" y="1056"/>
                <a:ext cx="22" cy="5"/>
              </a:xfrm>
              <a:custGeom>
                <a:avLst/>
                <a:gdLst>
                  <a:gd name="T0" fmla="*/ 0 w 22"/>
                  <a:gd name="T1" fmla="*/ 3 h 5"/>
                  <a:gd name="T2" fmla="*/ 0 w 22"/>
                  <a:gd name="T3" fmla="*/ 5 h 5"/>
                  <a:gd name="T4" fmla="*/ 19 w 22"/>
                  <a:gd name="T5" fmla="*/ 3 h 5"/>
                  <a:gd name="T6" fmla="*/ 22 w 22"/>
                  <a:gd name="T7" fmla="*/ 1 h 5"/>
                  <a:gd name="T8" fmla="*/ 19 w 22"/>
                  <a:gd name="T9" fmla="*/ 0 h 5"/>
                  <a:gd name="T10" fmla="*/ 3 w 22"/>
                  <a:gd name="T11" fmla="*/ 3 h 5"/>
                  <a:gd name="T12" fmla="*/ 0 w 22"/>
                  <a:gd name="T13" fmla="*/ 3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 h="5">
                    <a:moveTo>
                      <a:pt x="0" y="3"/>
                    </a:moveTo>
                    <a:lnTo>
                      <a:pt x="0" y="5"/>
                    </a:lnTo>
                    <a:lnTo>
                      <a:pt x="19" y="3"/>
                    </a:lnTo>
                    <a:lnTo>
                      <a:pt x="22" y="1"/>
                    </a:lnTo>
                    <a:lnTo>
                      <a:pt x="19" y="0"/>
                    </a:lnTo>
                    <a:lnTo>
                      <a:pt x="3" y="3"/>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66" name="Freeform 315"/>
              <p:cNvSpPr/>
              <p:nvPr/>
            </p:nvSpPr>
            <p:spPr bwMode="auto">
              <a:xfrm>
                <a:off x="3046" y="1062"/>
                <a:ext cx="19" cy="3"/>
              </a:xfrm>
              <a:custGeom>
                <a:avLst/>
                <a:gdLst>
                  <a:gd name="T0" fmla="*/ 9 w 19"/>
                  <a:gd name="T1" fmla="*/ 3 h 3"/>
                  <a:gd name="T2" fmla="*/ 0 w 19"/>
                  <a:gd name="T3" fmla="*/ 3 h 3"/>
                  <a:gd name="T4" fmla="*/ 0 w 19"/>
                  <a:gd name="T5" fmla="*/ 2 h 3"/>
                  <a:gd name="T6" fmla="*/ 13 w 19"/>
                  <a:gd name="T7" fmla="*/ 0 h 3"/>
                  <a:gd name="T8" fmla="*/ 19 w 19"/>
                  <a:gd name="T9" fmla="*/ 0 h 3"/>
                  <a:gd name="T10" fmla="*/ 9 w 19"/>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3">
                    <a:moveTo>
                      <a:pt x="9" y="3"/>
                    </a:moveTo>
                    <a:lnTo>
                      <a:pt x="0" y="3"/>
                    </a:lnTo>
                    <a:lnTo>
                      <a:pt x="0" y="2"/>
                    </a:lnTo>
                    <a:lnTo>
                      <a:pt x="13" y="0"/>
                    </a:lnTo>
                    <a:lnTo>
                      <a:pt x="19" y="0"/>
                    </a:lnTo>
                    <a:lnTo>
                      <a:pt x="9"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67" name="Freeform 316"/>
              <p:cNvSpPr/>
              <p:nvPr/>
            </p:nvSpPr>
            <p:spPr bwMode="auto">
              <a:xfrm>
                <a:off x="3654" y="1059"/>
                <a:ext cx="23" cy="3"/>
              </a:xfrm>
              <a:custGeom>
                <a:avLst/>
                <a:gdLst>
                  <a:gd name="T0" fmla="*/ 10 w 23"/>
                  <a:gd name="T1" fmla="*/ 3 h 3"/>
                  <a:gd name="T2" fmla="*/ 20 w 23"/>
                  <a:gd name="T3" fmla="*/ 3 h 3"/>
                  <a:gd name="T4" fmla="*/ 23 w 23"/>
                  <a:gd name="T5" fmla="*/ 3 h 3"/>
                  <a:gd name="T6" fmla="*/ 7 w 23"/>
                  <a:gd name="T7" fmla="*/ 0 h 3"/>
                  <a:gd name="T8" fmla="*/ 0 w 23"/>
                  <a:gd name="T9" fmla="*/ 2 h 3"/>
                  <a:gd name="T10" fmla="*/ 10 w 23"/>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3">
                    <a:moveTo>
                      <a:pt x="10" y="3"/>
                    </a:moveTo>
                    <a:lnTo>
                      <a:pt x="20" y="3"/>
                    </a:lnTo>
                    <a:lnTo>
                      <a:pt x="23" y="3"/>
                    </a:lnTo>
                    <a:lnTo>
                      <a:pt x="7" y="0"/>
                    </a:lnTo>
                    <a:lnTo>
                      <a:pt x="0" y="2"/>
                    </a:lnTo>
                    <a:lnTo>
                      <a:pt x="1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68" name="Freeform 317"/>
              <p:cNvSpPr/>
              <p:nvPr/>
            </p:nvSpPr>
            <p:spPr bwMode="auto">
              <a:xfrm>
                <a:off x="2812" y="1064"/>
                <a:ext cx="19" cy="4"/>
              </a:xfrm>
              <a:custGeom>
                <a:avLst/>
                <a:gdLst>
                  <a:gd name="T0" fmla="*/ 13 w 19"/>
                  <a:gd name="T1" fmla="*/ 3 h 4"/>
                  <a:gd name="T2" fmla="*/ 16 w 19"/>
                  <a:gd name="T3" fmla="*/ 1 h 4"/>
                  <a:gd name="T4" fmla="*/ 16 w 19"/>
                  <a:gd name="T5" fmla="*/ 3 h 4"/>
                  <a:gd name="T6" fmla="*/ 16 w 19"/>
                  <a:gd name="T7" fmla="*/ 3 h 4"/>
                  <a:gd name="T8" fmla="*/ 19 w 19"/>
                  <a:gd name="T9" fmla="*/ 3 h 4"/>
                  <a:gd name="T10" fmla="*/ 16 w 19"/>
                  <a:gd name="T11" fmla="*/ 4 h 4"/>
                  <a:gd name="T12" fmla="*/ 6 w 19"/>
                  <a:gd name="T13" fmla="*/ 3 h 4"/>
                  <a:gd name="T14" fmla="*/ 0 w 19"/>
                  <a:gd name="T15" fmla="*/ 1 h 4"/>
                  <a:gd name="T16" fmla="*/ 0 w 19"/>
                  <a:gd name="T17" fmla="*/ 0 h 4"/>
                  <a:gd name="T18" fmla="*/ 13 w 19"/>
                  <a:gd name="T19" fmla="*/ 3 h 4"/>
                  <a:gd name="T20" fmla="*/ 13 w 19"/>
                  <a:gd name="T21" fmla="*/ 3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4">
                    <a:moveTo>
                      <a:pt x="13" y="3"/>
                    </a:moveTo>
                    <a:lnTo>
                      <a:pt x="16" y="1"/>
                    </a:lnTo>
                    <a:lnTo>
                      <a:pt x="16" y="3"/>
                    </a:lnTo>
                    <a:lnTo>
                      <a:pt x="19" y="3"/>
                    </a:lnTo>
                    <a:lnTo>
                      <a:pt x="16" y="4"/>
                    </a:lnTo>
                    <a:lnTo>
                      <a:pt x="6" y="3"/>
                    </a:lnTo>
                    <a:lnTo>
                      <a:pt x="0" y="1"/>
                    </a:lnTo>
                    <a:lnTo>
                      <a:pt x="0" y="0"/>
                    </a:lnTo>
                    <a:lnTo>
                      <a:pt x="13"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69" name="Freeform 318"/>
              <p:cNvSpPr/>
              <p:nvPr/>
            </p:nvSpPr>
            <p:spPr bwMode="auto">
              <a:xfrm>
                <a:off x="3888" y="1061"/>
                <a:ext cx="19" cy="4"/>
              </a:xfrm>
              <a:custGeom>
                <a:avLst/>
                <a:gdLst>
                  <a:gd name="T0" fmla="*/ 7 w 19"/>
                  <a:gd name="T1" fmla="*/ 3 h 4"/>
                  <a:gd name="T2" fmla="*/ 7 w 19"/>
                  <a:gd name="T3" fmla="*/ 1 h 4"/>
                  <a:gd name="T4" fmla="*/ 7 w 19"/>
                  <a:gd name="T5" fmla="*/ 3 h 4"/>
                  <a:gd name="T6" fmla="*/ 3 w 19"/>
                  <a:gd name="T7" fmla="*/ 3 h 4"/>
                  <a:gd name="T8" fmla="*/ 0 w 19"/>
                  <a:gd name="T9" fmla="*/ 3 h 4"/>
                  <a:gd name="T10" fmla="*/ 3 w 19"/>
                  <a:gd name="T11" fmla="*/ 4 h 4"/>
                  <a:gd name="T12" fmla="*/ 13 w 19"/>
                  <a:gd name="T13" fmla="*/ 3 h 4"/>
                  <a:gd name="T14" fmla="*/ 19 w 19"/>
                  <a:gd name="T15" fmla="*/ 1 h 4"/>
                  <a:gd name="T16" fmla="*/ 19 w 19"/>
                  <a:gd name="T17" fmla="*/ 0 h 4"/>
                  <a:gd name="T18" fmla="*/ 7 w 19"/>
                  <a:gd name="T19" fmla="*/ 3 h 4"/>
                  <a:gd name="T20" fmla="*/ 7 w 19"/>
                  <a:gd name="T21" fmla="*/ 3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4">
                    <a:moveTo>
                      <a:pt x="7" y="3"/>
                    </a:moveTo>
                    <a:lnTo>
                      <a:pt x="7" y="1"/>
                    </a:lnTo>
                    <a:lnTo>
                      <a:pt x="7" y="3"/>
                    </a:lnTo>
                    <a:lnTo>
                      <a:pt x="3" y="3"/>
                    </a:lnTo>
                    <a:lnTo>
                      <a:pt x="0" y="3"/>
                    </a:lnTo>
                    <a:lnTo>
                      <a:pt x="3" y="4"/>
                    </a:lnTo>
                    <a:lnTo>
                      <a:pt x="13" y="3"/>
                    </a:lnTo>
                    <a:lnTo>
                      <a:pt x="19" y="1"/>
                    </a:lnTo>
                    <a:lnTo>
                      <a:pt x="19" y="0"/>
                    </a:lnTo>
                    <a:lnTo>
                      <a:pt x="7"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70" name="Freeform 319"/>
              <p:cNvSpPr/>
              <p:nvPr/>
            </p:nvSpPr>
            <p:spPr bwMode="auto">
              <a:xfrm>
                <a:off x="3007" y="1067"/>
                <a:ext cx="16" cy="4"/>
              </a:xfrm>
              <a:custGeom>
                <a:avLst/>
                <a:gdLst>
                  <a:gd name="T0" fmla="*/ 16 w 16"/>
                  <a:gd name="T1" fmla="*/ 1 h 4"/>
                  <a:gd name="T2" fmla="*/ 4 w 16"/>
                  <a:gd name="T3" fmla="*/ 4 h 4"/>
                  <a:gd name="T4" fmla="*/ 0 w 16"/>
                  <a:gd name="T5" fmla="*/ 4 h 4"/>
                  <a:gd name="T6" fmla="*/ 0 w 16"/>
                  <a:gd name="T7" fmla="*/ 4 h 4"/>
                  <a:gd name="T8" fmla="*/ 0 w 16"/>
                  <a:gd name="T9" fmla="*/ 3 h 4"/>
                  <a:gd name="T10" fmla="*/ 0 w 16"/>
                  <a:gd name="T11" fmla="*/ 1 h 4"/>
                  <a:gd name="T12" fmla="*/ 13 w 16"/>
                  <a:gd name="T13" fmla="*/ 1 h 4"/>
                  <a:gd name="T14" fmla="*/ 16 w 16"/>
                  <a:gd name="T15" fmla="*/ 0 h 4"/>
                  <a:gd name="T16" fmla="*/ 16 w 16"/>
                  <a:gd name="T17" fmla="*/ 0 h 4"/>
                  <a:gd name="T18" fmla="*/ 16 w 16"/>
                  <a:gd name="T19" fmla="*/ 1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 h="4">
                    <a:moveTo>
                      <a:pt x="16" y="1"/>
                    </a:moveTo>
                    <a:lnTo>
                      <a:pt x="4" y="4"/>
                    </a:lnTo>
                    <a:lnTo>
                      <a:pt x="0" y="4"/>
                    </a:lnTo>
                    <a:lnTo>
                      <a:pt x="0" y="3"/>
                    </a:lnTo>
                    <a:lnTo>
                      <a:pt x="0" y="1"/>
                    </a:lnTo>
                    <a:lnTo>
                      <a:pt x="13" y="1"/>
                    </a:lnTo>
                    <a:lnTo>
                      <a:pt x="16" y="0"/>
                    </a:lnTo>
                    <a:lnTo>
                      <a:pt x="16"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71" name="Freeform 320"/>
              <p:cNvSpPr/>
              <p:nvPr/>
            </p:nvSpPr>
            <p:spPr bwMode="auto">
              <a:xfrm>
                <a:off x="3696" y="1065"/>
                <a:ext cx="19" cy="3"/>
              </a:xfrm>
              <a:custGeom>
                <a:avLst/>
                <a:gdLst>
                  <a:gd name="T0" fmla="*/ 0 w 19"/>
                  <a:gd name="T1" fmla="*/ 2 h 3"/>
                  <a:gd name="T2" fmla="*/ 13 w 19"/>
                  <a:gd name="T3" fmla="*/ 3 h 3"/>
                  <a:gd name="T4" fmla="*/ 16 w 19"/>
                  <a:gd name="T5" fmla="*/ 3 h 3"/>
                  <a:gd name="T6" fmla="*/ 19 w 19"/>
                  <a:gd name="T7" fmla="*/ 3 h 3"/>
                  <a:gd name="T8" fmla="*/ 19 w 19"/>
                  <a:gd name="T9" fmla="*/ 2 h 3"/>
                  <a:gd name="T10" fmla="*/ 16 w 19"/>
                  <a:gd name="T11" fmla="*/ 2 h 3"/>
                  <a:gd name="T12" fmla="*/ 3 w 19"/>
                  <a:gd name="T13" fmla="*/ 2 h 3"/>
                  <a:gd name="T14" fmla="*/ 3 w 19"/>
                  <a:gd name="T15" fmla="*/ 0 h 3"/>
                  <a:gd name="T16" fmla="*/ 0 w 19"/>
                  <a:gd name="T17" fmla="*/ 0 h 3"/>
                  <a:gd name="T18" fmla="*/ 0 w 19"/>
                  <a:gd name="T19" fmla="*/ 2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 h="3">
                    <a:moveTo>
                      <a:pt x="0" y="2"/>
                    </a:moveTo>
                    <a:lnTo>
                      <a:pt x="13" y="3"/>
                    </a:lnTo>
                    <a:lnTo>
                      <a:pt x="16" y="3"/>
                    </a:lnTo>
                    <a:lnTo>
                      <a:pt x="19" y="3"/>
                    </a:lnTo>
                    <a:lnTo>
                      <a:pt x="19" y="2"/>
                    </a:lnTo>
                    <a:lnTo>
                      <a:pt x="16" y="2"/>
                    </a:lnTo>
                    <a:lnTo>
                      <a:pt x="3" y="2"/>
                    </a:lnTo>
                    <a:lnTo>
                      <a:pt x="3" y="0"/>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72" name="Freeform 321"/>
              <p:cNvSpPr/>
              <p:nvPr/>
            </p:nvSpPr>
            <p:spPr bwMode="auto">
              <a:xfrm>
                <a:off x="2863" y="1070"/>
                <a:ext cx="16" cy="3"/>
              </a:xfrm>
              <a:custGeom>
                <a:avLst/>
                <a:gdLst>
                  <a:gd name="T0" fmla="*/ 16 w 16"/>
                  <a:gd name="T1" fmla="*/ 1 h 3"/>
                  <a:gd name="T2" fmla="*/ 16 w 16"/>
                  <a:gd name="T3" fmla="*/ 3 h 3"/>
                  <a:gd name="T4" fmla="*/ 16 w 16"/>
                  <a:gd name="T5" fmla="*/ 3 h 3"/>
                  <a:gd name="T6" fmla="*/ 4 w 16"/>
                  <a:gd name="T7" fmla="*/ 3 h 3"/>
                  <a:gd name="T8" fmla="*/ 0 w 16"/>
                  <a:gd name="T9" fmla="*/ 1 h 3"/>
                  <a:gd name="T10" fmla="*/ 0 w 16"/>
                  <a:gd name="T11" fmla="*/ 0 h 3"/>
                  <a:gd name="T12" fmla="*/ 13 w 16"/>
                  <a:gd name="T13" fmla="*/ 1 h 3"/>
                  <a:gd name="T14" fmla="*/ 16 w 16"/>
                  <a:gd name="T15" fmla="*/ 1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
                    <a:moveTo>
                      <a:pt x="16" y="1"/>
                    </a:moveTo>
                    <a:lnTo>
                      <a:pt x="16" y="3"/>
                    </a:lnTo>
                    <a:lnTo>
                      <a:pt x="4" y="3"/>
                    </a:lnTo>
                    <a:lnTo>
                      <a:pt x="0" y="1"/>
                    </a:lnTo>
                    <a:lnTo>
                      <a:pt x="0" y="0"/>
                    </a:lnTo>
                    <a:lnTo>
                      <a:pt x="13" y="1"/>
                    </a:lnTo>
                    <a:lnTo>
                      <a:pt x="16"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73" name="Freeform 322"/>
              <p:cNvSpPr/>
              <p:nvPr/>
            </p:nvSpPr>
            <p:spPr bwMode="auto">
              <a:xfrm>
                <a:off x="3840" y="1067"/>
                <a:ext cx="19" cy="3"/>
              </a:xfrm>
              <a:custGeom>
                <a:avLst/>
                <a:gdLst>
                  <a:gd name="T0" fmla="*/ 0 w 19"/>
                  <a:gd name="T1" fmla="*/ 1 h 3"/>
                  <a:gd name="T2" fmla="*/ 0 w 19"/>
                  <a:gd name="T3" fmla="*/ 3 h 3"/>
                  <a:gd name="T4" fmla="*/ 0 w 19"/>
                  <a:gd name="T5" fmla="*/ 3 h 3"/>
                  <a:gd name="T6" fmla="*/ 13 w 19"/>
                  <a:gd name="T7" fmla="*/ 3 h 3"/>
                  <a:gd name="T8" fmla="*/ 19 w 19"/>
                  <a:gd name="T9" fmla="*/ 1 h 3"/>
                  <a:gd name="T10" fmla="*/ 16 w 19"/>
                  <a:gd name="T11" fmla="*/ 0 h 3"/>
                  <a:gd name="T12" fmla="*/ 3 w 19"/>
                  <a:gd name="T13" fmla="*/ 1 h 3"/>
                  <a:gd name="T14" fmla="*/ 0 w 19"/>
                  <a:gd name="T15" fmla="*/ 1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3">
                    <a:moveTo>
                      <a:pt x="0" y="1"/>
                    </a:moveTo>
                    <a:lnTo>
                      <a:pt x="0" y="3"/>
                    </a:lnTo>
                    <a:lnTo>
                      <a:pt x="13" y="3"/>
                    </a:lnTo>
                    <a:lnTo>
                      <a:pt x="19" y="1"/>
                    </a:lnTo>
                    <a:lnTo>
                      <a:pt x="16" y="0"/>
                    </a:lnTo>
                    <a:lnTo>
                      <a:pt x="3" y="1"/>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74" name="Freeform 323"/>
              <p:cNvSpPr/>
              <p:nvPr/>
            </p:nvSpPr>
            <p:spPr bwMode="auto">
              <a:xfrm>
                <a:off x="2969" y="1071"/>
                <a:ext cx="19" cy="3"/>
              </a:xfrm>
              <a:custGeom>
                <a:avLst/>
                <a:gdLst>
                  <a:gd name="T0" fmla="*/ 10 w 19"/>
                  <a:gd name="T1" fmla="*/ 3 h 3"/>
                  <a:gd name="T2" fmla="*/ 0 w 19"/>
                  <a:gd name="T3" fmla="*/ 3 h 3"/>
                  <a:gd name="T4" fmla="*/ 0 w 19"/>
                  <a:gd name="T5" fmla="*/ 0 h 3"/>
                  <a:gd name="T6" fmla="*/ 13 w 19"/>
                  <a:gd name="T7" fmla="*/ 0 h 3"/>
                  <a:gd name="T8" fmla="*/ 16 w 19"/>
                  <a:gd name="T9" fmla="*/ 0 h 3"/>
                  <a:gd name="T10" fmla="*/ 19 w 19"/>
                  <a:gd name="T11" fmla="*/ 0 h 3"/>
                  <a:gd name="T12" fmla="*/ 10 w 19"/>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
                    <a:moveTo>
                      <a:pt x="10" y="3"/>
                    </a:moveTo>
                    <a:lnTo>
                      <a:pt x="0" y="3"/>
                    </a:lnTo>
                    <a:lnTo>
                      <a:pt x="0" y="0"/>
                    </a:lnTo>
                    <a:lnTo>
                      <a:pt x="13" y="0"/>
                    </a:lnTo>
                    <a:lnTo>
                      <a:pt x="16" y="0"/>
                    </a:lnTo>
                    <a:lnTo>
                      <a:pt x="19" y="0"/>
                    </a:lnTo>
                    <a:lnTo>
                      <a:pt x="1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75" name="Freeform 324"/>
              <p:cNvSpPr/>
              <p:nvPr/>
            </p:nvSpPr>
            <p:spPr bwMode="auto">
              <a:xfrm>
                <a:off x="3731" y="1068"/>
                <a:ext cx="19" cy="3"/>
              </a:xfrm>
              <a:custGeom>
                <a:avLst/>
                <a:gdLst>
                  <a:gd name="T0" fmla="*/ 10 w 19"/>
                  <a:gd name="T1" fmla="*/ 3 h 3"/>
                  <a:gd name="T2" fmla="*/ 19 w 19"/>
                  <a:gd name="T3" fmla="*/ 3 h 3"/>
                  <a:gd name="T4" fmla="*/ 19 w 19"/>
                  <a:gd name="T5" fmla="*/ 2 h 3"/>
                  <a:gd name="T6" fmla="*/ 7 w 19"/>
                  <a:gd name="T7" fmla="*/ 0 h 3"/>
                  <a:gd name="T8" fmla="*/ 3 w 19"/>
                  <a:gd name="T9" fmla="*/ 0 h 3"/>
                  <a:gd name="T10" fmla="*/ 0 w 19"/>
                  <a:gd name="T11" fmla="*/ 2 h 3"/>
                  <a:gd name="T12" fmla="*/ 10 w 19"/>
                  <a:gd name="T13" fmla="*/ 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
                    <a:moveTo>
                      <a:pt x="10" y="3"/>
                    </a:moveTo>
                    <a:lnTo>
                      <a:pt x="19" y="3"/>
                    </a:lnTo>
                    <a:lnTo>
                      <a:pt x="19" y="2"/>
                    </a:lnTo>
                    <a:lnTo>
                      <a:pt x="7" y="0"/>
                    </a:lnTo>
                    <a:lnTo>
                      <a:pt x="3" y="0"/>
                    </a:lnTo>
                    <a:lnTo>
                      <a:pt x="0" y="2"/>
                    </a:lnTo>
                    <a:lnTo>
                      <a:pt x="1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76" name="Freeform 325"/>
              <p:cNvSpPr/>
              <p:nvPr/>
            </p:nvSpPr>
            <p:spPr bwMode="auto">
              <a:xfrm>
                <a:off x="2902" y="1071"/>
                <a:ext cx="16" cy="3"/>
              </a:xfrm>
              <a:custGeom>
                <a:avLst/>
                <a:gdLst>
                  <a:gd name="T0" fmla="*/ 16 w 16"/>
                  <a:gd name="T1" fmla="*/ 2 h 3"/>
                  <a:gd name="T2" fmla="*/ 16 w 16"/>
                  <a:gd name="T3" fmla="*/ 3 h 3"/>
                  <a:gd name="T4" fmla="*/ 0 w 16"/>
                  <a:gd name="T5" fmla="*/ 3 h 3"/>
                  <a:gd name="T6" fmla="*/ 0 w 16"/>
                  <a:gd name="T7" fmla="*/ 2 h 3"/>
                  <a:gd name="T8" fmla="*/ 6 w 16"/>
                  <a:gd name="T9" fmla="*/ 0 h 3"/>
                  <a:gd name="T10" fmla="*/ 16 w 16"/>
                  <a:gd name="T11" fmla="*/ 2 h 3"/>
                  <a:gd name="T12" fmla="*/ 16 w 16"/>
                  <a:gd name="T13" fmla="*/ 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3">
                    <a:moveTo>
                      <a:pt x="16" y="2"/>
                    </a:moveTo>
                    <a:lnTo>
                      <a:pt x="16" y="3"/>
                    </a:lnTo>
                    <a:lnTo>
                      <a:pt x="0" y="3"/>
                    </a:lnTo>
                    <a:lnTo>
                      <a:pt x="0" y="2"/>
                    </a:lnTo>
                    <a:lnTo>
                      <a:pt x="6" y="0"/>
                    </a:lnTo>
                    <a:lnTo>
                      <a:pt x="16"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77" name="Freeform 326"/>
              <p:cNvSpPr/>
              <p:nvPr/>
            </p:nvSpPr>
            <p:spPr bwMode="auto">
              <a:xfrm>
                <a:off x="3802" y="1070"/>
                <a:ext cx="16" cy="1"/>
              </a:xfrm>
              <a:custGeom>
                <a:avLst/>
                <a:gdLst>
                  <a:gd name="T0" fmla="*/ 0 w 16"/>
                  <a:gd name="T1" fmla="*/ 0 h 1"/>
                  <a:gd name="T2" fmla="*/ 3 w 16"/>
                  <a:gd name="T3" fmla="*/ 1 h 1"/>
                  <a:gd name="T4" fmla="*/ 16 w 16"/>
                  <a:gd name="T5" fmla="*/ 1 h 1"/>
                  <a:gd name="T6" fmla="*/ 16 w 16"/>
                  <a:gd name="T7" fmla="*/ 0 h 1"/>
                  <a:gd name="T8" fmla="*/ 9 w 16"/>
                  <a:gd name="T9" fmla="*/ 0 h 1"/>
                  <a:gd name="T10" fmla="*/ 0 w 16"/>
                  <a:gd name="T11" fmla="*/ 0 h 1"/>
                  <a:gd name="T12" fmla="*/ 0 w 16"/>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1">
                    <a:moveTo>
                      <a:pt x="0" y="0"/>
                    </a:moveTo>
                    <a:lnTo>
                      <a:pt x="3" y="1"/>
                    </a:lnTo>
                    <a:lnTo>
                      <a:pt x="16" y="1"/>
                    </a:lnTo>
                    <a:lnTo>
                      <a:pt x="16" y="0"/>
                    </a:lnTo>
                    <a:lnTo>
                      <a:pt x="9"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78" name="Freeform 327"/>
              <p:cNvSpPr/>
              <p:nvPr/>
            </p:nvSpPr>
            <p:spPr bwMode="auto">
              <a:xfrm>
                <a:off x="2934" y="1071"/>
                <a:ext cx="19" cy="3"/>
              </a:xfrm>
              <a:custGeom>
                <a:avLst/>
                <a:gdLst>
                  <a:gd name="T0" fmla="*/ 19 w 19"/>
                  <a:gd name="T1" fmla="*/ 2 h 3"/>
                  <a:gd name="T2" fmla="*/ 19 w 19"/>
                  <a:gd name="T3" fmla="*/ 3 h 3"/>
                  <a:gd name="T4" fmla="*/ 9 w 19"/>
                  <a:gd name="T5" fmla="*/ 3 h 3"/>
                  <a:gd name="T6" fmla="*/ 3 w 19"/>
                  <a:gd name="T7" fmla="*/ 3 h 3"/>
                  <a:gd name="T8" fmla="*/ 0 w 19"/>
                  <a:gd name="T9" fmla="*/ 3 h 3"/>
                  <a:gd name="T10" fmla="*/ 3 w 19"/>
                  <a:gd name="T11" fmla="*/ 0 h 3"/>
                  <a:gd name="T12" fmla="*/ 16 w 19"/>
                  <a:gd name="T13" fmla="*/ 2 h 3"/>
                  <a:gd name="T14" fmla="*/ 19 w 19"/>
                  <a:gd name="T15" fmla="*/ 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3">
                    <a:moveTo>
                      <a:pt x="19" y="2"/>
                    </a:moveTo>
                    <a:lnTo>
                      <a:pt x="19" y="3"/>
                    </a:lnTo>
                    <a:lnTo>
                      <a:pt x="9" y="3"/>
                    </a:lnTo>
                    <a:lnTo>
                      <a:pt x="3" y="3"/>
                    </a:lnTo>
                    <a:lnTo>
                      <a:pt x="0" y="3"/>
                    </a:lnTo>
                    <a:lnTo>
                      <a:pt x="3" y="0"/>
                    </a:lnTo>
                    <a:lnTo>
                      <a:pt x="16" y="2"/>
                    </a:lnTo>
                    <a:lnTo>
                      <a:pt x="19"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79" name="Freeform 328"/>
              <p:cNvSpPr/>
              <p:nvPr/>
            </p:nvSpPr>
            <p:spPr bwMode="auto">
              <a:xfrm>
                <a:off x="3766" y="1070"/>
                <a:ext cx="20" cy="1"/>
              </a:xfrm>
              <a:custGeom>
                <a:avLst/>
                <a:gdLst>
                  <a:gd name="T0" fmla="*/ 0 w 20"/>
                  <a:gd name="T1" fmla="*/ 0 h 1"/>
                  <a:gd name="T2" fmla="*/ 0 w 20"/>
                  <a:gd name="T3" fmla="*/ 1 h 1"/>
                  <a:gd name="T4" fmla="*/ 10 w 20"/>
                  <a:gd name="T5" fmla="*/ 1 h 1"/>
                  <a:gd name="T6" fmla="*/ 16 w 20"/>
                  <a:gd name="T7" fmla="*/ 1 h 1"/>
                  <a:gd name="T8" fmla="*/ 20 w 20"/>
                  <a:gd name="T9" fmla="*/ 1 h 1"/>
                  <a:gd name="T10" fmla="*/ 16 w 20"/>
                  <a:gd name="T11" fmla="*/ 0 h 1"/>
                  <a:gd name="T12" fmla="*/ 4 w 20"/>
                  <a:gd name="T13" fmla="*/ 0 h 1"/>
                  <a:gd name="T14" fmla="*/ 0 w 20"/>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 h="1">
                    <a:moveTo>
                      <a:pt x="0" y="0"/>
                    </a:moveTo>
                    <a:lnTo>
                      <a:pt x="0" y="1"/>
                    </a:lnTo>
                    <a:lnTo>
                      <a:pt x="10" y="1"/>
                    </a:lnTo>
                    <a:lnTo>
                      <a:pt x="16" y="1"/>
                    </a:lnTo>
                    <a:lnTo>
                      <a:pt x="20" y="1"/>
                    </a:lnTo>
                    <a:lnTo>
                      <a:pt x="16" y="0"/>
                    </a:lnTo>
                    <a:lnTo>
                      <a:pt x="4"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80" name="Freeform 329"/>
              <p:cNvSpPr/>
              <p:nvPr/>
            </p:nvSpPr>
            <p:spPr bwMode="auto">
              <a:xfrm>
                <a:off x="3328" y="977"/>
                <a:ext cx="35" cy="49"/>
              </a:xfrm>
              <a:custGeom>
                <a:avLst/>
                <a:gdLst>
                  <a:gd name="T0" fmla="*/ 35 w 35"/>
                  <a:gd name="T1" fmla="*/ 2 h 49"/>
                  <a:gd name="T2" fmla="*/ 29 w 35"/>
                  <a:gd name="T3" fmla="*/ 0 h 49"/>
                  <a:gd name="T4" fmla="*/ 19 w 35"/>
                  <a:gd name="T5" fmla="*/ 5 h 49"/>
                  <a:gd name="T6" fmla="*/ 3 w 35"/>
                  <a:gd name="T7" fmla="*/ 17 h 49"/>
                  <a:gd name="T8" fmla="*/ 0 w 35"/>
                  <a:gd name="T9" fmla="*/ 23 h 49"/>
                  <a:gd name="T10" fmla="*/ 0 w 35"/>
                  <a:gd name="T11" fmla="*/ 29 h 49"/>
                  <a:gd name="T12" fmla="*/ 16 w 35"/>
                  <a:gd name="T13" fmla="*/ 33 h 49"/>
                  <a:gd name="T14" fmla="*/ 29 w 35"/>
                  <a:gd name="T15" fmla="*/ 44 h 49"/>
                  <a:gd name="T16" fmla="*/ 35 w 35"/>
                  <a:gd name="T17" fmla="*/ 49 h 49"/>
                  <a:gd name="T18" fmla="*/ 35 w 35"/>
                  <a:gd name="T19" fmla="*/ 2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 h="49">
                    <a:moveTo>
                      <a:pt x="35" y="2"/>
                    </a:moveTo>
                    <a:lnTo>
                      <a:pt x="29" y="0"/>
                    </a:lnTo>
                    <a:lnTo>
                      <a:pt x="19" y="5"/>
                    </a:lnTo>
                    <a:lnTo>
                      <a:pt x="3" y="17"/>
                    </a:lnTo>
                    <a:lnTo>
                      <a:pt x="0" y="23"/>
                    </a:lnTo>
                    <a:lnTo>
                      <a:pt x="0" y="29"/>
                    </a:lnTo>
                    <a:lnTo>
                      <a:pt x="16" y="33"/>
                    </a:lnTo>
                    <a:lnTo>
                      <a:pt x="29" y="44"/>
                    </a:lnTo>
                    <a:lnTo>
                      <a:pt x="35" y="49"/>
                    </a:lnTo>
                    <a:lnTo>
                      <a:pt x="35" y="2"/>
                    </a:lnTo>
                    <a:close/>
                  </a:path>
                </a:pathLst>
              </a:custGeom>
              <a:solidFill>
                <a:srgbClr val="CC66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81" name="Freeform 330"/>
              <p:cNvSpPr/>
              <p:nvPr/>
            </p:nvSpPr>
            <p:spPr bwMode="auto">
              <a:xfrm>
                <a:off x="3353" y="977"/>
                <a:ext cx="39" cy="47"/>
              </a:xfrm>
              <a:custGeom>
                <a:avLst/>
                <a:gdLst>
                  <a:gd name="T0" fmla="*/ 0 w 39"/>
                  <a:gd name="T1" fmla="*/ 2 h 47"/>
                  <a:gd name="T2" fmla="*/ 10 w 39"/>
                  <a:gd name="T3" fmla="*/ 0 h 47"/>
                  <a:gd name="T4" fmla="*/ 20 w 39"/>
                  <a:gd name="T5" fmla="*/ 3 h 47"/>
                  <a:gd name="T6" fmla="*/ 36 w 39"/>
                  <a:gd name="T7" fmla="*/ 15 h 47"/>
                  <a:gd name="T8" fmla="*/ 39 w 39"/>
                  <a:gd name="T9" fmla="*/ 21 h 47"/>
                  <a:gd name="T10" fmla="*/ 39 w 39"/>
                  <a:gd name="T11" fmla="*/ 27 h 47"/>
                  <a:gd name="T12" fmla="*/ 23 w 39"/>
                  <a:gd name="T13" fmla="*/ 33 h 47"/>
                  <a:gd name="T14" fmla="*/ 10 w 39"/>
                  <a:gd name="T15" fmla="*/ 43 h 47"/>
                  <a:gd name="T16" fmla="*/ 4 w 39"/>
                  <a:gd name="T17" fmla="*/ 47 h 47"/>
                  <a:gd name="T18" fmla="*/ 0 w 39"/>
                  <a:gd name="T19" fmla="*/ 2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47">
                    <a:moveTo>
                      <a:pt x="0" y="2"/>
                    </a:moveTo>
                    <a:lnTo>
                      <a:pt x="10" y="0"/>
                    </a:lnTo>
                    <a:lnTo>
                      <a:pt x="20" y="3"/>
                    </a:lnTo>
                    <a:lnTo>
                      <a:pt x="36" y="15"/>
                    </a:lnTo>
                    <a:lnTo>
                      <a:pt x="39" y="21"/>
                    </a:lnTo>
                    <a:lnTo>
                      <a:pt x="39" y="27"/>
                    </a:lnTo>
                    <a:lnTo>
                      <a:pt x="23" y="33"/>
                    </a:lnTo>
                    <a:lnTo>
                      <a:pt x="10" y="43"/>
                    </a:lnTo>
                    <a:lnTo>
                      <a:pt x="4" y="47"/>
                    </a:lnTo>
                    <a:lnTo>
                      <a:pt x="0" y="2"/>
                    </a:lnTo>
                    <a:close/>
                  </a:path>
                </a:pathLst>
              </a:custGeom>
              <a:solidFill>
                <a:srgbClr val="CC66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82" name="Freeform 331"/>
              <p:cNvSpPr/>
              <p:nvPr/>
            </p:nvSpPr>
            <p:spPr bwMode="auto">
              <a:xfrm>
                <a:off x="3312" y="966"/>
                <a:ext cx="54" cy="40"/>
              </a:xfrm>
              <a:custGeom>
                <a:avLst/>
                <a:gdLst>
                  <a:gd name="T0" fmla="*/ 54 w 54"/>
                  <a:gd name="T1" fmla="*/ 0 h 40"/>
                  <a:gd name="T2" fmla="*/ 35 w 54"/>
                  <a:gd name="T3" fmla="*/ 0 h 40"/>
                  <a:gd name="T4" fmla="*/ 22 w 54"/>
                  <a:gd name="T5" fmla="*/ 5 h 40"/>
                  <a:gd name="T6" fmla="*/ 6 w 54"/>
                  <a:gd name="T7" fmla="*/ 16 h 40"/>
                  <a:gd name="T8" fmla="*/ 0 w 54"/>
                  <a:gd name="T9" fmla="*/ 26 h 40"/>
                  <a:gd name="T10" fmla="*/ 0 w 54"/>
                  <a:gd name="T11" fmla="*/ 32 h 40"/>
                  <a:gd name="T12" fmla="*/ 3 w 54"/>
                  <a:gd name="T13" fmla="*/ 37 h 40"/>
                  <a:gd name="T14" fmla="*/ 9 w 54"/>
                  <a:gd name="T15" fmla="*/ 40 h 40"/>
                  <a:gd name="T16" fmla="*/ 9 w 54"/>
                  <a:gd name="T17" fmla="*/ 40 h 40"/>
                  <a:gd name="T18" fmla="*/ 12 w 54"/>
                  <a:gd name="T19" fmla="*/ 29 h 40"/>
                  <a:gd name="T20" fmla="*/ 22 w 54"/>
                  <a:gd name="T21" fmla="*/ 19 h 40"/>
                  <a:gd name="T22" fmla="*/ 35 w 54"/>
                  <a:gd name="T23" fmla="*/ 11 h 40"/>
                  <a:gd name="T24" fmla="*/ 51 w 54"/>
                  <a:gd name="T25" fmla="*/ 8 h 40"/>
                  <a:gd name="T26" fmla="*/ 51 w 54"/>
                  <a:gd name="T27" fmla="*/ 8 h 40"/>
                  <a:gd name="T28" fmla="*/ 54 w 54"/>
                  <a:gd name="T29" fmla="*/ 0 h 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4" h="40">
                    <a:moveTo>
                      <a:pt x="54" y="0"/>
                    </a:moveTo>
                    <a:lnTo>
                      <a:pt x="35" y="0"/>
                    </a:lnTo>
                    <a:lnTo>
                      <a:pt x="22" y="5"/>
                    </a:lnTo>
                    <a:lnTo>
                      <a:pt x="6" y="16"/>
                    </a:lnTo>
                    <a:lnTo>
                      <a:pt x="0" y="26"/>
                    </a:lnTo>
                    <a:lnTo>
                      <a:pt x="0" y="32"/>
                    </a:lnTo>
                    <a:lnTo>
                      <a:pt x="3" y="37"/>
                    </a:lnTo>
                    <a:lnTo>
                      <a:pt x="9" y="40"/>
                    </a:lnTo>
                    <a:lnTo>
                      <a:pt x="12" y="29"/>
                    </a:lnTo>
                    <a:lnTo>
                      <a:pt x="22" y="19"/>
                    </a:lnTo>
                    <a:lnTo>
                      <a:pt x="35" y="11"/>
                    </a:lnTo>
                    <a:lnTo>
                      <a:pt x="51" y="8"/>
                    </a:lnTo>
                    <a:lnTo>
                      <a:pt x="54" y="0"/>
                    </a:lnTo>
                    <a:close/>
                  </a:path>
                </a:pathLst>
              </a:custGeom>
              <a:solidFill>
                <a:srgbClr val="CC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83" name="Freeform 332"/>
              <p:cNvSpPr/>
              <p:nvPr/>
            </p:nvSpPr>
            <p:spPr bwMode="auto">
              <a:xfrm>
                <a:off x="3353" y="965"/>
                <a:ext cx="55" cy="39"/>
              </a:xfrm>
              <a:custGeom>
                <a:avLst/>
                <a:gdLst>
                  <a:gd name="T0" fmla="*/ 0 w 55"/>
                  <a:gd name="T1" fmla="*/ 0 h 39"/>
                  <a:gd name="T2" fmla="*/ 16 w 55"/>
                  <a:gd name="T3" fmla="*/ 1 h 39"/>
                  <a:gd name="T4" fmla="*/ 32 w 55"/>
                  <a:gd name="T5" fmla="*/ 6 h 39"/>
                  <a:gd name="T6" fmla="*/ 48 w 55"/>
                  <a:gd name="T7" fmla="*/ 15 h 39"/>
                  <a:gd name="T8" fmla="*/ 55 w 55"/>
                  <a:gd name="T9" fmla="*/ 26 h 39"/>
                  <a:gd name="T10" fmla="*/ 55 w 55"/>
                  <a:gd name="T11" fmla="*/ 32 h 39"/>
                  <a:gd name="T12" fmla="*/ 52 w 55"/>
                  <a:gd name="T13" fmla="*/ 36 h 39"/>
                  <a:gd name="T14" fmla="*/ 45 w 55"/>
                  <a:gd name="T15" fmla="*/ 39 h 39"/>
                  <a:gd name="T16" fmla="*/ 45 w 55"/>
                  <a:gd name="T17" fmla="*/ 39 h 39"/>
                  <a:gd name="T18" fmla="*/ 42 w 55"/>
                  <a:gd name="T19" fmla="*/ 29 h 39"/>
                  <a:gd name="T20" fmla="*/ 32 w 55"/>
                  <a:gd name="T21" fmla="*/ 20 h 39"/>
                  <a:gd name="T22" fmla="*/ 20 w 55"/>
                  <a:gd name="T23" fmla="*/ 12 h 39"/>
                  <a:gd name="T24" fmla="*/ 4 w 55"/>
                  <a:gd name="T25" fmla="*/ 7 h 39"/>
                  <a:gd name="T26" fmla="*/ 0 w 55"/>
                  <a:gd name="T27" fmla="*/ 7 h 39"/>
                  <a:gd name="T28" fmla="*/ 0 w 55"/>
                  <a:gd name="T29" fmla="*/ 0 h 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5" h="39">
                    <a:moveTo>
                      <a:pt x="0" y="0"/>
                    </a:moveTo>
                    <a:lnTo>
                      <a:pt x="16" y="1"/>
                    </a:lnTo>
                    <a:lnTo>
                      <a:pt x="32" y="6"/>
                    </a:lnTo>
                    <a:lnTo>
                      <a:pt x="48" y="15"/>
                    </a:lnTo>
                    <a:lnTo>
                      <a:pt x="55" y="26"/>
                    </a:lnTo>
                    <a:lnTo>
                      <a:pt x="55" y="32"/>
                    </a:lnTo>
                    <a:lnTo>
                      <a:pt x="52" y="36"/>
                    </a:lnTo>
                    <a:lnTo>
                      <a:pt x="45" y="39"/>
                    </a:lnTo>
                    <a:lnTo>
                      <a:pt x="42" y="29"/>
                    </a:lnTo>
                    <a:lnTo>
                      <a:pt x="32" y="20"/>
                    </a:lnTo>
                    <a:lnTo>
                      <a:pt x="20" y="12"/>
                    </a:lnTo>
                    <a:lnTo>
                      <a:pt x="4" y="7"/>
                    </a:lnTo>
                    <a:lnTo>
                      <a:pt x="0" y="7"/>
                    </a:lnTo>
                    <a:lnTo>
                      <a:pt x="0" y="0"/>
                    </a:lnTo>
                    <a:close/>
                  </a:path>
                </a:pathLst>
              </a:custGeom>
              <a:solidFill>
                <a:srgbClr val="CC9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84" name="Freeform 333"/>
              <p:cNvSpPr/>
              <p:nvPr/>
            </p:nvSpPr>
            <p:spPr bwMode="auto">
              <a:xfrm>
                <a:off x="3145" y="898"/>
                <a:ext cx="221" cy="105"/>
              </a:xfrm>
              <a:custGeom>
                <a:avLst/>
                <a:gdLst>
                  <a:gd name="T0" fmla="*/ 221 w 221"/>
                  <a:gd name="T1" fmla="*/ 0 h 105"/>
                  <a:gd name="T2" fmla="*/ 215 w 221"/>
                  <a:gd name="T3" fmla="*/ 2 h 105"/>
                  <a:gd name="T4" fmla="*/ 186 w 221"/>
                  <a:gd name="T5" fmla="*/ 11 h 105"/>
                  <a:gd name="T6" fmla="*/ 173 w 221"/>
                  <a:gd name="T7" fmla="*/ 15 h 105"/>
                  <a:gd name="T8" fmla="*/ 167 w 221"/>
                  <a:gd name="T9" fmla="*/ 21 h 105"/>
                  <a:gd name="T10" fmla="*/ 167 w 221"/>
                  <a:gd name="T11" fmla="*/ 24 h 105"/>
                  <a:gd name="T12" fmla="*/ 163 w 221"/>
                  <a:gd name="T13" fmla="*/ 27 h 105"/>
                  <a:gd name="T14" fmla="*/ 163 w 221"/>
                  <a:gd name="T15" fmla="*/ 44 h 105"/>
                  <a:gd name="T16" fmla="*/ 179 w 221"/>
                  <a:gd name="T17" fmla="*/ 62 h 105"/>
                  <a:gd name="T18" fmla="*/ 179 w 221"/>
                  <a:gd name="T19" fmla="*/ 62 h 105"/>
                  <a:gd name="T20" fmla="*/ 176 w 221"/>
                  <a:gd name="T21" fmla="*/ 62 h 105"/>
                  <a:gd name="T22" fmla="*/ 160 w 221"/>
                  <a:gd name="T23" fmla="*/ 46 h 105"/>
                  <a:gd name="T24" fmla="*/ 157 w 221"/>
                  <a:gd name="T25" fmla="*/ 35 h 105"/>
                  <a:gd name="T26" fmla="*/ 128 w 221"/>
                  <a:gd name="T27" fmla="*/ 29 h 105"/>
                  <a:gd name="T28" fmla="*/ 106 w 221"/>
                  <a:gd name="T29" fmla="*/ 26 h 105"/>
                  <a:gd name="T30" fmla="*/ 103 w 221"/>
                  <a:gd name="T31" fmla="*/ 29 h 105"/>
                  <a:gd name="T32" fmla="*/ 96 w 221"/>
                  <a:gd name="T33" fmla="*/ 41 h 105"/>
                  <a:gd name="T34" fmla="*/ 96 w 221"/>
                  <a:gd name="T35" fmla="*/ 52 h 105"/>
                  <a:gd name="T36" fmla="*/ 135 w 221"/>
                  <a:gd name="T37" fmla="*/ 65 h 105"/>
                  <a:gd name="T38" fmla="*/ 151 w 221"/>
                  <a:gd name="T39" fmla="*/ 76 h 105"/>
                  <a:gd name="T40" fmla="*/ 154 w 221"/>
                  <a:gd name="T41" fmla="*/ 76 h 105"/>
                  <a:gd name="T42" fmla="*/ 157 w 221"/>
                  <a:gd name="T43" fmla="*/ 79 h 105"/>
                  <a:gd name="T44" fmla="*/ 157 w 221"/>
                  <a:gd name="T45" fmla="*/ 79 h 105"/>
                  <a:gd name="T46" fmla="*/ 151 w 221"/>
                  <a:gd name="T47" fmla="*/ 79 h 105"/>
                  <a:gd name="T48" fmla="*/ 125 w 221"/>
                  <a:gd name="T49" fmla="*/ 65 h 105"/>
                  <a:gd name="T50" fmla="*/ 74 w 221"/>
                  <a:gd name="T51" fmla="*/ 47 h 105"/>
                  <a:gd name="T52" fmla="*/ 58 w 221"/>
                  <a:gd name="T53" fmla="*/ 44 h 105"/>
                  <a:gd name="T54" fmla="*/ 29 w 221"/>
                  <a:gd name="T55" fmla="*/ 41 h 105"/>
                  <a:gd name="T56" fmla="*/ 7 w 221"/>
                  <a:gd name="T57" fmla="*/ 43 h 105"/>
                  <a:gd name="T58" fmla="*/ 0 w 221"/>
                  <a:gd name="T59" fmla="*/ 44 h 105"/>
                  <a:gd name="T60" fmla="*/ 35 w 221"/>
                  <a:gd name="T61" fmla="*/ 56 h 105"/>
                  <a:gd name="T62" fmla="*/ 48 w 221"/>
                  <a:gd name="T63" fmla="*/ 65 h 105"/>
                  <a:gd name="T64" fmla="*/ 61 w 221"/>
                  <a:gd name="T65" fmla="*/ 78 h 105"/>
                  <a:gd name="T66" fmla="*/ 80 w 221"/>
                  <a:gd name="T67" fmla="*/ 100 h 105"/>
                  <a:gd name="T68" fmla="*/ 90 w 221"/>
                  <a:gd name="T69" fmla="*/ 103 h 105"/>
                  <a:gd name="T70" fmla="*/ 106 w 221"/>
                  <a:gd name="T71" fmla="*/ 105 h 105"/>
                  <a:gd name="T72" fmla="*/ 160 w 221"/>
                  <a:gd name="T73" fmla="*/ 105 h 105"/>
                  <a:gd name="T74" fmla="*/ 160 w 221"/>
                  <a:gd name="T75" fmla="*/ 93 h 105"/>
                  <a:gd name="T76" fmla="*/ 170 w 221"/>
                  <a:gd name="T77" fmla="*/ 81 h 105"/>
                  <a:gd name="T78" fmla="*/ 195 w 221"/>
                  <a:gd name="T79" fmla="*/ 68 h 105"/>
                  <a:gd name="T80" fmla="*/ 205 w 221"/>
                  <a:gd name="T81" fmla="*/ 65 h 105"/>
                  <a:gd name="T82" fmla="*/ 221 w 221"/>
                  <a:gd name="T83" fmla="*/ 65 h 105"/>
                  <a:gd name="T84" fmla="*/ 221 w 221"/>
                  <a:gd name="T85" fmla="*/ 0 h 1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21" h="105">
                    <a:moveTo>
                      <a:pt x="221" y="0"/>
                    </a:moveTo>
                    <a:lnTo>
                      <a:pt x="215" y="2"/>
                    </a:lnTo>
                    <a:lnTo>
                      <a:pt x="186" y="11"/>
                    </a:lnTo>
                    <a:lnTo>
                      <a:pt x="173" y="15"/>
                    </a:lnTo>
                    <a:lnTo>
                      <a:pt x="167" y="21"/>
                    </a:lnTo>
                    <a:lnTo>
                      <a:pt x="167" y="24"/>
                    </a:lnTo>
                    <a:lnTo>
                      <a:pt x="163" y="27"/>
                    </a:lnTo>
                    <a:lnTo>
                      <a:pt x="163" y="44"/>
                    </a:lnTo>
                    <a:lnTo>
                      <a:pt x="179" y="62"/>
                    </a:lnTo>
                    <a:lnTo>
                      <a:pt x="176" y="62"/>
                    </a:lnTo>
                    <a:lnTo>
                      <a:pt x="160" y="46"/>
                    </a:lnTo>
                    <a:lnTo>
                      <a:pt x="157" y="35"/>
                    </a:lnTo>
                    <a:lnTo>
                      <a:pt x="128" y="29"/>
                    </a:lnTo>
                    <a:lnTo>
                      <a:pt x="106" y="26"/>
                    </a:lnTo>
                    <a:lnTo>
                      <a:pt x="103" y="29"/>
                    </a:lnTo>
                    <a:lnTo>
                      <a:pt x="96" y="41"/>
                    </a:lnTo>
                    <a:lnTo>
                      <a:pt x="96" y="52"/>
                    </a:lnTo>
                    <a:lnTo>
                      <a:pt x="135" y="65"/>
                    </a:lnTo>
                    <a:lnTo>
                      <a:pt x="151" y="76"/>
                    </a:lnTo>
                    <a:lnTo>
                      <a:pt x="154" y="76"/>
                    </a:lnTo>
                    <a:lnTo>
                      <a:pt x="157" y="79"/>
                    </a:lnTo>
                    <a:lnTo>
                      <a:pt x="151" y="79"/>
                    </a:lnTo>
                    <a:lnTo>
                      <a:pt x="125" y="65"/>
                    </a:lnTo>
                    <a:lnTo>
                      <a:pt x="74" y="47"/>
                    </a:lnTo>
                    <a:lnTo>
                      <a:pt x="58" y="44"/>
                    </a:lnTo>
                    <a:lnTo>
                      <a:pt x="29" y="41"/>
                    </a:lnTo>
                    <a:lnTo>
                      <a:pt x="7" y="43"/>
                    </a:lnTo>
                    <a:lnTo>
                      <a:pt x="0" y="44"/>
                    </a:lnTo>
                    <a:lnTo>
                      <a:pt x="35" y="56"/>
                    </a:lnTo>
                    <a:lnTo>
                      <a:pt x="48" y="65"/>
                    </a:lnTo>
                    <a:lnTo>
                      <a:pt x="61" y="78"/>
                    </a:lnTo>
                    <a:lnTo>
                      <a:pt x="80" y="100"/>
                    </a:lnTo>
                    <a:lnTo>
                      <a:pt x="90" y="103"/>
                    </a:lnTo>
                    <a:lnTo>
                      <a:pt x="106" y="105"/>
                    </a:lnTo>
                    <a:lnTo>
                      <a:pt x="160" y="105"/>
                    </a:lnTo>
                    <a:lnTo>
                      <a:pt x="160" y="93"/>
                    </a:lnTo>
                    <a:lnTo>
                      <a:pt x="170" y="81"/>
                    </a:lnTo>
                    <a:lnTo>
                      <a:pt x="195" y="68"/>
                    </a:lnTo>
                    <a:lnTo>
                      <a:pt x="205" y="65"/>
                    </a:lnTo>
                    <a:lnTo>
                      <a:pt x="221" y="65"/>
                    </a:lnTo>
                    <a:lnTo>
                      <a:pt x="221" y="0"/>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85" name="Freeform 334"/>
              <p:cNvSpPr/>
              <p:nvPr/>
            </p:nvSpPr>
            <p:spPr bwMode="auto">
              <a:xfrm>
                <a:off x="3353" y="898"/>
                <a:ext cx="218" cy="105"/>
              </a:xfrm>
              <a:custGeom>
                <a:avLst/>
                <a:gdLst>
                  <a:gd name="T0" fmla="*/ 0 w 218"/>
                  <a:gd name="T1" fmla="*/ 0 h 105"/>
                  <a:gd name="T2" fmla="*/ 4 w 218"/>
                  <a:gd name="T3" fmla="*/ 0 h 105"/>
                  <a:gd name="T4" fmla="*/ 32 w 218"/>
                  <a:gd name="T5" fmla="*/ 9 h 105"/>
                  <a:gd name="T6" fmla="*/ 45 w 218"/>
                  <a:gd name="T7" fmla="*/ 14 h 105"/>
                  <a:gd name="T8" fmla="*/ 55 w 218"/>
                  <a:gd name="T9" fmla="*/ 21 h 105"/>
                  <a:gd name="T10" fmla="*/ 55 w 218"/>
                  <a:gd name="T11" fmla="*/ 23 h 105"/>
                  <a:gd name="T12" fmla="*/ 58 w 218"/>
                  <a:gd name="T13" fmla="*/ 26 h 105"/>
                  <a:gd name="T14" fmla="*/ 55 w 218"/>
                  <a:gd name="T15" fmla="*/ 43 h 105"/>
                  <a:gd name="T16" fmla="*/ 39 w 218"/>
                  <a:gd name="T17" fmla="*/ 61 h 105"/>
                  <a:gd name="T18" fmla="*/ 39 w 218"/>
                  <a:gd name="T19" fmla="*/ 61 h 105"/>
                  <a:gd name="T20" fmla="*/ 42 w 218"/>
                  <a:gd name="T21" fmla="*/ 61 h 105"/>
                  <a:gd name="T22" fmla="*/ 58 w 218"/>
                  <a:gd name="T23" fmla="*/ 44 h 105"/>
                  <a:gd name="T24" fmla="*/ 61 w 218"/>
                  <a:gd name="T25" fmla="*/ 33 h 105"/>
                  <a:gd name="T26" fmla="*/ 90 w 218"/>
                  <a:gd name="T27" fmla="*/ 27 h 105"/>
                  <a:gd name="T28" fmla="*/ 112 w 218"/>
                  <a:gd name="T29" fmla="*/ 24 h 105"/>
                  <a:gd name="T30" fmla="*/ 119 w 218"/>
                  <a:gd name="T31" fmla="*/ 27 h 105"/>
                  <a:gd name="T32" fmla="*/ 122 w 218"/>
                  <a:gd name="T33" fmla="*/ 40 h 105"/>
                  <a:gd name="T34" fmla="*/ 122 w 218"/>
                  <a:gd name="T35" fmla="*/ 50 h 105"/>
                  <a:gd name="T36" fmla="*/ 87 w 218"/>
                  <a:gd name="T37" fmla="*/ 65 h 105"/>
                  <a:gd name="T38" fmla="*/ 71 w 218"/>
                  <a:gd name="T39" fmla="*/ 74 h 105"/>
                  <a:gd name="T40" fmla="*/ 68 w 218"/>
                  <a:gd name="T41" fmla="*/ 76 h 105"/>
                  <a:gd name="T42" fmla="*/ 64 w 218"/>
                  <a:gd name="T43" fmla="*/ 78 h 105"/>
                  <a:gd name="T44" fmla="*/ 64 w 218"/>
                  <a:gd name="T45" fmla="*/ 79 h 105"/>
                  <a:gd name="T46" fmla="*/ 68 w 218"/>
                  <a:gd name="T47" fmla="*/ 79 h 105"/>
                  <a:gd name="T48" fmla="*/ 93 w 218"/>
                  <a:gd name="T49" fmla="*/ 64 h 105"/>
                  <a:gd name="T50" fmla="*/ 144 w 218"/>
                  <a:gd name="T51" fmla="*/ 46 h 105"/>
                  <a:gd name="T52" fmla="*/ 164 w 218"/>
                  <a:gd name="T53" fmla="*/ 43 h 105"/>
                  <a:gd name="T54" fmla="*/ 189 w 218"/>
                  <a:gd name="T55" fmla="*/ 40 h 105"/>
                  <a:gd name="T56" fmla="*/ 212 w 218"/>
                  <a:gd name="T57" fmla="*/ 41 h 105"/>
                  <a:gd name="T58" fmla="*/ 218 w 218"/>
                  <a:gd name="T59" fmla="*/ 43 h 105"/>
                  <a:gd name="T60" fmla="*/ 186 w 218"/>
                  <a:gd name="T61" fmla="*/ 55 h 105"/>
                  <a:gd name="T62" fmla="*/ 170 w 218"/>
                  <a:gd name="T63" fmla="*/ 64 h 105"/>
                  <a:gd name="T64" fmla="*/ 160 w 218"/>
                  <a:gd name="T65" fmla="*/ 76 h 105"/>
                  <a:gd name="T66" fmla="*/ 141 w 218"/>
                  <a:gd name="T67" fmla="*/ 99 h 105"/>
                  <a:gd name="T68" fmla="*/ 132 w 218"/>
                  <a:gd name="T69" fmla="*/ 102 h 105"/>
                  <a:gd name="T70" fmla="*/ 116 w 218"/>
                  <a:gd name="T71" fmla="*/ 103 h 105"/>
                  <a:gd name="T72" fmla="*/ 58 w 218"/>
                  <a:gd name="T73" fmla="*/ 105 h 105"/>
                  <a:gd name="T74" fmla="*/ 58 w 218"/>
                  <a:gd name="T75" fmla="*/ 91 h 105"/>
                  <a:gd name="T76" fmla="*/ 48 w 218"/>
                  <a:gd name="T77" fmla="*/ 79 h 105"/>
                  <a:gd name="T78" fmla="*/ 26 w 218"/>
                  <a:gd name="T79" fmla="*/ 67 h 105"/>
                  <a:gd name="T80" fmla="*/ 16 w 218"/>
                  <a:gd name="T81" fmla="*/ 65 h 105"/>
                  <a:gd name="T82" fmla="*/ 0 w 218"/>
                  <a:gd name="T83" fmla="*/ 65 h 105"/>
                  <a:gd name="T84" fmla="*/ 0 w 218"/>
                  <a:gd name="T85" fmla="*/ 0 h 1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18" h="105">
                    <a:moveTo>
                      <a:pt x="0" y="0"/>
                    </a:moveTo>
                    <a:lnTo>
                      <a:pt x="4" y="0"/>
                    </a:lnTo>
                    <a:lnTo>
                      <a:pt x="32" y="9"/>
                    </a:lnTo>
                    <a:lnTo>
                      <a:pt x="45" y="14"/>
                    </a:lnTo>
                    <a:lnTo>
                      <a:pt x="55" y="21"/>
                    </a:lnTo>
                    <a:lnTo>
                      <a:pt x="55" y="23"/>
                    </a:lnTo>
                    <a:lnTo>
                      <a:pt x="58" y="26"/>
                    </a:lnTo>
                    <a:lnTo>
                      <a:pt x="55" y="43"/>
                    </a:lnTo>
                    <a:lnTo>
                      <a:pt x="39" y="61"/>
                    </a:lnTo>
                    <a:lnTo>
                      <a:pt x="42" y="61"/>
                    </a:lnTo>
                    <a:lnTo>
                      <a:pt x="58" y="44"/>
                    </a:lnTo>
                    <a:lnTo>
                      <a:pt x="61" y="33"/>
                    </a:lnTo>
                    <a:lnTo>
                      <a:pt x="90" y="27"/>
                    </a:lnTo>
                    <a:lnTo>
                      <a:pt x="112" y="24"/>
                    </a:lnTo>
                    <a:lnTo>
                      <a:pt x="119" y="27"/>
                    </a:lnTo>
                    <a:lnTo>
                      <a:pt x="122" y="40"/>
                    </a:lnTo>
                    <a:lnTo>
                      <a:pt x="122" y="50"/>
                    </a:lnTo>
                    <a:lnTo>
                      <a:pt x="87" y="65"/>
                    </a:lnTo>
                    <a:lnTo>
                      <a:pt x="71" y="74"/>
                    </a:lnTo>
                    <a:lnTo>
                      <a:pt x="68" y="76"/>
                    </a:lnTo>
                    <a:lnTo>
                      <a:pt x="64" y="78"/>
                    </a:lnTo>
                    <a:lnTo>
                      <a:pt x="64" y="79"/>
                    </a:lnTo>
                    <a:lnTo>
                      <a:pt x="68" y="79"/>
                    </a:lnTo>
                    <a:lnTo>
                      <a:pt x="93" y="64"/>
                    </a:lnTo>
                    <a:lnTo>
                      <a:pt x="144" y="46"/>
                    </a:lnTo>
                    <a:lnTo>
                      <a:pt x="164" y="43"/>
                    </a:lnTo>
                    <a:lnTo>
                      <a:pt x="189" y="40"/>
                    </a:lnTo>
                    <a:lnTo>
                      <a:pt x="212" y="41"/>
                    </a:lnTo>
                    <a:lnTo>
                      <a:pt x="218" y="43"/>
                    </a:lnTo>
                    <a:lnTo>
                      <a:pt x="186" y="55"/>
                    </a:lnTo>
                    <a:lnTo>
                      <a:pt x="170" y="64"/>
                    </a:lnTo>
                    <a:lnTo>
                      <a:pt x="160" y="76"/>
                    </a:lnTo>
                    <a:lnTo>
                      <a:pt x="141" y="99"/>
                    </a:lnTo>
                    <a:lnTo>
                      <a:pt x="132" y="102"/>
                    </a:lnTo>
                    <a:lnTo>
                      <a:pt x="116" y="103"/>
                    </a:lnTo>
                    <a:lnTo>
                      <a:pt x="58" y="105"/>
                    </a:lnTo>
                    <a:lnTo>
                      <a:pt x="58" y="91"/>
                    </a:lnTo>
                    <a:lnTo>
                      <a:pt x="48" y="79"/>
                    </a:lnTo>
                    <a:lnTo>
                      <a:pt x="26" y="67"/>
                    </a:lnTo>
                    <a:lnTo>
                      <a:pt x="16" y="65"/>
                    </a:lnTo>
                    <a:lnTo>
                      <a:pt x="0" y="65"/>
                    </a:lnTo>
                    <a:lnTo>
                      <a:pt x="0" y="0"/>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86" name="Freeform 335"/>
              <p:cNvSpPr/>
              <p:nvPr/>
            </p:nvSpPr>
            <p:spPr bwMode="auto">
              <a:xfrm>
                <a:off x="3347" y="915"/>
                <a:ext cx="29" cy="44"/>
              </a:xfrm>
              <a:custGeom>
                <a:avLst/>
                <a:gdLst>
                  <a:gd name="T0" fmla="*/ 26 w 29"/>
                  <a:gd name="T1" fmla="*/ 10 h 44"/>
                  <a:gd name="T2" fmla="*/ 29 w 29"/>
                  <a:gd name="T3" fmla="*/ 7 h 44"/>
                  <a:gd name="T4" fmla="*/ 29 w 29"/>
                  <a:gd name="T5" fmla="*/ 4 h 44"/>
                  <a:gd name="T6" fmla="*/ 22 w 29"/>
                  <a:gd name="T7" fmla="*/ 3 h 44"/>
                  <a:gd name="T8" fmla="*/ 19 w 29"/>
                  <a:gd name="T9" fmla="*/ 1 h 44"/>
                  <a:gd name="T10" fmla="*/ 13 w 29"/>
                  <a:gd name="T11" fmla="*/ 0 h 44"/>
                  <a:gd name="T12" fmla="*/ 6 w 29"/>
                  <a:gd name="T13" fmla="*/ 1 h 44"/>
                  <a:gd name="T14" fmla="*/ 3 w 29"/>
                  <a:gd name="T15" fmla="*/ 3 h 44"/>
                  <a:gd name="T16" fmla="*/ 0 w 29"/>
                  <a:gd name="T17" fmla="*/ 6 h 44"/>
                  <a:gd name="T18" fmla="*/ 0 w 29"/>
                  <a:gd name="T19" fmla="*/ 6 h 44"/>
                  <a:gd name="T20" fmla="*/ 0 w 29"/>
                  <a:gd name="T21" fmla="*/ 10 h 44"/>
                  <a:gd name="T22" fmla="*/ 0 w 29"/>
                  <a:gd name="T23" fmla="*/ 15 h 44"/>
                  <a:gd name="T24" fmla="*/ 3 w 29"/>
                  <a:gd name="T25" fmla="*/ 20 h 44"/>
                  <a:gd name="T26" fmla="*/ 3 w 29"/>
                  <a:gd name="T27" fmla="*/ 26 h 44"/>
                  <a:gd name="T28" fmla="*/ 6 w 29"/>
                  <a:gd name="T29" fmla="*/ 30 h 44"/>
                  <a:gd name="T30" fmla="*/ 10 w 29"/>
                  <a:gd name="T31" fmla="*/ 35 h 44"/>
                  <a:gd name="T32" fmla="*/ 10 w 29"/>
                  <a:gd name="T33" fmla="*/ 39 h 44"/>
                  <a:gd name="T34" fmla="*/ 13 w 29"/>
                  <a:gd name="T35" fmla="*/ 44 h 44"/>
                  <a:gd name="T36" fmla="*/ 13 w 29"/>
                  <a:gd name="T37" fmla="*/ 44 h 44"/>
                  <a:gd name="T38" fmla="*/ 16 w 29"/>
                  <a:gd name="T39" fmla="*/ 39 h 44"/>
                  <a:gd name="T40" fmla="*/ 16 w 29"/>
                  <a:gd name="T41" fmla="*/ 35 h 44"/>
                  <a:gd name="T42" fmla="*/ 16 w 29"/>
                  <a:gd name="T43" fmla="*/ 30 h 44"/>
                  <a:gd name="T44" fmla="*/ 16 w 29"/>
                  <a:gd name="T45" fmla="*/ 27 h 44"/>
                  <a:gd name="T46" fmla="*/ 19 w 29"/>
                  <a:gd name="T47" fmla="*/ 23 h 44"/>
                  <a:gd name="T48" fmla="*/ 19 w 29"/>
                  <a:gd name="T49" fmla="*/ 20 h 44"/>
                  <a:gd name="T50" fmla="*/ 22 w 29"/>
                  <a:gd name="T51" fmla="*/ 15 h 44"/>
                  <a:gd name="T52" fmla="*/ 26 w 29"/>
                  <a:gd name="T53" fmla="*/ 10 h 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9" h="44">
                    <a:moveTo>
                      <a:pt x="26" y="10"/>
                    </a:moveTo>
                    <a:lnTo>
                      <a:pt x="29" y="7"/>
                    </a:lnTo>
                    <a:lnTo>
                      <a:pt x="29" y="4"/>
                    </a:lnTo>
                    <a:lnTo>
                      <a:pt x="22" y="3"/>
                    </a:lnTo>
                    <a:lnTo>
                      <a:pt x="19" y="1"/>
                    </a:lnTo>
                    <a:lnTo>
                      <a:pt x="13" y="0"/>
                    </a:lnTo>
                    <a:lnTo>
                      <a:pt x="6" y="1"/>
                    </a:lnTo>
                    <a:lnTo>
                      <a:pt x="3" y="3"/>
                    </a:lnTo>
                    <a:lnTo>
                      <a:pt x="0" y="6"/>
                    </a:lnTo>
                    <a:lnTo>
                      <a:pt x="0" y="10"/>
                    </a:lnTo>
                    <a:lnTo>
                      <a:pt x="0" y="15"/>
                    </a:lnTo>
                    <a:lnTo>
                      <a:pt x="3" y="20"/>
                    </a:lnTo>
                    <a:lnTo>
                      <a:pt x="3" y="26"/>
                    </a:lnTo>
                    <a:lnTo>
                      <a:pt x="6" y="30"/>
                    </a:lnTo>
                    <a:lnTo>
                      <a:pt x="10" y="35"/>
                    </a:lnTo>
                    <a:lnTo>
                      <a:pt x="10" y="39"/>
                    </a:lnTo>
                    <a:lnTo>
                      <a:pt x="13" y="44"/>
                    </a:lnTo>
                    <a:lnTo>
                      <a:pt x="16" y="39"/>
                    </a:lnTo>
                    <a:lnTo>
                      <a:pt x="16" y="35"/>
                    </a:lnTo>
                    <a:lnTo>
                      <a:pt x="16" y="30"/>
                    </a:lnTo>
                    <a:lnTo>
                      <a:pt x="16" y="27"/>
                    </a:lnTo>
                    <a:lnTo>
                      <a:pt x="19" y="23"/>
                    </a:lnTo>
                    <a:lnTo>
                      <a:pt x="19" y="20"/>
                    </a:lnTo>
                    <a:lnTo>
                      <a:pt x="22" y="15"/>
                    </a:lnTo>
                    <a:lnTo>
                      <a:pt x="26" y="1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87" name="Freeform 336"/>
              <p:cNvSpPr/>
              <p:nvPr/>
            </p:nvSpPr>
            <p:spPr bwMode="auto">
              <a:xfrm>
                <a:off x="3353" y="904"/>
                <a:ext cx="7" cy="5"/>
              </a:xfrm>
              <a:custGeom>
                <a:avLst/>
                <a:gdLst>
                  <a:gd name="T0" fmla="*/ 7 w 7"/>
                  <a:gd name="T1" fmla="*/ 3 h 5"/>
                  <a:gd name="T2" fmla="*/ 4 w 7"/>
                  <a:gd name="T3" fmla="*/ 5 h 5"/>
                  <a:gd name="T4" fmla="*/ 0 w 7"/>
                  <a:gd name="T5" fmla="*/ 5 h 5"/>
                  <a:gd name="T6" fmla="*/ 0 w 7"/>
                  <a:gd name="T7" fmla="*/ 5 h 5"/>
                  <a:gd name="T8" fmla="*/ 4 w 7"/>
                  <a:gd name="T9" fmla="*/ 0 h 5"/>
                  <a:gd name="T10" fmla="*/ 7 w 7"/>
                  <a:gd name="T11" fmla="*/ 2 h 5"/>
                  <a:gd name="T12" fmla="*/ 7 w 7"/>
                  <a:gd name="T13" fmla="*/ 3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5">
                    <a:moveTo>
                      <a:pt x="7" y="3"/>
                    </a:moveTo>
                    <a:lnTo>
                      <a:pt x="4" y="5"/>
                    </a:lnTo>
                    <a:lnTo>
                      <a:pt x="0" y="5"/>
                    </a:lnTo>
                    <a:lnTo>
                      <a:pt x="4" y="0"/>
                    </a:lnTo>
                    <a:lnTo>
                      <a:pt x="7" y="2"/>
                    </a:lnTo>
                    <a:lnTo>
                      <a:pt x="7"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88" name="Freeform 337"/>
              <p:cNvSpPr/>
              <p:nvPr/>
            </p:nvSpPr>
            <p:spPr bwMode="auto">
              <a:xfrm>
                <a:off x="3357" y="904"/>
                <a:ext cx="9" cy="5"/>
              </a:xfrm>
              <a:custGeom>
                <a:avLst/>
                <a:gdLst>
                  <a:gd name="T0" fmla="*/ 3 w 9"/>
                  <a:gd name="T1" fmla="*/ 3 h 5"/>
                  <a:gd name="T2" fmla="*/ 6 w 9"/>
                  <a:gd name="T3" fmla="*/ 5 h 5"/>
                  <a:gd name="T4" fmla="*/ 6 w 9"/>
                  <a:gd name="T5" fmla="*/ 5 h 5"/>
                  <a:gd name="T6" fmla="*/ 9 w 9"/>
                  <a:gd name="T7" fmla="*/ 3 h 5"/>
                  <a:gd name="T8" fmla="*/ 3 w 9"/>
                  <a:gd name="T9" fmla="*/ 0 h 5"/>
                  <a:gd name="T10" fmla="*/ 0 w 9"/>
                  <a:gd name="T11" fmla="*/ 0 h 5"/>
                  <a:gd name="T12" fmla="*/ 3 w 9"/>
                  <a:gd name="T13" fmla="*/ 3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5">
                    <a:moveTo>
                      <a:pt x="3" y="3"/>
                    </a:moveTo>
                    <a:lnTo>
                      <a:pt x="6" y="5"/>
                    </a:lnTo>
                    <a:lnTo>
                      <a:pt x="9" y="3"/>
                    </a:lnTo>
                    <a:lnTo>
                      <a:pt x="3" y="0"/>
                    </a:lnTo>
                    <a:lnTo>
                      <a:pt x="0" y="0"/>
                    </a:lnTo>
                    <a:lnTo>
                      <a:pt x="3"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89" name="Freeform 338"/>
              <p:cNvSpPr/>
              <p:nvPr/>
            </p:nvSpPr>
            <p:spPr bwMode="auto">
              <a:xfrm>
                <a:off x="3334" y="916"/>
                <a:ext cx="13" cy="3"/>
              </a:xfrm>
              <a:custGeom>
                <a:avLst/>
                <a:gdLst>
                  <a:gd name="T0" fmla="*/ 13 w 13"/>
                  <a:gd name="T1" fmla="*/ 0 h 3"/>
                  <a:gd name="T2" fmla="*/ 10 w 13"/>
                  <a:gd name="T3" fmla="*/ 2 h 3"/>
                  <a:gd name="T4" fmla="*/ 6 w 13"/>
                  <a:gd name="T5" fmla="*/ 3 h 3"/>
                  <a:gd name="T6" fmla="*/ 3 w 13"/>
                  <a:gd name="T7" fmla="*/ 3 h 3"/>
                  <a:gd name="T8" fmla="*/ 0 w 13"/>
                  <a:gd name="T9" fmla="*/ 3 h 3"/>
                  <a:gd name="T10" fmla="*/ 6 w 13"/>
                  <a:gd name="T11" fmla="*/ 0 h 3"/>
                  <a:gd name="T12" fmla="*/ 10 w 13"/>
                  <a:gd name="T13" fmla="*/ 0 h 3"/>
                  <a:gd name="T14" fmla="*/ 13 w 13"/>
                  <a:gd name="T15" fmla="*/ 0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3">
                    <a:moveTo>
                      <a:pt x="13" y="0"/>
                    </a:moveTo>
                    <a:lnTo>
                      <a:pt x="10" y="2"/>
                    </a:lnTo>
                    <a:lnTo>
                      <a:pt x="6" y="3"/>
                    </a:lnTo>
                    <a:lnTo>
                      <a:pt x="3" y="3"/>
                    </a:lnTo>
                    <a:lnTo>
                      <a:pt x="0" y="3"/>
                    </a:lnTo>
                    <a:lnTo>
                      <a:pt x="6" y="0"/>
                    </a:lnTo>
                    <a:lnTo>
                      <a:pt x="10" y="0"/>
                    </a:lnTo>
                    <a:lnTo>
                      <a:pt x="13"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90" name="Freeform 339"/>
              <p:cNvSpPr/>
              <p:nvPr/>
            </p:nvSpPr>
            <p:spPr bwMode="auto">
              <a:xfrm>
                <a:off x="3373" y="915"/>
                <a:ext cx="9" cy="4"/>
              </a:xfrm>
              <a:custGeom>
                <a:avLst/>
                <a:gdLst>
                  <a:gd name="T0" fmla="*/ 0 w 9"/>
                  <a:gd name="T1" fmla="*/ 0 h 4"/>
                  <a:gd name="T2" fmla="*/ 3 w 9"/>
                  <a:gd name="T3" fmla="*/ 1 h 4"/>
                  <a:gd name="T4" fmla="*/ 6 w 9"/>
                  <a:gd name="T5" fmla="*/ 4 h 4"/>
                  <a:gd name="T6" fmla="*/ 9 w 9"/>
                  <a:gd name="T7" fmla="*/ 4 h 4"/>
                  <a:gd name="T8" fmla="*/ 9 w 9"/>
                  <a:gd name="T9" fmla="*/ 3 h 4"/>
                  <a:gd name="T10" fmla="*/ 3 w 9"/>
                  <a:gd name="T11" fmla="*/ 0 h 4"/>
                  <a:gd name="T12" fmla="*/ 0 w 9"/>
                  <a:gd name="T13" fmla="*/ 0 h 4"/>
                  <a:gd name="T14" fmla="*/ 0 w 9"/>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4">
                    <a:moveTo>
                      <a:pt x="0" y="0"/>
                    </a:moveTo>
                    <a:lnTo>
                      <a:pt x="3" y="1"/>
                    </a:lnTo>
                    <a:lnTo>
                      <a:pt x="6" y="4"/>
                    </a:lnTo>
                    <a:lnTo>
                      <a:pt x="9" y="4"/>
                    </a:lnTo>
                    <a:lnTo>
                      <a:pt x="9" y="3"/>
                    </a:lnTo>
                    <a:lnTo>
                      <a:pt x="3"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91" name="Freeform 340"/>
              <p:cNvSpPr/>
              <p:nvPr/>
            </p:nvSpPr>
            <p:spPr bwMode="auto">
              <a:xfrm>
                <a:off x="3324" y="925"/>
                <a:ext cx="7" cy="6"/>
              </a:xfrm>
              <a:custGeom>
                <a:avLst/>
                <a:gdLst>
                  <a:gd name="T0" fmla="*/ 7 w 7"/>
                  <a:gd name="T1" fmla="*/ 0 h 6"/>
                  <a:gd name="T2" fmla="*/ 4 w 7"/>
                  <a:gd name="T3" fmla="*/ 6 h 6"/>
                  <a:gd name="T4" fmla="*/ 0 w 7"/>
                  <a:gd name="T5" fmla="*/ 5 h 6"/>
                  <a:gd name="T6" fmla="*/ 0 w 7"/>
                  <a:gd name="T7" fmla="*/ 2 h 6"/>
                  <a:gd name="T8" fmla="*/ 7 w 7"/>
                  <a:gd name="T9" fmla="*/ 0 h 6"/>
                  <a:gd name="T10" fmla="*/ 7 w 7"/>
                  <a:gd name="T11" fmla="*/ 0 h 6"/>
                  <a:gd name="T12" fmla="*/ 7 w 7"/>
                  <a:gd name="T13" fmla="*/ 0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6">
                    <a:moveTo>
                      <a:pt x="7" y="0"/>
                    </a:moveTo>
                    <a:lnTo>
                      <a:pt x="4" y="6"/>
                    </a:lnTo>
                    <a:lnTo>
                      <a:pt x="0" y="5"/>
                    </a:lnTo>
                    <a:lnTo>
                      <a:pt x="0" y="2"/>
                    </a:lnTo>
                    <a:lnTo>
                      <a:pt x="7"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92" name="Freeform 341"/>
              <p:cNvSpPr/>
              <p:nvPr/>
            </p:nvSpPr>
            <p:spPr bwMode="auto">
              <a:xfrm>
                <a:off x="3385" y="924"/>
                <a:ext cx="7" cy="6"/>
              </a:xfrm>
              <a:custGeom>
                <a:avLst/>
                <a:gdLst>
                  <a:gd name="T0" fmla="*/ 0 w 7"/>
                  <a:gd name="T1" fmla="*/ 0 h 6"/>
                  <a:gd name="T2" fmla="*/ 7 w 7"/>
                  <a:gd name="T3" fmla="*/ 6 h 6"/>
                  <a:gd name="T4" fmla="*/ 7 w 7"/>
                  <a:gd name="T5" fmla="*/ 6 h 6"/>
                  <a:gd name="T6" fmla="*/ 7 w 7"/>
                  <a:gd name="T7" fmla="*/ 1 h 6"/>
                  <a:gd name="T8" fmla="*/ 4 w 7"/>
                  <a:gd name="T9" fmla="*/ 0 h 6"/>
                  <a:gd name="T10" fmla="*/ 4 w 7"/>
                  <a:gd name="T11" fmla="*/ 0 h 6"/>
                  <a:gd name="T12" fmla="*/ 0 w 7"/>
                  <a:gd name="T13" fmla="*/ 0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6">
                    <a:moveTo>
                      <a:pt x="0" y="0"/>
                    </a:moveTo>
                    <a:lnTo>
                      <a:pt x="7" y="6"/>
                    </a:lnTo>
                    <a:lnTo>
                      <a:pt x="7" y="1"/>
                    </a:lnTo>
                    <a:lnTo>
                      <a:pt x="4" y="0"/>
                    </a:lnTo>
                    <a:lnTo>
                      <a:pt x="0"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93" name="Freeform 342"/>
              <p:cNvSpPr/>
              <p:nvPr/>
            </p:nvSpPr>
            <p:spPr bwMode="auto">
              <a:xfrm>
                <a:off x="3324" y="936"/>
                <a:ext cx="7" cy="8"/>
              </a:xfrm>
              <a:custGeom>
                <a:avLst/>
                <a:gdLst>
                  <a:gd name="T0" fmla="*/ 7 w 7"/>
                  <a:gd name="T1" fmla="*/ 8 h 8"/>
                  <a:gd name="T2" fmla="*/ 4 w 7"/>
                  <a:gd name="T3" fmla="*/ 8 h 8"/>
                  <a:gd name="T4" fmla="*/ 0 w 7"/>
                  <a:gd name="T5" fmla="*/ 5 h 8"/>
                  <a:gd name="T6" fmla="*/ 4 w 7"/>
                  <a:gd name="T7" fmla="*/ 0 h 8"/>
                  <a:gd name="T8" fmla="*/ 7 w 7"/>
                  <a:gd name="T9" fmla="*/ 8 h 8"/>
                  <a:gd name="T10" fmla="*/ 7 w 7"/>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8">
                    <a:moveTo>
                      <a:pt x="7" y="8"/>
                    </a:moveTo>
                    <a:lnTo>
                      <a:pt x="4" y="8"/>
                    </a:lnTo>
                    <a:lnTo>
                      <a:pt x="0" y="5"/>
                    </a:lnTo>
                    <a:lnTo>
                      <a:pt x="4" y="0"/>
                    </a:lnTo>
                    <a:lnTo>
                      <a:pt x="7"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94" name="Freeform 343"/>
              <p:cNvSpPr/>
              <p:nvPr/>
            </p:nvSpPr>
            <p:spPr bwMode="auto">
              <a:xfrm>
                <a:off x="3389" y="936"/>
                <a:ext cx="6" cy="8"/>
              </a:xfrm>
              <a:custGeom>
                <a:avLst/>
                <a:gdLst>
                  <a:gd name="T0" fmla="*/ 0 w 6"/>
                  <a:gd name="T1" fmla="*/ 8 h 8"/>
                  <a:gd name="T2" fmla="*/ 3 w 6"/>
                  <a:gd name="T3" fmla="*/ 8 h 8"/>
                  <a:gd name="T4" fmla="*/ 6 w 6"/>
                  <a:gd name="T5" fmla="*/ 3 h 8"/>
                  <a:gd name="T6" fmla="*/ 3 w 6"/>
                  <a:gd name="T7" fmla="*/ 0 h 8"/>
                  <a:gd name="T8" fmla="*/ 0 w 6"/>
                  <a:gd name="T9" fmla="*/ 6 h 8"/>
                  <a:gd name="T10" fmla="*/ 0 w 6"/>
                  <a:gd name="T11" fmla="*/ 8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8">
                    <a:moveTo>
                      <a:pt x="0" y="8"/>
                    </a:moveTo>
                    <a:lnTo>
                      <a:pt x="3" y="8"/>
                    </a:lnTo>
                    <a:lnTo>
                      <a:pt x="6" y="3"/>
                    </a:lnTo>
                    <a:lnTo>
                      <a:pt x="3" y="0"/>
                    </a:lnTo>
                    <a:lnTo>
                      <a:pt x="0" y="6"/>
                    </a:lnTo>
                    <a:lnTo>
                      <a:pt x="0" y="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95" name="Freeform 344"/>
              <p:cNvSpPr/>
              <p:nvPr/>
            </p:nvSpPr>
            <p:spPr bwMode="auto">
              <a:xfrm>
                <a:off x="3328" y="948"/>
                <a:ext cx="6" cy="5"/>
              </a:xfrm>
              <a:custGeom>
                <a:avLst/>
                <a:gdLst>
                  <a:gd name="T0" fmla="*/ 6 w 6"/>
                  <a:gd name="T1" fmla="*/ 3 h 5"/>
                  <a:gd name="T2" fmla="*/ 3 w 6"/>
                  <a:gd name="T3" fmla="*/ 5 h 5"/>
                  <a:gd name="T4" fmla="*/ 0 w 6"/>
                  <a:gd name="T5" fmla="*/ 3 h 5"/>
                  <a:gd name="T6" fmla="*/ 3 w 6"/>
                  <a:gd name="T7" fmla="*/ 0 h 5"/>
                  <a:gd name="T8" fmla="*/ 3 w 6"/>
                  <a:gd name="T9" fmla="*/ 0 h 5"/>
                  <a:gd name="T10" fmla="*/ 6 w 6"/>
                  <a:gd name="T11" fmla="*/ 3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5">
                    <a:moveTo>
                      <a:pt x="6" y="3"/>
                    </a:moveTo>
                    <a:lnTo>
                      <a:pt x="3" y="5"/>
                    </a:lnTo>
                    <a:lnTo>
                      <a:pt x="0" y="3"/>
                    </a:lnTo>
                    <a:lnTo>
                      <a:pt x="3" y="0"/>
                    </a:lnTo>
                    <a:lnTo>
                      <a:pt x="6"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96" name="Freeform 345"/>
              <p:cNvSpPr/>
              <p:nvPr/>
            </p:nvSpPr>
            <p:spPr bwMode="auto">
              <a:xfrm>
                <a:off x="3385" y="947"/>
                <a:ext cx="4" cy="4"/>
              </a:xfrm>
              <a:custGeom>
                <a:avLst/>
                <a:gdLst>
                  <a:gd name="T0" fmla="*/ 0 w 4"/>
                  <a:gd name="T1" fmla="*/ 4 h 4"/>
                  <a:gd name="T2" fmla="*/ 0 w 4"/>
                  <a:gd name="T3" fmla="*/ 4 h 4"/>
                  <a:gd name="T4" fmla="*/ 4 w 4"/>
                  <a:gd name="T5" fmla="*/ 3 h 4"/>
                  <a:gd name="T6" fmla="*/ 4 w 4"/>
                  <a:gd name="T7" fmla="*/ 0 h 4"/>
                  <a:gd name="T8" fmla="*/ 0 w 4"/>
                  <a:gd name="T9" fmla="*/ 0 h 4"/>
                  <a:gd name="T10" fmla="*/ 0 w 4"/>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4">
                    <a:moveTo>
                      <a:pt x="0" y="4"/>
                    </a:moveTo>
                    <a:lnTo>
                      <a:pt x="0" y="4"/>
                    </a:lnTo>
                    <a:lnTo>
                      <a:pt x="4" y="3"/>
                    </a:lnTo>
                    <a:lnTo>
                      <a:pt x="4" y="0"/>
                    </a:lnTo>
                    <a:lnTo>
                      <a:pt x="0" y="0"/>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97" name="Freeform 346"/>
              <p:cNvSpPr/>
              <p:nvPr/>
            </p:nvSpPr>
            <p:spPr bwMode="auto">
              <a:xfrm>
                <a:off x="3334" y="954"/>
                <a:ext cx="6" cy="3"/>
              </a:xfrm>
              <a:custGeom>
                <a:avLst/>
                <a:gdLst>
                  <a:gd name="T0" fmla="*/ 0 w 6"/>
                  <a:gd name="T1" fmla="*/ 3 h 3"/>
                  <a:gd name="T2" fmla="*/ 0 w 6"/>
                  <a:gd name="T3" fmla="*/ 2 h 3"/>
                  <a:gd name="T4" fmla="*/ 0 w 6"/>
                  <a:gd name="T5" fmla="*/ 0 h 3"/>
                  <a:gd name="T6" fmla="*/ 6 w 6"/>
                  <a:gd name="T7" fmla="*/ 3 h 3"/>
                  <a:gd name="T8" fmla="*/ 0 w 6"/>
                  <a:gd name="T9" fmla="*/ 3 h 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3">
                    <a:moveTo>
                      <a:pt x="0" y="3"/>
                    </a:moveTo>
                    <a:lnTo>
                      <a:pt x="0" y="2"/>
                    </a:lnTo>
                    <a:lnTo>
                      <a:pt x="0" y="0"/>
                    </a:lnTo>
                    <a:lnTo>
                      <a:pt x="6" y="3"/>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98" name="Freeform 347"/>
              <p:cNvSpPr/>
              <p:nvPr/>
            </p:nvSpPr>
            <p:spPr bwMode="auto">
              <a:xfrm>
                <a:off x="3379" y="953"/>
                <a:ext cx="6" cy="3"/>
              </a:xfrm>
              <a:custGeom>
                <a:avLst/>
                <a:gdLst>
                  <a:gd name="T0" fmla="*/ 3 w 6"/>
                  <a:gd name="T1" fmla="*/ 3 h 3"/>
                  <a:gd name="T2" fmla="*/ 6 w 6"/>
                  <a:gd name="T3" fmla="*/ 3 h 3"/>
                  <a:gd name="T4" fmla="*/ 3 w 6"/>
                  <a:gd name="T5" fmla="*/ 0 h 3"/>
                  <a:gd name="T6" fmla="*/ 0 w 6"/>
                  <a:gd name="T7" fmla="*/ 3 h 3"/>
                  <a:gd name="T8" fmla="*/ 3 w 6"/>
                  <a:gd name="T9" fmla="*/ 3 h 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3">
                    <a:moveTo>
                      <a:pt x="3" y="3"/>
                    </a:moveTo>
                    <a:lnTo>
                      <a:pt x="6" y="3"/>
                    </a:lnTo>
                    <a:lnTo>
                      <a:pt x="3" y="0"/>
                    </a:lnTo>
                    <a:lnTo>
                      <a:pt x="0" y="3"/>
                    </a:lnTo>
                    <a:lnTo>
                      <a:pt x="3"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099" name="Freeform 348"/>
              <p:cNvSpPr/>
              <p:nvPr/>
            </p:nvSpPr>
            <p:spPr bwMode="auto">
              <a:xfrm>
                <a:off x="3347" y="971"/>
                <a:ext cx="6" cy="3"/>
              </a:xfrm>
              <a:custGeom>
                <a:avLst/>
                <a:gdLst>
                  <a:gd name="T0" fmla="*/ 6 w 6"/>
                  <a:gd name="T1" fmla="*/ 3 h 3"/>
                  <a:gd name="T2" fmla="*/ 3 w 6"/>
                  <a:gd name="T3" fmla="*/ 1 h 3"/>
                  <a:gd name="T4" fmla="*/ 0 w 6"/>
                  <a:gd name="T5" fmla="*/ 1 h 3"/>
                  <a:gd name="T6" fmla="*/ 0 w 6"/>
                  <a:gd name="T7" fmla="*/ 0 h 3"/>
                  <a:gd name="T8" fmla="*/ 6 w 6"/>
                  <a:gd name="T9" fmla="*/ 0 h 3"/>
                  <a:gd name="T10" fmla="*/ 6 w 6"/>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3">
                    <a:moveTo>
                      <a:pt x="6" y="3"/>
                    </a:moveTo>
                    <a:lnTo>
                      <a:pt x="3" y="1"/>
                    </a:lnTo>
                    <a:lnTo>
                      <a:pt x="0" y="1"/>
                    </a:lnTo>
                    <a:lnTo>
                      <a:pt x="0" y="0"/>
                    </a:lnTo>
                    <a:lnTo>
                      <a:pt x="6" y="0"/>
                    </a:lnTo>
                    <a:lnTo>
                      <a:pt x="6"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00" name="Freeform 349"/>
              <p:cNvSpPr/>
              <p:nvPr/>
            </p:nvSpPr>
            <p:spPr bwMode="auto">
              <a:xfrm>
                <a:off x="3366" y="969"/>
                <a:ext cx="7" cy="3"/>
              </a:xfrm>
              <a:custGeom>
                <a:avLst/>
                <a:gdLst>
                  <a:gd name="T0" fmla="*/ 0 w 7"/>
                  <a:gd name="T1" fmla="*/ 3 h 3"/>
                  <a:gd name="T2" fmla="*/ 3 w 7"/>
                  <a:gd name="T3" fmla="*/ 3 h 3"/>
                  <a:gd name="T4" fmla="*/ 7 w 7"/>
                  <a:gd name="T5" fmla="*/ 3 h 3"/>
                  <a:gd name="T6" fmla="*/ 3 w 7"/>
                  <a:gd name="T7" fmla="*/ 0 h 3"/>
                  <a:gd name="T8" fmla="*/ 0 w 7"/>
                  <a:gd name="T9" fmla="*/ 0 h 3"/>
                  <a:gd name="T10" fmla="*/ 0 w 7"/>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 h="3">
                    <a:moveTo>
                      <a:pt x="0" y="3"/>
                    </a:moveTo>
                    <a:lnTo>
                      <a:pt x="3" y="3"/>
                    </a:lnTo>
                    <a:lnTo>
                      <a:pt x="7" y="3"/>
                    </a:lnTo>
                    <a:lnTo>
                      <a:pt x="3" y="0"/>
                    </a:lnTo>
                    <a:lnTo>
                      <a:pt x="0" y="0"/>
                    </a:lnTo>
                    <a:lnTo>
                      <a:pt x="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01" name="Freeform 350"/>
              <p:cNvSpPr/>
              <p:nvPr/>
            </p:nvSpPr>
            <p:spPr bwMode="auto">
              <a:xfrm>
                <a:off x="3334" y="974"/>
                <a:ext cx="6" cy="5"/>
              </a:xfrm>
              <a:custGeom>
                <a:avLst/>
                <a:gdLst>
                  <a:gd name="T0" fmla="*/ 0 w 6"/>
                  <a:gd name="T1" fmla="*/ 5 h 5"/>
                  <a:gd name="T2" fmla="*/ 0 w 6"/>
                  <a:gd name="T3" fmla="*/ 3 h 5"/>
                  <a:gd name="T4" fmla="*/ 0 w 6"/>
                  <a:gd name="T5" fmla="*/ 3 h 5"/>
                  <a:gd name="T6" fmla="*/ 6 w 6"/>
                  <a:gd name="T7" fmla="*/ 0 h 5"/>
                  <a:gd name="T8" fmla="*/ 6 w 6"/>
                  <a:gd name="T9" fmla="*/ 2 h 5"/>
                  <a:gd name="T10" fmla="*/ 0 w 6"/>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5">
                    <a:moveTo>
                      <a:pt x="0" y="5"/>
                    </a:moveTo>
                    <a:lnTo>
                      <a:pt x="0" y="3"/>
                    </a:lnTo>
                    <a:lnTo>
                      <a:pt x="6" y="0"/>
                    </a:lnTo>
                    <a:lnTo>
                      <a:pt x="6" y="2"/>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02" name="Freeform 351"/>
              <p:cNvSpPr/>
              <p:nvPr/>
            </p:nvSpPr>
            <p:spPr bwMode="auto">
              <a:xfrm>
                <a:off x="3376" y="972"/>
                <a:ext cx="9" cy="5"/>
              </a:xfrm>
              <a:custGeom>
                <a:avLst/>
                <a:gdLst>
                  <a:gd name="T0" fmla="*/ 9 w 9"/>
                  <a:gd name="T1" fmla="*/ 5 h 5"/>
                  <a:gd name="T2" fmla="*/ 9 w 9"/>
                  <a:gd name="T3" fmla="*/ 5 h 5"/>
                  <a:gd name="T4" fmla="*/ 9 w 9"/>
                  <a:gd name="T5" fmla="*/ 4 h 5"/>
                  <a:gd name="T6" fmla="*/ 3 w 9"/>
                  <a:gd name="T7" fmla="*/ 0 h 5"/>
                  <a:gd name="T8" fmla="*/ 0 w 9"/>
                  <a:gd name="T9" fmla="*/ 2 h 5"/>
                  <a:gd name="T10" fmla="*/ 9 w 9"/>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5">
                    <a:moveTo>
                      <a:pt x="9" y="5"/>
                    </a:moveTo>
                    <a:lnTo>
                      <a:pt x="9" y="5"/>
                    </a:lnTo>
                    <a:lnTo>
                      <a:pt x="9" y="4"/>
                    </a:lnTo>
                    <a:lnTo>
                      <a:pt x="3" y="0"/>
                    </a:lnTo>
                    <a:lnTo>
                      <a:pt x="0" y="2"/>
                    </a:lnTo>
                    <a:lnTo>
                      <a:pt x="9"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03" name="Freeform 352"/>
              <p:cNvSpPr/>
              <p:nvPr/>
            </p:nvSpPr>
            <p:spPr bwMode="auto">
              <a:xfrm>
                <a:off x="3321" y="985"/>
                <a:ext cx="7" cy="3"/>
              </a:xfrm>
              <a:custGeom>
                <a:avLst/>
                <a:gdLst>
                  <a:gd name="T0" fmla="*/ 7 w 7"/>
                  <a:gd name="T1" fmla="*/ 0 h 3"/>
                  <a:gd name="T2" fmla="*/ 3 w 7"/>
                  <a:gd name="T3" fmla="*/ 3 h 3"/>
                  <a:gd name="T4" fmla="*/ 0 w 7"/>
                  <a:gd name="T5" fmla="*/ 3 h 3"/>
                  <a:gd name="T6" fmla="*/ 0 w 7"/>
                  <a:gd name="T7" fmla="*/ 1 h 3"/>
                  <a:gd name="T8" fmla="*/ 3 w 7"/>
                  <a:gd name="T9" fmla="*/ 0 h 3"/>
                  <a:gd name="T10" fmla="*/ 7 w 7"/>
                  <a:gd name="T11" fmla="*/ 0 h 3"/>
                  <a:gd name="T12" fmla="*/ 7 w 7"/>
                  <a:gd name="T13" fmla="*/ 0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3">
                    <a:moveTo>
                      <a:pt x="7" y="0"/>
                    </a:moveTo>
                    <a:lnTo>
                      <a:pt x="3" y="3"/>
                    </a:lnTo>
                    <a:lnTo>
                      <a:pt x="0" y="3"/>
                    </a:lnTo>
                    <a:lnTo>
                      <a:pt x="0" y="1"/>
                    </a:lnTo>
                    <a:lnTo>
                      <a:pt x="3" y="0"/>
                    </a:lnTo>
                    <a:lnTo>
                      <a:pt x="7" y="0"/>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04" name="Freeform 353"/>
              <p:cNvSpPr/>
              <p:nvPr/>
            </p:nvSpPr>
            <p:spPr bwMode="auto">
              <a:xfrm>
                <a:off x="3392" y="983"/>
                <a:ext cx="6" cy="3"/>
              </a:xfrm>
              <a:custGeom>
                <a:avLst/>
                <a:gdLst>
                  <a:gd name="T0" fmla="*/ 0 w 6"/>
                  <a:gd name="T1" fmla="*/ 2 h 3"/>
                  <a:gd name="T2" fmla="*/ 3 w 6"/>
                  <a:gd name="T3" fmla="*/ 3 h 3"/>
                  <a:gd name="T4" fmla="*/ 6 w 6"/>
                  <a:gd name="T5" fmla="*/ 3 h 3"/>
                  <a:gd name="T6" fmla="*/ 6 w 6"/>
                  <a:gd name="T7" fmla="*/ 2 h 3"/>
                  <a:gd name="T8" fmla="*/ 3 w 6"/>
                  <a:gd name="T9" fmla="*/ 0 h 3"/>
                  <a:gd name="T10" fmla="*/ 0 w 6"/>
                  <a:gd name="T11" fmla="*/ 0 h 3"/>
                  <a:gd name="T12" fmla="*/ 0 w 6"/>
                  <a:gd name="T13" fmla="*/ 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3">
                    <a:moveTo>
                      <a:pt x="0" y="2"/>
                    </a:moveTo>
                    <a:lnTo>
                      <a:pt x="3" y="3"/>
                    </a:lnTo>
                    <a:lnTo>
                      <a:pt x="6" y="3"/>
                    </a:lnTo>
                    <a:lnTo>
                      <a:pt x="6" y="2"/>
                    </a:lnTo>
                    <a:lnTo>
                      <a:pt x="3" y="0"/>
                    </a:lnTo>
                    <a:lnTo>
                      <a:pt x="0" y="0"/>
                    </a:lnTo>
                    <a:lnTo>
                      <a:pt x="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05" name="Freeform 354"/>
              <p:cNvSpPr/>
              <p:nvPr/>
            </p:nvSpPr>
            <p:spPr bwMode="auto">
              <a:xfrm>
                <a:off x="3315" y="995"/>
                <a:ext cx="3" cy="2"/>
              </a:xfrm>
              <a:custGeom>
                <a:avLst/>
                <a:gdLst>
                  <a:gd name="T0" fmla="*/ 3 w 3"/>
                  <a:gd name="T1" fmla="*/ 2 h 2"/>
                  <a:gd name="T2" fmla="*/ 3 w 3"/>
                  <a:gd name="T3" fmla="*/ 2 h 2"/>
                  <a:gd name="T4" fmla="*/ 0 w 3"/>
                  <a:gd name="T5" fmla="*/ 2 h 2"/>
                  <a:gd name="T6" fmla="*/ 0 w 3"/>
                  <a:gd name="T7" fmla="*/ 0 h 2"/>
                  <a:gd name="T8" fmla="*/ 3 w 3"/>
                  <a:gd name="T9" fmla="*/ 0 h 2"/>
                  <a:gd name="T10" fmla="*/ 3 w 3"/>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2">
                    <a:moveTo>
                      <a:pt x="3" y="2"/>
                    </a:moveTo>
                    <a:lnTo>
                      <a:pt x="3" y="2"/>
                    </a:lnTo>
                    <a:lnTo>
                      <a:pt x="0" y="2"/>
                    </a:lnTo>
                    <a:lnTo>
                      <a:pt x="0" y="0"/>
                    </a:lnTo>
                    <a:lnTo>
                      <a:pt x="3" y="0"/>
                    </a:lnTo>
                    <a:lnTo>
                      <a:pt x="3"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06" name="Freeform 355"/>
              <p:cNvSpPr/>
              <p:nvPr/>
            </p:nvSpPr>
            <p:spPr bwMode="auto">
              <a:xfrm>
                <a:off x="3401" y="994"/>
                <a:ext cx="4" cy="3"/>
              </a:xfrm>
              <a:custGeom>
                <a:avLst/>
                <a:gdLst>
                  <a:gd name="T0" fmla="*/ 0 w 4"/>
                  <a:gd name="T1" fmla="*/ 1 h 3"/>
                  <a:gd name="T2" fmla="*/ 0 w 4"/>
                  <a:gd name="T3" fmla="*/ 3 h 3"/>
                  <a:gd name="T4" fmla="*/ 4 w 4"/>
                  <a:gd name="T5" fmla="*/ 3 h 3"/>
                  <a:gd name="T6" fmla="*/ 4 w 4"/>
                  <a:gd name="T7" fmla="*/ 0 h 3"/>
                  <a:gd name="T8" fmla="*/ 0 w 4"/>
                  <a:gd name="T9" fmla="*/ 0 h 3"/>
                  <a:gd name="T10" fmla="*/ 0 w 4"/>
                  <a:gd name="T11" fmla="*/ 1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3">
                    <a:moveTo>
                      <a:pt x="0" y="1"/>
                    </a:moveTo>
                    <a:lnTo>
                      <a:pt x="0" y="3"/>
                    </a:lnTo>
                    <a:lnTo>
                      <a:pt x="4" y="3"/>
                    </a:lnTo>
                    <a:lnTo>
                      <a:pt x="4" y="0"/>
                    </a:lnTo>
                    <a:lnTo>
                      <a:pt x="0"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07" name="Freeform 356"/>
              <p:cNvSpPr/>
              <p:nvPr/>
            </p:nvSpPr>
            <p:spPr bwMode="auto">
              <a:xfrm>
                <a:off x="3302" y="494"/>
                <a:ext cx="51" cy="73"/>
              </a:xfrm>
              <a:custGeom>
                <a:avLst/>
                <a:gdLst>
                  <a:gd name="T0" fmla="*/ 48 w 51"/>
                  <a:gd name="T1" fmla="*/ 15 h 73"/>
                  <a:gd name="T2" fmla="*/ 48 w 51"/>
                  <a:gd name="T3" fmla="*/ 15 h 73"/>
                  <a:gd name="T4" fmla="*/ 45 w 51"/>
                  <a:gd name="T5" fmla="*/ 12 h 73"/>
                  <a:gd name="T6" fmla="*/ 35 w 51"/>
                  <a:gd name="T7" fmla="*/ 6 h 73"/>
                  <a:gd name="T8" fmla="*/ 19 w 51"/>
                  <a:gd name="T9" fmla="*/ 0 h 73"/>
                  <a:gd name="T10" fmla="*/ 0 w 51"/>
                  <a:gd name="T11" fmla="*/ 0 h 73"/>
                  <a:gd name="T12" fmla="*/ 0 w 51"/>
                  <a:gd name="T13" fmla="*/ 2 h 73"/>
                  <a:gd name="T14" fmla="*/ 26 w 51"/>
                  <a:gd name="T15" fmla="*/ 25 h 73"/>
                  <a:gd name="T16" fmla="*/ 29 w 51"/>
                  <a:gd name="T17" fmla="*/ 38 h 73"/>
                  <a:gd name="T18" fmla="*/ 22 w 51"/>
                  <a:gd name="T19" fmla="*/ 53 h 73"/>
                  <a:gd name="T20" fmla="*/ 13 w 51"/>
                  <a:gd name="T21" fmla="*/ 61 h 73"/>
                  <a:gd name="T22" fmla="*/ 10 w 51"/>
                  <a:gd name="T23" fmla="*/ 62 h 73"/>
                  <a:gd name="T24" fmla="*/ 29 w 51"/>
                  <a:gd name="T25" fmla="*/ 66 h 73"/>
                  <a:gd name="T26" fmla="*/ 45 w 51"/>
                  <a:gd name="T27" fmla="*/ 70 h 73"/>
                  <a:gd name="T28" fmla="*/ 51 w 51"/>
                  <a:gd name="T29" fmla="*/ 72 h 73"/>
                  <a:gd name="T30" fmla="*/ 51 w 51"/>
                  <a:gd name="T31" fmla="*/ 73 h 73"/>
                  <a:gd name="T32" fmla="*/ 48 w 51"/>
                  <a:gd name="T33" fmla="*/ 15 h 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1" h="73">
                    <a:moveTo>
                      <a:pt x="48" y="15"/>
                    </a:moveTo>
                    <a:lnTo>
                      <a:pt x="48" y="15"/>
                    </a:lnTo>
                    <a:lnTo>
                      <a:pt x="45" y="12"/>
                    </a:lnTo>
                    <a:lnTo>
                      <a:pt x="35" y="6"/>
                    </a:lnTo>
                    <a:lnTo>
                      <a:pt x="19" y="0"/>
                    </a:lnTo>
                    <a:lnTo>
                      <a:pt x="0" y="0"/>
                    </a:lnTo>
                    <a:lnTo>
                      <a:pt x="0" y="2"/>
                    </a:lnTo>
                    <a:lnTo>
                      <a:pt x="26" y="25"/>
                    </a:lnTo>
                    <a:lnTo>
                      <a:pt x="29" y="38"/>
                    </a:lnTo>
                    <a:lnTo>
                      <a:pt x="22" y="53"/>
                    </a:lnTo>
                    <a:lnTo>
                      <a:pt x="13" y="61"/>
                    </a:lnTo>
                    <a:lnTo>
                      <a:pt x="10" y="62"/>
                    </a:lnTo>
                    <a:lnTo>
                      <a:pt x="29" y="66"/>
                    </a:lnTo>
                    <a:lnTo>
                      <a:pt x="45" y="70"/>
                    </a:lnTo>
                    <a:lnTo>
                      <a:pt x="51" y="72"/>
                    </a:lnTo>
                    <a:lnTo>
                      <a:pt x="51" y="73"/>
                    </a:lnTo>
                    <a:lnTo>
                      <a:pt x="48" y="15"/>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08" name="Freeform 357"/>
              <p:cNvSpPr/>
              <p:nvPr/>
            </p:nvSpPr>
            <p:spPr bwMode="auto">
              <a:xfrm>
                <a:off x="3360" y="494"/>
                <a:ext cx="48" cy="72"/>
              </a:xfrm>
              <a:custGeom>
                <a:avLst/>
                <a:gdLst>
                  <a:gd name="T0" fmla="*/ 0 w 48"/>
                  <a:gd name="T1" fmla="*/ 14 h 72"/>
                  <a:gd name="T2" fmla="*/ 0 w 48"/>
                  <a:gd name="T3" fmla="*/ 14 h 72"/>
                  <a:gd name="T4" fmla="*/ 6 w 48"/>
                  <a:gd name="T5" fmla="*/ 11 h 72"/>
                  <a:gd name="T6" fmla="*/ 13 w 48"/>
                  <a:gd name="T7" fmla="*/ 5 h 72"/>
                  <a:gd name="T8" fmla="*/ 29 w 48"/>
                  <a:gd name="T9" fmla="*/ 0 h 72"/>
                  <a:gd name="T10" fmla="*/ 48 w 48"/>
                  <a:gd name="T11" fmla="*/ 0 h 72"/>
                  <a:gd name="T12" fmla="*/ 48 w 48"/>
                  <a:gd name="T13" fmla="*/ 2 h 72"/>
                  <a:gd name="T14" fmla="*/ 22 w 48"/>
                  <a:gd name="T15" fmla="*/ 23 h 72"/>
                  <a:gd name="T16" fmla="*/ 19 w 48"/>
                  <a:gd name="T17" fmla="*/ 37 h 72"/>
                  <a:gd name="T18" fmla="*/ 25 w 48"/>
                  <a:gd name="T19" fmla="*/ 52 h 72"/>
                  <a:gd name="T20" fmla="*/ 35 w 48"/>
                  <a:gd name="T21" fmla="*/ 59 h 72"/>
                  <a:gd name="T22" fmla="*/ 38 w 48"/>
                  <a:gd name="T23" fmla="*/ 61 h 72"/>
                  <a:gd name="T24" fmla="*/ 19 w 48"/>
                  <a:gd name="T25" fmla="*/ 64 h 72"/>
                  <a:gd name="T26" fmla="*/ 3 w 48"/>
                  <a:gd name="T27" fmla="*/ 69 h 72"/>
                  <a:gd name="T28" fmla="*/ 0 w 48"/>
                  <a:gd name="T29" fmla="*/ 72 h 72"/>
                  <a:gd name="T30" fmla="*/ 0 w 48"/>
                  <a:gd name="T31" fmla="*/ 72 h 72"/>
                  <a:gd name="T32" fmla="*/ 0 w 48"/>
                  <a:gd name="T33" fmla="*/ 14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8" h="72">
                    <a:moveTo>
                      <a:pt x="0" y="14"/>
                    </a:moveTo>
                    <a:lnTo>
                      <a:pt x="0" y="14"/>
                    </a:lnTo>
                    <a:lnTo>
                      <a:pt x="6" y="11"/>
                    </a:lnTo>
                    <a:lnTo>
                      <a:pt x="13" y="5"/>
                    </a:lnTo>
                    <a:lnTo>
                      <a:pt x="29" y="0"/>
                    </a:lnTo>
                    <a:lnTo>
                      <a:pt x="48" y="0"/>
                    </a:lnTo>
                    <a:lnTo>
                      <a:pt x="48" y="2"/>
                    </a:lnTo>
                    <a:lnTo>
                      <a:pt x="22" y="23"/>
                    </a:lnTo>
                    <a:lnTo>
                      <a:pt x="19" y="37"/>
                    </a:lnTo>
                    <a:lnTo>
                      <a:pt x="25" y="52"/>
                    </a:lnTo>
                    <a:lnTo>
                      <a:pt x="35" y="59"/>
                    </a:lnTo>
                    <a:lnTo>
                      <a:pt x="38" y="61"/>
                    </a:lnTo>
                    <a:lnTo>
                      <a:pt x="19" y="64"/>
                    </a:lnTo>
                    <a:lnTo>
                      <a:pt x="3" y="69"/>
                    </a:lnTo>
                    <a:lnTo>
                      <a:pt x="0" y="72"/>
                    </a:lnTo>
                    <a:lnTo>
                      <a:pt x="0" y="14"/>
                    </a:lnTo>
                    <a:close/>
                  </a:path>
                </a:pathLst>
              </a:custGeom>
              <a:solidFill>
                <a:srgbClr val="CCCC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09" name="Freeform 358"/>
              <p:cNvSpPr/>
              <p:nvPr/>
            </p:nvSpPr>
            <p:spPr bwMode="auto">
              <a:xfrm>
                <a:off x="3273" y="481"/>
                <a:ext cx="80" cy="24"/>
              </a:xfrm>
              <a:custGeom>
                <a:avLst/>
                <a:gdLst>
                  <a:gd name="T0" fmla="*/ 80 w 80"/>
                  <a:gd name="T1" fmla="*/ 15 h 24"/>
                  <a:gd name="T2" fmla="*/ 80 w 80"/>
                  <a:gd name="T3" fmla="*/ 15 h 24"/>
                  <a:gd name="T4" fmla="*/ 71 w 80"/>
                  <a:gd name="T5" fmla="*/ 6 h 24"/>
                  <a:gd name="T6" fmla="*/ 58 w 80"/>
                  <a:gd name="T7" fmla="*/ 0 h 24"/>
                  <a:gd name="T8" fmla="*/ 51 w 80"/>
                  <a:gd name="T9" fmla="*/ 0 h 24"/>
                  <a:gd name="T10" fmla="*/ 19 w 80"/>
                  <a:gd name="T11" fmla="*/ 1 h 24"/>
                  <a:gd name="T12" fmla="*/ 3 w 80"/>
                  <a:gd name="T13" fmla="*/ 4 h 24"/>
                  <a:gd name="T14" fmla="*/ 0 w 80"/>
                  <a:gd name="T15" fmla="*/ 4 h 24"/>
                  <a:gd name="T16" fmla="*/ 0 w 80"/>
                  <a:gd name="T17" fmla="*/ 4 h 24"/>
                  <a:gd name="T18" fmla="*/ 26 w 80"/>
                  <a:gd name="T19" fmla="*/ 13 h 24"/>
                  <a:gd name="T20" fmla="*/ 29 w 80"/>
                  <a:gd name="T21" fmla="*/ 12 h 24"/>
                  <a:gd name="T22" fmla="*/ 45 w 80"/>
                  <a:gd name="T23" fmla="*/ 12 h 24"/>
                  <a:gd name="T24" fmla="*/ 67 w 80"/>
                  <a:gd name="T25" fmla="*/ 16 h 24"/>
                  <a:gd name="T26" fmla="*/ 77 w 80"/>
                  <a:gd name="T27" fmla="*/ 24 h 24"/>
                  <a:gd name="T28" fmla="*/ 80 w 80"/>
                  <a:gd name="T29" fmla="*/ 15 h 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24">
                    <a:moveTo>
                      <a:pt x="80" y="15"/>
                    </a:moveTo>
                    <a:lnTo>
                      <a:pt x="80" y="15"/>
                    </a:lnTo>
                    <a:lnTo>
                      <a:pt x="71" y="6"/>
                    </a:lnTo>
                    <a:lnTo>
                      <a:pt x="58" y="0"/>
                    </a:lnTo>
                    <a:lnTo>
                      <a:pt x="51" y="0"/>
                    </a:lnTo>
                    <a:lnTo>
                      <a:pt x="19" y="1"/>
                    </a:lnTo>
                    <a:lnTo>
                      <a:pt x="3" y="4"/>
                    </a:lnTo>
                    <a:lnTo>
                      <a:pt x="0" y="4"/>
                    </a:lnTo>
                    <a:lnTo>
                      <a:pt x="26" y="13"/>
                    </a:lnTo>
                    <a:lnTo>
                      <a:pt x="29" y="12"/>
                    </a:lnTo>
                    <a:lnTo>
                      <a:pt x="45" y="12"/>
                    </a:lnTo>
                    <a:lnTo>
                      <a:pt x="67" y="16"/>
                    </a:lnTo>
                    <a:lnTo>
                      <a:pt x="77" y="24"/>
                    </a:lnTo>
                    <a:lnTo>
                      <a:pt x="80" y="15"/>
                    </a:lnTo>
                    <a:close/>
                  </a:path>
                </a:pathLst>
              </a:custGeom>
              <a:solidFill>
                <a:srgbClr val="CC66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10" name="Freeform 359"/>
              <p:cNvSpPr/>
              <p:nvPr/>
            </p:nvSpPr>
            <p:spPr bwMode="auto">
              <a:xfrm>
                <a:off x="3357" y="479"/>
                <a:ext cx="80" cy="26"/>
              </a:xfrm>
              <a:custGeom>
                <a:avLst/>
                <a:gdLst>
                  <a:gd name="T0" fmla="*/ 0 w 80"/>
                  <a:gd name="T1" fmla="*/ 15 h 26"/>
                  <a:gd name="T2" fmla="*/ 3 w 80"/>
                  <a:gd name="T3" fmla="*/ 15 h 26"/>
                  <a:gd name="T4" fmla="*/ 9 w 80"/>
                  <a:gd name="T5" fmla="*/ 6 h 26"/>
                  <a:gd name="T6" fmla="*/ 22 w 80"/>
                  <a:gd name="T7" fmla="*/ 0 h 26"/>
                  <a:gd name="T8" fmla="*/ 28 w 80"/>
                  <a:gd name="T9" fmla="*/ 0 h 26"/>
                  <a:gd name="T10" fmla="*/ 60 w 80"/>
                  <a:gd name="T11" fmla="*/ 2 h 26"/>
                  <a:gd name="T12" fmla="*/ 76 w 80"/>
                  <a:gd name="T13" fmla="*/ 5 h 26"/>
                  <a:gd name="T14" fmla="*/ 80 w 80"/>
                  <a:gd name="T15" fmla="*/ 5 h 26"/>
                  <a:gd name="T16" fmla="*/ 80 w 80"/>
                  <a:gd name="T17" fmla="*/ 5 h 26"/>
                  <a:gd name="T18" fmla="*/ 54 w 80"/>
                  <a:gd name="T19" fmla="*/ 14 h 26"/>
                  <a:gd name="T20" fmla="*/ 51 w 80"/>
                  <a:gd name="T21" fmla="*/ 12 h 26"/>
                  <a:gd name="T22" fmla="*/ 35 w 80"/>
                  <a:gd name="T23" fmla="*/ 12 h 26"/>
                  <a:gd name="T24" fmla="*/ 12 w 80"/>
                  <a:gd name="T25" fmla="*/ 18 h 26"/>
                  <a:gd name="T26" fmla="*/ 3 w 80"/>
                  <a:gd name="T27" fmla="*/ 26 h 26"/>
                  <a:gd name="T28" fmla="*/ 0 w 80"/>
                  <a:gd name="T29" fmla="*/ 15 h 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26">
                    <a:moveTo>
                      <a:pt x="0" y="15"/>
                    </a:moveTo>
                    <a:lnTo>
                      <a:pt x="3" y="15"/>
                    </a:lnTo>
                    <a:lnTo>
                      <a:pt x="9" y="6"/>
                    </a:lnTo>
                    <a:lnTo>
                      <a:pt x="22" y="0"/>
                    </a:lnTo>
                    <a:lnTo>
                      <a:pt x="28" y="0"/>
                    </a:lnTo>
                    <a:lnTo>
                      <a:pt x="60" y="2"/>
                    </a:lnTo>
                    <a:lnTo>
                      <a:pt x="76" y="5"/>
                    </a:lnTo>
                    <a:lnTo>
                      <a:pt x="80" y="5"/>
                    </a:lnTo>
                    <a:lnTo>
                      <a:pt x="54" y="14"/>
                    </a:lnTo>
                    <a:lnTo>
                      <a:pt x="51" y="12"/>
                    </a:lnTo>
                    <a:lnTo>
                      <a:pt x="35" y="12"/>
                    </a:lnTo>
                    <a:lnTo>
                      <a:pt x="12" y="18"/>
                    </a:lnTo>
                    <a:lnTo>
                      <a:pt x="3" y="26"/>
                    </a:lnTo>
                    <a:lnTo>
                      <a:pt x="0" y="15"/>
                    </a:lnTo>
                    <a:close/>
                  </a:path>
                </a:pathLst>
              </a:custGeom>
              <a:solidFill>
                <a:srgbClr val="CC66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11" name="Freeform 360"/>
              <p:cNvSpPr/>
              <p:nvPr/>
            </p:nvSpPr>
            <p:spPr bwMode="auto">
              <a:xfrm>
                <a:off x="3164" y="394"/>
                <a:ext cx="189" cy="94"/>
              </a:xfrm>
              <a:custGeom>
                <a:avLst/>
                <a:gdLst>
                  <a:gd name="T0" fmla="*/ 77 w 189"/>
                  <a:gd name="T1" fmla="*/ 46 h 94"/>
                  <a:gd name="T2" fmla="*/ 80 w 189"/>
                  <a:gd name="T3" fmla="*/ 46 h 94"/>
                  <a:gd name="T4" fmla="*/ 80 w 189"/>
                  <a:gd name="T5" fmla="*/ 49 h 94"/>
                  <a:gd name="T6" fmla="*/ 77 w 189"/>
                  <a:gd name="T7" fmla="*/ 49 h 94"/>
                  <a:gd name="T8" fmla="*/ 71 w 189"/>
                  <a:gd name="T9" fmla="*/ 46 h 94"/>
                  <a:gd name="T10" fmla="*/ 71 w 189"/>
                  <a:gd name="T11" fmla="*/ 46 h 94"/>
                  <a:gd name="T12" fmla="*/ 58 w 189"/>
                  <a:gd name="T13" fmla="*/ 47 h 94"/>
                  <a:gd name="T14" fmla="*/ 39 w 189"/>
                  <a:gd name="T15" fmla="*/ 50 h 94"/>
                  <a:gd name="T16" fmla="*/ 20 w 189"/>
                  <a:gd name="T17" fmla="*/ 56 h 94"/>
                  <a:gd name="T18" fmla="*/ 4 w 189"/>
                  <a:gd name="T19" fmla="*/ 61 h 94"/>
                  <a:gd name="T20" fmla="*/ 0 w 189"/>
                  <a:gd name="T21" fmla="*/ 64 h 94"/>
                  <a:gd name="T22" fmla="*/ 10 w 189"/>
                  <a:gd name="T23" fmla="*/ 64 h 94"/>
                  <a:gd name="T24" fmla="*/ 29 w 189"/>
                  <a:gd name="T25" fmla="*/ 61 h 94"/>
                  <a:gd name="T26" fmla="*/ 71 w 189"/>
                  <a:gd name="T27" fmla="*/ 59 h 94"/>
                  <a:gd name="T28" fmla="*/ 84 w 189"/>
                  <a:gd name="T29" fmla="*/ 61 h 94"/>
                  <a:gd name="T30" fmla="*/ 93 w 189"/>
                  <a:gd name="T31" fmla="*/ 61 h 94"/>
                  <a:gd name="T32" fmla="*/ 132 w 189"/>
                  <a:gd name="T33" fmla="*/ 67 h 94"/>
                  <a:gd name="T34" fmla="*/ 148 w 189"/>
                  <a:gd name="T35" fmla="*/ 71 h 94"/>
                  <a:gd name="T36" fmla="*/ 189 w 189"/>
                  <a:gd name="T37" fmla="*/ 94 h 94"/>
                  <a:gd name="T38" fmla="*/ 173 w 189"/>
                  <a:gd name="T39" fmla="*/ 0 h 94"/>
                  <a:gd name="T40" fmla="*/ 164 w 189"/>
                  <a:gd name="T41" fmla="*/ 11 h 94"/>
                  <a:gd name="T42" fmla="*/ 164 w 189"/>
                  <a:gd name="T43" fmla="*/ 14 h 94"/>
                  <a:gd name="T44" fmla="*/ 160 w 189"/>
                  <a:gd name="T45" fmla="*/ 14 h 94"/>
                  <a:gd name="T46" fmla="*/ 154 w 189"/>
                  <a:gd name="T47" fmla="*/ 24 h 94"/>
                  <a:gd name="T48" fmla="*/ 154 w 189"/>
                  <a:gd name="T49" fmla="*/ 24 h 94"/>
                  <a:gd name="T50" fmla="*/ 154 w 189"/>
                  <a:gd name="T51" fmla="*/ 24 h 94"/>
                  <a:gd name="T52" fmla="*/ 151 w 189"/>
                  <a:gd name="T53" fmla="*/ 24 h 94"/>
                  <a:gd name="T54" fmla="*/ 151 w 189"/>
                  <a:gd name="T55" fmla="*/ 24 h 94"/>
                  <a:gd name="T56" fmla="*/ 151 w 189"/>
                  <a:gd name="T57" fmla="*/ 24 h 94"/>
                  <a:gd name="T58" fmla="*/ 151 w 189"/>
                  <a:gd name="T59" fmla="*/ 23 h 94"/>
                  <a:gd name="T60" fmla="*/ 148 w 189"/>
                  <a:gd name="T61" fmla="*/ 23 h 94"/>
                  <a:gd name="T62" fmla="*/ 148 w 189"/>
                  <a:gd name="T63" fmla="*/ 23 h 94"/>
                  <a:gd name="T64" fmla="*/ 148 w 189"/>
                  <a:gd name="T65" fmla="*/ 23 h 94"/>
                  <a:gd name="T66" fmla="*/ 116 w 189"/>
                  <a:gd name="T67" fmla="*/ 17 h 94"/>
                  <a:gd name="T68" fmla="*/ 84 w 189"/>
                  <a:gd name="T69" fmla="*/ 14 h 94"/>
                  <a:gd name="T70" fmla="*/ 80 w 189"/>
                  <a:gd name="T71" fmla="*/ 30 h 94"/>
                  <a:gd name="T72" fmla="*/ 77 w 189"/>
                  <a:gd name="T73" fmla="*/ 46 h 9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9" h="94">
                    <a:moveTo>
                      <a:pt x="77" y="46"/>
                    </a:moveTo>
                    <a:lnTo>
                      <a:pt x="80" y="46"/>
                    </a:lnTo>
                    <a:lnTo>
                      <a:pt x="80" y="49"/>
                    </a:lnTo>
                    <a:lnTo>
                      <a:pt x="77" y="49"/>
                    </a:lnTo>
                    <a:lnTo>
                      <a:pt x="71" y="46"/>
                    </a:lnTo>
                    <a:lnTo>
                      <a:pt x="58" y="47"/>
                    </a:lnTo>
                    <a:lnTo>
                      <a:pt x="39" y="50"/>
                    </a:lnTo>
                    <a:lnTo>
                      <a:pt x="20" y="56"/>
                    </a:lnTo>
                    <a:lnTo>
                      <a:pt x="4" y="61"/>
                    </a:lnTo>
                    <a:lnTo>
                      <a:pt x="0" y="64"/>
                    </a:lnTo>
                    <a:lnTo>
                      <a:pt x="10" y="64"/>
                    </a:lnTo>
                    <a:lnTo>
                      <a:pt x="29" y="61"/>
                    </a:lnTo>
                    <a:lnTo>
                      <a:pt x="71" y="59"/>
                    </a:lnTo>
                    <a:lnTo>
                      <a:pt x="84" y="61"/>
                    </a:lnTo>
                    <a:lnTo>
                      <a:pt x="93" y="61"/>
                    </a:lnTo>
                    <a:lnTo>
                      <a:pt x="132" y="67"/>
                    </a:lnTo>
                    <a:lnTo>
                      <a:pt x="148" y="71"/>
                    </a:lnTo>
                    <a:lnTo>
                      <a:pt x="189" y="94"/>
                    </a:lnTo>
                    <a:lnTo>
                      <a:pt x="173" y="0"/>
                    </a:lnTo>
                    <a:lnTo>
                      <a:pt x="164" y="11"/>
                    </a:lnTo>
                    <a:lnTo>
                      <a:pt x="164" y="14"/>
                    </a:lnTo>
                    <a:lnTo>
                      <a:pt x="160" y="14"/>
                    </a:lnTo>
                    <a:lnTo>
                      <a:pt x="154" y="24"/>
                    </a:lnTo>
                    <a:lnTo>
                      <a:pt x="151" y="24"/>
                    </a:lnTo>
                    <a:lnTo>
                      <a:pt x="151" y="23"/>
                    </a:lnTo>
                    <a:lnTo>
                      <a:pt x="148" y="23"/>
                    </a:lnTo>
                    <a:lnTo>
                      <a:pt x="116" y="17"/>
                    </a:lnTo>
                    <a:lnTo>
                      <a:pt x="84" y="14"/>
                    </a:lnTo>
                    <a:lnTo>
                      <a:pt x="80" y="30"/>
                    </a:lnTo>
                    <a:lnTo>
                      <a:pt x="77" y="46"/>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12" name="Freeform 361"/>
              <p:cNvSpPr/>
              <p:nvPr/>
            </p:nvSpPr>
            <p:spPr bwMode="auto">
              <a:xfrm>
                <a:off x="3357" y="394"/>
                <a:ext cx="188" cy="93"/>
              </a:xfrm>
              <a:custGeom>
                <a:avLst/>
                <a:gdLst>
                  <a:gd name="T0" fmla="*/ 108 w 188"/>
                  <a:gd name="T1" fmla="*/ 44 h 93"/>
                  <a:gd name="T2" fmla="*/ 108 w 188"/>
                  <a:gd name="T3" fmla="*/ 46 h 93"/>
                  <a:gd name="T4" fmla="*/ 108 w 188"/>
                  <a:gd name="T5" fmla="*/ 47 h 93"/>
                  <a:gd name="T6" fmla="*/ 112 w 188"/>
                  <a:gd name="T7" fmla="*/ 47 h 93"/>
                  <a:gd name="T8" fmla="*/ 115 w 188"/>
                  <a:gd name="T9" fmla="*/ 46 h 93"/>
                  <a:gd name="T10" fmla="*/ 115 w 188"/>
                  <a:gd name="T11" fmla="*/ 46 h 93"/>
                  <a:gd name="T12" fmla="*/ 128 w 188"/>
                  <a:gd name="T13" fmla="*/ 46 h 93"/>
                  <a:gd name="T14" fmla="*/ 150 w 188"/>
                  <a:gd name="T15" fmla="*/ 49 h 93"/>
                  <a:gd name="T16" fmla="*/ 166 w 188"/>
                  <a:gd name="T17" fmla="*/ 55 h 93"/>
                  <a:gd name="T18" fmla="*/ 182 w 188"/>
                  <a:gd name="T19" fmla="*/ 59 h 93"/>
                  <a:gd name="T20" fmla="*/ 188 w 188"/>
                  <a:gd name="T21" fmla="*/ 62 h 93"/>
                  <a:gd name="T22" fmla="*/ 179 w 188"/>
                  <a:gd name="T23" fmla="*/ 62 h 93"/>
                  <a:gd name="T24" fmla="*/ 160 w 188"/>
                  <a:gd name="T25" fmla="*/ 59 h 93"/>
                  <a:gd name="T26" fmla="*/ 118 w 188"/>
                  <a:gd name="T27" fmla="*/ 58 h 93"/>
                  <a:gd name="T28" fmla="*/ 105 w 188"/>
                  <a:gd name="T29" fmla="*/ 59 h 93"/>
                  <a:gd name="T30" fmla="*/ 96 w 188"/>
                  <a:gd name="T31" fmla="*/ 59 h 93"/>
                  <a:gd name="T32" fmla="*/ 57 w 188"/>
                  <a:gd name="T33" fmla="*/ 65 h 93"/>
                  <a:gd name="T34" fmla="*/ 41 w 188"/>
                  <a:gd name="T35" fmla="*/ 71 h 93"/>
                  <a:gd name="T36" fmla="*/ 0 w 188"/>
                  <a:gd name="T37" fmla="*/ 93 h 93"/>
                  <a:gd name="T38" fmla="*/ 12 w 188"/>
                  <a:gd name="T39" fmla="*/ 0 h 93"/>
                  <a:gd name="T40" fmla="*/ 22 w 188"/>
                  <a:gd name="T41" fmla="*/ 9 h 93"/>
                  <a:gd name="T42" fmla="*/ 25 w 188"/>
                  <a:gd name="T43" fmla="*/ 12 h 93"/>
                  <a:gd name="T44" fmla="*/ 25 w 188"/>
                  <a:gd name="T45" fmla="*/ 12 h 93"/>
                  <a:gd name="T46" fmla="*/ 35 w 188"/>
                  <a:gd name="T47" fmla="*/ 23 h 93"/>
                  <a:gd name="T48" fmla="*/ 35 w 188"/>
                  <a:gd name="T49" fmla="*/ 23 h 93"/>
                  <a:gd name="T50" fmla="*/ 35 w 188"/>
                  <a:gd name="T51" fmla="*/ 23 h 93"/>
                  <a:gd name="T52" fmla="*/ 35 w 188"/>
                  <a:gd name="T53" fmla="*/ 23 h 93"/>
                  <a:gd name="T54" fmla="*/ 35 w 188"/>
                  <a:gd name="T55" fmla="*/ 23 h 93"/>
                  <a:gd name="T56" fmla="*/ 38 w 188"/>
                  <a:gd name="T57" fmla="*/ 23 h 93"/>
                  <a:gd name="T58" fmla="*/ 38 w 188"/>
                  <a:gd name="T59" fmla="*/ 23 h 93"/>
                  <a:gd name="T60" fmla="*/ 38 w 188"/>
                  <a:gd name="T61" fmla="*/ 23 h 93"/>
                  <a:gd name="T62" fmla="*/ 38 w 188"/>
                  <a:gd name="T63" fmla="*/ 23 h 93"/>
                  <a:gd name="T64" fmla="*/ 38 w 188"/>
                  <a:gd name="T65" fmla="*/ 21 h 93"/>
                  <a:gd name="T66" fmla="*/ 70 w 188"/>
                  <a:gd name="T67" fmla="*/ 17 h 93"/>
                  <a:gd name="T68" fmla="*/ 102 w 188"/>
                  <a:gd name="T69" fmla="*/ 12 h 93"/>
                  <a:gd name="T70" fmla="*/ 108 w 188"/>
                  <a:gd name="T71" fmla="*/ 29 h 93"/>
                  <a:gd name="T72" fmla="*/ 108 w 188"/>
                  <a:gd name="T73" fmla="*/ 44 h 9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8" h="93">
                    <a:moveTo>
                      <a:pt x="108" y="44"/>
                    </a:moveTo>
                    <a:lnTo>
                      <a:pt x="108" y="46"/>
                    </a:lnTo>
                    <a:lnTo>
                      <a:pt x="108" y="47"/>
                    </a:lnTo>
                    <a:lnTo>
                      <a:pt x="112" y="47"/>
                    </a:lnTo>
                    <a:lnTo>
                      <a:pt x="115" y="46"/>
                    </a:lnTo>
                    <a:lnTo>
                      <a:pt x="128" y="46"/>
                    </a:lnTo>
                    <a:lnTo>
                      <a:pt x="150" y="49"/>
                    </a:lnTo>
                    <a:lnTo>
                      <a:pt x="166" y="55"/>
                    </a:lnTo>
                    <a:lnTo>
                      <a:pt x="182" y="59"/>
                    </a:lnTo>
                    <a:lnTo>
                      <a:pt x="188" y="62"/>
                    </a:lnTo>
                    <a:lnTo>
                      <a:pt x="179" y="62"/>
                    </a:lnTo>
                    <a:lnTo>
                      <a:pt x="160" y="59"/>
                    </a:lnTo>
                    <a:lnTo>
                      <a:pt x="118" y="58"/>
                    </a:lnTo>
                    <a:lnTo>
                      <a:pt x="105" y="59"/>
                    </a:lnTo>
                    <a:lnTo>
                      <a:pt x="96" y="59"/>
                    </a:lnTo>
                    <a:lnTo>
                      <a:pt x="57" y="65"/>
                    </a:lnTo>
                    <a:lnTo>
                      <a:pt x="41" y="71"/>
                    </a:lnTo>
                    <a:lnTo>
                      <a:pt x="0" y="93"/>
                    </a:lnTo>
                    <a:lnTo>
                      <a:pt x="12" y="0"/>
                    </a:lnTo>
                    <a:lnTo>
                      <a:pt x="22" y="9"/>
                    </a:lnTo>
                    <a:lnTo>
                      <a:pt x="25" y="12"/>
                    </a:lnTo>
                    <a:lnTo>
                      <a:pt x="35" y="23"/>
                    </a:lnTo>
                    <a:lnTo>
                      <a:pt x="38" y="23"/>
                    </a:lnTo>
                    <a:lnTo>
                      <a:pt x="38" y="21"/>
                    </a:lnTo>
                    <a:lnTo>
                      <a:pt x="70" y="17"/>
                    </a:lnTo>
                    <a:lnTo>
                      <a:pt x="102" y="12"/>
                    </a:lnTo>
                    <a:lnTo>
                      <a:pt x="108" y="29"/>
                    </a:lnTo>
                    <a:lnTo>
                      <a:pt x="108" y="44"/>
                    </a:lnTo>
                    <a:close/>
                  </a:path>
                </a:pathLst>
              </a:custGeom>
              <a:solidFill>
                <a:srgbClr val="FF7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13" name="Freeform 362"/>
              <p:cNvSpPr/>
              <p:nvPr/>
            </p:nvSpPr>
            <p:spPr bwMode="auto">
              <a:xfrm>
                <a:off x="3283" y="412"/>
                <a:ext cx="41" cy="17"/>
              </a:xfrm>
              <a:custGeom>
                <a:avLst/>
                <a:gdLst>
                  <a:gd name="T0" fmla="*/ 29 w 41"/>
                  <a:gd name="T1" fmla="*/ 5 h 17"/>
                  <a:gd name="T2" fmla="*/ 32 w 41"/>
                  <a:gd name="T3" fmla="*/ 6 h 17"/>
                  <a:gd name="T4" fmla="*/ 38 w 41"/>
                  <a:gd name="T5" fmla="*/ 0 h 17"/>
                  <a:gd name="T6" fmla="*/ 41 w 41"/>
                  <a:gd name="T7" fmla="*/ 0 h 17"/>
                  <a:gd name="T8" fmla="*/ 35 w 41"/>
                  <a:gd name="T9" fmla="*/ 9 h 17"/>
                  <a:gd name="T10" fmla="*/ 38 w 41"/>
                  <a:gd name="T11" fmla="*/ 9 h 17"/>
                  <a:gd name="T12" fmla="*/ 41 w 41"/>
                  <a:gd name="T13" fmla="*/ 17 h 17"/>
                  <a:gd name="T14" fmla="*/ 35 w 41"/>
                  <a:gd name="T15" fmla="*/ 12 h 17"/>
                  <a:gd name="T16" fmla="*/ 35 w 41"/>
                  <a:gd name="T17" fmla="*/ 8 h 17"/>
                  <a:gd name="T18" fmla="*/ 19 w 41"/>
                  <a:gd name="T19" fmla="*/ 5 h 17"/>
                  <a:gd name="T20" fmla="*/ 0 w 41"/>
                  <a:gd name="T21" fmla="*/ 0 h 17"/>
                  <a:gd name="T22" fmla="*/ 9 w 41"/>
                  <a:gd name="T23" fmla="*/ 2 h 17"/>
                  <a:gd name="T24" fmla="*/ 29 w 41"/>
                  <a:gd name="T25" fmla="*/ 5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 h="17">
                    <a:moveTo>
                      <a:pt x="29" y="5"/>
                    </a:moveTo>
                    <a:lnTo>
                      <a:pt x="32" y="6"/>
                    </a:lnTo>
                    <a:lnTo>
                      <a:pt x="38" y="0"/>
                    </a:lnTo>
                    <a:lnTo>
                      <a:pt x="41" y="0"/>
                    </a:lnTo>
                    <a:lnTo>
                      <a:pt x="35" y="9"/>
                    </a:lnTo>
                    <a:lnTo>
                      <a:pt x="38" y="9"/>
                    </a:lnTo>
                    <a:lnTo>
                      <a:pt x="41" y="17"/>
                    </a:lnTo>
                    <a:lnTo>
                      <a:pt x="35" y="12"/>
                    </a:lnTo>
                    <a:lnTo>
                      <a:pt x="35" y="8"/>
                    </a:lnTo>
                    <a:lnTo>
                      <a:pt x="19" y="5"/>
                    </a:lnTo>
                    <a:lnTo>
                      <a:pt x="0" y="0"/>
                    </a:lnTo>
                    <a:lnTo>
                      <a:pt x="9" y="2"/>
                    </a:lnTo>
                    <a:lnTo>
                      <a:pt x="29"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14" name="Freeform 363"/>
              <p:cNvSpPr/>
              <p:nvPr/>
            </p:nvSpPr>
            <p:spPr bwMode="auto">
              <a:xfrm>
                <a:off x="3382" y="411"/>
                <a:ext cx="42" cy="16"/>
              </a:xfrm>
              <a:custGeom>
                <a:avLst/>
                <a:gdLst>
                  <a:gd name="T0" fmla="*/ 13 w 42"/>
                  <a:gd name="T1" fmla="*/ 4 h 16"/>
                  <a:gd name="T2" fmla="*/ 13 w 42"/>
                  <a:gd name="T3" fmla="*/ 6 h 16"/>
                  <a:gd name="T4" fmla="*/ 7 w 42"/>
                  <a:gd name="T5" fmla="*/ 0 h 16"/>
                  <a:gd name="T6" fmla="*/ 3 w 42"/>
                  <a:gd name="T7" fmla="*/ 0 h 16"/>
                  <a:gd name="T8" fmla="*/ 10 w 42"/>
                  <a:gd name="T9" fmla="*/ 9 h 16"/>
                  <a:gd name="T10" fmla="*/ 3 w 42"/>
                  <a:gd name="T11" fmla="*/ 10 h 16"/>
                  <a:gd name="T12" fmla="*/ 0 w 42"/>
                  <a:gd name="T13" fmla="*/ 16 h 16"/>
                  <a:gd name="T14" fmla="*/ 10 w 42"/>
                  <a:gd name="T15" fmla="*/ 12 h 16"/>
                  <a:gd name="T16" fmla="*/ 10 w 42"/>
                  <a:gd name="T17" fmla="*/ 7 h 16"/>
                  <a:gd name="T18" fmla="*/ 26 w 42"/>
                  <a:gd name="T19" fmla="*/ 4 h 16"/>
                  <a:gd name="T20" fmla="*/ 42 w 42"/>
                  <a:gd name="T21" fmla="*/ 0 h 16"/>
                  <a:gd name="T22" fmla="*/ 32 w 42"/>
                  <a:gd name="T23" fmla="*/ 1 h 16"/>
                  <a:gd name="T24" fmla="*/ 13 w 42"/>
                  <a:gd name="T25" fmla="*/ 4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6">
                    <a:moveTo>
                      <a:pt x="13" y="4"/>
                    </a:moveTo>
                    <a:lnTo>
                      <a:pt x="13" y="6"/>
                    </a:lnTo>
                    <a:lnTo>
                      <a:pt x="7" y="0"/>
                    </a:lnTo>
                    <a:lnTo>
                      <a:pt x="3" y="0"/>
                    </a:lnTo>
                    <a:lnTo>
                      <a:pt x="10" y="9"/>
                    </a:lnTo>
                    <a:lnTo>
                      <a:pt x="3" y="10"/>
                    </a:lnTo>
                    <a:lnTo>
                      <a:pt x="0" y="16"/>
                    </a:lnTo>
                    <a:lnTo>
                      <a:pt x="10" y="12"/>
                    </a:lnTo>
                    <a:lnTo>
                      <a:pt x="10" y="7"/>
                    </a:lnTo>
                    <a:lnTo>
                      <a:pt x="26" y="4"/>
                    </a:lnTo>
                    <a:lnTo>
                      <a:pt x="42" y="0"/>
                    </a:lnTo>
                    <a:lnTo>
                      <a:pt x="32" y="1"/>
                    </a:lnTo>
                    <a:lnTo>
                      <a:pt x="1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15" name="Freeform 364"/>
              <p:cNvSpPr/>
              <p:nvPr/>
            </p:nvSpPr>
            <p:spPr bwMode="auto">
              <a:xfrm>
                <a:off x="3331" y="437"/>
                <a:ext cx="6" cy="10"/>
              </a:xfrm>
              <a:custGeom>
                <a:avLst/>
                <a:gdLst>
                  <a:gd name="T0" fmla="*/ 6 w 6"/>
                  <a:gd name="T1" fmla="*/ 9 h 10"/>
                  <a:gd name="T2" fmla="*/ 6 w 6"/>
                  <a:gd name="T3" fmla="*/ 10 h 10"/>
                  <a:gd name="T4" fmla="*/ 0 w 6"/>
                  <a:gd name="T5" fmla="*/ 7 h 10"/>
                  <a:gd name="T6" fmla="*/ 0 w 6"/>
                  <a:gd name="T7" fmla="*/ 0 h 10"/>
                  <a:gd name="T8" fmla="*/ 0 w 6"/>
                  <a:gd name="T9" fmla="*/ 0 h 10"/>
                  <a:gd name="T10" fmla="*/ 6 w 6"/>
                  <a:gd name="T11" fmla="*/ 9 h 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0">
                    <a:moveTo>
                      <a:pt x="6" y="9"/>
                    </a:moveTo>
                    <a:lnTo>
                      <a:pt x="6" y="10"/>
                    </a:lnTo>
                    <a:lnTo>
                      <a:pt x="0" y="7"/>
                    </a:lnTo>
                    <a:lnTo>
                      <a:pt x="0" y="0"/>
                    </a:lnTo>
                    <a:lnTo>
                      <a:pt x="6"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16" name="Freeform 365"/>
              <p:cNvSpPr/>
              <p:nvPr/>
            </p:nvSpPr>
            <p:spPr bwMode="auto">
              <a:xfrm>
                <a:off x="3373" y="435"/>
                <a:ext cx="6" cy="11"/>
              </a:xfrm>
              <a:custGeom>
                <a:avLst/>
                <a:gdLst>
                  <a:gd name="T0" fmla="*/ 0 w 6"/>
                  <a:gd name="T1" fmla="*/ 9 h 11"/>
                  <a:gd name="T2" fmla="*/ 0 w 6"/>
                  <a:gd name="T3" fmla="*/ 11 h 11"/>
                  <a:gd name="T4" fmla="*/ 3 w 6"/>
                  <a:gd name="T5" fmla="*/ 8 h 11"/>
                  <a:gd name="T6" fmla="*/ 6 w 6"/>
                  <a:gd name="T7" fmla="*/ 0 h 11"/>
                  <a:gd name="T8" fmla="*/ 3 w 6"/>
                  <a:gd name="T9" fmla="*/ 0 h 11"/>
                  <a:gd name="T10" fmla="*/ 0 w 6"/>
                  <a:gd name="T11" fmla="*/ 9 h 1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1">
                    <a:moveTo>
                      <a:pt x="0" y="9"/>
                    </a:moveTo>
                    <a:lnTo>
                      <a:pt x="0" y="11"/>
                    </a:lnTo>
                    <a:lnTo>
                      <a:pt x="3" y="8"/>
                    </a:lnTo>
                    <a:lnTo>
                      <a:pt x="6" y="0"/>
                    </a:lnTo>
                    <a:lnTo>
                      <a:pt x="3" y="0"/>
                    </a:lnTo>
                    <a:lnTo>
                      <a:pt x="0" y="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17" name="Freeform 366"/>
              <p:cNvSpPr/>
              <p:nvPr/>
            </p:nvSpPr>
            <p:spPr bwMode="auto">
              <a:xfrm>
                <a:off x="3254" y="441"/>
                <a:ext cx="10" cy="3"/>
              </a:xfrm>
              <a:custGeom>
                <a:avLst/>
                <a:gdLst>
                  <a:gd name="T0" fmla="*/ 10 w 10"/>
                  <a:gd name="T1" fmla="*/ 2 h 3"/>
                  <a:gd name="T2" fmla="*/ 10 w 10"/>
                  <a:gd name="T3" fmla="*/ 3 h 3"/>
                  <a:gd name="T4" fmla="*/ 3 w 10"/>
                  <a:gd name="T5" fmla="*/ 2 h 3"/>
                  <a:gd name="T6" fmla="*/ 0 w 10"/>
                  <a:gd name="T7" fmla="*/ 2 h 3"/>
                  <a:gd name="T8" fmla="*/ 0 w 10"/>
                  <a:gd name="T9" fmla="*/ 0 h 3"/>
                  <a:gd name="T10" fmla="*/ 6 w 10"/>
                  <a:gd name="T11" fmla="*/ 0 h 3"/>
                  <a:gd name="T12" fmla="*/ 10 w 10"/>
                  <a:gd name="T13" fmla="*/ 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3">
                    <a:moveTo>
                      <a:pt x="10" y="2"/>
                    </a:moveTo>
                    <a:lnTo>
                      <a:pt x="10" y="3"/>
                    </a:lnTo>
                    <a:lnTo>
                      <a:pt x="3" y="2"/>
                    </a:lnTo>
                    <a:lnTo>
                      <a:pt x="0" y="2"/>
                    </a:lnTo>
                    <a:lnTo>
                      <a:pt x="0" y="0"/>
                    </a:lnTo>
                    <a:lnTo>
                      <a:pt x="6" y="0"/>
                    </a:lnTo>
                    <a:lnTo>
                      <a:pt x="10" y="2"/>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18" name="Freeform 367"/>
              <p:cNvSpPr/>
              <p:nvPr/>
            </p:nvSpPr>
            <p:spPr bwMode="auto">
              <a:xfrm>
                <a:off x="3446" y="440"/>
                <a:ext cx="10" cy="3"/>
              </a:xfrm>
              <a:custGeom>
                <a:avLst/>
                <a:gdLst>
                  <a:gd name="T0" fmla="*/ 0 w 10"/>
                  <a:gd name="T1" fmla="*/ 1 h 3"/>
                  <a:gd name="T2" fmla="*/ 0 w 10"/>
                  <a:gd name="T3" fmla="*/ 3 h 3"/>
                  <a:gd name="T4" fmla="*/ 7 w 10"/>
                  <a:gd name="T5" fmla="*/ 1 h 3"/>
                  <a:gd name="T6" fmla="*/ 10 w 10"/>
                  <a:gd name="T7" fmla="*/ 1 h 3"/>
                  <a:gd name="T8" fmla="*/ 10 w 10"/>
                  <a:gd name="T9" fmla="*/ 0 h 3"/>
                  <a:gd name="T10" fmla="*/ 3 w 10"/>
                  <a:gd name="T11" fmla="*/ 0 h 3"/>
                  <a:gd name="T12" fmla="*/ 0 w 10"/>
                  <a:gd name="T13" fmla="*/ 1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3">
                    <a:moveTo>
                      <a:pt x="0" y="1"/>
                    </a:moveTo>
                    <a:lnTo>
                      <a:pt x="0" y="3"/>
                    </a:lnTo>
                    <a:lnTo>
                      <a:pt x="7" y="1"/>
                    </a:lnTo>
                    <a:lnTo>
                      <a:pt x="10" y="1"/>
                    </a:lnTo>
                    <a:lnTo>
                      <a:pt x="10" y="0"/>
                    </a:lnTo>
                    <a:lnTo>
                      <a:pt x="3" y="0"/>
                    </a:lnTo>
                    <a:lnTo>
                      <a:pt x="0" y="1"/>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19" name="Freeform 368"/>
              <p:cNvSpPr/>
              <p:nvPr/>
            </p:nvSpPr>
            <p:spPr bwMode="auto">
              <a:xfrm>
                <a:off x="3270" y="446"/>
                <a:ext cx="13" cy="4"/>
              </a:xfrm>
              <a:custGeom>
                <a:avLst/>
                <a:gdLst>
                  <a:gd name="T0" fmla="*/ 13 w 13"/>
                  <a:gd name="T1" fmla="*/ 4 h 4"/>
                  <a:gd name="T2" fmla="*/ 6 w 13"/>
                  <a:gd name="T3" fmla="*/ 4 h 4"/>
                  <a:gd name="T4" fmla="*/ 0 w 13"/>
                  <a:gd name="T5" fmla="*/ 0 h 4"/>
                  <a:gd name="T6" fmla="*/ 0 w 13"/>
                  <a:gd name="T7" fmla="*/ 0 h 4"/>
                  <a:gd name="T8" fmla="*/ 10 w 13"/>
                  <a:gd name="T9" fmla="*/ 1 h 4"/>
                  <a:gd name="T10" fmla="*/ 13 w 13"/>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4">
                    <a:moveTo>
                      <a:pt x="13" y="4"/>
                    </a:moveTo>
                    <a:lnTo>
                      <a:pt x="6" y="4"/>
                    </a:lnTo>
                    <a:lnTo>
                      <a:pt x="0" y="0"/>
                    </a:lnTo>
                    <a:lnTo>
                      <a:pt x="10" y="1"/>
                    </a:lnTo>
                    <a:lnTo>
                      <a:pt x="1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20" name="Freeform 369"/>
              <p:cNvSpPr/>
              <p:nvPr/>
            </p:nvSpPr>
            <p:spPr bwMode="auto">
              <a:xfrm>
                <a:off x="3427" y="444"/>
                <a:ext cx="13" cy="5"/>
              </a:xfrm>
              <a:custGeom>
                <a:avLst/>
                <a:gdLst>
                  <a:gd name="T0" fmla="*/ 0 w 13"/>
                  <a:gd name="T1" fmla="*/ 5 h 5"/>
                  <a:gd name="T2" fmla="*/ 6 w 13"/>
                  <a:gd name="T3" fmla="*/ 5 h 5"/>
                  <a:gd name="T4" fmla="*/ 13 w 13"/>
                  <a:gd name="T5" fmla="*/ 0 h 5"/>
                  <a:gd name="T6" fmla="*/ 13 w 13"/>
                  <a:gd name="T7" fmla="*/ 0 h 5"/>
                  <a:gd name="T8" fmla="*/ 3 w 13"/>
                  <a:gd name="T9" fmla="*/ 3 h 5"/>
                  <a:gd name="T10" fmla="*/ 0 w 13"/>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5">
                    <a:moveTo>
                      <a:pt x="0" y="5"/>
                    </a:moveTo>
                    <a:lnTo>
                      <a:pt x="6" y="5"/>
                    </a:lnTo>
                    <a:lnTo>
                      <a:pt x="13" y="0"/>
                    </a:lnTo>
                    <a:lnTo>
                      <a:pt x="3" y="3"/>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21" name="Freeform 370"/>
              <p:cNvSpPr/>
              <p:nvPr/>
            </p:nvSpPr>
            <p:spPr bwMode="auto">
              <a:xfrm>
                <a:off x="3337" y="453"/>
                <a:ext cx="10" cy="8"/>
              </a:xfrm>
              <a:custGeom>
                <a:avLst/>
                <a:gdLst>
                  <a:gd name="T0" fmla="*/ 10 w 10"/>
                  <a:gd name="T1" fmla="*/ 5 h 8"/>
                  <a:gd name="T2" fmla="*/ 10 w 10"/>
                  <a:gd name="T3" fmla="*/ 6 h 8"/>
                  <a:gd name="T4" fmla="*/ 7 w 10"/>
                  <a:gd name="T5" fmla="*/ 8 h 8"/>
                  <a:gd name="T6" fmla="*/ 0 w 10"/>
                  <a:gd name="T7" fmla="*/ 0 h 8"/>
                  <a:gd name="T8" fmla="*/ 3 w 10"/>
                  <a:gd name="T9" fmla="*/ 0 h 8"/>
                  <a:gd name="T10" fmla="*/ 10 w 10"/>
                  <a:gd name="T11" fmla="*/ 5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8">
                    <a:moveTo>
                      <a:pt x="10" y="5"/>
                    </a:moveTo>
                    <a:lnTo>
                      <a:pt x="10" y="6"/>
                    </a:lnTo>
                    <a:lnTo>
                      <a:pt x="7" y="8"/>
                    </a:lnTo>
                    <a:lnTo>
                      <a:pt x="0" y="0"/>
                    </a:lnTo>
                    <a:lnTo>
                      <a:pt x="3" y="0"/>
                    </a:lnTo>
                    <a:lnTo>
                      <a:pt x="1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22" name="Freeform 371"/>
              <p:cNvSpPr/>
              <p:nvPr/>
            </p:nvSpPr>
            <p:spPr bwMode="auto">
              <a:xfrm>
                <a:off x="3363" y="452"/>
                <a:ext cx="10" cy="7"/>
              </a:xfrm>
              <a:custGeom>
                <a:avLst/>
                <a:gdLst>
                  <a:gd name="T0" fmla="*/ 0 w 10"/>
                  <a:gd name="T1" fmla="*/ 4 h 7"/>
                  <a:gd name="T2" fmla="*/ 0 w 10"/>
                  <a:gd name="T3" fmla="*/ 7 h 7"/>
                  <a:gd name="T4" fmla="*/ 3 w 10"/>
                  <a:gd name="T5" fmla="*/ 7 h 7"/>
                  <a:gd name="T6" fmla="*/ 10 w 10"/>
                  <a:gd name="T7" fmla="*/ 0 h 7"/>
                  <a:gd name="T8" fmla="*/ 6 w 10"/>
                  <a:gd name="T9" fmla="*/ 0 h 7"/>
                  <a:gd name="T10" fmla="*/ 0 w 10"/>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7">
                    <a:moveTo>
                      <a:pt x="0" y="4"/>
                    </a:moveTo>
                    <a:lnTo>
                      <a:pt x="0" y="7"/>
                    </a:lnTo>
                    <a:lnTo>
                      <a:pt x="3" y="7"/>
                    </a:lnTo>
                    <a:lnTo>
                      <a:pt x="10" y="0"/>
                    </a:lnTo>
                    <a:lnTo>
                      <a:pt x="6" y="0"/>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23" name="Freeform 372"/>
              <p:cNvSpPr/>
              <p:nvPr/>
            </p:nvSpPr>
            <p:spPr bwMode="auto">
              <a:xfrm>
                <a:off x="3296" y="453"/>
                <a:ext cx="16" cy="8"/>
              </a:xfrm>
              <a:custGeom>
                <a:avLst/>
                <a:gdLst>
                  <a:gd name="T0" fmla="*/ 12 w 16"/>
                  <a:gd name="T1" fmla="*/ 5 h 8"/>
                  <a:gd name="T2" fmla="*/ 16 w 16"/>
                  <a:gd name="T3" fmla="*/ 6 h 8"/>
                  <a:gd name="T4" fmla="*/ 16 w 16"/>
                  <a:gd name="T5" fmla="*/ 8 h 8"/>
                  <a:gd name="T6" fmla="*/ 9 w 16"/>
                  <a:gd name="T7" fmla="*/ 8 h 8"/>
                  <a:gd name="T8" fmla="*/ 0 w 16"/>
                  <a:gd name="T9" fmla="*/ 2 h 8"/>
                  <a:gd name="T10" fmla="*/ 0 w 16"/>
                  <a:gd name="T11" fmla="*/ 0 h 8"/>
                  <a:gd name="T12" fmla="*/ 6 w 16"/>
                  <a:gd name="T13" fmla="*/ 2 h 8"/>
                  <a:gd name="T14" fmla="*/ 12 w 16"/>
                  <a:gd name="T15" fmla="*/ 5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8">
                    <a:moveTo>
                      <a:pt x="12" y="5"/>
                    </a:moveTo>
                    <a:lnTo>
                      <a:pt x="16" y="6"/>
                    </a:lnTo>
                    <a:lnTo>
                      <a:pt x="16" y="8"/>
                    </a:lnTo>
                    <a:lnTo>
                      <a:pt x="9" y="8"/>
                    </a:lnTo>
                    <a:lnTo>
                      <a:pt x="0" y="2"/>
                    </a:lnTo>
                    <a:lnTo>
                      <a:pt x="0" y="0"/>
                    </a:lnTo>
                    <a:lnTo>
                      <a:pt x="6" y="2"/>
                    </a:lnTo>
                    <a:lnTo>
                      <a:pt x="12"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24" name="Freeform 373"/>
              <p:cNvSpPr/>
              <p:nvPr/>
            </p:nvSpPr>
            <p:spPr bwMode="auto">
              <a:xfrm>
                <a:off x="3398" y="453"/>
                <a:ext cx="16" cy="6"/>
              </a:xfrm>
              <a:custGeom>
                <a:avLst/>
                <a:gdLst>
                  <a:gd name="T0" fmla="*/ 3 w 16"/>
                  <a:gd name="T1" fmla="*/ 5 h 6"/>
                  <a:gd name="T2" fmla="*/ 0 w 16"/>
                  <a:gd name="T3" fmla="*/ 5 h 6"/>
                  <a:gd name="T4" fmla="*/ 0 w 16"/>
                  <a:gd name="T5" fmla="*/ 6 h 6"/>
                  <a:gd name="T6" fmla="*/ 7 w 16"/>
                  <a:gd name="T7" fmla="*/ 6 h 6"/>
                  <a:gd name="T8" fmla="*/ 16 w 16"/>
                  <a:gd name="T9" fmla="*/ 2 h 6"/>
                  <a:gd name="T10" fmla="*/ 13 w 16"/>
                  <a:gd name="T11" fmla="*/ 0 h 6"/>
                  <a:gd name="T12" fmla="*/ 10 w 16"/>
                  <a:gd name="T13" fmla="*/ 0 h 6"/>
                  <a:gd name="T14" fmla="*/ 3 w 16"/>
                  <a:gd name="T15" fmla="*/ 5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3" y="5"/>
                    </a:moveTo>
                    <a:lnTo>
                      <a:pt x="0" y="5"/>
                    </a:lnTo>
                    <a:lnTo>
                      <a:pt x="0" y="6"/>
                    </a:lnTo>
                    <a:lnTo>
                      <a:pt x="7" y="6"/>
                    </a:lnTo>
                    <a:lnTo>
                      <a:pt x="16" y="2"/>
                    </a:lnTo>
                    <a:lnTo>
                      <a:pt x="13" y="0"/>
                    </a:lnTo>
                    <a:lnTo>
                      <a:pt x="10" y="0"/>
                    </a:lnTo>
                    <a:lnTo>
                      <a:pt x="3"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25" name="Freeform 374"/>
              <p:cNvSpPr/>
              <p:nvPr/>
            </p:nvSpPr>
            <p:spPr bwMode="auto">
              <a:xfrm>
                <a:off x="3318" y="464"/>
                <a:ext cx="13" cy="4"/>
              </a:xfrm>
              <a:custGeom>
                <a:avLst/>
                <a:gdLst>
                  <a:gd name="T0" fmla="*/ 13 w 13"/>
                  <a:gd name="T1" fmla="*/ 4 h 4"/>
                  <a:gd name="T2" fmla="*/ 10 w 13"/>
                  <a:gd name="T3" fmla="*/ 4 h 4"/>
                  <a:gd name="T4" fmla="*/ 0 w 13"/>
                  <a:gd name="T5" fmla="*/ 0 h 4"/>
                  <a:gd name="T6" fmla="*/ 0 w 13"/>
                  <a:gd name="T7" fmla="*/ 0 h 4"/>
                  <a:gd name="T8" fmla="*/ 3 w 13"/>
                  <a:gd name="T9" fmla="*/ 0 h 4"/>
                  <a:gd name="T10" fmla="*/ 13 w 13"/>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4">
                    <a:moveTo>
                      <a:pt x="13" y="4"/>
                    </a:moveTo>
                    <a:lnTo>
                      <a:pt x="10" y="4"/>
                    </a:lnTo>
                    <a:lnTo>
                      <a:pt x="0" y="0"/>
                    </a:lnTo>
                    <a:lnTo>
                      <a:pt x="3" y="0"/>
                    </a:lnTo>
                    <a:lnTo>
                      <a:pt x="13"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26" name="Freeform 375"/>
              <p:cNvSpPr/>
              <p:nvPr/>
            </p:nvSpPr>
            <p:spPr bwMode="auto">
              <a:xfrm>
                <a:off x="3379" y="462"/>
                <a:ext cx="13" cy="6"/>
              </a:xfrm>
              <a:custGeom>
                <a:avLst/>
                <a:gdLst>
                  <a:gd name="T0" fmla="*/ 0 w 13"/>
                  <a:gd name="T1" fmla="*/ 6 h 6"/>
                  <a:gd name="T2" fmla="*/ 3 w 13"/>
                  <a:gd name="T3" fmla="*/ 6 h 6"/>
                  <a:gd name="T4" fmla="*/ 13 w 13"/>
                  <a:gd name="T5" fmla="*/ 2 h 6"/>
                  <a:gd name="T6" fmla="*/ 10 w 13"/>
                  <a:gd name="T7" fmla="*/ 0 h 6"/>
                  <a:gd name="T8" fmla="*/ 10 w 13"/>
                  <a:gd name="T9" fmla="*/ 0 h 6"/>
                  <a:gd name="T10" fmla="*/ 0 w 13"/>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6">
                    <a:moveTo>
                      <a:pt x="0" y="6"/>
                    </a:moveTo>
                    <a:lnTo>
                      <a:pt x="3" y="6"/>
                    </a:lnTo>
                    <a:lnTo>
                      <a:pt x="13" y="2"/>
                    </a:lnTo>
                    <a:lnTo>
                      <a:pt x="10" y="0"/>
                    </a:lnTo>
                    <a:lnTo>
                      <a:pt x="0" y="6"/>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27" name="Freeform 376"/>
              <p:cNvSpPr/>
              <p:nvPr/>
            </p:nvSpPr>
            <p:spPr bwMode="auto">
              <a:xfrm>
                <a:off x="3344" y="464"/>
                <a:ext cx="6" cy="4"/>
              </a:xfrm>
              <a:custGeom>
                <a:avLst/>
                <a:gdLst>
                  <a:gd name="T0" fmla="*/ 6 w 6"/>
                  <a:gd name="T1" fmla="*/ 4 h 4"/>
                  <a:gd name="T2" fmla="*/ 3 w 6"/>
                  <a:gd name="T3" fmla="*/ 4 h 4"/>
                  <a:gd name="T4" fmla="*/ 0 w 6"/>
                  <a:gd name="T5" fmla="*/ 1 h 4"/>
                  <a:gd name="T6" fmla="*/ 3 w 6"/>
                  <a:gd name="T7" fmla="*/ 0 h 4"/>
                  <a:gd name="T8" fmla="*/ 6 w 6"/>
                  <a:gd name="T9" fmla="*/ 3 h 4"/>
                  <a:gd name="T10" fmla="*/ 6 w 6"/>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4">
                    <a:moveTo>
                      <a:pt x="6" y="4"/>
                    </a:moveTo>
                    <a:lnTo>
                      <a:pt x="3" y="4"/>
                    </a:lnTo>
                    <a:lnTo>
                      <a:pt x="0" y="1"/>
                    </a:lnTo>
                    <a:lnTo>
                      <a:pt x="3" y="0"/>
                    </a:lnTo>
                    <a:lnTo>
                      <a:pt x="6" y="3"/>
                    </a:lnTo>
                    <a:lnTo>
                      <a:pt x="6"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28" name="Freeform 377"/>
              <p:cNvSpPr/>
              <p:nvPr/>
            </p:nvSpPr>
            <p:spPr bwMode="auto">
              <a:xfrm>
                <a:off x="3360" y="462"/>
                <a:ext cx="6" cy="5"/>
              </a:xfrm>
              <a:custGeom>
                <a:avLst/>
                <a:gdLst>
                  <a:gd name="T0" fmla="*/ 0 w 6"/>
                  <a:gd name="T1" fmla="*/ 5 h 5"/>
                  <a:gd name="T2" fmla="*/ 3 w 6"/>
                  <a:gd name="T3" fmla="*/ 5 h 5"/>
                  <a:gd name="T4" fmla="*/ 6 w 6"/>
                  <a:gd name="T5" fmla="*/ 3 h 5"/>
                  <a:gd name="T6" fmla="*/ 3 w 6"/>
                  <a:gd name="T7" fmla="*/ 0 h 5"/>
                  <a:gd name="T8" fmla="*/ 0 w 6"/>
                  <a:gd name="T9" fmla="*/ 5 h 5"/>
                  <a:gd name="T10" fmla="*/ 0 w 6"/>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5">
                    <a:moveTo>
                      <a:pt x="0" y="5"/>
                    </a:moveTo>
                    <a:lnTo>
                      <a:pt x="3" y="5"/>
                    </a:lnTo>
                    <a:lnTo>
                      <a:pt x="6" y="3"/>
                    </a:lnTo>
                    <a:lnTo>
                      <a:pt x="3" y="0"/>
                    </a:lnTo>
                    <a:lnTo>
                      <a:pt x="0"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29" name="Freeform 378"/>
              <p:cNvSpPr/>
              <p:nvPr/>
            </p:nvSpPr>
            <p:spPr bwMode="auto">
              <a:xfrm>
                <a:off x="3334" y="473"/>
                <a:ext cx="10" cy="6"/>
              </a:xfrm>
              <a:custGeom>
                <a:avLst/>
                <a:gdLst>
                  <a:gd name="T0" fmla="*/ 10 w 10"/>
                  <a:gd name="T1" fmla="*/ 3 h 6"/>
                  <a:gd name="T2" fmla="*/ 10 w 10"/>
                  <a:gd name="T3" fmla="*/ 5 h 6"/>
                  <a:gd name="T4" fmla="*/ 10 w 10"/>
                  <a:gd name="T5" fmla="*/ 6 h 6"/>
                  <a:gd name="T6" fmla="*/ 3 w 10"/>
                  <a:gd name="T7" fmla="*/ 2 h 6"/>
                  <a:gd name="T8" fmla="*/ 0 w 10"/>
                  <a:gd name="T9" fmla="*/ 0 h 6"/>
                  <a:gd name="T10" fmla="*/ 6 w 10"/>
                  <a:gd name="T11" fmla="*/ 2 h 6"/>
                  <a:gd name="T12" fmla="*/ 10 w 10"/>
                  <a:gd name="T13" fmla="*/ 3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6">
                    <a:moveTo>
                      <a:pt x="10" y="3"/>
                    </a:moveTo>
                    <a:lnTo>
                      <a:pt x="10" y="5"/>
                    </a:lnTo>
                    <a:lnTo>
                      <a:pt x="10" y="6"/>
                    </a:lnTo>
                    <a:lnTo>
                      <a:pt x="3" y="2"/>
                    </a:lnTo>
                    <a:lnTo>
                      <a:pt x="0" y="0"/>
                    </a:lnTo>
                    <a:lnTo>
                      <a:pt x="6" y="2"/>
                    </a:lnTo>
                    <a:lnTo>
                      <a:pt x="10" y="3"/>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30" name="Freeform 379"/>
              <p:cNvSpPr/>
              <p:nvPr/>
            </p:nvSpPr>
            <p:spPr bwMode="auto">
              <a:xfrm>
                <a:off x="3366" y="471"/>
                <a:ext cx="7" cy="7"/>
              </a:xfrm>
              <a:custGeom>
                <a:avLst/>
                <a:gdLst>
                  <a:gd name="T0" fmla="*/ 0 w 7"/>
                  <a:gd name="T1" fmla="*/ 4 h 7"/>
                  <a:gd name="T2" fmla="*/ 0 w 7"/>
                  <a:gd name="T3" fmla="*/ 5 h 7"/>
                  <a:gd name="T4" fmla="*/ 0 w 7"/>
                  <a:gd name="T5" fmla="*/ 7 h 7"/>
                  <a:gd name="T6" fmla="*/ 7 w 7"/>
                  <a:gd name="T7" fmla="*/ 4 h 7"/>
                  <a:gd name="T8" fmla="*/ 7 w 7"/>
                  <a:gd name="T9" fmla="*/ 0 h 7"/>
                  <a:gd name="T10" fmla="*/ 3 w 7"/>
                  <a:gd name="T11" fmla="*/ 2 h 7"/>
                  <a:gd name="T12" fmla="*/ 0 w 7"/>
                  <a:gd name="T13" fmla="*/ 4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7">
                    <a:moveTo>
                      <a:pt x="0" y="4"/>
                    </a:moveTo>
                    <a:lnTo>
                      <a:pt x="0" y="5"/>
                    </a:lnTo>
                    <a:lnTo>
                      <a:pt x="0" y="7"/>
                    </a:lnTo>
                    <a:lnTo>
                      <a:pt x="7" y="4"/>
                    </a:lnTo>
                    <a:lnTo>
                      <a:pt x="7" y="0"/>
                    </a:lnTo>
                    <a:lnTo>
                      <a:pt x="3" y="2"/>
                    </a:lnTo>
                    <a:lnTo>
                      <a:pt x="0"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31" name="Freeform 380"/>
              <p:cNvSpPr/>
              <p:nvPr/>
            </p:nvSpPr>
            <p:spPr bwMode="auto">
              <a:xfrm>
                <a:off x="3299" y="560"/>
                <a:ext cx="54" cy="22"/>
              </a:xfrm>
              <a:custGeom>
                <a:avLst/>
                <a:gdLst>
                  <a:gd name="T0" fmla="*/ 54 w 54"/>
                  <a:gd name="T1" fmla="*/ 10 h 22"/>
                  <a:gd name="T2" fmla="*/ 54 w 54"/>
                  <a:gd name="T3" fmla="*/ 10 h 22"/>
                  <a:gd name="T4" fmla="*/ 41 w 54"/>
                  <a:gd name="T5" fmla="*/ 4 h 22"/>
                  <a:gd name="T6" fmla="*/ 25 w 54"/>
                  <a:gd name="T7" fmla="*/ 0 h 22"/>
                  <a:gd name="T8" fmla="*/ 9 w 54"/>
                  <a:gd name="T9" fmla="*/ 0 h 22"/>
                  <a:gd name="T10" fmla="*/ 0 w 54"/>
                  <a:gd name="T11" fmla="*/ 6 h 22"/>
                  <a:gd name="T12" fmla="*/ 0 w 54"/>
                  <a:gd name="T13" fmla="*/ 6 h 22"/>
                  <a:gd name="T14" fmla="*/ 19 w 54"/>
                  <a:gd name="T15" fmla="*/ 7 h 22"/>
                  <a:gd name="T16" fmla="*/ 45 w 54"/>
                  <a:gd name="T17" fmla="*/ 13 h 22"/>
                  <a:gd name="T18" fmla="*/ 54 w 54"/>
                  <a:gd name="T19" fmla="*/ 22 h 22"/>
                  <a:gd name="T20" fmla="*/ 54 w 54"/>
                  <a:gd name="T21" fmla="*/ 10 h 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4" h="22">
                    <a:moveTo>
                      <a:pt x="54" y="10"/>
                    </a:moveTo>
                    <a:lnTo>
                      <a:pt x="54" y="10"/>
                    </a:lnTo>
                    <a:lnTo>
                      <a:pt x="41" y="4"/>
                    </a:lnTo>
                    <a:lnTo>
                      <a:pt x="25" y="0"/>
                    </a:lnTo>
                    <a:lnTo>
                      <a:pt x="9" y="0"/>
                    </a:lnTo>
                    <a:lnTo>
                      <a:pt x="0" y="6"/>
                    </a:lnTo>
                    <a:lnTo>
                      <a:pt x="19" y="7"/>
                    </a:lnTo>
                    <a:lnTo>
                      <a:pt x="45" y="13"/>
                    </a:lnTo>
                    <a:lnTo>
                      <a:pt x="54" y="22"/>
                    </a:lnTo>
                    <a:lnTo>
                      <a:pt x="54" y="10"/>
                    </a:lnTo>
                    <a:close/>
                  </a:path>
                </a:pathLst>
              </a:custGeom>
              <a:solidFill>
                <a:srgbClr val="CC66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32" name="Freeform 381"/>
              <p:cNvSpPr/>
              <p:nvPr/>
            </p:nvSpPr>
            <p:spPr bwMode="auto">
              <a:xfrm>
                <a:off x="3357" y="558"/>
                <a:ext cx="54" cy="23"/>
              </a:xfrm>
              <a:custGeom>
                <a:avLst/>
                <a:gdLst>
                  <a:gd name="T0" fmla="*/ 3 w 54"/>
                  <a:gd name="T1" fmla="*/ 11 h 23"/>
                  <a:gd name="T2" fmla="*/ 3 w 54"/>
                  <a:gd name="T3" fmla="*/ 12 h 23"/>
                  <a:gd name="T4" fmla="*/ 12 w 54"/>
                  <a:gd name="T5" fmla="*/ 6 h 23"/>
                  <a:gd name="T6" fmla="*/ 28 w 54"/>
                  <a:gd name="T7" fmla="*/ 0 h 23"/>
                  <a:gd name="T8" fmla="*/ 44 w 54"/>
                  <a:gd name="T9" fmla="*/ 0 h 23"/>
                  <a:gd name="T10" fmla="*/ 54 w 54"/>
                  <a:gd name="T11" fmla="*/ 6 h 23"/>
                  <a:gd name="T12" fmla="*/ 54 w 54"/>
                  <a:gd name="T13" fmla="*/ 6 h 23"/>
                  <a:gd name="T14" fmla="*/ 35 w 54"/>
                  <a:gd name="T15" fmla="*/ 8 h 23"/>
                  <a:gd name="T16" fmla="*/ 12 w 54"/>
                  <a:gd name="T17" fmla="*/ 15 h 23"/>
                  <a:gd name="T18" fmla="*/ 0 w 54"/>
                  <a:gd name="T19" fmla="*/ 23 h 23"/>
                  <a:gd name="T20" fmla="*/ 3 w 54"/>
                  <a:gd name="T21" fmla="*/ 11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4" h="23">
                    <a:moveTo>
                      <a:pt x="3" y="11"/>
                    </a:moveTo>
                    <a:lnTo>
                      <a:pt x="3" y="12"/>
                    </a:lnTo>
                    <a:lnTo>
                      <a:pt x="12" y="6"/>
                    </a:lnTo>
                    <a:lnTo>
                      <a:pt x="28" y="0"/>
                    </a:lnTo>
                    <a:lnTo>
                      <a:pt x="44" y="0"/>
                    </a:lnTo>
                    <a:lnTo>
                      <a:pt x="54" y="6"/>
                    </a:lnTo>
                    <a:lnTo>
                      <a:pt x="35" y="8"/>
                    </a:lnTo>
                    <a:lnTo>
                      <a:pt x="12" y="15"/>
                    </a:lnTo>
                    <a:lnTo>
                      <a:pt x="0" y="23"/>
                    </a:lnTo>
                    <a:lnTo>
                      <a:pt x="3" y="11"/>
                    </a:lnTo>
                    <a:close/>
                  </a:path>
                </a:pathLst>
              </a:custGeom>
              <a:solidFill>
                <a:srgbClr val="CC66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33" name="Freeform 382"/>
              <p:cNvSpPr/>
              <p:nvPr/>
            </p:nvSpPr>
            <p:spPr bwMode="auto">
              <a:xfrm>
                <a:off x="3203" y="953"/>
                <a:ext cx="86" cy="48"/>
              </a:xfrm>
              <a:custGeom>
                <a:avLst/>
                <a:gdLst>
                  <a:gd name="T0" fmla="*/ 73 w 86"/>
                  <a:gd name="T1" fmla="*/ 48 h 48"/>
                  <a:gd name="T2" fmla="*/ 77 w 86"/>
                  <a:gd name="T3" fmla="*/ 48 h 48"/>
                  <a:gd name="T4" fmla="*/ 83 w 86"/>
                  <a:gd name="T5" fmla="*/ 47 h 48"/>
                  <a:gd name="T6" fmla="*/ 86 w 86"/>
                  <a:gd name="T7" fmla="*/ 45 h 48"/>
                  <a:gd name="T8" fmla="*/ 86 w 86"/>
                  <a:gd name="T9" fmla="*/ 42 h 48"/>
                  <a:gd name="T10" fmla="*/ 86 w 86"/>
                  <a:gd name="T11" fmla="*/ 41 h 48"/>
                  <a:gd name="T12" fmla="*/ 86 w 86"/>
                  <a:gd name="T13" fmla="*/ 39 h 48"/>
                  <a:gd name="T14" fmla="*/ 83 w 86"/>
                  <a:gd name="T15" fmla="*/ 36 h 48"/>
                  <a:gd name="T16" fmla="*/ 80 w 86"/>
                  <a:gd name="T17" fmla="*/ 35 h 48"/>
                  <a:gd name="T18" fmla="*/ 80 w 86"/>
                  <a:gd name="T19" fmla="*/ 35 h 48"/>
                  <a:gd name="T20" fmla="*/ 67 w 86"/>
                  <a:gd name="T21" fmla="*/ 32 h 48"/>
                  <a:gd name="T22" fmla="*/ 54 w 86"/>
                  <a:gd name="T23" fmla="*/ 27 h 48"/>
                  <a:gd name="T24" fmla="*/ 45 w 86"/>
                  <a:gd name="T25" fmla="*/ 24 h 48"/>
                  <a:gd name="T26" fmla="*/ 35 w 86"/>
                  <a:gd name="T27" fmla="*/ 19 h 48"/>
                  <a:gd name="T28" fmla="*/ 25 w 86"/>
                  <a:gd name="T29" fmla="*/ 15 h 48"/>
                  <a:gd name="T30" fmla="*/ 19 w 86"/>
                  <a:gd name="T31" fmla="*/ 10 h 48"/>
                  <a:gd name="T32" fmla="*/ 9 w 86"/>
                  <a:gd name="T33" fmla="*/ 4 h 48"/>
                  <a:gd name="T34" fmla="*/ 0 w 86"/>
                  <a:gd name="T35" fmla="*/ 0 h 48"/>
                  <a:gd name="T36" fmla="*/ 0 w 86"/>
                  <a:gd name="T37" fmla="*/ 0 h 48"/>
                  <a:gd name="T38" fmla="*/ 6 w 86"/>
                  <a:gd name="T39" fmla="*/ 6 h 48"/>
                  <a:gd name="T40" fmla="*/ 13 w 86"/>
                  <a:gd name="T41" fmla="*/ 13 h 48"/>
                  <a:gd name="T42" fmla="*/ 19 w 86"/>
                  <a:gd name="T43" fmla="*/ 19 h 48"/>
                  <a:gd name="T44" fmla="*/ 25 w 86"/>
                  <a:gd name="T45" fmla="*/ 26 h 48"/>
                  <a:gd name="T46" fmla="*/ 32 w 86"/>
                  <a:gd name="T47" fmla="*/ 30 h 48"/>
                  <a:gd name="T48" fmla="*/ 41 w 86"/>
                  <a:gd name="T49" fmla="*/ 36 h 48"/>
                  <a:gd name="T50" fmla="*/ 54 w 86"/>
                  <a:gd name="T51" fmla="*/ 42 h 48"/>
                  <a:gd name="T52" fmla="*/ 67 w 86"/>
                  <a:gd name="T53" fmla="*/ 47 h 48"/>
                  <a:gd name="T54" fmla="*/ 67 w 86"/>
                  <a:gd name="T55" fmla="*/ 47 h 48"/>
                  <a:gd name="T56" fmla="*/ 67 w 86"/>
                  <a:gd name="T57" fmla="*/ 47 h 48"/>
                  <a:gd name="T58" fmla="*/ 67 w 86"/>
                  <a:gd name="T59" fmla="*/ 47 h 48"/>
                  <a:gd name="T60" fmla="*/ 67 w 86"/>
                  <a:gd name="T61" fmla="*/ 48 h 48"/>
                  <a:gd name="T62" fmla="*/ 70 w 86"/>
                  <a:gd name="T63" fmla="*/ 48 h 48"/>
                  <a:gd name="T64" fmla="*/ 70 w 86"/>
                  <a:gd name="T65" fmla="*/ 48 h 48"/>
                  <a:gd name="T66" fmla="*/ 70 w 86"/>
                  <a:gd name="T67" fmla="*/ 48 h 48"/>
                  <a:gd name="T68" fmla="*/ 73 w 86"/>
                  <a:gd name="T69" fmla="*/ 48 h 48"/>
                  <a:gd name="T70" fmla="*/ 73 w 86"/>
                  <a:gd name="T71" fmla="*/ 48 h 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6" h="48">
                    <a:moveTo>
                      <a:pt x="73" y="48"/>
                    </a:moveTo>
                    <a:lnTo>
                      <a:pt x="77" y="48"/>
                    </a:lnTo>
                    <a:lnTo>
                      <a:pt x="83" y="47"/>
                    </a:lnTo>
                    <a:lnTo>
                      <a:pt x="86" y="45"/>
                    </a:lnTo>
                    <a:lnTo>
                      <a:pt x="86" y="42"/>
                    </a:lnTo>
                    <a:lnTo>
                      <a:pt x="86" y="41"/>
                    </a:lnTo>
                    <a:lnTo>
                      <a:pt x="86" y="39"/>
                    </a:lnTo>
                    <a:lnTo>
                      <a:pt x="83" y="36"/>
                    </a:lnTo>
                    <a:lnTo>
                      <a:pt x="80" y="35"/>
                    </a:lnTo>
                    <a:lnTo>
                      <a:pt x="67" y="32"/>
                    </a:lnTo>
                    <a:lnTo>
                      <a:pt x="54" y="27"/>
                    </a:lnTo>
                    <a:lnTo>
                      <a:pt x="45" y="24"/>
                    </a:lnTo>
                    <a:lnTo>
                      <a:pt x="35" y="19"/>
                    </a:lnTo>
                    <a:lnTo>
                      <a:pt x="25" y="15"/>
                    </a:lnTo>
                    <a:lnTo>
                      <a:pt x="19" y="10"/>
                    </a:lnTo>
                    <a:lnTo>
                      <a:pt x="9" y="4"/>
                    </a:lnTo>
                    <a:lnTo>
                      <a:pt x="0" y="0"/>
                    </a:lnTo>
                    <a:lnTo>
                      <a:pt x="6" y="6"/>
                    </a:lnTo>
                    <a:lnTo>
                      <a:pt x="13" y="13"/>
                    </a:lnTo>
                    <a:lnTo>
                      <a:pt x="19" y="19"/>
                    </a:lnTo>
                    <a:lnTo>
                      <a:pt x="25" y="26"/>
                    </a:lnTo>
                    <a:lnTo>
                      <a:pt x="32" y="30"/>
                    </a:lnTo>
                    <a:lnTo>
                      <a:pt x="41" y="36"/>
                    </a:lnTo>
                    <a:lnTo>
                      <a:pt x="54" y="42"/>
                    </a:lnTo>
                    <a:lnTo>
                      <a:pt x="67" y="47"/>
                    </a:lnTo>
                    <a:lnTo>
                      <a:pt x="67" y="48"/>
                    </a:lnTo>
                    <a:lnTo>
                      <a:pt x="70" y="48"/>
                    </a:lnTo>
                    <a:lnTo>
                      <a:pt x="73" y="48"/>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34" name="Freeform 383"/>
              <p:cNvSpPr/>
              <p:nvPr/>
            </p:nvSpPr>
            <p:spPr bwMode="auto">
              <a:xfrm>
                <a:off x="3427" y="951"/>
                <a:ext cx="86" cy="49"/>
              </a:xfrm>
              <a:custGeom>
                <a:avLst/>
                <a:gdLst>
                  <a:gd name="T0" fmla="*/ 16 w 86"/>
                  <a:gd name="T1" fmla="*/ 49 h 49"/>
                  <a:gd name="T2" fmla="*/ 10 w 86"/>
                  <a:gd name="T3" fmla="*/ 49 h 49"/>
                  <a:gd name="T4" fmla="*/ 6 w 86"/>
                  <a:gd name="T5" fmla="*/ 47 h 49"/>
                  <a:gd name="T6" fmla="*/ 3 w 86"/>
                  <a:gd name="T7" fmla="*/ 46 h 49"/>
                  <a:gd name="T8" fmla="*/ 3 w 86"/>
                  <a:gd name="T9" fmla="*/ 44 h 49"/>
                  <a:gd name="T10" fmla="*/ 0 w 86"/>
                  <a:gd name="T11" fmla="*/ 41 h 49"/>
                  <a:gd name="T12" fmla="*/ 3 w 86"/>
                  <a:gd name="T13" fmla="*/ 40 h 49"/>
                  <a:gd name="T14" fmla="*/ 3 w 86"/>
                  <a:gd name="T15" fmla="*/ 38 h 49"/>
                  <a:gd name="T16" fmla="*/ 10 w 86"/>
                  <a:gd name="T17" fmla="*/ 37 h 49"/>
                  <a:gd name="T18" fmla="*/ 10 w 86"/>
                  <a:gd name="T19" fmla="*/ 37 h 49"/>
                  <a:gd name="T20" fmla="*/ 22 w 86"/>
                  <a:gd name="T21" fmla="*/ 32 h 49"/>
                  <a:gd name="T22" fmla="*/ 35 w 86"/>
                  <a:gd name="T23" fmla="*/ 29 h 49"/>
                  <a:gd name="T24" fmla="*/ 45 w 86"/>
                  <a:gd name="T25" fmla="*/ 25 h 49"/>
                  <a:gd name="T26" fmla="*/ 54 w 86"/>
                  <a:gd name="T27" fmla="*/ 20 h 49"/>
                  <a:gd name="T28" fmla="*/ 61 w 86"/>
                  <a:gd name="T29" fmla="*/ 15 h 49"/>
                  <a:gd name="T30" fmla="*/ 70 w 86"/>
                  <a:gd name="T31" fmla="*/ 11 h 49"/>
                  <a:gd name="T32" fmla="*/ 77 w 86"/>
                  <a:gd name="T33" fmla="*/ 5 h 49"/>
                  <a:gd name="T34" fmla="*/ 86 w 86"/>
                  <a:gd name="T35" fmla="*/ 0 h 49"/>
                  <a:gd name="T36" fmla="*/ 86 w 86"/>
                  <a:gd name="T37" fmla="*/ 0 h 49"/>
                  <a:gd name="T38" fmla="*/ 80 w 86"/>
                  <a:gd name="T39" fmla="*/ 6 h 49"/>
                  <a:gd name="T40" fmla="*/ 74 w 86"/>
                  <a:gd name="T41" fmla="*/ 14 h 49"/>
                  <a:gd name="T42" fmla="*/ 70 w 86"/>
                  <a:gd name="T43" fmla="*/ 20 h 49"/>
                  <a:gd name="T44" fmla="*/ 64 w 86"/>
                  <a:gd name="T45" fmla="*/ 26 h 49"/>
                  <a:gd name="T46" fmla="*/ 54 w 86"/>
                  <a:gd name="T47" fmla="*/ 32 h 49"/>
                  <a:gd name="T48" fmla="*/ 48 w 86"/>
                  <a:gd name="T49" fmla="*/ 37 h 49"/>
                  <a:gd name="T50" fmla="*/ 35 w 86"/>
                  <a:gd name="T51" fmla="*/ 43 h 49"/>
                  <a:gd name="T52" fmla="*/ 22 w 86"/>
                  <a:gd name="T53" fmla="*/ 47 h 49"/>
                  <a:gd name="T54" fmla="*/ 22 w 86"/>
                  <a:gd name="T55" fmla="*/ 47 h 49"/>
                  <a:gd name="T56" fmla="*/ 22 w 86"/>
                  <a:gd name="T57" fmla="*/ 47 h 49"/>
                  <a:gd name="T58" fmla="*/ 22 w 86"/>
                  <a:gd name="T59" fmla="*/ 49 h 49"/>
                  <a:gd name="T60" fmla="*/ 19 w 86"/>
                  <a:gd name="T61" fmla="*/ 49 h 49"/>
                  <a:gd name="T62" fmla="*/ 19 w 86"/>
                  <a:gd name="T63" fmla="*/ 49 h 49"/>
                  <a:gd name="T64" fmla="*/ 19 w 86"/>
                  <a:gd name="T65" fmla="*/ 49 h 49"/>
                  <a:gd name="T66" fmla="*/ 19 w 86"/>
                  <a:gd name="T67" fmla="*/ 49 h 49"/>
                  <a:gd name="T68" fmla="*/ 16 w 86"/>
                  <a:gd name="T69" fmla="*/ 49 h 49"/>
                  <a:gd name="T70" fmla="*/ 16 w 86"/>
                  <a:gd name="T71" fmla="*/ 49 h 4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6" h="49">
                    <a:moveTo>
                      <a:pt x="16" y="49"/>
                    </a:moveTo>
                    <a:lnTo>
                      <a:pt x="10" y="49"/>
                    </a:lnTo>
                    <a:lnTo>
                      <a:pt x="6" y="47"/>
                    </a:lnTo>
                    <a:lnTo>
                      <a:pt x="3" y="46"/>
                    </a:lnTo>
                    <a:lnTo>
                      <a:pt x="3" y="44"/>
                    </a:lnTo>
                    <a:lnTo>
                      <a:pt x="0" y="41"/>
                    </a:lnTo>
                    <a:lnTo>
                      <a:pt x="3" y="40"/>
                    </a:lnTo>
                    <a:lnTo>
                      <a:pt x="3" y="38"/>
                    </a:lnTo>
                    <a:lnTo>
                      <a:pt x="10" y="37"/>
                    </a:lnTo>
                    <a:lnTo>
                      <a:pt x="22" y="32"/>
                    </a:lnTo>
                    <a:lnTo>
                      <a:pt x="35" y="29"/>
                    </a:lnTo>
                    <a:lnTo>
                      <a:pt x="45" y="25"/>
                    </a:lnTo>
                    <a:lnTo>
                      <a:pt x="54" y="20"/>
                    </a:lnTo>
                    <a:lnTo>
                      <a:pt x="61" y="15"/>
                    </a:lnTo>
                    <a:lnTo>
                      <a:pt x="70" y="11"/>
                    </a:lnTo>
                    <a:lnTo>
                      <a:pt x="77" y="5"/>
                    </a:lnTo>
                    <a:lnTo>
                      <a:pt x="86" y="0"/>
                    </a:lnTo>
                    <a:lnTo>
                      <a:pt x="80" y="6"/>
                    </a:lnTo>
                    <a:lnTo>
                      <a:pt x="74" y="14"/>
                    </a:lnTo>
                    <a:lnTo>
                      <a:pt x="70" y="20"/>
                    </a:lnTo>
                    <a:lnTo>
                      <a:pt x="64" y="26"/>
                    </a:lnTo>
                    <a:lnTo>
                      <a:pt x="54" y="32"/>
                    </a:lnTo>
                    <a:lnTo>
                      <a:pt x="48" y="37"/>
                    </a:lnTo>
                    <a:lnTo>
                      <a:pt x="35" y="43"/>
                    </a:lnTo>
                    <a:lnTo>
                      <a:pt x="22" y="47"/>
                    </a:lnTo>
                    <a:lnTo>
                      <a:pt x="22" y="49"/>
                    </a:lnTo>
                    <a:lnTo>
                      <a:pt x="19" y="49"/>
                    </a:lnTo>
                    <a:lnTo>
                      <a:pt x="16" y="49"/>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35" name="Freeform 384"/>
              <p:cNvSpPr/>
              <p:nvPr/>
            </p:nvSpPr>
            <p:spPr bwMode="auto">
              <a:xfrm>
                <a:off x="3251" y="927"/>
                <a:ext cx="61" cy="38"/>
              </a:xfrm>
              <a:custGeom>
                <a:avLst/>
                <a:gdLst>
                  <a:gd name="T0" fmla="*/ 29 w 61"/>
                  <a:gd name="T1" fmla="*/ 4 h 38"/>
                  <a:gd name="T2" fmla="*/ 29 w 61"/>
                  <a:gd name="T3" fmla="*/ 4 h 38"/>
                  <a:gd name="T4" fmla="*/ 29 w 61"/>
                  <a:gd name="T5" fmla="*/ 4 h 38"/>
                  <a:gd name="T6" fmla="*/ 29 w 61"/>
                  <a:gd name="T7" fmla="*/ 3 h 38"/>
                  <a:gd name="T8" fmla="*/ 29 w 61"/>
                  <a:gd name="T9" fmla="*/ 3 h 38"/>
                  <a:gd name="T10" fmla="*/ 25 w 61"/>
                  <a:gd name="T11" fmla="*/ 3 h 38"/>
                  <a:gd name="T12" fmla="*/ 25 w 61"/>
                  <a:gd name="T13" fmla="*/ 3 h 38"/>
                  <a:gd name="T14" fmla="*/ 25 w 61"/>
                  <a:gd name="T15" fmla="*/ 3 h 38"/>
                  <a:gd name="T16" fmla="*/ 25 w 61"/>
                  <a:gd name="T17" fmla="*/ 3 h 38"/>
                  <a:gd name="T18" fmla="*/ 25 w 61"/>
                  <a:gd name="T19" fmla="*/ 3 h 38"/>
                  <a:gd name="T20" fmla="*/ 22 w 61"/>
                  <a:gd name="T21" fmla="*/ 0 h 38"/>
                  <a:gd name="T22" fmla="*/ 16 w 61"/>
                  <a:gd name="T23" fmla="*/ 0 h 38"/>
                  <a:gd name="T24" fmla="*/ 9 w 61"/>
                  <a:gd name="T25" fmla="*/ 0 h 38"/>
                  <a:gd name="T26" fmla="*/ 6 w 61"/>
                  <a:gd name="T27" fmla="*/ 1 h 38"/>
                  <a:gd name="T28" fmla="*/ 3 w 61"/>
                  <a:gd name="T29" fmla="*/ 3 h 38"/>
                  <a:gd name="T30" fmla="*/ 0 w 61"/>
                  <a:gd name="T31" fmla="*/ 6 h 38"/>
                  <a:gd name="T32" fmla="*/ 0 w 61"/>
                  <a:gd name="T33" fmla="*/ 8 h 38"/>
                  <a:gd name="T34" fmla="*/ 3 w 61"/>
                  <a:gd name="T35" fmla="*/ 11 h 38"/>
                  <a:gd name="T36" fmla="*/ 3 w 61"/>
                  <a:gd name="T37" fmla="*/ 11 h 38"/>
                  <a:gd name="T38" fmla="*/ 9 w 61"/>
                  <a:gd name="T39" fmla="*/ 14 h 38"/>
                  <a:gd name="T40" fmla="*/ 19 w 61"/>
                  <a:gd name="T41" fmla="*/ 17 h 38"/>
                  <a:gd name="T42" fmla="*/ 25 w 61"/>
                  <a:gd name="T43" fmla="*/ 20 h 38"/>
                  <a:gd name="T44" fmla="*/ 35 w 61"/>
                  <a:gd name="T45" fmla="*/ 23 h 38"/>
                  <a:gd name="T46" fmla="*/ 41 w 61"/>
                  <a:gd name="T47" fmla="*/ 26 h 38"/>
                  <a:gd name="T48" fmla="*/ 48 w 61"/>
                  <a:gd name="T49" fmla="*/ 30 h 38"/>
                  <a:gd name="T50" fmla="*/ 54 w 61"/>
                  <a:gd name="T51" fmla="*/ 33 h 38"/>
                  <a:gd name="T52" fmla="*/ 61 w 61"/>
                  <a:gd name="T53" fmla="*/ 38 h 38"/>
                  <a:gd name="T54" fmla="*/ 61 w 61"/>
                  <a:gd name="T55" fmla="*/ 38 h 38"/>
                  <a:gd name="T56" fmla="*/ 57 w 61"/>
                  <a:gd name="T57" fmla="*/ 33 h 38"/>
                  <a:gd name="T58" fmla="*/ 54 w 61"/>
                  <a:gd name="T59" fmla="*/ 29 h 38"/>
                  <a:gd name="T60" fmla="*/ 51 w 61"/>
                  <a:gd name="T61" fmla="*/ 24 h 38"/>
                  <a:gd name="T62" fmla="*/ 48 w 61"/>
                  <a:gd name="T63" fmla="*/ 20 h 38"/>
                  <a:gd name="T64" fmla="*/ 41 w 61"/>
                  <a:gd name="T65" fmla="*/ 17 h 38"/>
                  <a:gd name="T66" fmla="*/ 38 w 61"/>
                  <a:gd name="T67" fmla="*/ 12 h 38"/>
                  <a:gd name="T68" fmla="*/ 32 w 61"/>
                  <a:gd name="T69" fmla="*/ 9 h 38"/>
                  <a:gd name="T70" fmla="*/ 29 w 61"/>
                  <a:gd name="T71" fmla="*/ 4 h 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1" h="38">
                    <a:moveTo>
                      <a:pt x="29" y="4"/>
                    </a:moveTo>
                    <a:lnTo>
                      <a:pt x="29" y="4"/>
                    </a:lnTo>
                    <a:lnTo>
                      <a:pt x="29" y="3"/>
                    </a:lnTo>
                    <a:lnTo>
                      <a:pt x="25" y="3"/>
                    </a:lnTo>
                    <a:lnTo>
                      <a:pt x="22" y="0"/>
                    </a:lnTo>
                    <a:lnTo>
                      <a:pt x="16" y="0"/>
                    </a:lnTo>
                    <a:lnTo>
                      <a:pt x="9" y="0"/>
                    </a:lnTo>
                    <a:lnTo>
                      <a:pt x="6" y="1"/>
                    </a:lnTo>
                    <a:lnTo>
                      <a:pt x="3" y="3"/>
                    </a:lnTo>
                    <a:lnTo>
                      <a:pt x="0" y="6"/>
                    </a:lnTo>
                    <a:lnTo>
                      <a:pt x="0" y="8"/>
                    </a:lnTo>
                    <a:lnTo>
                      <a:pt x="3" y="11"/>
                    </a:lnTo>
                    <a:lnTo>
                      <a:pt x="9" y="14"/>
                    </a:lnTo>
                    <a:lnTo>
                      <a:pt x="19" y="17"/>
                    </a:lnTo>
                    <a:lnTo>
                      <a:pt x="25" y="20"/>
                    </a:lnTo>
                    <a:lnTo>
                      <a:pt x="35" y="23"/>
                    </a:lnTo>
                    <a:lnTo>
                      <a:pt x="41" y="26"/>
                    </a:lnTo>
                    <a:lnTo>
                      <a:pt x="48" y="30"/>
                    </a:lnTo>
                    <a:lnTo>
                      <a:pt x="54" y="33"/>
                    </a:lnTo>
                    <a:lnTo>
                      <a:pt x="61" y="38"/>
                    </a:lnTo>
                    <a:lnTo>
                      <a:pt x="57" y="33"/>
                    </a:lnTo>
                    <a:lnTo>
                      <a:pt x="54" y="29"/>
                    </a:lnTo>
                    <a:lnTo>
                      <a:pt x="51" y="24"/>
                    </a:lnTo>
                    <a:lnTo>
                      <a:pt x="48" y="20"/>
                    </a:lnTo>
                    <a:lnTo>
                      <a:pt x="41" y="17"/>
                    </a:lnTo>
                    <a:lnTo>
                      <a:pt x="38" y="12"/>
                    </a:lnTo>
                    <a:lnTo>
                      <a:pt x="32" y="9"/>
                    </a:lnTo>
                    <a:lnTo>
                      <a:pt x="29"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36" name="Freeform 385"/>
              <p:cNvSpPr/>
              <p:nvPr/>
            </p:nvSpPr>
            <p:spPr bwMode="auto">
              <a:xfrm>
                <a:off x="3408" y="925"/>
                <a:ext cx="57" cy="38"/>
              </a:xfrm>
              <a:custGeom>
                <a:avLst/>
                <a:gdLst>
                  <a:gd name="T0" fmla="*/ 32 w 57"/>
                  <a:gd name="T1" fmla="*/ 5 h 38"/>
                  <a:gd name="T2" fmla="*/ 32 w 57"/>
                  <a:gd name="T3" fmla="*/ 5 h 38"/>
                  <a:gd name="T4" fmla="*/ 32 w 57"/>
                  <a:gd name="T5" fmla="*/ 5 h 38"/>
                  <a:gd name="T6" fmla="*/ 32 w 57"/>
                  <a:gd name="T7" fmla="*/ 5 h 38"/>
                  <a:gd name="T8" fmla="*/ 32 w 57"/>
                  <a:gd name="T9" fmla="*/ 3 h 38"/>
                  <a:gd name="T10" fmla="*/ 32 w 57"/>
                  <a:gd name="T11" fmla="*/ 3 h 38"/>
                  <a:gd name="T12" fmla="*/ 32 w 57"/>
                  <a:gd name="T13" fmla="*/ 3 h 38"/>
                  <a:gd name="T14" fmla="*/ 32 w 57"/>
                  <a:gd name="T15" fmla="*/ 3 h 38"/>
                  <a:gd name="T16" fmla="*/ 32 w 57"/>
                  <a:gd name="T17" fmla="*/ 3 h 38"/>
                  <a:gd name="T18" fmla="*/ 32 w 57"/>
                  <a:gd name="T19" fmla="*/ 3 h 38"/>
                  <a:gd name="T20" fmla="*/ 38 w 57"/>
                  <a:gd name="T21" fmla="*/ 0 h 38"/>
                  <a:gd name="T22" fmla="*/ 41 w 57"/>
                  <a:gd name="T23" fmla="*/ 0 h 38"/>
                  <a:gd name="T24" fmla="*/ 48 w 57"/>
                  <a:gd name="T25" fmla="*/ 0 h 38"/>
                  <a:gd name="T26" fmla="*/ 54 w 57"/>
                  <a:gd name="T27" fmla="*/ 2 h 38"/>
                  <a:gd name="T28" fmla="*/ 57 w 57"/>
                  <a:gd name="T29" fmla="*/ 3 h 38"/>
                  <a:gd name="T30" fmla="*/ 57 w 57"/>
                  <a:gd name="T31" fmla="*/ 6 h 38"/>
                  <a:gd name="T32" fmla="*/ 57 w 57"/>
                  <a:gd name="T33" fmla="*/ 8 h 38"/>
                  <a:gd name="T34" fmla="*/ 54 w 57"/>
                  <a:gd name="T35" fmla="*/ 11 h 38"/>
                  <a:gd name="T36" fmla="*/ 54 w 57"/>
                  <a:gd name="T37" fmla="*/ 11 h 38"/>
                  <a:gd name="T38" fmla="*/ 48 w 57"/>
                  <a:gd name="T39" fmla="*/ 14 h 38"/>
                  <a:gd name="T40" fmla="*/ 41 w 57"/>
                  <a:gd name="T41" fmla="*/ 17 h 38"/>
                  <a:gd name="T42" fmla="*/ 32 w 57"/>
                  <a:gd name="T43" fmla="*/ 20 h 38"/>
                  <a:gd name="T44" fmla="*/ 25 w 57"/>
                  <a:gd name="T45" fmla="*/ 23 h 38"/>
                  <a:gd name="T46" fmla="*/ 19 w 57"/>
                  <a:gd name="T47" fmla="*/ 28 h 38"/>
                  <a:gd name="T48" fmla="*/ 13 w 57"/>
                  <a:gd name="T49" fmla="*/ 31 h 38"/>
                  <a:gd name="T50" fmla="*/ 6 w 57"/>
                  <a:gd name="T51" fmla="*/ 34 h 38"/>
                  <a:gd name="T52" fmla="*/ 0 w 57"/>
                  <a:gd name="T53" fmla="*/ 38 h 38"/>
                  <a:gd name="T54" fmla="*/ 0 w 57"/>
                  <a:gd name="T55" fmla="*/ 38 h 38"/>
                  <a:gd name="T56" fmla="*/ 3 w 57"/>
                  <a:gd name="T57" fmla="*/ 34 h 38"/>
                  <a:gd name="T58" fmla="*/ 6 w 57"/>
                  <a:gd name="T59" fmla="*/ 29 h 38"/>
                  <a:gd name="T60" fmla="*/ 9 w 57"/>
                  <a:gd name="T61" fmla="*/ 25 h 38"/>
                  <a:gd name="T62" fmla="*/ 13 w 57"/>
                  <a:gd name="T63" fmla="*/ 22 h 38"/>
                  <a:gd name="T64" fmla="*/ 16 w 57"/>
                  <a:gd name="T65" fmla="*/ 17 h 38"/>
                  <a:gd name="T66" fmla="*/ 22 w 57"/>
                  <a:gd name="T67" fmla="*/ 13 h 38"/>
                  <a:gd name="T68" fmla="*/ 25 w 57"/>
                  <a:gd name="T69" fmla="*/ 10 h 38"/>
                  <a:gd name="T70" fmla="*/ 32 w 57"/>
                  <a:gd name="T71" fmla="*/ 5 h 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7" h="38">
                    <a:moveTo>
                      <a:pt x="32" y="5"/>
                    </a:moveTo>
                    <a:lnTo>
                      <a:pt x="32" y="5"/>
                    </a:lnTo>
                    <a:lnTo>
                      <a:pt x="32" y="3"/>
                    </a:lnTo>
                    <a:lnTo>
                      <a:pt x="38" y="0"/>
                    </a:lnTo>
                    <a:lnTo>
                      <a:pt x="41" y="0"/>
                    </a:lnTo>
                    <a:lnTo>
                      <a:pt x="48" y="0"/>
                    </a:lnTo>
                    <a:lnTo>
                      <a:pt x="54" y="2"/>
                    </a:lnTo>
                    <a:lnTo>
                      <a:pt x="57" y="3"/>
                    </a:lnTo>
                    <a:lnTo>
                      <a:pt x="57" y="6"/>
                    </a:lnTo>
                    <a:lnTo>
                      <a:pt x="57" y="8"/>
                    </a:lnTo>
                    <a:lnTo>
                      <a:pt x="54" y="11"/>
                    </a:lnTo>
                    <a:lnTo>
                      <a:pt x="48" y="14"/>
                    </a:lnTo>
                    <a:lnTo>
                      <a:pt x="41" y="17"/>
                    </a:lnTo>
                    <a:lnTo>
                      <a:pt x="32" y="20"/>
                    </a:lnTo>
                    <a:lnTo>
                      <a:pt x="25" y="23"/>
                    </a:lnTo>
                    <a:lnTo>
                      <a:pt x="19" y="28"/>
                    </a:lnTo>
                    <a:lnTo>
                      <a:pt x="13" y="31"/>
                    </a:lnTo>
                    <a:lnTo>
                      <a:pt x="6" y="34"/>
                    </a:lnTo>
                    <a:lnTo>
                      <a:pt x="0" y="38"/>
                    </a:lnTo>
                    <a:lnTo>
                      <a:pt x="3" y="34"/>
                    </a:lnTo>
                    <a:lnTo>
                      <a:pt x="6" y="29"/>
                    </a:lnTo>
                    <a:lnTo>
                      <a:pt x="9" y="25"/>
                    </a:lnTo>
                    <a:lnTo>
                      <a:pt x="13" y="22"/>
                    </a:lnTo>
                    <a:lnTo>
                      <a:pt x="16" y="17"/>
                    </a:lnTo>
                    <a:lnTo>
                      <a:pt x="22" y="13"/>
                    </a:lnTo>
                    <a:lnTo>
                      <a:pt x="25" y="10"/>
                    </a:lnTo>
                    <a:lnTo>
                      <a:pt x="32"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37" name="Freeform 386"/>
              <p:cNvSpPr/>
              <p:nvPr/>
            </p:nvSpPr>
            <p:spPr bwMode="auto">
              <a:xfrm>
                <a:off x="3264" y="420"/>
                <a:ext cx="67" cy="47"/>
              </a:xfrm>
              <a:custGeom>
                <a:avLst/>
                <a:gdLst>
                  <a:gd name="T0" fmla="*/ 28 w 67"/>
                  <a:gd name="T1" fmla="*/ 4 h 47"/>
                  <a:gd name="T2" fmla="*/ 28 w 67"/>
                  <a:gd name="T3" fmla="*/ 4 h 47"/>
                  <a:gd name="T4" fmla="*/ 28 w 67"/>
                  <a:gd name="T5" fmla="*/ 4 h 47"/>
                  <a:gd name="T6" fmla="*/ 28 w 67"/>
                  <a:gd name="T7" fmla="*/ 3 h 47"/>
                  <a:gd name="T8" fmla="*/ 28 w 67"/>
                  <a:gd name="T9" fmla="*/ 3 h 47"/>
                  <a:gd name="T10" fmla="*/ 28 w 67"/>
                  <a:gd name="T11" fmla="*/ 3 h 47"/>
                  <a:gd name="T12" fmla="*/ 25 w 67"/>
                  <a:gd name="T13" fmla="*/ 3 h 47"/>
                  <a:gd name="T14" fmla="*/ 25 w 67"/>
                  <a:gd name="T15" fmla="*/ 3 h 47"/>
                  <a:gd name="T16" fmla="*/ 25 w 67"/>
                  <a:gd name="T17" fmla="*/ 3 h 47"/>
                  <a:gd name="T18" fmla="*/ 25 w 67"/>
                  <a:gd name="T19" fmla="*/ 3 h 47"/>
                  <a:gd name="T20" fmla="*/ 22 w 67"/>
                  <a:gd name="T21" fmla="*/ 1 h 47"/>
                  <a:gd name="T22" fmla="*/ 16 w 67"/>
                  <a:gd name="T23" fmla="*/ 0 h 47"/>
                  <a:gd name="T24" fmla="*/ 9 w 67"/>
                  <a:gd name="T25" fmla="*/ 0 h 47"/>
                  <a:gd name="T26" fmla="*/ 6 w 67"/>
                  <a:gd name="T27" fmla="*/ 1 h 47"/>
                  <a:gd name="T28" fmla="*/ 3 w 67"/>
                  <a:gd name="T29" fmla="*/ 3 h 47"/>
                  <a:gd name="T30" fmla="*/ 0 w 67"/>
                  <a:gd name="T31" fmla="*/ 6 h 47"/>
                  <a:gd name="T32" fmla="*/ 0 w 67"/>
                  <a:gd name="T33" fmla="*/ 9 h 47"/>
                  <a:gd name="T34" fmla="*/ 3 w 67"/>
                  <a:gd name="T35" fmla="*/ 10 h 47"/>
                  <a:gd name="T36" fmla="*/ 3 w 67"/>
                  <a:gd name="T37" fmla="*/ 10 h 47"/>
                  <a:gd name="T38" fmla="*/ 12 w 67"/>
                  <a:gd name="T39" fmla="*/ 15 h 47"/>
                  <a:gd name="T40" fmla="*/ 22 w 67"/>
                  <a:gd name="T41" fmla="*/ 20 h 47"/>
                  <a:gd name="T42" fmla="*/ 32 w 67"/>
                  <a:gd name="T43" fmla="*/ 24 h 47"/>
                  <a:gd name="T44" fmla="*/ 38 w 67"/>
                  <a:gd name="T45" fmla="*/ 29 h 47"/>
                  <a:gd name="T46" fmla="*/ 48 w 67"/>
                  <a:gd name="T47" fmla="*/ 33 h 47"/>
                  <a:gd name="T48" fmla="*/ 54 w 67"/>
                  <a:gd name="T49" fmla="*/ 38 h 47"/>
                  <a:gd name="T50" fmla="*/ 60 w 67"/>
                  <a:gd name="T51" fmla="*/ 42 h 47"/>
                  <a:gd name="T52" fmla="*/ 67 w 67"/>
                  <a:gd name="T53" fmla="*/ 47 h 47"/>
                  <a:gd name="T54" fmla="*/ 64 w 67"/>
                  <a:gd name="T55" fmla="*/ 42 h 47"/>
                  <a:gd name="T56" fmla="*/ 60 w 67"/>
                  <a:gd name="T57" fmla="*/ 36 h 47"/>
                  <a:gd name="T58" fmla="*/ 57 w 67"/>
                  <a:gd name="T59" fmla="*/ 30 h 47"/>
                  <a:gd name="T60" fmla="*/ 51 w 67"/>
                  <a:gd name="T61" fmla="*/ 26 h 47"/>
                  <a:gd name="T62" fmla="*/ 44 w 67"/>
                  <a:gd name="T63" fmla="*/ 20 h 47"/>
                  <a:gd name="T64" fmla="*/ 41 w 67"/>
                  <a:gd name="T65" fmla="*/ 15 h 47"/>
                  <a:gd name="T66" fmla="*/ 35 w 67"/>
                  <a:gd name="T67" fmla="*/ 9 h 47"/>
                  <a:gd name="T68" fmla="*/ 28 w 67"/>
                  <a:gd name="T69" fmla="*/ 4 h 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 h="47">
                    <a:moveTo>
                      <a:pt x="28" y="4"/>
                    </a:moveTo>
                    <a:lnTo>
                      <a:pt x="28" y="4"/>
                    </a:lnTo>
                    <a:lnTo>
                      <a:pt x="28" y="3"/>
                    </a:lnTo>
                    <a:lnTo>
                      <a:pt x="25" y="3"/>
                    </a:lnTo>
                    <a:lnTo>
                      <a:pt x="22" y="1"/>
                    </a:lnTo>
                    <a:lnTo>
                      <a:pt x="16" y="0"/>
                    </a:lnTo>
                    <a:lnTo>
                      <a:pt x="9" y="0"/>
                    </a:lnTo>
                    <a:lnTo>
                      <a:pt x="6" y="1"/>
                    </a:lnTo>
                    <a:lnTo>
                      <a:pt x="3" y="3"/>
                    </a:lnTo>
                    <a:lnTo>
                      <a:pt x="0" y="6"/>
                    </a:lnTo>
                    <a:lnTo>
                      <a:pt x="0" y="9"/>
                    </a:lnTo>
                    <a:lnTo>
                      <a:pt x="3" y="10"/>
                    </a:lnTo>
                    <a:lnTo>
                      <a:pt x="12" y="15"/>
                    </a:lnTo>
                    <a:lnTo>
                      <a:pt x="22" y="20"/>
                    </a:lnTo>
                    <a:lnTo>
                      <a:pt x="32" y="24"/>
                    </a:lnTo>
                    <a:lnTo>
                      <a:pt x="38" y="29"/>
                    </a:lnTo>
                    <a:lnTo>
                      <a:pt x="48" y="33"/>
                    </a:lnTo>
                    <a:lnTo>
                      <a:pt x="54" y="38"/>
                    </a:lnTo>
                    <a:lnTo>
                      <a:pt x="60" y="42"/>
                    </a:lnTo>
                    <a:lnTo>
                      <a:pt x="67" y="47"/>
                    </a:lnTo>
                    <a:lnTo>
                      <a:pt x="64" y="42"/>
                    </a:lnTo>
                    <a:lnTo>
                      <a:pt x="60" y="36"/>
                    </a:lnTo>
                    <a:lnTo>
                      <a:pt x="57" y="30"/>
                    </a:lnTo>
                    <a:lnTo>
                      <a:pt x="51" y="26"/>
                    </a:lnTo>
                    <a:lnTo>
                      <a:pt x="44" y="20"/>
                    </a:lnTo>
                    <a:lnTo>
                      <a:pt x="41" y="15"/>
                    </a:lnTo>
                    <a:lnTo>
                      <a:pt x="35" y="9"/>
                    </a:lnTo>
                    <a:lnTo>
                      <a:pt x="28" y="4"/>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5138" name="Freeform 387"/>
              <p:cNvSpPr/>
              <p:nvPr/>
            </p:nvSpPr>
            <p:spPr bwMode="auto">
              <a:xfrm>
                <a:off x="3379" y="418"/>
                <a:ext cx="64" cy="49"/>
              </a:xfrm>
              <a:custGeom>
                <a:avLst/>
                <a:gdLst>
                  <a:gd name="T0" fmla="*/ 38 w 64"/>
                  <a:gd name="T1" fmla="*/ 5 h 49"/>
                  <a:gd name="T2" fmla="*/ 38 w 64"/>
                  <a:gd name="T3" fmla="*/ 5 h 49"/>
                  <a:gd name="T4" fmla="*/ 38 w 64"/>
                  <a:gd name="T5" fmla="*/ 5 h 49"/>
                  <a:gd name="T6" fmla="*/ 38 w 64"/>
                  <a:gd name="T7" fmla="*/ 5 h 49"/>
                  <a:gd name="T8" fmla="*/ 38 w 64"/>
                  <a:gd name="T9" fmla="*/ 5 h 49"/>
                  <a:gd name="T10" fmla="*/ 38 w 64"/>
                  <a:gd name="T11" fmla="*/ 3 h 49"/>
                  <a:gd name="T12" fmla="*/ 38 w 64"/>
                  <a:gd name="T13" fmla="*/ 3 h 49"/>
                  <a:gd name="T14" fmla="*/ 38 w 64"/>
                  <a:gd name="T15" fmla="*/ 3 h 49"/>
                  <a:gd name="T16" fmla="*/ 38 w 64"/>
                  <a:gd name="T17" fmla="*/ 3 h 49"/>
                  <a:gd name="T18" fmla="*/ 38 w 64"/>
                  <a:gd name="T19" fmla="*/ 3 h 49"/>
                  <a:gd name="T20" fmla="*/ 45 w 64"/>
                  <a:gd name="T21" fmla="*/ 2 h 49"/>
                  <a:gd name="T22" fmla="*/ 48 w 64"/>
                  <a:gd name="T23" fmla="*/ 0 h 49"/>
                  <a:gd name="T24" fmla="*/ 54 w 64"/>
                  <a:gd name="T25" fmla="*/ 0 h 49"/>
                  <a:gd name="T26" fmla="*/ 61 w 64"/>
                  <a:gd name="T27" fmla="*/ 2 h 49"/>
                  <a:gd name="T28" fmla="*/ 64 w 64"/>
                  <a:gd name="T29" fmla="*/ 3 h 49"/>
                  <a:gd name="T30" fmla="*/ 64 w 64"/>
                  <a:gd name="T31" fmla="*/ 6 h 49"/>
                  <a:gd name="T32" fmla="*/ 64 w 64"/>
                  <a:gd name="T33" fmla="*/ 9 h 49"/>
                  <a:gd name="T34" fmla="*/ 61 w 64"/>
                  <a:gd name="T35" fmla="*/ 11 h 49"/>
                  <a:gd name="T36" fmla="*/ 61 w 64"/>
                  <a:gd name="T37" fmla="*/ 11 h 49"/>
                  <a:gd name="T38" fmla="*/ 54 w 64"/>
                  <a:gd name="T39" fmla="*/ 16 h 49"/>
                  <a:gd name="T40" fmla="*/ 45 w 64"/>
                  <a:gd name="T41" fmla="*/ 20 h 49"/>
                  <a:gd name="T42" fmla="*/ 35 w 64"/>
                  <a:gd name="T43" fmla="*/ 25 h 49"/>
                  <a:gd name="T44" fmla="*/ 29 w 64"/>
                  <a:gd name="T45" fmla="*/ 29 h 49"/>
                  <a:gd name="T46" fmla="*/ 19 w 64"/>
                  <a:gd name="T47" fmla="*/ 34 h 49"/>
                  <a:gd name="T48" fmla="*/ 13 w 64"/>
                  <a:gd name="T49" fmla="*/ 38 h 49"/>
                  <a:gd name="T50" fmla="*/ 6 w 64"/>
                  <a:gd name="T51" fmla="*/ 44 h 49"/>
                  <a:gd name="T52" fmla="*/ 0 w 64"/>
                  <a:gd name="T53" fmla="*/ 49 h 49"/>
                  <a:gd name="T54" fmla="*/ 3 w 64"/>
                  <a:gd name="T55" fmla="*/ 43 h 49"/>
                  <a:gd name="T56" fmla="*/ 6 w 64"/>
                  <a:gd name="T57" fmla="*/ 37 h 49"/>
                  <a:gd name="T58" fmla="*/ 10 w 64"/>
                  <a:gd name="T59" fmla="*/ 32 h 49"/>
                  <a:gd name="T60" fmla="*/ 16 w 64"/>
                  <a:gd name="T61" fmla="*/ 26 h 49"/>
                  <a:gd name="T62" fmla="*/ 19 w 64"/>
                  <a:gd name="T63" fmla="*/ 20 h 49"/>
                  <a:gd name="T64" fmla="*/ 26 w 64"/>
                  <a:gd name="T65" fmla="*/ 16 h 49"/>
                  <a:gd name="T66" fmla="*/ 32 w 64"/>
                  <a:gd name="T67" fmla="*/ 9 h 49"/>
                  <a:gd name="T68" fmla="*/ 38 w 64"/>
                  <a:gd name="T69" fmla="*/ 5 h 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4" h="49">
                    <a:moveTo>
                      <a:pt x="38" y="5"/>
                    </a:moveTo>
                    <a:lnTo>
                      <a:pt x="38" y="5"/>
                    </a:lnTo>
                    <a:lnTo>
                      <a:pt x="38" y="3"/>
                    </a:lnTo>
                    <a:lnTo>
                      <a:pt x="45" y="2"/>
                    </a:lnTo>
                    <a:lnTo>
                      <a:pt x="48" y="0"/>
                    </a:lnTo>
                    <a:lnTo>
                      <a:pt x="54" y="0"/>
                    </a:lnTo>
                    <a:lnTo>
                      <a:pt x="61" y="2"/>
                    </a:lnTo>
                    <a:lnTo>
                      <a:pt x="64" y="3"/>
                    </a:lnTo>
                    <a:lnTo>
                      <a:pt x="64" y="6"/>
                    </a:lnTo>
                    <a:lnTo>
                      <a:pt x="64" y="9"/>
                    </a:lnTo>
                    <a:lnTo>
                      <a:pt x="61" y="11"/>
                    </a:lnTo>
                    <a:lnTo>
                      <a:pt x="54" y="16"/>
                    </a:lnTo>
                    <a:lnTo>
                      <a:pt x="45" y="20"/>
                    </a:lnTo>
                    <a:lnTo>
                      <a:pt x="35" y="25"/>
                    </a:lnTo>
                    <a:lnTo>
                      <a:pt x="29" y="29"/>
                    </a:lnTo>
                    <a:lnTo>
                      <a:pt x="19" y="34"/>
                    </a:lnTo>
                    <a:lnTo>
                      <a:pt x="13" y="38"/>
                    </a:lnTo>
                    <a:lnTo>
                      <a:pt x="6" y="44"/>
                    </a:lnTo>
                    <a:lnTo>
                      <a:pt x="0" y="49"/>
                    </a:lnTo>
                    <a:lnTo>
                      <a:pt x="3" y="43"/>
                    </a:lnTo>
                    <a:lnTo>
                      <a:pt x="6" y="37"/>
                    </a:lnTo>
                    <a:lnTo>
                      <a:pt x="10" y="32"/>
                    </a:lnTo>
                    <a:lnTo>
                      <a:pt x="16" y="26"/>
                    </a:lnTo>
                    <a:lnTo>
                      <a:pt x="19" y="20"/>
                    </a:lnTo>
                    <a:lnTo>
                      <a:pt x="26" y="16"/>
                    </a:lnTo>
                    <a:lnTo>
                      <a:pt x="32" y="9"/>
                    </a:lnTo>
                    <a:lnTo>
                      <a:pt x="38" y="5"/>
                    </a:lnTo>
                    <a:close/>
                  </a:path>
                </a:pathLst>
              </a:custGeom>
              <a:solidFill>
                <a:srgbClr val="3300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75139" name="Rectangle 388"/>
            <p:cNvSpPr>
              <a:spLocks noChangeArrowheads="1"/>
            </p:cNvSpPr>
            <p:nvPr/>
          </p:nvSpPr>
          <p:spPr bwMode="auto">
            <a:xfrm>
              <a:off x="1837" y="3419"/>
              <a:ext cx="2337" cy="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CC00CC"/>
                  </a:solidFill>
                  <a:latin typeface="Times New Roman" panose="02020603050405020304" pitchFamily="18" charset="0"/>
                  <a:ea typeface="黑体" panose="02010609060101010101" pitchFamily="49" charset="-122"/>
                </a:rPr>
                <a:t>Words and expressions</a:t>
              </a:r>
              <a:endParaRPr lang="en-US" altLang="zh-CN" sz="3200">
                <a:latin typeface="Times New Roman" panose="02020603050405020304" pitchFamily="18" charset="0"/>
                <a:ea typeface="黑体" panose="02010609060101010101" pitchFamily="49" charset="-12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box(in)">
                                      <p:cBhvr>
                                        <p:cTn id="7" dur="500"/>
                                        <p:tgtEl>
                                          <p:spTgt spid="7475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4755">
                                            <p:txEl>
                                              <p:pRg st="1" end="1"/>
                                            </p:txEl>
                                          </p:spTgt>
                                        </p:tgtEl>
                                        <p:attrNameLst>
                                          <p:attrName>style.visibility</p:attrName>
                                        </p:attrNameLst>
                                      </p:cBhvr>
                                      <p:to>
                                        <p:strVal val="visible"/>
                                      </p:to>
                                    </p:set>
                                    <p:animEffect transition="in" filter="box(in)">
                                      <p:cBhvr>
                                        <p:cTn id="10" dur="500"/>
                                        <p:tgtEl>
                                          <p:spTgt spid="7475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74755">
                                            <p:txEl>
                                              <p:pRg st="2" end="2"/>
                                            </p:txEl>
                                          </p:spTgt>
                                        </p:tgtEl>
                                        <p:attrNameLst>
                                          <p:attrName>style.visibility</p:attrName>
                                        </p:attrNameLst>
                                      </p:cBhvr>
                                      <p:to>
                                        <p:strVal val="visible"/>
                                      </p:to>
                                    </p:set>
                                    <p:animEffect transition="in" filter="box(in)">
                                      <p:cBhvr>
                                        <p:cTn id="13" dur="500"/>
                                        <p:tgtEl>
                                          <p:spTgt spid="7475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74755">
                                            <p:txEl>
                                              <p:pRg st="3" end="3"/>
                                            </p:txEl>
                                          </p:spTgt>
                                        </p:tgtEl>
                                        <p:attrNameLst>
                                          <p:attrName>style.visibility</p:attrName>
                                        </p:attrNameLst>
                                      </p:cBhvr>
                                      <p:to>
                                        <p:strVal val="visible"/>
                                      </p:to>
                                    </p:set>
                                    <p:animEffect transition="in" filter="box(in)">
                                      <p:cBhvr>
                                        <p:cTn id="16" dur="500"/>
                                        <p:tgtEl>
                                          <p:spTgt spid="7475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74755">
                                            <p:txEl>
                                              <p:pRg st="4" end="4"/>
                                            </p:txEl>
                                          </p:spTgt>
                                        </p:tgtEl>
                                        <p:attrNameLst>
                                          <p:attrName>style.visibility</p:attrName>
                                        </p:attrNameLst>
                                      </p:cBhvr>
                                      <p:to>
                                        <p:strVal val="visible"/>
                                      </p:to>
                                    </p:set>
                                    <p:animEffect transition="in" filter="box(in)">
                                      <p:cBhvr>
                                        <p:cTn id="19" dur="500"/>
                                        <p:tgtEl>
                                          <p:spTgt spid="7475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74755">
                                            <p:txEl>
                                              <p:pRg st="6" end="6"/>
                                            </p:txEl>
                                          </p:spTgt>
                                        </p:tgtEl>
                                        <p:attrNameLst>
                                          <p:attrName>style.visibility</p:attrName>
                                        </p:attrNameLst>
                                      </p:cBhvr>
                                      <p:to>
                                        <p:strVal val="visible"/>
                                      </p:to>
                                    </p:set>
                                    <p:animEffect transition="in" filter="box(in)">
                                      <p:cBhvr>
                                        <p:cTn id="22" dur="500"/>
                                        <p:tgtEl>
                                          <p:spTgt spid="7475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4754">
                                            <p:txEl>
                                              <p:pRg st="0" end="0"/>
                                            </p:txEl>
                                          </p:spTgt>
                                        </p:tgtEl>
                                        <p:attrNameLst>
                                          <p:attrName>style.visibility</p:attrName>
                                        </p:attrNameLst>
                                      </p:cBhvr>
                                      <p:to>
                                        <p:strVal val="visible"/>
                                      </p:to>
                                    </p:set>
                                    <p:animEffect transition="in" filter="slide(fromBottom)">
                                      <p:cBhvr>
                                        <p:cTn id="27" dur="500"/>
                                        <p:tgtEl>
                                          <p:spTgt spid="7475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4754">
                                            <p:txEl>
                                              <p:pRg st="1" end="1"/>
                                            </p:txEl>
                                          </p:spTgt>
                                        </p:tgtEl>
                                        <p:attrNameLst>
                                          <p:attrName>style.visibility</p:attrName>
                                        </p:attrNameLst>
                                      </p:cBhvr>
                                      <p:to>
                                        <p:strVal val="visible"/>
                                      </p:to>
                                    </p:set>
                                    <p:animEffect transition="in" filter="slide(fromBottom)">
                                      <p:cBhvr>
                                        <p:cTn id="32" dur="500"/>
                                        <p:tgtEl>
                                          <p:spTgt spid="7475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4754">
                                            <p:txEl>
                                              <p:pRg st="2" end="2"/>
                                            </p:txEl>
                                          </p:spTgt>
                                        </p:tgtEl>
                                        <p:attrNameLst>
                                          <p:attrName>style.visibility</p:attrName>
                                        </p:attrNameLst>
                                      </p:cBhvr>
                                      <p:to>
                                        <p:strVal val="visible"/>
                                      </p:to>
                                    </p:set>
                                    <p:animEffect transition="in" filter="slide(fromBottom)">
                                      <p:cBhvr>
                                        <p:cTn id="37" dur="500"/>
                                        <p:tgtEl>
                                          <p:spTgt spid="7475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74754">
                                            <p:txEl>
                                              <p:pRg st="3" end="3"/>
                                            </p:txEl>
                                          </p:spTgt>
                                        </p:tgtEl>
                                        <p:attrNameLst>
                                          <p:attrName>style.visibility</p:attrName>
                                        </p:attrNameLst>
                                      </p:cBhvr>
                                      <p:to>
                                        <p:strVal val="visible"/>
                                      </p:to>
                                    </p:set>
                                    <p:animEffect transition="in" filter="slide(fromBottom)">
                                      <p:cBhvr>
                                        <p:cTn id="42" dur="500"/>
                                        <p:tgtEl>
                                          <p:spTgt spid="7475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74754">
                                            <p:txEl>
                                              <p:pRg st="4" end="4"/>
                                            </p:txEl>
                                          </p:spTgt>
                                        </p:tgtEl>
                                        <p:attrNameLst>
                                          <p:attrName>style.visibility</p:attrName>
                                        </p:attrNameLst>
                                      </p:cBhvr>
                                      <p:to>
                                        <p:strVal val="visible"/>
                                      </p:to>
                                    </p:set>
                                    <p:animEffect transition="in" filter="slide(fromBottom)">
                                      <p:cBhvr>
                                        <p:cTn id="47" dur="500"/>
                                        <p:tgtEl>
                                          <p:spTgt spid="74754">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74754">
                                            <p:txEl>
                                              <p:pRg st="5" end="5"/>
                                            </p:txEl>
                                          </p:spTgt>
                                        </p:tgtEl>
                                        <p:attrNameLst>
                                          <p:attrName>style.visibility</p:attrName>
                                        </p:attrNameLst>
                                      </p:cBhvr>
                                      <p:to>
                                        <p:strVal val="visible"/>
                                      </p:to>
                                    </p:set>
                                    <p:animEffect transition="in" filter="slide(fromBottom)">
                                      <p:cBhvr>
                                        <p:cTn id="52" dur="500"/>
                                        <p:tgtEl>
                                          <p:spTgt spid="74754">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74754">
                                            <p:txEl>
                                              <p:pRg st="6" end="6"/>
                                            </p:txEl>
                                          </p:spTgt>
                                        </p:tgtEl>
                                        <p:attrNameLst>
                                          <p:attrName>style.visibility</p:attrName>
                                        </p:attrNameLst>
                                      </p:cBhvr>
                                      <p:to>
                                        <p:strVal val="visible"/>
                                      </p:to>
                                    </p:set>
                                    <p:animEffect transition="in" filter="slide(fromBottom)">
                                      <p:cBhvr>
                                        <p:cTn id="57" dur="500"/>
                                        <p:tgtEl>
                                          <p:spTgt spid="747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533400" y="609600"/>
            <a:ext cx="8229600" cy="534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0000"/>
              </a:lnSpc>
            </a:pPr>
            <a:r>
              <a:rPr lang="en-US" altLang="zh-CN" sz="3200" b="1" dirty="0">
                <a:latin typeface="Times New Roman" panose="02020603050405020304" pitchFamily="18" charset="0"/>
                <a:ea typeface="黑体" panose="02010609060101010101" pitchFamily="49" charset="-122"/>
              </a:rPr>
              <a:t>3. (2013. </a:t>
            </a:r>
            <a:r>
              <a:rPr lang="zh-CN" altLang="en-US" sz="3200" b="1" dirty="0">
                <a:latin typeface="Times New Roman" panose="02020603050405020304" pitchFamily="18" charset="0"/>
                <a:ea typeface="黑体" panose="02010609060101010101" pitchFamily="49" charset="-122"/>
              </a:rPr>
              <a:t>临沂</a:t>
            </a:r>
            <a:r>
              <a:rPr lang="en-US" altLang="zh-CN" sz="3200" b="1" dirty="0">
                <a:latin typeface="Times New Roman" panose="02020603050405020304" pitchFamily="18" charset="0"/>
                <a:ea typeface="黑体" panose="02010609060101010101" pitchFamily="49" charset="-122"/>
              </a:rPr>
              <a:t>) The Olympic games of 2016   </a:t>
            </a:r>
          </a:p>
          <a:p>
            <a:pPr algn="l">
              <a:lnSpc>
                <a:spcPct val="120000"/>
              </a:lnSpc>
            </a:pPr>
            <a:r>
              <a:rPr lang="en-US" altLang="zh-CN" sz="3200" b="1" dirty="0">
                <a:latin typeface="Times New Roman" panose="02020603050405020304" pitchFamily="18" charset="0"/>
                <a:ea typeface="黑体" panose="02010609060101010101" pitchFamily="49" charset="-122"/>
              </a:rPr>
              <a:t>    will _____ in Brazil.</a:t>
            </a:r>
          </a:p>
          <a:p>
            <a:pPr algn="l">
              <a:lnSpc>
                <a:spcPct val="120000"/>
              </a:lnSpc>
            </a:pPr>
            <a:r>
              <a:rPr lang="en-US" altLang="zh-CN" sz="3200" b="1" dirty="0">
                <a:latin typeface="Times New Roman" panose="02020603050405020304" pitchFamily="18" charset="0"/>
                <a:ea typeface="黑体" panose="02010609060101010101" pitchFamily="49" charset="-122"/>
              </a:rPr>
              <a:t>           A. take after            B. take off   </a:t>
            </a:r>
          </a:p>
          <a:p>
            <a:pPr algn="l">
              <a:lnSpc>
                <a:spcPct val="120000"/>
              </a:lnSpc>
            </a:pPr>
            <a:r>
              <a:rPr lang="en-US" altLang="zh-CN" sz="3200" b="1" dirty="0">
                <a:latin typeface="Times New Roman" panose="02020603050405020304" pitchFamily="18" charset="0"/>
                <a:ea typeface="黑体" panose="02010609060101010101" pitchFamily="49" charset="-122"/>
              </a:rPr>
              <a:t>           C. take place           D. take away</a:t>
            </a:r>
          </a:p>
          <a:p>
            <a:pPr algn="l">
              <a:lnSpc>
                <a:spcPct val="120000"/>
              </a:lnSpc>
            </a:pPr>
            <a:r>
              <a:rPr lang="en-US" altLang="zh-CN" sz="3200" b="1" dirty="0">
                <a:latin typeface="Times New Roman" panose="02020603050405020304" pitchFamily="18" charset="0"/>
                <a:ea typeface="黑体" panose="02010609060101010101" pitchFamily="49" charset="-122"/>
              </a:rPr>
              <a:t>4. —Thank you for taking me around your</a:t>
            </a:r>
          </a:p>
          <a:p>
            <a:pPr algn="l">
              <a:lnSpc>
                <a:spcPct val="120000"/>
              </a:lnSpc>
            </a:pPr>
            <a:r>
              <a:rPr lang="en-US" altLang="zh-CN" sz="3200" b="1" dirty="0">
                <a:latin typeface="Times New Roman" panose="02020603050405020304" pitchFamily="18" charset="0"/>
                <a:ea typeface="黑体" panose="02010609060101010101" pitchFamily="49" charset="-122"/>
              </a:rPr>
              <a:t>        school, Darling.</a:t>
            </a:r>
          </a:p>
          <a:p>
            <a:pPr algn="l">
              <a:lnSpc>
                <a:spcPct val="120000"/>
              </a:lnSpc>
            </a:pPr>
            <a:r>
              <a:rPr lang="en-US" altLang="zh-CN" sz="3200" b="1" dirty="0">
                <a:latin typeface="Times New Roman" panose="02020603050405020304" pitchFamily="18" charset="0"/>
                <a:ea typeface="黑体" panose="02010609060101010101" pitchFamily="49" charset="-122"/>
              </a:rPr>
              <a:t>   — ______.</a:t>
            </a:r>
          </a:p>
          <a:p>
            <a:pPr algn="l">
              <a:lnSpc>
                <a:spcPct val="120000"/>
              </a:lnSpc>
            </a:pPr>
            <a:r>
              <a:rPr lang="en-US" altLang="zh-CN" sz="3200" b="1" dirty="0">
                <a:latin typeface="Times New Roman" panose="02020603050405020304" pitchFamily="18" charset="0"/>
                <a:ea typeface="黑体" panose="02010609060101010101" pitchFamily="49" charset="-122"/>
              </a:rPr>
              <a:t>     A. Don’t mention it      B. Never mind</a:t>
            </a:r>
          </a:p>
          <a:p>
            <a:pPr algn="l">
              <a:lnSpc>
                <a:spcPct val="120000"/>
              </a:lnSpc>
            </a:pPr>
            <a:r>
              <a:rPr lang="en-US" altLang="zh-CN" sz="3200" b="1" dirty="0">
                <a:latin typeface="Times New Roman" panose="02020603050405020304" pitchFamily="18" charset="0"/>
                <a:ea typeface="黑体" panose="02010609060101010101" pitchFamily="49" charset="-122"/>
              </a:rPr>
              <a:t>     C. Of course not           D. Don’t thank me</a:t>
            </a:r>
          </a:p>
        </p:txBody>
      </p:sp>
      <p:sp>
        <p:nvSpPr>
          <p:cNvPr id="103427" name="Rectangle 3"/>
          <p:cNvSpPr>
            <a:spLocks noChangeArrowheads="1"/>
          </p:cNvSpPr>
          <p:nvPr/>
        </p:nvSpPr>
        <p:spPr bwMode="auto">
          <a:xfrm>
            <a:off x="2057400" y="1295400"/>
            <a:ext cx="469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3200" b="1">
                <a:solidFill>
                  <a:srgbClr val="FF0000"/>
                </a:solidFill>
                <a:latin typeface="Times New Roman" panose="02020603050405020304" pitchFamily="18" charset="0"/>
                <a:ea typeface="黑体" panose="02010609060101010101" pitchFamily="49" charset="-122"/>
              </a:rPr>
              <a:t>C</a:t>
            </a:r>
          </a:p>
        </p:txBody>
      </p:sp>
      <p:sp>
        <p:nvSpPr>
          <p:cNvPr id="103428" name="Rectangle 4"/>
          <p:cNvSpPr>
            <a:spLocks noChangeArrowheads="1"/>
          </p:cNvSpPr>
          <p:nvPr/>
        </p:nvSpPr>
        <p:spPr bwMode="auto">
          <a:xfrm>
            <a:off x="1752600" y="4191000"/>
            <a:ext cx="469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3200" b="1">
                <a:solidFill>
                  <a:srgbClr val="FF0000"/>
                </a:solidFill>
                <a:latin typeface="Times New Roman" panose="02020603050405020304" pitchFamily="18" charset="0"/>
                <a:ea typeface="黑体" panose="02010609060101010101" pitchFamily="49" charset="-122"/>
              </a:rPr>
              <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 calcmode="lin" valueType="num">
                                      <p:cBhvr>
                                        <p:cTn id="7" dur="1000" fill="hold"/>
                                        <p:tgtEl>
                                          <p:spTgt spid="10342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342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342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03428">
                                            <p:txEl>
                                              <p:pRg st="0" end="0"/>
                                            </p:txEl>
                                          </p:spTgt>
                                        </p:tgtEl>
                                        <p:attrNameLst>
                                          <p:attrName>style.visibility</p:attrName>
                                        </p:attrNameLst>
                                      </p:cBhvr>
                                      <p:to>
                                        <p:strVal val="visible"/>
                                      </p:to>
                                    </p:set>
                                    <p:anim calcmode="lin" valueType="num">
                                      <p:cBhvr>
                                        <p:cTn id="14" dur="1000" fill="hold"/>
                                        <p:tgtEl>
                                          <p:spTgt spid="103428">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03428">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034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457200" y="533400"/>
            <a:ext cx="8305800" cy="555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40000"/>
              </a:lnSpc>
            </a:pPr>
            <a:r>
              <a:rPr lang="en-US" altLang="zh-CN" sz="3200" b="1">
                <a:latin typeface="Times New Roman" panose="02020603050405020304" pitchFamily="18" charset="0"/>
              </a:rPr>
              <a:t>5. Look! A boy has fallen ____ the river, let’s  </a:t>
            </a:r>
          </a:p>
          <a:p>
            <a:pPr algn="l">
              <a:lnSpc>
                <a:spcPct val="140000"/>
              </a:lnSpc>
            </a:pPr>
            <a:r>
              <a:rPr lang="en-US" altLang="zh-CN" sz="3200" b="1">
                <a:latin typeface="Times New Roman" panose="02020603050405020304" pitchFamily="18" charset="0"/>
              </a:rPr>
              <a:t>    go and save him.</a:t>
            </a:r>
          </a:p>
          <a:p>
            <a:pPr algn="l">
              <a:lnSpc>
                <a:spcPct val="140000"/>
              </a:lnSpc>
            </a:pPr>
            <a:r>
              <a:rPr lang="en-US" altLang="zh-CN" sz="3200" b="1">
                <a:latin typeface="Times New Roman" panose="02020603050405020304" pitchFamily="18" charset="0"/>
              </a:rPr>
              <a:t>       A. into	B. off       C. over	D. down</a:t>
            </a:r>
          </a:p>
          <a:p>
            <a:pPr algn="l">
              <a:lnSpc>
                <a:spcPct val="140000"/>
              </a:lnSpc>
            </a:pPr>
            <a:r>
              <a:rPr lang="en-US" altLang="zh-CN" sz="3200" b="1">
                <a:latin typeface="Times New Roman" panose="02020603050405020304" pitchFamily="18" charset="0"/>
              </a:rPr>
              <a:t>6. Our sports meeting will ______ tomorrow.</a:t>
            </a:r>
          </a:p>
          <a:p>
            <a:pPr algn="l">
              <a:lnSpc>
                <a:spcPct val="140000"/>
              </a:lnSpc>
            </a:pPr>
            <a:r>
              <a:rPr lang="en-US" altLang="zh-CN" sz="3200" b="1">
                <a:latin typeface="Times New Roman" panose="02020603050405020304" pitchFamily="18" charset="0"/>
              </a:rPr>
              <a:t>       A. take off               B. take away</a:t>
            </a:r>
          </a:p>
          <a:p>
            <a:pPr algn="l">
              <a:lnSpc>
                <a:spcPct val="140000"/>
              </a:lnSpc>
            </a:pPr>
            <a:r>
              <a:rPr lang="en-US" altLang="zh-CN" sz="3200" b="1">
                <a:latin typeface="Times New Roman" panose="02020603050405020304" pitchFamily="18" charset="0"/>
              </a:rPr>
              <a:t>       C. take place           D. take up</a:t>
            </a:r>
          </a:p>
          <a:p>
            <a:pPr algn="l">
              <a:lnSpc>
                <a:spcPct val="140000"/>
              </a:lnSpc>
            </a:pPr>
            <a:r>
              <a:rPr lang="en-US" altLang="zh-CN" sz="3200" b="1">
                <a:latin typeface="Times New Roman" panose="02020603050405020304" pitchFamily="18" charset="0"/>
              </a:rPr>
              <a:t>7. The flower ______ very nice.</a:t>
            </a:r>
          </a:p>
          <a:p>
            <a:pPr algn="l">
              <a:lnSpc>
                <a:spcPct val="140000"/>
              </a:lnSpc>
            </a:pPr>
            <a:r>
              <a:rPr lang="en-US" altLang="zh-CN" sz="3200" b="1">
                <a:latin typeface="Times New Roman" panose="02020603050405020304" pitchFamily="18" charset="0"/>
              </a:rPr>
              <a:t>      A. feels       B. smells   C. tastes     D. sounds</a:t>
            </a:r>
          </a:p>
        </p:txBody>
      </p:sp>
      <p:sp>
        <p:nvSpPr>
          <p:cNvPr id="104451" name="Rectangle 3"/>
          <p:cNvSpPr>
            <a:spLocks noChangeArrowheads="1"/>
          </p:cNvSpPr>
          <p:nvPr/>
        </p:nvSpPr>
        <p:spPr bwMode="auto">
          <a:xfrm>
            <a:off x="5181600" y="762000"/>
            <a:ext cx="4778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rPr>
              <a:t>A</a:t>
            </a:r>
          </a:p>
        </p:txBody>
      </p:sp>
      <p:sp>
        <p:nvSpPr>
          <p:cNvPr id="104452" name="Rectangle 4"/>
          <p:cNvSpPr>
            <a:spLocks noChangeArrowheads="1"/>
          </p:cNvSpPr>
          <p:nvPr/>
        </p:nvSpPr>
        <p:spPr bwMode="auto">
          <a:xfrm>
            <a:off x="5486400" y="2743200"/>
            <a:ext cx="4778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rPr>
              <a:t>C</a:t>
            </a:r>
          </a:p>
        </p:txBody>
      </p:sp>
      <p:sp>
        <p:nvSpPr>
          <p:cNvPr id="104453" name="Rectangle 5"/>
          <p:cNvSpPr>
            <a:spLocks noChangeArrowheads="1"/>
          </p:cNvSpPr>
          <p:nvPr/>
        </p:nvSpPr>
        <p:spPr bwMode="auto">
          <a:xfrm>
            <a:off x="3276600" y="4800600"/>
            <a:ext cx="4556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p:cTn id="7" dur="1000" fill="hold"/>
                                        <p:tgtEl>
                                          <p:spTgt spid="1044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44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44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04452">
                                            <p:txEl>
                                              <p:pRg st="0" end="0"/>
                                            </p:txEl>
                                          </p:spTgt>
                                        </p:tgtEl>
                                        <p:attrNameLst>
                                          <p:attrName>style.visibility</p:attrName>
                                        </p:attrNameLst>
                                      </p:cBhvr>
                                      <p:to>
                                        <p:strVal val="visible"/>
                                      </p:to>
                                    </p:set>
                                    <p:anim calcmode="lin" valueType="num">
                                      <p:cBhvr>
                                        <p:cTn id="14" dur="1000" fill="hold"/>
                                        <p:tgtEl>
                                          <p:spTgt spid="104452">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04452">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0445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04453">
                                            <p:txEl>
                                              <p:pRg st="0" end="0"/>
                                            </p:txEl>
                                          </p:spTgt>
                                        </p:tgtEl>
                                        <p:attrNameLst>
                                          <p:attrName>style.visibility</p:attrName>
                                        </p:attrNameLst>
                                      </p:cBhvr>
                                      <p:to>
                                        <p:strVal val="visible"/>
                                      </p:to>
                                    </p:set>
                                    <p:anim calcmode="lin" valueType="num">
                                      <p:cBhvr>
                                        <p:cTn id="21" dur="1000" fill="hold"/>
                                        <p:tgtEl>
                                          <p:spTgt spid="104453">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104453">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1044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457200" y="533400"/>
            <a:ext cx="83820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lnSpc>
                <a:spcPct val="125000"/>
              </a:lnSpc>
            </a:pPr>
            <a:r>
              <a:rPr lang="en-US" altLang="zh-CN" sz="3200" b="1">
                <a:latin typeface="Times New Roman" panose="02020603050405020304" pitchFamily="18" charset="0"/>
              </a:rPr>
              <a:t>8. It _____ that they will have the final exam</a:t>
            </a:r>
          </a:p>
          <a:p>
            <a:pPr marL="342900" indent="-342900" algn="l">
              <a:lnSpc>
                <a:spcPct val="125000"/>
              </a:lnSpc>
            </a:pPr>
            <a:r>
              <a:rPr lang="en-US" altLang="zh-CN" sz="3200" b="1">
                <a:latin typeface="Times New Roman" panose="02020603050405020304" pitchFamily="18" charset="0"/>
              </a:rPr>
              <a:t>    next week.</a:t>
            </a:r>
          </a:p>
          <a:p>
            <a:pPr marL="342900" indent="-342900" algn="l">
              <a:lnSpc>
                <a:spcPct val="125000"/>
              </a:lnSpc>
            </a:pPr>
            <a:r>
              <a:rPr lang="en-US" altLang="zh-CN" sz="3200" b="1">
                <a:latin typeface="Times New Roman" panose="02020603050405020304" pitchFamily="18" charset="0"/>
              </a:rPr>
              <a:t>       A. believe              B. believes </a:t>
            </a:r>
          </a:p>
          <a:p>
            <a:pPr marL="342900" indent="-342900" algn="l">
              <a:lnSpc>
                <a:spcPct val="125000"/>
              </a:lnSpc>
            </a:pPr>
            <a:r>
              <a:rPr lang="en-US" altLang="zh-CN" sz="3200" b="1">
                <a:latin typeface="Times New Roman" panose="02020603050405020304" pitchFamily="18" charset="0"/>
              </a:rPr>
              <a:t>       C. is believed        D. believed</a:t>
            </a:r>
          </a:p>
          <a:p>
            <a:pPr marL="342900" indent="-342900" algn="l">
              <a:lnSpc>
                <a:spcPct val="125000"/>
              </a:lnSpc>
            </a:pPr>
            <a:r>
              <a:rPr lang="en-US" altLang="zh-CN" sz="3200" b="1">
                <a:latin typeface="Times New Roman" panose="02020603050405020304" pitchFamily="18" charset="0"/>
              </a:rPr>
              <a:t>9. —Would you help me clean up the   </a:t>
            </a:r>
          </a:p>
          <a:p>
            <a:pPr marL="342900" indent="-342900" algn="l">
              <a:lnSpc>
                <a:spcPct val="125000"/>
              </a:lnSpc>
            </a:pPr>
            <a:r>
              <a:rPr lang="en-US" altLang="zh-CN" sz="3200" b="1">
                <a:latin typeface="Times New Roman" panose="02020603050405020304" pitchFamily="18" charset="0"/>
              </a:rPr>
              <a:t>        classroom, Bill?</a:t>
            </a:r>
          </a:p>
          <a:p>
            <a:pPr marL="342900" indent="-342900" algn="l">
              <a:lnSpc>
                <a:spcPct val="125000"/>
              </a:lnSpc>
            </a:pPr>
            <a:r>
              <a:rPr lang="en-US" altLang="zh-CN" sz="3200" b="1">
                <a:latin typeface="Times New Roman" panose="02020603050405020304" pitchFamily="18" charset="0"/>
              </a:rPr>
              <a:t>      — ______.	</a:t>
            </a:r>
          </a:p>
          <a:p>
            <a:pPr marL="342900" indent="-342900" algn="l">
              <a:lnSpc>
                <a:spcPct val="125000"/>
              </a:lnSpc>
            </a:pPr>
            <a:r>
              <a:rPr lang="en-US" altLang="zh-CN" sz="3200" b="1">
                <a:latin typeface="Times New Roman" panose="02020603050405020304" pitchFamily="18" charset="0"/>
              </a:rPr>
              <a:t>     A. Yes, quite right      B. Never mind</a:t>
            </a:r>
          </a:p>
          <a:p>
            <a:pPr marL="342900" indent="-342900" algn="l">
              <a:lnSpc>
                <a:spcPct val="125000"/>
              </a:lnSpc>
            </a:pPr>
            <a:r>
              <a:rPr lang="en-US" altLang="zh-CN" sz="3200" b="1">
                <a:latin typeface="Times New Roman" panose="02020603050405020304" pitchFamily="18" charset="0"/>
              </a:rPr>
              <a:t>     C. That’s all right       D. Sure, with pleasure</a:t>
            </a:r>
          </a:p>
        </p:txBody>
      </p:sp>
      <p:sp>
        <p:nvSpPr>
          <p:cNvPr id="105475" name="Rectangle 3"/>
          <p:cNvSpPr>
            <a:spLocks noChangeArrowheads="1"/>
          </p:cNvSpPr>
          <p:nvPr/>
        </p:nvSpPr>
        <p:spPr bwMode="auto">
          <a:xfrm>
            <a:off x="1600200" y="609600"/>
            <a:ext cx="4778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rPr>
              <a:t>C</a:t>
            </a:r>
          </a:p>
        </p:txBody>
      </p:sp>
      <p:sp>
        <p:nvSpPr>
          <p:cNvPr id="105476" name="Rectangle 4"/>
          <p:cNvSpPr>
            <a:spLocks noChangeArrowheads="1"/>
          </p:cNvSpPr>
          <p:nvPr/>
        </p:nvSpPr>
        <p:spPr bwMode="auto">
          <a:xfrm>
            <a:off x="2057400" y="4343400"/>
            <a:ext cx="4778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rPr>
              <a:t>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 calcmode="lin" valueType="num">
                                      <p:cBhvr>
                                        <p:cTn id="7" dur="1000" fill="hold"/>
                                        <p:tgtEl>
                                          <p:spTgt spid="10547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547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54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05476">
                                            <p:txEl>
                                              <p:pRg st="0" end="0"/>
                                            </p:txEl>
                                          </p:spTgt>
                                        </p:tgtEl>
                                        <p:attrNameLst>
                                          <p:attrName>style.visibility</p:attrName>
                                        </p:attrNameLst>
                                      </p:cBhvr>
                                      <p:to>
                                        <p:strVal val="visible"/>
                                      </p:to>
                                    </p:set>
                                    <p:anim calcmode="lin" valueType="num">
                                      <p:cBhvr>
                                        <p:cTn id="14" dur="1000" fill="hold"/>
                                        <p:tgtEl>
                                          <p:spTgt spid="10547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0547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054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457200" y="1219200"/>
            <a:ext cx="83058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3200" b="1" dirty="0">
                <a:latin typeface="Times New Roman" panose="02020603050405020304" pitchFamily="18" charset="0"/>
                <a:ea typeface="黑体" panose="02010609060101010101" pitchFamily="49" charset="-122"/>
              </a:rPr>
              <a:t>1.</a:t>
            </a:r>
            <a:r>
              <a:rPr lang="zh-TW" altLang="en-US" sz="3200" b="1" dirty="0">
                <a:latin typeface="Times New Roman" panose="02020603050405020304" pitchFamily="18" charset="0"/>
                <a:ea typeface="黑体" panose="02010609060101010101" pitchFamily="49" charset="-122"/>
              </a:rPr>
              <a:t>你说的有道理，我不会再做那件事了。</a:t>
            </a:r>
            <a:endParaRPr lang="zh-CN" altLang="en-US" sz="3200" b="1" dirty="0">
              <a:latin typeface="Times New Roman" panose="02020603050405020304" pitchFamily="18" charset="0"/>
              <a:ea typeface="黑体" panose="02010609060101010101" pitchFamily="49" charset="-122"/>
            </a:endParaRPr>
          </a:p>
          <a:p>
            <a:pPr algn="l"/>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You _____ __ ______. I won't do that again.</a:t>
            </a:r>
          </a:p>
          <a:p>
            <a:pPr algn="l"/>
            <a:r>
              <a:rPr lang="en-US" altLang="zh-CN" sz="3200" b="1" dirty="0">
                <a:latin typeface="Times New Roman" panose="02020603050405020304" pitchFamily="18" charset="0"/>
                <a:ea typeface="黑体" panose="02010609060101010101" pitchFamily="49" charset="-122"/>
              </a:rPr>
              <a:t>2. </a:t>
            </a:r>
            <a:r>
              <a:rPr lang="zh-TW" altLang="en-US" sz="3200" b="1" dirty="0">
                <a:latin typeface="Times New Roman" panose="02020603050405020304" pitchFamily="18" charset="0"/>
                <a:ea typeface="黑体" panose="02010609060101010101" pitchFamily="49" charset="-122"/>
              </a:rPr>
              <a:t>地震通常发生得很突然。 </a:t>
            </a:r>
            <a:endParaRPr lang="zh-TW" altLang="zh-CN" sz="3200" b="1" dirty="0">
              <a:latin typeface="Times New Roman" panose="02020603050405020304" pitchFamily="18" charset="0"/>
              <a:ea typeface="黑体" panose="02010609060101010101" pitchFamily="49" charset="-122"/>
            </a:endParaRPr>
          </a:p>
          <a:p>
            <a:pPr algn="l"/>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Earthquakes usually happen ___ ___ __    </a:t>
            </a:r>
          </a:p>
          <a:p>
            <a:pPr algn="l"/>
            <a:r>
              <a:rPr lang="en-US" altLang="zh-CN" sz="3200" b="1" dirty="0">
                <a:latin typeface="Times New Roman" panose="02020603050405020304" pitchFamily="18" charset="0"/>
                <a:ea typeface="黑体" panose="02010609060101010101" pitchFamily="49" charset="-122"/>
              </a:rPr>
              <a:t>   _______.</a:t>
            </a:r>
          </a:p>
          <a:p>
            <a:pPr algn="l"/>
            <a:r>
              <a:rPr lang="en-US" altLang="zh-CN" sz="3200" b="1" dirty="0">
                <a:latin typeface="Times New Roman" panose="02020603050405020304" pitchFamily="18" charset="0"/>
                <a:ea typeface="黑体" panose="02010609060101010101" pitchFamily="49" charset="-122"/>
              </a:rPr>
              <a:t>3. </a:t>
            </a:r>
            <a:r>
              <a:rPr lang="zh-TW" altLang="en-US" sz="3200" b="1" dirty="0">
                <a:latin typeface="Times New Roman" panose="02020603050405020304" pitchFamily="18" charset="0"/>
                <a:ea typeface="黑体" panose="02010609060101010101" pitchFamily="49" charset="-122"/>
              </a:rPr>
              <a:t>毫无疑问刘宇是</a:t>
            </a:r>
            <a:r>
              <a:rPr lang="zh-CN" altLang="en-US" sz="3200" b="1" dirty="0">
                <a:latin typeface="Times New Roman" panose="02020603050405020304" pitchFamily="18" charset="0"/>
                <a:ea typeface="黑体" panose="02010609060101010101" pitchFamily="49" charset="-122"/>
              </a:rPr>
              <a:t>最</a:t>
            </a:r>
            <a:r>
              <a:rPr lang="zh-TW" altLang="en-US" sz="3200" b="1" dirty="0">
                <a:latin typeface="Times New Roman" panose="02020603050405020304" pitchFamily="18" charset="0"/>
                <a:ea typeface="黑体" panose="02010609060101010101" pitchFamily="49" charset="-122"/>
              </a:rPr>
              <a:t>好的运动员</a:t>
            </a:r>
            <a:r>
              <a:rPr lang="zh-CN" altLang="en-US" sz="3200" b="1" dirty="0">
                <a:latin typeface="Times New Roman" panose="02020603050405020304" pitchFamily="18" charset="0"/>
                <a:ea typeface="黑体" panose="02010609060101010101" pitchFamily="49" charset="-122"/>
              </a:rPr>
              <a:t>。</a:t>
            </a:r>
          </a:p>
          <a:p>
            <a:pPr algn="l"/>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Liu Yu is the best player ________ ______.</a:t>
            </a:r>
          </a:p>
          <a:p>
            <a:pPr algn="l"/>
            <a:r>
              <a:rPr lang="en-US" altLang="zh-CN" sz="3200" b="1" dirty="0">
                <a:latin typeface="Times New Roman" panose="02020603050405020304" pitchFamily="18" charset="0"/>
                <a:ea typeface="黑体" panose="02010609060101010101" pitchFamily="49" charset="-122"/>
              </a:rPr>
              <a:t>4. </a:t>
            </a:r>
            <a:r>
              <a:rPr lang="zh-TW" altLang="en-US" sz="3200" b="1" dirty="0">
                <a:latin typeface="Times New Roman" panose="02020603050405020304" pitchFamily="18" charset="0"/>
                <a:ea typeface="黑体" panose="02010609060101010101" pitchFamily="49" charset="-122"/>
              </a:rPr>
              <a:t>我女儿梦想将来成为一名医生。</a:t>
            </a:r>
            <a:endParaRPr lang="zh-CN" altLang="en-US" sz="3200" b="1" dirty="0">
              <a:latin typeface="Times New Roman" panose="02020603050405020304" pitchFamily="18" charset="0"/>
              <a:ea typeface="黑体" panose="02010609060101010101" pitchFamily="49" charset="-122"/>
            </a:endParaRPr>
          </a:p>
          <a:p>
            <a:pPr algn="l"/>
            <a:r>
              <a:rPr lang="zh-CN" altLang="en-US" sz="3200" b="1" dirty="0">
                <a:latin typeface="Times New Roman" panose="02020603050405020304" pitchFamily="18" charset="0"/>
                <a:ea typeface="黑体" panose="02010609060101010101" pitchFamily="49" charset="-122"/>
              </a:rPr>
              <a:t>    </a:t>
            </a:r>
            <a:r>
              <a:rPr lang="en-US" altLang="zh-CN" sz="3200" b="1" dirty="0">
                <a:latin typeface="Times New Roman" panose="02020603050405020304" pitchFamily="18" charset="0"/>
                <a:ea typeface="黑体" panose="02010609060101010101" pitchFamily="49" charset="-122"/>
              </a:rPr>
              <a:t>My daughter ________ ___ becoming a  </a:t>
            </a:r>
          </a:p>
          <a:p>
            <a:pPr algn="l"/>
            <a:r>
              <a:rPr lang="en-US" altLang="zh-CN" sz="3200" b="1" dirty="0">
                <a:latin typeface="Times New Roman" panose="02020603050405020304" pitchFamily="18" charset="0"/>
                <a:ea typeface="黑体" panose="02010609060101010101" pitchFamily="49" charset="-122"/>
              </a:rPr>
              <a:t>    doctor in the future.</a:t>
            </a:r>
          </a:p>
        </p:txBody>
      </p:sp>
      <p:sp>
        <p:nvSpPr>
          <p:cNvPr id="106499" name="Text Box 4"/>
          <p:cNvSpPr txBox="1">
            <a:spLocks noChangeArrowheads="1"/>
          </p:cNvSpPr>
          <p:nvPr/>
        </p:nvSpPr>
        <p:spPr bwMode="auto">
          <a:xfrm>
            <a:off x="457200" y="685800"/>
            <a:ext cx="27416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prstDash val="sysDot"/>
                <a:miter lim="800000"/>
                <a:headEnd/>
                <a:tailEnd/>
              </a14:hiddenLine>
            </a:ext>
          </a:extLst>
        </p:spPr>
        <p:txBody>
          <a:bodyPr wrap="none" lIns="90000" tIns="46800" rIns="90000" bIns="46800">
            <a:spAutoFit/>
          </a:bodyPr>
          <a:lstStyle>
            <a:lvl1pPr/>
            <a:lvl2pPr/>
            <a:lvl3pPr/>
            <a:lvl4pPr/>
            <a:lvl5pPr/>
            <a:lvl6pPr/>
            <a:lvl7pPr/>
            <a:lvl8pPr/>
            <a:lvl9pPr/>
          </a:lstStyle>
          <a:p>
            <a:pPr algn="l"/>
            <a:r>
              <a:rPr lang="en-US" altLang="zh-CN" sz="3200" b="1" dirty="0">
                <a:solidFill>
                  <a:schemeClr val="accent2"/>
                </a:solidFill>
                <a:latin typeface="Times New Roman" panose="02020603050405020304" pitchFamily="18" charset="0"/>
                <a:ea typeface="黑体" panose="02010609060101010101" pitchFamily="49" charset="-122"/>
              </a:rPr>
              <a:t>II. </a:t>
            </a:r>
            <a:r>
              <a:rPr lang="zh-CN" altLang="en-US" sz="3200" b="1" dirty="0">
                <a:solidFill>
                  <a:schemeClr val="accent2"/>
                </a:solidFill>
                <a:latin typeface="Times New Roman" panose="02020603050405020304" pitchFamily="18" charset="0"/>
                <a:ea typeface="黑体" panose="02010609060101010101" pitchFamily="49" charset="-122"/>
              </a:rPr>
              <a:t>完成句子。</a:t>
            </a:r>
          </a:p>
        </p:txBody>
      </p:sp>
      <p:sp>
        <p:nvSpPr>
          <p:cNvPr id="106500" name="Rectangle 4"/>
          <p:cNvSpPr>
            <a:spLocks noChangeArrowheads="1"/>
          </p:cNvSpPr>
          <p:nvPr/>
        </p:nvSpPr>
        <p:spPr bwMode="auto">
          <a:xfrm>
            <a:off x="1905000" y="1676400"/>
            <a:ext cx="2711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ea typeface="黑体" panose="02010609060101010101" pitchFamily="49" charset="-122"/>
              </a:rPr>
              <a:t>have   a   point</a:t>
            </a:r>
          </a:p>
        </p:txBody>
      </p:sp>
      <p:sp>
        <p:nvSpPr>
          <p:cNvPr id="106501" name="Rectangle 5"/>
          <p:cNvSpPr>
            <a:spLocks noChangeArrowheads="1"/>
          </p:cNvSpPr>
          <p:nvPr/>
        </p:nvSpPr>
        <p:spPr bwMode="auto">
          <a:xfrm>
            <a:off x="5943600" y="2667000"/>
            <a:ext cx="18653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ea typeface="黑体" panose="02010609060101010101" pitchFamily="49" charset="-122"/>
              </a:rPr>
              <a:t>all   of    a</a:t>
            </a:r>
          </a:p>
        </p:txBody>
      </p:sp>
      <p:sp>
        <p:nvSpPr>
          <p:cNvPr id="106502" name="Rectangle 6"/>
          <p:cNvSpPr>
            <a:spLocks noChangeArrowheads="1"/>
          </p:cNvSpPr>
          <p:nvPr/>
        </p:nvSpPr>
        <p:spPr bwMode="auto">
          <a:xfrm>
            <a:off x="5486400" y="4114800"/>
            <a:ext cx="29352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ea typeface="黑体" panose="02010609060101010101" pitchFamily="49" charset="-122"/>
              </a:rPr>
              <a:t>without    doubt</a:t>
            </a:r>
          </a:p>
        </p:txBody>
      </p:sp>
      <p:sp>
        <p:nvSpPr>
          <p:cNvPr id="106503" name="Rectangle 7"/>
          <p:cNvSpPr>
            <a:spLocks noChangeArrowheads="1"/>
          </p:cNvSpPr>
          <p:nvPr/>
        </p:nvSpPr>
        <p:spPr bwMode="auto">
          <a:xfrm>
            <a:off x="3505200" y="5105400"/>
            <a:ext cx="2216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3200" b="1">
                <a:solidFill>
                  <a:srgbClr val="FF0000"/>
                </a:solidFill>
                <a:latin typeface="Times New Roman" panose="02020603050405020304" pitchFamily="18" charset="0"/>
                <a:ea typeface="黑体" panose="02010609060101010101" pitchFamily="49" charset="-122"/>
              </a:rPr>
              <a:t>dreams    of</a:t>
            </a:r>
          </a:p>
        </p:txBody>
      </p:sp>
      <p:sp>
        <p:nvSpPr>
          <p:cNvPr id="106504" name="Rectangle 9"/>
          <p:cNvSpPr>
            <a:spLocks noChangeArrowheads="1"/>
          </p:cNvSpPr>
          <p:nvPr/>
        </p:nvSpPr>
        <p:spPr bwMode="auto">
          <a:xfrm>
            <a:off x="914400" y="3200400"/>
            <a:ext cx="1425575" cy="579438"/>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ea typeface="黑体" panose="02010609060101010101" pitchFamily="49" charset="-122"/>
              </a:rPr>
              <a:t>sudden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6500">
                                            <p:txEl>
                                              <p:pRg st="0" end="0"/>
                                            </p:txEl>
                                          </p:spTgt>
                                        </p:tgtEl>
                                        <p:attrNameLst>
                                          <p:attrName>style.visibility</p:attrName>
                                        </p:attrNameLst>
                                      </p:cBhvr>
                                      <p:to>
                                        <p:strVal val="visible"/>
                                      </p:to>
                                    </p:set>
                                    <p:anim calcmode="lin" valueType="num">
                                      <p:cBhvr>
                                        <p:cTn id="7" dur="1000" fill="hold"/>
                                        <p:tgtEl>
                                          <p:spTgt spid="1065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65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650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06501">
                                            <p:txEl>
                                              <p:pRg st="0" end="0"/>
                                            </p:txEl>
                                          </p:spTgt>
                                        </p:tgtEl>
                                        <p:attrNameLst>
                                          <p:attrName>style.visibility</p:attrName>
                                        </p:attrNameLst>
                                      </p:cBhvr>
                                      <p:to>
                                        <p:strVal val="visible"/>
                                      </p:to>
                                    </p:set>
                                    <p:anim calcmode="lin" valueType="num">
                                      <p:cBhvr>
                                        <p:cTn id="14" dur="1000" fill="hold"/>
                                        <p:tgtEl>
                                          <p:spTgt spid="106501">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0650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0650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06502">
                                            <p:txEl>
                                              <p:pRg st="0" end="0"/>
                                            </p:txEl>
                                          </p:spTgt>
                                        </p:tgtEl>
                                        <p:attrNameLst>
                                          <p:attrName>style.visibility</p:attrName>
                                        </p:attrNameLst>
                                      </p:cBhvr>
                                      <p:to>
                                        <p:strVal val="visible"/>
                                      </p:to>
                                    </p:set>
                                    <p:anim calcmode="lin" valueType="num">
                                      <p:cBhvr>
                                        <p:cTn id="21" dur="1000" fill="hold"/>
                                        <p:tgtEl>
                                          <p:spTgt spid="106502">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106502">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10650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06503">
                                            <p:txEl>
                                              <p:pRg st="0" end="0"/>
                                            </p:txEl>
                                          </p:spTgt>
                                        </p:tgtEl>
                                        <p:attrNameLst>
                                          <p:attrName>style.visibility</p:attrName>
                                        </p:attrNameLst>
                                      </p:cBhvr>
                                      <p:to>
                                        <p:strVal val="visible"/>
                                      </p:to>
                                    </p:set>
                                    <p:anim calcmode="lin" valueType="num">
                                      <p:cBhvr>
                                        <p:cTn id="28" dur="1000" fill="hold"/>
                                        <p:tgtEl>
                                          <p:spTgt spid="106503">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106503">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1065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Text Box 4"/>
          <p:cNvSpPr txBox="1">
            <a:spLocks noChangeArrowheads="1"/>
          </p:cNvSpPr>
          <p:nvPr/>
        </p:nvSpPr>
        <p:spPr bwMode="auto">
          <a:xfrm>
            <a:off x="2625588" y="1143000"/>
            <a:ext cx="32784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r>
              <a:rPr lang="en-US" altLang="zh-CN" sz="4800" b="1" dirty="0">
                <a:solidFill>
                  <a:schemeClr val="accent2"/>
                </a:solidFill>
                <a:latin typeface="Times New Roman" panose="02020603050405020304" pitchFamily="18" charset="0"/>
              </a:rPr>
              <a:t>Homework </a:t>
            </a:r>
          </a:p>
        </p:txBody>
      </p:sp>
      <p:sp>
        <p:nvSpPr>
          <p:cNvPr id="107523" name="Text Box 5"/>
          <p:cNvSpPr txBox="1">
            <a:spLocks noChangeArrowheads="1"/>
          </p:cNvSpPr>
          <p:nvPr/>
        </p:nvSpPr>
        <p:spPr bwMode="auto">
          <a:xfrm>
            <a:off x="533400" y="2209800"/>
            <a:ext cx="8001000" cy="228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l">
              <a:lnSpc>
                <a:spcPct val="150000"/>
              </a:lnSpc>
              <a:buFontTx/>
              <a:buAutoNum type="arabicPeriod"/>
            </a:pPr>
            <a:r>
              <a:rPr lang="en-US" altLang="zh-CN" sz="3200" b="1" dirty="0">
                <a:latin typeface="Times New Roman" panose="02020603050405020304" pitchFamily="18" charset="0"/>
              </a:rPr>
              <a:t>Make a conversation about inventions.</a:t>
            </a:r>
          </a:p>
          <a:p>
            <a:pPr marL="342900" indent="-342900" algn="l">
              <a:lnSpc>
                <a:spcPct val="150000"/>
              </a:lnSpc>
              <a:buFontTx/>
              <a:buAutoNum type="arabicPeriod"/>
            </a:pPr>
            <a:r>
              <a:rPr lang="en-US" altLang="zh-CN" sz="3200" b="1" dirty="0">
                <a:latin typeface="Times New Roman" panose="02020603050405020304" pitchFamily="18" charset="0"/>
              </a:rPr>
              <a:t>Master the words in this unit and pre-view next part</a:t>
            </a:r>
            <a:r>
              <a:rPr lang="en-US" altLang="zh-CN" sz="3200" b="1" dirty="0" smtClean="0">
                <a:latin typeface="Times New Roman" panose="02020603050405020304" pitchFamily="18" charset="0"/>
              </a:rPr>
              <a:t>. </a:t>
            </a:r>
            <a:endParaRPr lang="en-US" altLang="zh-CN" sz="3200" b="1" dirty="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WordArt 5"/>
          <p:cNvSpPr>
            <a:spLocks noChangeArrowheads="1" noChangeShapeType="1" noTextEdit="1"/>
          </p:cNvSpPr>
          <p:nvPr/>
        </p:nvSpPr>
        <p:spPr bwMode="auto">
          <a:xfrm>
            <a:off x="2195513" y="547688"/>
            <a:ext cx="4537075" cy="1081087"/>
          </a:xfrm>
          <a:prstGeom prst="rect">
            <a:avLst/>
          </a:prstGeom>
        </p:spPr>
        <p:txBody>
          <a:bodyPr wrap="none" fromWordArt="1">
            <a:prstTxWarp prst="textWave4">
              <a:avLst>
                <a:gd name="adj1" fmla="val 6250"/>
                <a:gd name="adj2" fmla="val 0"/>
              </a:avLst>
            </a:prstTxWarp>
          </a:bodyPr>
          <a:lstStyle/>
          <a:p>
            <a:r>
              <a:rPr lang="en-US" altLang="zh-CN" sz="4000" b="1" kern="10" dirty="0">
                <a:ln w="9525">
                  <a:solidFill>
                    <a:srgbClr val="000000"/>
                  </a:solidFill>
                  <a:round/>
                </a:ln>
                <a:solidFill>
                  <a:srgbClr val="CC0000"/>
                </a:solidFill>
                <a:latin typeface="Arial" panose="020B0604020202020204"/>
                <a:cs typeface="Arial" panose="020B0604020202020204"/>
              </a:rPr>
              <a:t>Warming up</a:t>
            </a:r>
            <a:endParaRPr lang="zh-CN" altLang="en-US" sz="4000" b="1" kern="10" dirty="0">
              <a:ln w="9525">
                <a:solidFill>
                  <a:srgbClr val="000000"/>
                </a:solidFill>
                <a:round/>
              </a:ln>
              <a:solidFill>
                <a:srgbClr val="CC0000"/>
              </a:solidFill>
              <a:latin typeface="Arial" panose="020B0604020202020204"/>
              <a:cs typeface="Arial" panose="020B0604020202020204"/>
            </a:endParaRPr>
          </a:p>
        </p:txBody>
      </p:sp>
      <p:sp>
        <p:nvSpPr>
          <p:cNvPr id="75779" name="Text Box 3"/>
          <p:cNvSpPr txBox="1">
            <a:spLocks noChangeArrowheads="1"/>
          </p:cNvSpPr>
          <p:nvPr/>
        </p:nvSpPr>
        <p:spPr bwMode="auto">
          <a:xfrm>
            <a:off x="1116013" y="1924050"/>
            <a:ext cx="4752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9900CC"/>
                </a:solidFill>
              </a:rPr>
              <a:t>Let’s enjoy a video.</a:t>
            </a:r>
          </a:p>
        </p:txBody>
      </p:sp>
      <p:pic>
        <p:nvPicPr>
          <p:cNvPr id="158725" name="Picture 5"/>
          <p:cNvPicPr>
            <a:picLocks noChangeAspect="1" noChangeArrowheads="1"/>
          </p:cNvPicPr>
          <p:nvPr/>
        </p:nvPicPr>
        <p:blipFill>
          <a:blip r:embed="rId2" cstate="email"/>
          <a:srcRect/>
          <a:stretch>
            <a:fillRect/>
          </a:stretch>
        </p:blipFill>
        <p:spPr bwMode="auto">
          <a:xfrm>
            <a:off x="609600" y="3048000"/>
            <a:ext cx="4038600" cy="267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8726" name="Picture 6"/>
          <p:cNvPicPr>
            <a:picLocks noChangeAspect="1" noChangeArrowheads="1"/>
          </p:cNvPicPr>
          <p:nvPr/>
        </p:nvPicPr>
        <p:blipFill>
          <a:blip r:embed="rId3" cstate="email"/>
          <a:srcRect/>
          <a:stretch>
            <a:fillRect/>
          </a:stretch>
        </p:blipFill>
        <p:spPr bwMode="auto">
          <a:xfrm>
            <a:off x="4724400" y="3048000"/>
            <a:ext cx="3883025" cy="267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5779"/>
                                        </p:tgtEl>
                                        <p:attrNameLst>
                                          <p:attrName>style.visibility</p:attrName>
                                        </p:attrNameLst>
                                      </p:cBhvr>
                                      <p:to>
                                        <p:strVal val="visible"/>
                                      </p:to>
                                    </p:set>
                                    <p:animEffect transition="in" filter="box(in)">
                                      <p:cBhvr>
                                        <p:cTn id="7" dur="500"/>
                                        <p:tgtEl>
                                          <p:spTgt spid="75779"/>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158725"/>
                                        </p:tgtEl>
                                        <p:attrNameLst>
                                          <p:attrName>style.visibility</p:attrName>
                                        </p:attrNameLst>
                                      </p:cBhvr>
                                      <p:to>
                                        <p:strVal val="visible"/>
                                      </p:to>
                                    </p:set>
                                    <p:anim calcmode="lin" valueType="num">
                                      <p:cBhvr>
                                        <p:cTn id="11" dur="500" fill="hold"/>
                                        <p:tgtEl>
                                          <p:spTgt spid="158725"/>
                                        </p:tgtEl>
                                        <p:attrNameLst>
                                          <p:attrName>ppt_w</p:attrName>
                                        </p:attrNameLst>
                                      </p:cBhvr>
                                      <p:tavLst>
                                        <p:tav tm="0">
                                          <p:val>
                                            <p:strVal val="#ppt_w*0.70"/>
                                          </p:val>
                                        </p:tav>
                                        <p:tav tm="100000">
                                          <p:val>
                                            <p:strVal val="#ppt_w"/>
                                          </p:val>
                                        </p:tav>
                                      </p:tavLst>
                                    </p:anim>
                                    <p:anim calcmode="lin" valueType="num">
                                      <p:cBhvr>
                                        <p:cTn id="12" dur="500" fill="hold"/>
                                        <p:tgtEl>
                                          <p:spTgt spid="158725"/>
                                        </p:tgtEl>
                                        <p:attrNameLst>
                                          <p:attrName>ppt_h</p:attrName>
                                        </p:attrNameLst>
                                      </p:cBhvr>
                                      <p:tavLst>
                                        <p:tav tm="0">
                                          <p:val>
                                            <p:strVal val="#ppt_h"/>
                                          </p:val>
                                        </p:tav>
                                        <p:tav tm="100000">
                                          <p:val>
                                            <p:strVal val="#ppt_h"/>
                                          </p:val>
                                        </p:tav>
                                      </p:tavLst>
                                    </p:anim>
                                    <p:animEffect transition="in" filter="fade">
                                      <p:cBhvr>
                                        <p:cTn id="13" dur="500"/>
                                        <p:tgtEl>
                                          <p:spTgt spid="158725"/>
                                        </p:tgtEl>
                                      </p:cBhvr>
                                    </p:animEffect>
                                  </p:childTnLst>
                                </p:cTn>
                              </p:par>
                              <p:par>
                                <p:cTn id="14" presetID="55" presetClass="entr" presetSubtype="0" fill="hold" nodeType="withEffect">
                                  <p:stCondLst>
                                    <p:cond delay="0"/>
                                  </p:stCondLst>
                                  <p:childTnLst>
                                    <p:set>
                                      <p:cBhvr>
                                        <p:cTn id="15" dur="1" fill="hold">
                                          <p:stCondLst>
                                            <p:cond delay="0"/>
                                          </p:stCondLst>
                                        </p:cTn>
                                        <p:tgtEl>
                                          <p:spTgt spid="158726"/>
                                        </p:tgtEl>
                                        <p:attrNameLst>
                                          <p:attrName>style.visibility</p:attrName>
                                        </p:attrNameLst>
                                      </p:cBhvr>
                                      <p:to>
                                        <p:strVal val="visible"/>
                                      </p:to>
                                    </p:set>
                                    <p:anim calcmode="lin" valueType="num">
                                      <p:cBhvr>
                                        <p:cTn id="16" dur="500" fill="hold"/>
                                        <p:tgtEl>
                                          <p:spTgt spid="158726"/>
                                        </p:tgtEl>
                                        <p:attrNameLst>
                                          <p:attrName>ppt_w</p:attrName>
                                        </p:attrNameLst>
                                      </p:cBhvr>
                                      <p:tavLst>
                                        <p:tav tm="0">
                                          <p:val>
                                            <p:strVal val="#ppt_w*0.70"/>
                                          </p:val>
                                        </p:tav>
                                        <p:tav tm="100000">
                                          <p:val>
                                            <p:strVal val="#ppt_w"/>
                                          </p:val>
                                        </p:tav>
                                      </p:tavLst>
                                    </p:anim>
                                    <p:anim calcmode="lin" valueType="num">
                                      <p:cBhvr>
                                        <p:cTn id="17" dur="500" fill="hold"/>
                                        <p:tgtEl>
                                          <p:spTgt spid="158726"/>
                                        </p:tgtEl>
                                        <p:attrNameLst>
                                          <p:attrName>ppt_h</p:attrName>
                                        </p:attrNameLst>
                                      </p:cBhvr>
                                      <p:tavLst>
                                        <p:tav tm="0">
                                          <p:val>
                                            <p:strVal val="#ppt_h"/>
                                          </p:val>
                                        </p:tav>
                                        <p:tav tm="100000">
                                          <p:val>
                                            <p:strVal val="#ppt_h"/>
                                          </p:val>
                                        </p:tav>
                                      </p:tavLst>
                                    </p:anim>
                                    <p:animEffect transition="in" filter="fade">
                                      <p:cBhvr>
                                        <p:cTn id="18" dur="500"/>
                                        <p:tgtEl>
                                          <p:spTgt spid="158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Text Box 5"/>
          <p:cNvSpPr txBox="1">
            <a:spLocks noChangeArrowheads="1"/>
          </p:cNvSpPr>
          <p:nvPr/>
        </p:nvSpPr>
        <p:spPr bwMode="auto">
          <a:xfrm>
            <a:off x="1258888" y="3017838"/>
            <a:ext cx="71294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600" b="1" dirty="0">
                <a:solidFill>
                  <a:srgbClr val="FF0000"/>
                </a:solidFill>
                <a:latin typeface="Times New Roman" panose="02020603050405020304" pitchFamily="18" charset="0"/>
              </a:rPr>
              <a:t>It’s about the tea culture in China. </a:t>
            </a:r>
          </a:p>
        </p:txBody>
      </p:sp>
      <p:sp>
        <p:nvSpPr>
          <p:cNvPr id="76803" name="Text Box 5"/>
          <p:cNvSpPr txBox="1">
            <a:spLocks noChangeArrowheads="1"/>
          </p:cNvSpPr>
          <p:nvPr/>
        </p:nvSpPr>
        <p:spPr bwMode="auto">
          <a:xfrm>
            <a:off x="1331913" y="4475163"/>
            <a:ext cx="1584325"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lnSpc>
                <a:spcPct val="110000"/>
              </a:lnSpc>
            </a:pPr>
            <a:r>
              <a:rPr lang="en-US" altLang="zh-CN" sz="3600" b="1" dirty="0">
                <a:solidFill>
                  <a:srgbClr val="FF0000"/>
                </a:solidFill>
                <a:latin typeface="Times New Roman" panose="02020603050405020304" pitchFamily="18" charset="0"/>
              </a:rPr>
              <a:t>Lu Yu. </a:t>
            </a:r>
          </a:p>
        </p:txBody>
      </p:sp>
      <p:sp>
        <p:nvSpPr>
          <p:cNvPr id="76804" name="Text Box 5"/>
          <p:cNvSpPr txBox="1">
            <a:spLocks noChangeArrowheads="1"/>
          </p:cNvSpPr>
          <p:nvPr/>
        </p:nvSpPr>
        <p:spPr bwMode="auto">
          <a:xfrm>
            <a:off x="827088" y="3810000"/>
            <a:ext cx="6985000" cy="64135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600" b="1" dirty="0">
                <a:latin typeface="Times New Roman" panose="02020603050405020304" pitchFamily="18" charset="0"/>
              </a:rPr>
              <a:t>2. Who is the writer of Cha Jing? </a:t>
            </a:r>
          </a:p>
        </p:txBody>
      </p:sp>
      <p:sp>
        <p:nvSpPr>
          <p:cNvPr id="76805" name="Text Box 6"/>
          <p:cNvSpPr txBox="1">
            <a:spLocks noChangeArrowheads="1"/>
          </p:cNvSpPr>
          <p:nvPr/>
        </p:nvSpPr>
        <p:spPr bwMode="auto">
          <a:xfrm>
            <a:off x="755650" y="2297113"/>
            <a:ext cx="6804025" cy="64135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600" b="1" dirty="0">
                <a:latin typeface="Times New Roman" panose="02020603050405020304" pitchFamily="18" charset="0"/>
              </a:rPr>
              <a:t>1. What is the video about? </a:t>
            </a:r>
          </a:p>
        </p:txBody>
      </p:sp>
      <p:sp>
        <p:nvSpPr>
          <p:cNvPr id="76806" name="Text Box 6"/>
          <p:cNvSpPr txBox="1">
            <a:spLocks noChangeArrowheads="1"/>
          </p:cNvSpPr>
          <p:nvPr/>
        </p:nvSpPr>
        <p:spPr bwMode="auto">
          <a:xfrm>
            <a:off x="755650" y="779463"/>
            <a:ext cx="7345363" cy="135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600" b="1" dirty="0">
                <a:solidFill>
                  <a:srgbClr val="0066FF"/>
                </a:solidFill>
              </a:rPr>
              <a:t>Answer the questions according to the video.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6805"/>
                                        </p:tgtEl>
                                        <p:attrNameLst>
                                          <p:attrName>style.visibility</p:attrName>
                                        </p:attrNameLst>
                                      </p:cBhvr>
                                      <p:to>
                                        <p:strVal val="visible"/>
                                      </p:to>
                                    </p:set>
                                    <p:animEffect transition="in" filter="blinds(horizontal)">
                                      <p:cBhvr>
                                        <p:cTn id="7" dur="500"/>
                                        <p:tgtEl>
                                          <p:spTgt spid="7680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6804"/>
                                        </p:tgtEl>
                                        <p:attrNameLst>
                                          <p:attrName>style.visibility</p:attrName>
                                        </p:attrNameLst>
                                      </p:cBhvr>
                                      <p:to>
                                        <p:strVal val="visible"/>
                                      </p:to>
                                    </p:set>
                                    <p:animEffect transition="in" filter="blinds(horizontal)">
                                      <p:cBhvr>
                                        <p:cTn id="10" dur="500"/>
                                        <p:tgtEl>
                                          <p:spTgt spid="7680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6802"/>
                                        </p:tgtEl>
                                        <p:attrNameLst>
                                          <p:attrName>style.visibility</p:attrName>
                                        </p:attrNameLst>
                                      </p:cBhvr>
                                      <p:to>
                                        <p:strVal val="visible"/>
                                      </p:to>
                                    </p:set>
                                    <p:anim calcmode="lin" valueType="num">
                                      <p:cBhvr additive="base">
                                        <p:cTn id="15" dur="500" fill="hold"/>
                                        <p:tgtEl>
                                          <p:spTgt spid="76802"/>
                                        </p:tgtEl>
                                        <p:attrNameLst>
                                          <p:attrName>ppt_x</p:attrName>
                                        </p:attrNameLst>
                                      </p:cBhvr>
                                      <p:tavLst>
                                        <p:tav tm="0">
                                          <p:val>
                                            <p:strVal val="#ppt_x"/>
                                          </p:val>
                                        </p:tav>
                                        <p:tav tm="100000">
                                          <p:val>
                                            <p:strVal val="#ppt_x"/>
                                          </p:val>
                                        </p:tav>
                                      </p:tavLst>
                                    </p:anim>
                                    <p:anim calcmode="lin" valueType="num">
                                      <p:cBhvr additive="base">
                                        <p:cTn id="16" dur="500" fill="hold"/>
                                        <p:tgtEl>
                                          <p:spTgt spid="7680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6803"/>
                                        </p:tgtEl>
                                        <p:attrNameLst>
                                          <p:attrName>style.visibility</p:attrName>
                                        </p:attrNameLst>
                                      </p:cBhvr>
                                      <p:to>
                                        <p:strVal val="visible"/>
                                      </p:to>
                                    </p:set>
                                    <p:anim calcmode="lin" valueType="num">
                                      <p:cBhvr additive="base">
                                        <p:cTn id="21" dur="500" fill="hold"/>
                                        <p:tgtEl>
                                          <p:spTgt spid="76803"/>
                                        </p:tgtEl>
                                        <p:attrNameLst>
                                          <p:attrName>ppt_x</p:attrName>
                                        </p:attrNameLst>
                                      </p:cBhvr>
                                      <p:tavLst>
                                        <p:tav tm="0">
                                          <p:val>
                                            <p:strVal val="#ppt_x"/>
                                          </p:val>
                                        </p:tav>
                                        <p:tav tm="100000">
                                          <p:val>
                                            <p:strVal val="#ppt_x"/>
                                          </p:val>
                                        </p:tav>
                                      </p:tavLst>
                                    </p:anim>
                                    <p:anim calcmode="lin" valueType="num">
                                      <p:cBhvr additive="base">
                                        <p:cTn id="22" dur="500" fill="hold"/>
                                        <p:tgtEl>
                                          <p:spTgt spid="768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P spid="76803" grpId="0" autoUpdateAnimBg="0"/>
      <p:bldP spid="76804" grpId="0"/>
      <p:bldP spid="7680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8"/>
          <p:cNvSpPr>
            <a:spLocks noChangeArrowheads="1"/>
          </p:cNvSpPr>
          <p:nvPr/>
        </p:nvSpPr>
        <p:spPr bwMode="auto">
          <a:xfrm>
            <a:off x="3810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dirty="0">
                <a:solidFill>
                  <a:srgbClr val="000099"/>
                </a:solidFill>
                <a:cs typeface="Times New Roman" panose="02020603050405020304" pitchFamily="18" charset="0"/>
              </a:rPr>
              <a:t>3a Read the passage quickly and match </a:t>
            </a:r>
          </a:p>
          <a:p>
            <a:pPr algn="l"/>
            <a:r>
              <a:rPr lang="en-US" altLang="zh-CN" sz="3200" b="1" dirty="0">
                <a:solidFill>
                  <a:srgbClr val="000099"/>
                </a:solidFill>
                <a:cs typeface="Times New Roman" panose="02020603050405020304" pitchFamily="18" charset="0"/>
              </a:rPr>
              <a:t>     each paragraph with its main idea.</a:t>
            </a:r>
          </a:p>
        </p:txBody>
      </p:sp>
      <p:sp>
        <p:nvSpPr>
          <p:cNvPr id="77827" name="Rectangle 3"/>
          <p:cNvSpPr>
            <a:spLocks noChangeArrowheads="1"/>
          </p:cNvSpPr>
          <p:nvPr/>
        </p:nvSpPr>
        <p:spPr bwMode="auto">
          <a:xfrm>
            <a:off x="533400" y="1676400"/>
            <a:ext cx="8229600" cy="456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30000"/>
              </a:lnSpc>
            </a:pPr>
            <a:r>
              <a:rPr lang="en-US" altLang="zh-CN" sz="3200" b="1" dirty="0">
                <a:latin typeface="Times New Roman" panose="02020603050405020304" pitchFamily="18" charset="0"/>
              </a:rPr>
              <a:t>                    </a:t>
            </a:r>
            <a:r>
              <a:rPr lang="en-US" altLang="zh-CN" sz="3400" b="1" dirty="0">
                <a:solidFill>
                  <a:srgbClr val="800000"/>
                </a:solidFill>
                <a:latin typeface="Times New Roman" panose="02020603050405020304" pitchFamily="18" charset="0"/>
              </a:rPr>
              <a:t>An Accidental Invention</a:t>
            </a:r>
            <a:endParaRPr lang="en-US" altLang="zh-CN" sz="3200" b="1" i="1" dirty="0">
              <a:solidFill>
                <a:srgbClr val="800000"/>
              </a:solidFill>
              <a:latin typeface="Times New Roman" panose="02020603050405020304" pitchFamily="18" charset="0"/>
            </a:endParaRPr>
          </a:p>
          <a:p>
            <a:pPr algn="l">
              <a:lnSpc>
                <a:spcPct val="130000"/>
              </a:lnSpc>
            </a:pPr>
            <a:r>
              <a:rPr lang="en-US" altLang="zh-CN" sz="3200" b="1" dirty="0">
                <a:latin typeface="Times New Roman" panose="02020603050405020304" pitchFamily="18" charset="0"/>
              </a:rPr>
              <a:t>      Did you know that tea, the most popular drink in the world (after water), was invented </a:t>
            </a:r>
            <a:r>
              <a:rPr lang="en-US" altLang="zh-CN" sz="3200" b="1" dirty="0">
                <a:solidFill>
                  <a:srgbClr val="FF0000"/>
                </a:solidFill>
                <a:latin typeface="Times New Roman" panose="02020603050405020304" pitchFamily="18" charset="0"/>
              </a:rPr>
              <a:t>by accident</a:t>
            </a:r>
            <a:r>
              <a:rPr lang="en-US" altLang="zh-CN" sz="3200" b="1" dirty="0">
                <a:latin typeface="Times New Roman" panose="02020603050405020304" pitchFamily="18" charset="0"/>
              </a:rPr>
              <a:t>? Many people believe that tea was first drunk about 5,000 years ago. </a:t>
            </a:r>
            <a:r>
              <a:rPr lang="en-US" altLang="zh-CN" sz="3200" b="1" dirty="0">
                <a:solidFill>
                  <a:srgbClr val="FF0000"/>
                </a:solidFill>
                <a:latin typeface="Times New Roman" panose="02020603050405020304" pitchFamily="18" charset="0"/>
              </a:rPr>
              <a:t>It is said that</a:t>
            </a:r>
            <a:r>
              <a:rPr lang="en-US" altLang="zh-CN" sz="3200" b="1" dirty="0">
                <a:latin typeface="Times New Roman" panose="02020603050405020304" pitchFamily="18" charset="0"/>
              </a:rPr>
              <a:t> a Chinese </a:t>
            </a:r>
            <a:r>
              <a:rPr lang="en-US" altLang="zh-CN" sz="3200" b="1" dirty="0">
                <a:solidFill>
                  <a:srgbClr val="FF0000"/>
                </a:solidFill>
                <a:latin typeface="Times New Roman" panose="02020603050405020304" pitchFamily="18" charset="0"/>
              </a:rPr>
              <a:t>ruler</a:t>
            </a:r>
            <a:r>
              <a:rPr lang="en-US" altLang="zh-CN" sz="3200" b="1" dirty="0">
                <a:latin typeface="Times New Roman" panose="02020603050405020304" pitchFamily="18" charset="0"/>
              </a:rPr>
              <a:t> called </a:t>
            </a:r>
            <a:r>
              <a:rPr lang="en-US" altLang="zh-CN" sz="3200" b="1" dirty="0" err="1">
                <a:latin typeface="Times New Roman" panose="02020603050405020304" pitchFamily="18" charset="0"/>
              </a:rPr>
              <a:t>Shen</a:t>
            </a:r>
            <a:r>
              <a:rPr lang="en-US" altLang="zh-CN" sz="3200" b="1" dirty="0">
                <a:latin typeface="Times New Roman" panose="02020603050405020304" pitchFamily="18" charset="0"/>
              </a:rPr>
              <a:t> </a:t>
            </a:r>
            <a:r>
              <a:rPr lang="en-US" altLang="zh-CN" sz="3200" b="1" dirty="0" err="1">
                <a:latin typeface="Times New Roman" panose="02020603050405020304" pitchFamily="18" charset="0"/>
              </a:rPr>
              <a:t>Nong</a:t>
            </a:r>
            <a:r>
              <a:rPr lang="en-US" altLang="zh-CN" sz="3200" b="1" dirty="0">
                <a:latin typeface="Times New Roman" panose="02020603050405020304" pitchFamily="18" charset="0"/>
              </a:rPr>
              <a:t> was the first to discover tea as a drink . One day </a:t>
            </a:r>
            <a:r>
              <a:rPr lang="en-US" altLang="zh-CN" sz="3200" b="1" dirty="0" err="1">
                <a:latin typeface="Times New Roman" panose="02020603050405020304" pitchFamily="18" charset="0"/>
              </a:rPr>
              <a:t>Shen</a:t>
            </a:r>
            <a:endParaRPr lang="en-US" altLang="zh-CN" sz="3200" b="1" dirty="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609600" y="381000"/>
            <a:ext cx="8305800" cy="389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30000"/>
              </a:lnSpc>
            </a:pPr>
            <a:r>
              <a:rPr lang="en-US" altLang="zh-CN" sz="3200" b="1" dirty="0" err="1">
                <a:latin typeface="Times New Roman" panose="02020603050405020304" pitchFamily="18" charset="0"/>
              </a:rPr>
              <a:t>Nong</a:t>
            </a:r>
            <a:r>
              <a:rPr lang="en-US" altLang="zh-CN" sz="3200" b="1" dirty="0">
                <a:latin typeface="Times New Roman" panose="02020603050405020304" pitchFamily="18" charset="0"/>
              </a:rPr>
              <a:t> was boiling drinking water over an open fire. Some leaves from a tea plant </a:t>
            </a:r>
            <a:r>
              <a:rPr lang="en-US" altLang="zh-CN" sz="3200" b="1" dirty="0">
                <a:solidFill>
                  <a:srgbClr val="FF0000"/>
                </a:solidFill>
                <a:latin typeface="Times New Roman" panose="02020603050405020304" pitchFamily="18" charset="0"/>
              </a:rPr>
              <a:t>fell into</a:t>
            </a:r>
            <a:r>
              <a:rPr lang="en-US" altLang="zh-CN" sz="3200" b="1" dirty="0">
                <a:latin typeface="Times New Roman" panose="02020603050405020304" pitchFamily="18" charset="0"/>
              </a:rPr>
              <a:t> the water and </a:t>
            </a:r>
            <a:r>
              <a:rPr lang="en-US" altLang="zh-CN" sz="3200" b="1" dirty="0">
                <a:solidFill>
                  <a:srgbClr val="FF0000"/>
                </a:solidFill>
                <a:latin typeface="Times New Roman" panose="02020603050405020304" pitchFamily="18" charset="0"/>
              </a:rPr>
              <a:t>remained</a:t>
            </a:r>
            <a:r>
              <a:rPr lang="en-US" altLang="zh-CN" sz="3200" b="1" dirty="0">
                <a:latin typeface="Times New Roman" panose="02020603050405020304" pitchFamily="18" charset="0"/>
              </a:rPr>
              <a:t> there for some time. It produced a nice </a:t>
            </a:r>
            <a:r>
              <a:rPr lang="en-US" altLang="zh-CN" sz="3200" b="1" dirty="0">
                <a:solidFill>
                  <a:srgbClr val="FF0000"/>
                </a:solidFill>
                <a:latin typeface="Times New Roman" panose="02020603050405020304" pitchFamily="18" charset="0"/>
              </a:rPr>
              <a:t>smell</a:t>
            </a:r>
            <a:r>
              <a:rPr lang="en-US" altLang="zh-CN" sz="3200" b="1" dirty="0">
                <a:latin typeface="Times New Roman" panose="02020603050405020304" pitchFamily="18" charset="0"/>
              </a:rPr>
              <a:t> so he tasted the brown water. It was quite delicious, and so, one of the world’s favorite drinks was invented. </a:t>
            </a:r>
          </a:p>
        </p:txBody>
      </p:sp>
      <p:pic>
        <p:nvPicPr>
          <p:cNvPr id="78851" name="Picture 3" descr="3a"/>
          <p:cNvPicPr>
            <a:picLocks noChangeAspect="1" noChangeArrowheads="1"/>
          </p:cNvPicPr>
          <p:nvPr/>
        </p:nvPicPr>
        <p:blipFill>
          <a:blip r:embed="rId2" cstate="email"/>
          <a:srcRect/>
          <a:stretch>
            <a:fillRect/>
          </a:stretch>
        </p:blipFill>
        <p:spPr bwMode="auto">
          <a:xfrm>
            <a:off x="685800" y="4267200"/>
            <a:ext cx="2209800"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2" name="Rectangle 4"/>
          <p:cNvSpPr>
            <a:spLocks noChangeArrowheads="1"/>
          </p:cNvSpPr>
          <p:nvPr/>
        </p:nvSpPr>
        <p:spPr bwMode="auto">
          <a:xfrm>
            <a:off x="2971800" y="4124325"/>
            <a:ext cx="563880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0000"/>
              </a:lnSpc>
            </a:pPr>
            <a:r>
              <a:rPr lang="en-US" altLang="zh-CN" sz="3200" b="1" dirty="0">
                <a:latin typeface="Times New Roman" panose="02020603050405020304" pitchFamily="18" charset="0"/>
              </a:rPr>
              <a:t>    A few thousand years later, Lu Yu, “the saint of tea”, mentioned </a:t>
            </a:r>
            <a:r>
              <a:rPr lang="en-US" altLang="zh-CN" sz="3200" b="1" dirty="0" err="1">
                <a:latin typeface="Times New Roman" panose="02020603050405020304" pitchFamily="18" charset="0"/>
              </a:rPr>
              <a:t>Shen</a:t>
            </a:r>
            <a:r>
              <a:rPr lang="en-US" altLang="zh-CN" sz="3200" b="1" dirty="0">
                <a:latin typeface="Times New Roman" panose="02020603050405020304" pitchFamily="18" charset="0"/>
              </a:rPr>
              <a:t> </a:t>
            </a:r>
            <a:r>
              <a:rPr lang="en-US" altLang="zh-CN" sz="3200" b="1" dirty="0" err="1">
                <a:latin typeface="Times New Roman" panose="02020603050405020304" pitchFamily="18" charset="0"/>
              </a:rPr>
              <a:t>Nong</a:t>
            </a:r>
            <a:r>
              <a:rPr lang="en-US" altLang="zh-CN" sz="3200" b="1" dirty="0">
                <a:latin typeface="Times New Roman" panose="02020603050405020304" pitchFamily="18" charset="0"/>
              </a:rPr>
              <a:t> in his book </a:t>
            </a:r>
            <a:r>
              <a:rPr lang="en-US" altLang="zh-CN" sz="3200" b="1" i="1" dirty="0">
                <a:latin typeface="Times New Roman" panose="02020603050405020304" pitchFamily="18" charset="0"/>
              </a:rPr>
              <a:t>Cha Jing</a:t>
            </a:r>
            <a:r>
              <a:rPr lang="en-US" altLang="zh-CN" sz="3200" b="1" dirty="0">
                <a:latin typeface="Times New Roman" panose="02020603050405020304" pitchFamily="18" charset="0"/>
              </a:rPr>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533400" y="601663"/>
            <a:ext cx="8229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5000"/>
              </a:lnSpc>
            </a:pPr>
            <a:r>
              <a:rPr lang="en-US" altLang="zh-CN" sz="3200" b="1">
                <a:latin typeface="Times New Roman" panose="02020603050405020304" pitchFamily="18" charset="0"/>
              </a:rPr>
              <a:t>The book describes how tea plants were grown and used to make tea. It also discusses where the finest tea leaves were produced and what kinds of water were used.</a:t>
            </a:r>
          </a:p>
          <a:p>
            <a:pPr algn="l">
              <a:lnSpc>
                <a:spcPct val="105000"/>
              </a:lnSpc>
            </a:pPr>
            <a:r>
              <a:rPr lang="en-US" altLang="zh-CN" sz="3200" b="1">
                <a:latin typeface="Times New Roman" panose="02020603050405020304" pitchFamily="18" charset="0"/>
              </a:rPr>
              <a:t>     It is believed that tea was brought to Korea and Japan during the 6th and 7th centuries. In England, tea didn’t appear until around 1660, but less than 100 years, it had become the </a:t>
            </a:r>
            <a:r>
              <a:rPr lang="en-US" altLang="zh-CN" sz="3200" b="1">
                <a:solidFill>
                  <a:srgbClr val="FF0000"/>
                </a:solidFill>
                <a:latin typeface="Times New Roman" panose="02020603050405020304" pitchFamily="18" charset="0"/>
              </a:rPr>
              <a:t>national </a:t>
            </a:r>
            <a:r>
              <a:rPr lang="en-US" altLang="zh-CN" sz="3200" b="1">
                <a:latin typeface="Times New Roman" panose="02020603050405020304" pitchFamily="18" charset="0"/>
              </a:rPr>
              <a:t>drink. The tea trade from China to Western countries </a:t>
            </a:r>
            <a:r>
              <a:rPr lang="en-US" altLang="zh-CN" sz="3200" b="1">
                <a:solidFill>
                  <a:srgbClr val="FF0000"/>
                </a:solidFill>
                <a:latin typeface="Times New Roman" panose="02020603050405020304" pitchFamily="18" charset="0"/>
              </a:rPr>
              <a:t>took place</a:t>
            </a:r>
            <a:r>
              <a:rPr lang="en-US" altLang="zh-CN" sz="3200" b="1">
                <a:latin typeface="Times New Roman" panose="02020603050405020304" pitchFamily="18" charset="0"/>
              </a:rPr>
              <a:t> in the 19th century. This helped to spread the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609600" y="304800"/>
            <a:ext cx="8229600" cy="277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10000"/>
              </a:lnSpc>
            </a:pPr>
            <a:r>
              <a:rPr lang="en-US" altLang="zh-CN"/>
              <a:t> </a:t>
            </a:r>
            <a:r>
              <a:rPr lang="en-US" altLang="zh-CN" sz="3200" b="1">
                <a:latin typeface="Times New Roman" panose="02020603050405020304" pitchFamily="18" charset="0"/>
              </a:rPr>
              <a:t>popularity of tea and the tea plant to more places around the world. Even though many people now know about tea culture, the Chinese are without </a:t>
            </a:r>
            <a:r>
              <a:rPr lang="en-US" altLang="zh-CN" sz="3200" b="1">
                <a:solidFill>
                  <a:srgbClr val="FF0000"/>
                </a:solidFill>
                <a:latin typeface="Times New Roman" panose="02020603050405020304" pitchFamily="18" charset="0"/>
              </a:rPr>
              <a:t>doubt</a:t>
            </a:r>
            <a:r>
              <a:rPr lang="en-US" altLang="zh-CN" sz="3200" b="1">
                <a:latin typeface="Times New Roman" panose="02020603050405020304" pitchFamily="18" charset="0"/>
              </a:rPr>
              <a:t> the ones who best understand the nature of tea.</a:t>
            </a:r>
          </a:p>
        </p:txBody>
      </p:sp>
      <p:sp>
        <p:nvSpPr>
          <p:cNvPr id="80899" name="Rectangle 3"/>
          <p:cNvSpPr>
            <a:spLocks noChangeArrowheads="1"/>
          </p:cNvSpPr>
          <p:nvPr/>
        </p:nvSpPr>
        <p:spPr bwMode="auto">
          <a:xfrm>
            <a:off x="609600" y="3505200"/>
            <a:ext cx="2514600" cy="2557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3200" b="1">
                <a:latin typeface="Times New Roman" panose="02020603050405020304" pitchFamily="18" charset="0"/>
              </a:rPr>
              <a:t>Paragraph 1</a:t>
            </a:r>
          </a:p>
          <a:p>
            <a:pPr algn="l"/>
            <a:endParaRPr lang="en-US" altLang="zh-CN" sz="3200" b="1">
              <a:latin typeface="Times New Roman" panose="02020603050405020304" pitchFamily="18" charset="0"/>
            </a:endParaRPr>
          </a:p>
          <a:p>
            <a:pPr algn="l"/>
            <a:r>
              <a:rPr lang="en-US" altLang="zh-CN" sz="3200" b="1">
                <a:latin typeface="Times New Roman" panose="02020603050405020304" pitchFamily="18" charset="0"/>
              </a:rPr>
              <a:t>Paragraph 2</a:t>
            </a:r>
          </a:p>
          <a:p>
            <a:pPr algn="l"/>
            <a:r>
              <a:rPr lang="en-US" altLang="zh-CN" sz="3200" b="1">
                <a:latin typeface="Times New Roman" panose="02020603050405020304" pitchFamily="18" charset="0"/>
              </a:rPr>
              <a:t>  </a:t>
            </a:r>
          </a:p>
          <a:p>
            <a:pPr algn="l"/>
            <a:r>
              <a:rPr lang="en-US" altLang="zh-CN" sz="3200" b="1">
                <a:latin typeface="Times New Roman" panose="02020603050405020304" pitchFamily="18" charset="0"/>
              </a:rPr>
              <a:t>Paragraph 3</a:t>
            </a:r>
          </a:p>
        </p:txBody>
      </p:sp>
      <p:sp>
        <p:nvSpPr>
          <p:cNvPr id="80900" name="Rectangle 4"/>
          <p:cNvSpPr>
            <a:spLocks noChangeArrowheads="1"/>
          </p:cNvSpPr>
          <p:nvPr/>
        </p:nvSpPr>
        <p:spPr bwMode="auto">
          <a:xfrm>
            <a:off x="4191000" y="3200400"/>
            <a:ext cx="4343400" cy="304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FontTx/>
              <a:buChar char="•"/>
            </a:pPr>
            <a:r>
              <a:rPr lang="en-US" altLang="zh-CN" sz="3200" b="1">
                <a:latin typeface="Times New Roman" panose="02020603050405020304" pitchFamily="18" charset="0"/>
              </a:rPr>
              <a:t> Lu Yu and his book  </a:t>
            </a:r>
          </a:p>
          <a:p>
            <a:pPr algn="l"/>
            <a:r>
              <a:rPr lang="en-US" altLang="zh-CN" sz="3200" b="1">
                <a:latin typeface="Times New Roman" panose="02020603050405020304" pitchFamily="18" charset="0"/>
              </a:rPr>
              <a:t>  </a:t>
            </a:r>
            <a:r>
              <a:rPr lang="en-US" altLang="zh-CN" sz="3200" b="1" i="1">
                <a:latin typeface="Times New Roman" panose="02020603050405020304" pitchFamily="18" charset="0"/>
              </a:rPr>
              <a:t>Cha Jing</a:t>
            </a:r>
          </a:p>
          <a:p>
            <a:pPr algn="l">
              <a:buFontTx/>
              <a:buChar char="•"/>
            </a:pPr>
            <a:r>
              <a:rPr lang="en-US" altLang="zh-CN" sz="3200" b="1">
                <a:latin typeface="Times New Roman" panose="02020603050405020304" pitchFamily="18" charset="0"/>
              </a:rPr>
              <a:t> How tea spread to  </a:t>
            </a:r>
          </a:p>
          <a:p>
            <a:pPr algn="l"/>
            <a:r>
              <a:rPr lang="en-US" altLang="zh-CN" sz="3200" b="1">
                <a:latin typeface="Times New Roman" panose="02020603050405020304" pitchFamily="18" charset="0"/>
              </a:rPr>
              <a:t>  other countries</a:t>
            </a:r>
          </a:p>
          <a:p>
            <a:pPr algn="l">
              <a:buFontTx/>
              <a:buChar char="•"/>
            </a:pPr>
            <a:r>
              <a:rPr lang="en-US" altLang="zh-CN" sz="3200" b="1">
                <a:latin typeface="Times New Roman" panose="02020603050405020304" pitchFamily="18" charset="0"/>
              </a:rPr>
              <a:t> How tea was invented  </a:t>
            </a:r>
          </a:p>
          <a:p>
            <a:pPr algn="l"/>
            <a:r>
              <a:rPr lang="en-US" altLang="zh-CN" sz="3200" b="1">
                <a:latin typeface="Times New Roman" panose="02020603050405020304" pitchFamily="18" charset="0"/>
              </a:rPr>
              <a:t>   by accident</a:t>
            </a:r>
          </a:p>
        </p:txBody>
      </p:sp>
      <p:sp>
        <p:nvSpPr>
          <p:cNvPr id="123909" name="Line 5"/>
          <p:cNvSpPr>
            <a:spLocks noChangeShapeType="1"/>
          </p:cNvSpPr>
          <p:nvPr/>
        </p:nvSpPr>
        <p:spPr bwMode="auto">
          <a:xfrm>
            <a:off x="2819400" y="3886200"/>
            <a:ext cx="1524000" cy="1600200"/>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3910" name="Line 6"/>
          <p:cNvSpPr>
            <a:spLocks noChangeShapeType="1"/>
          </p:cNvSpPr>
          <p:nvPr/>
        </p:nvSpPr>
        <p:spPr bwMode="auto">
          <a:xfrm flipV="1">
            <a:off x="2895600" y="3505200"/>
            <a:ext cx="1447800" cy="1295400"/>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3911" name="Line 7"/>
          <p:cNvSpPr>
            <a:spLocks noChangeShapeType="1"/>
          </p:cNvSpPr>
          <p:nvPr/>
        </p:nvSpPr>
        <p:spPr bwMode="auto">
          <a:xfrm flipV="1">
            <a:off x="2819400" y="4419600"/>
            <a:ext cx="1524000" cy="1371600"/>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3909"/>
                                        </p:tgtEl>
                                        <p:attrNameLst>
                                          <p:attrName>style.visibility</p:attrName>
                                        </p:attrNameLst>
                                      </p:cBhvr>
                                      <p:to>
                                        <p:strVal val="visible"/>
                                      </p:to>
                                    </p:set>
                                    <p:anim calcmode="lin" valueType="num">
                                      <p:cBhvr>
                                        <p:cTn id="7" dur="1000" fill="hold"/>
                                        <p:tgtEl>
                                          <p:spTgt spid="123909"/>
                                        </p:tgtEl>
                                        <p:attrNameLst>
                                          <p:attrName>ppt_w</p:attrName>
                                        </p:attrNameLst>
                                      </p:cBhvr>
                                      <p:tavLst>
                                        <p:tav tm="0">
                                          <p:val>
                                            <p:strVal val="#ppt_w*0.70"/>
                                          </p:val>
                                        </p:tav>
                                        <p:tav tm="100000">
                                          <p:val>
                                            <p:strVal val="#ppt_w"/>
                                          </p:val>
                                        </p:tav>
                                      </p:tavLst>
                                    </p:anim>
                                    <p:anim calcmode="lin" valueType="num">
                                      <p:cBhvr>
                                        <p:cTn id="8" dur="1000" fill="hold"/>
                                        <p:tgtEl>
                                          <p:spTgt spid="123909"/>
                                        </p:tgtEl>
                                        <p:attrNameLst>
                                          <p:attrName>ppt_h</p:attrName>
                                        </p:attrNameLst>
                                      </p:cBhvr>
                                      <p:tavLst>
                                        <p:tav tm="0">
                                          <p:val>
                                            <p:strVal val="#ppt_h"/>
                                          </p:val>
                                        </p:tav>
                                        <p:tav tm="100000">
                                          <p:val>
                                            <p:strVal val="#ppt_h"/>
                                          </p:val>
                                        </p:tav>
                                      </p:tavLst>
                                    </p:anim>
                                    <p:animEffect transition="in" filter="fade">
                                      <p:cBhvr>
                                        <p:cTn id="9" dur="1000"/>
                                        <p:tgtEl>
                                          <p:spTgt spid="123909"/>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3910"/>
                                        </p:tgtEl>
                                        <p:attrNameLst>
                                          <p:attrName>style.visibility</p:attrName>
                                        </p:attrNameLst>
                                      </p:cBhvr>
                                      <p:to>
                                        <p:strVal val="visible"/>
                                      </p:to>
                                    </p:set>
                                    <p:anim calcmode="lin" valueType="num">
                                      <p:cBhvr>
                                        <p:cTn id="14" dur="1000" fill="hold"/>
                                        <p:tgtEl>
                                          <p:spTgt spid="123910"/>
                                        </p:tgtEl>
                                        <p:attrNameLst>
                                          <p:attrName>ppt_w</p:attrName>
                                        </p:attrNameLst>
                                      </p:cBhvr>
                                      <p:tavLst>
                                        <p:tav tm="0">
                                          <p:val>
                                            <p:strVal val="#ppt_w*0.70"/>
                                          </p:val>
                                        </p:tav>
                                        <p:tav tm="100000">
                                          <p:val>
                                            <p:strVal val="#ppt_w"/>
                                          </p:val>
                                        </p:tav>
                                      </p:tavLst>
                                    </p:anim>
                                    <p:anim calcmode="lin" valueType="num">
                                      <p:cBhvr>
                                        <p:cTn id="15" dur="1000" fill="hold"/>
                                        <p:tgtEl>
                                          <p:spTgt spid="123910"/>
                                        </p:tgtEl>
                                        <p:attrNameLst>
                                          <p:attrName>ppt_h</p:attrName>
                                        </p:attrNameLst>
                                      </p:cBhvr>
                                      <p:tavLst>
                                        <p:tav tm="0">
                                          <p:val>
                                            <p:strVal val="#ppt_h"/>
                                          </p:val>
                                        </p:tav>
                                        <p:tav tm="100000">
                                          <p:val>
                                            <p:strVal val="#ppt_h"/>
                                          </p:val>
                                        </p:tav>
                                      </p:tavLst>
                                    </p:anim>
                                    <p:animEffect transition="in" filter="fade">
                                      <p:cBhvr>
                                        <p:cTn id="16" dur="1000"/>
                                        <p:tgtEl>
                                          <p:spTgt spid="123910"/>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23911"/>
                                        </p:tgtEl>
                                        <p:attrNameLst>
                                          <p:attrName>style.visibility</p:attrName>
                                        </p:attrNameLst>
                                      </p:cBhvr>
                                      <p:to>
                                        <p:strVal val="visible"/>
                                      </p:to>
                                    </p:set>
                                    <p:anim calcmode="lin" valueType="num">
                                      <p:cBhvr>
                                        <p:cTn id="21" dur="1000" fill="hold"/>
                                        <p:tgtEl>
                                          <p:spTgt spid="123911"/>
                                        </p:tgtEl>
                                        <p:attrNameLst>
                                          <p:attrName>ppt_w</p:attrName>
                                        </p:attrNameLst>
                                      </p:cBhvr>
                                      <p:tavLst>
                                        <p:tav tm="0">
                                          <p:val>
                                            <p:strVal val="#ppt_w*0.70"/>
                                          </p:val>
                                        </p:tav>
                                        <p:tav tm="100000">
                                          <p:val>
                                            <p:strVal val="#ppt_w"/>
                                          </p:val>
                                        </p:tav>
                                      </p:tavLst>
                                    </p:anim>
                                    <p:anim calcmode="lin" valueType="num">
                                      <p:cBhvr>
                                        <p:cTn id="22" dur="1000" fill="hold"/>
                                        <p:tgtEl>
                                          <p:spTgt spid="123911"/>
                                        </p:tgtEl>
                                        <p:attrNameLst>
                                          <p:attrName>ppt_h</p:attrName>
                                        </p:attrNameLst>
                                      </p:cBhvr>
                                      <p:tavLst>
                                        <p:tav tm="0">
                                          <p:val>
                                            <p:strVal val="#ppt_h"/>
                                          </p:val>
                                        </p:tav>
                                        <p:tav tm="100000">
                                          <p:val>
                                            <p:strVal val="#ppt_h"/>
                                          </p:val>
                                        </p:tav>
                                      </p:tavLst>
                                    </p:anim>
                                    <p:animEffect transition="in" filter="fade">
                                      <p:cBhvr>
                                        <p:cTn id="23" dur="1000"/>
                                        <p:tgtEl>
                                          <p:spTgt spid="1239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9" grpId="0" animBg="1"/>
      <p:bldP spid="123910" grpId="0" animBg="1"/>
      <p:bldP spid="123911" grpId="0" animBg="1"/>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2182</Words>
  <Application>Microsoft Office PowerPoint</Application>
  <PresentationFormat>全屏显示(4:3)</PresentationFormat>
  <Paragraphs>271</Paragraphs>
  <Slides>34</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34</vt:i4>
      </vt:variant>
    </vt:vector>
  </HeadingPairs>
  <TitlesOfParts>
    <vt:vector size="42" baseType="lpstr">
      <vt:lpstr>黑体</vt:lpstr>
      <vt:lpstr>华文隶书</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2023-01-17T00:53:52Z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E50E83A7A23B4E29BC24B6DE69B0AF4E</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