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6.xml" ContentType="application/vnd.openxmlformats-officedocument.presentationml.notesSlide+xml"/>
  <Override PartName="/ppt/tags/tag31.xml" ContentType="application/vnd.openxmlformats-officedocument.presentationml.tags+xml"/>
  <Override PartName="/ppt/notesSlides/notesSlide7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8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9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0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1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2.xml" ContentType="application/vnd.openxmlformats-officedocument.presentationml.notesSlide+xml"/>
  <Override PartName="/ppt/tags/tag54.xml" ContentType="application/vnd.openxmlformats-officedocument.presentationml.tags+xml"/>
  <Override PartName="/ppt/notesSlides/notesSlide13.xml" ContentType="application/vnd.openxmlformats-officedocument.presentationml.notesSlide+xml"/>
  <Override PartName="/ppt/tags/tag55.xml" ContentType="application/vnd.openxmlformats-officedocument.presentationml.tags+xml"/>
  <Override PartName="/ppt/notesSlides/notesSlide14.xml" ContentType="application/vnd.openxmlformats-officedocument.presentationml.notesSlide+xml"/>
  <Override PartName="/ppt/tags/tag56.xml" ContentType="application/vnd.openxmlformats-officedocument.presentationml.tags+xml"/>
  <Override PartName="/ppt/notesSlides/notesSlide15.xml" ContentType="application/vnd.openxmlformats-officedocument.presentationml.notesSlide+xml"/>
  <Override PartName="/ppt/tags/tag57.xml" ContentType="application/vnd.openxmlformats-officedocument.presentationml.tags+xml"/>
  <Override PartName="/ppt/notesSlides/notesSlide16.xml" ContentType="application/vnd.openxmlformats-officedocument.presentationml.notesSlide+xml"/>
  <Override PartName="/ppt/tags/tag58.xml" ContentType="application/vnd.openxmlformats-officedocument.presentationml.tags+xml"/>
  <Override PartName="/ppt/notesSlides/notesSlide17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8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57" r:id="rId2"/>
    <p:sldId id="467" r:id="rId3"/>
    <p:sldId id="468" r:id="rId4"/>
    <p:sldId id="469" r:id="rId5"/>
    <p:sldId id="470" r:id="rId6"/>
    <p:sldId id="471" r:id="rId7"/>
    <p:sldId id="472" r:id="rId8"/>
    <p:sldId id="473" r:id="rId9"/>
    <p:sldId id="474" r:id="rId10"/>
    <p:sldId id="475" r:id="rId11"/>
    <p:sldId id="476" r:id="rId12"/>
    <p:sldId id="477" r:id="rId13"/>
    <p:sldId id="478" r:id="rId14"/>
    <p:sldId id="479" r:id="rId15"/>
    <p:sldId id="480" r:id="rId16"/>
    <p:sldId id="481" r:id="rId17"/>
    <p:sldId id="482" r:id="rId18"/>
    <p:sldId id="483" r:id="rId19"/>
    <p:sldId id="485" r:id="rId20"/>
    <p:sldId id="462" r:id="rId21"/>
  </p:sldIdLst>
  <p:sldSz cx="12192000" cy="6858000"/>
  <p:notesSz cx="6858000" cy="9144000"/>
  <p:embeddedFontLst>
    <p:embeddedFont>
      <p:font typeface="Roboto Bold" pitchFamily="2" charset="0"/>
      <p:bold r:id="rId24"/>
    </p:embeddedFont>
    <p:embeddedFont>
      <p:font typeface="OPPOSans R" panose="02010600030101010101" charset="-122"/>
      <p:regular r:id="rId25"/>
    </p:embeddedFont>
    <p:embeddedFont>
      <p:font typeface="Roboto Regular" pitchFamily="2" charset="0"/>
      <p:regular r:id="rId26"/>
    </p:embeddedFont>
    <p:embeddedFont>
      <p:font typeface="等线" panose="02010600030101010101" pitchFamily="2" charset="-122"/>
      <p:regular r:id="rId27"/>
      <p:bold r:id="rId28"/>
    </p:embeddedFont>
  </p:embeddedFontLst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42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39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雪贤 宋" initials="雪贤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B684"/>
    <a:srgbClr val="C0936B"/>
    <a:srgbClr val="E8681A"/>
    <a:srgbClr val="FDB00D"/>
    <a:srgbClr val="F5B700"/>
    <a:srgbClr val="FFD146"/>
    <a:srgbClr val="FFFDF8"/>
    <a:srgbClr val="FFF6E8"/>
    <a:srgbClr val="C58F67"/>
    <a:srgbClr val="0C52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33" autoAdjust="0"/>
    <p:restoredTop sz="95282" autoAdjust="0"/>
  </p:normalViewPr>
  <p:slideViewPr>
    <p:cSldViewPr snapToGrid="0" showGuides="1">
      <p:cViewPr>
        <p:scale>
          <a:sx n="100" d="100"/>
          <a:sy n="100" d="100"/>
        </p:scale>
        <p:origin x="1478" y="379"/>
      </p:cViewPr>
      <p:guideLst>
        <p:guide pos="416"/>
        <p:guide pos="7242"/>
        <p:guide orient="horz" pos="600"/>
        <p:guide orient="horz" pos="392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3240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4784D-D9BD-4A01-B19A-56B0F20CA4F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C0A7F-0E74-40BB-B2D0-3857A3A765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3DDB9E7-06CF-4192-A4E4-170458F8BFC9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238EA4D6-130F-48F5-97DA-B25FDFF56A9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19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9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alphaModFix amt="23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6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" r="6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笔记本, 黑暗, 电脑, 飞行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568561" y="260291"/>
            <a:ext cx="1885387" cy="1297047"/>
          </a:xfrm>
          <a:prstGeom prst="rect">
            <a:avLst/>
          </a:prstGeom>
        </p:spPr>
      </p:pic>
      <p:sp>
        <p:nvSpPr>
          <p:cNvPr id="4" name="任意形状 39"/>
          <p:cNvSpPr>
            <a:spLocks noChangeAspect="1"/>
          </p:cNvSpPr>
          <p:nvPr userDrawn="1"/>
        </p:nvSpPr>
        <p:spPr>
          <a:xfrm rot="4500000">
            <a:off x="353273" y="565081"/>
            <a:ext cx="193444" cy="282379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ea typeface="OPPOSans R" panose="00020600040101010101" pitchFamily="18" charset="-122"/>
            </a:endParaRP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10527392" y="6020394"/>
            <a:ext cx="2061600" cy="430612"/>
            <a:chOff x="8183915" y="1052513"/>
            <a:chExt cx="4347565" cy="908088"/>
          </a:xfrm>
        </p:grpSpPr>
        <p:sp>
          <p:nvSpPr>
            <p:cNvPr id="7" name="矩形: 圆角 6"/>
            <p:cNvSpPr/>
            <p:nvPr/>
          </p:nvSpPr>
          <p:spPr>
            <a:xfrm>
              <a:off x="8674100" y="1052513"/>
              <a:ext cx="3857380" cy="50482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C0936B">
                    <a:alpha val="28000"/>
                  </a:srgbClr>
                </a:gs>
                <a:gs pos="100000">
                  <a:srgbClr val="E4B684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  <p:sp>
          <p:nvSpPr>
            <p:cNvPr id="8" name="矩形: 圆角 7"/>
            <p:cNvSpPr/>
            <p:nvPr/>
          </p:nvSpPr>
          <p:spPr>
            <a:xfrm>
              <a:off x="8183915" y="1455776"/>
              <a:ext cx="3857380" cy="50482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E4B684">
                    <a:alpha val="46000"/>
                  </a:srgbClr>
                </a:gs>
                <a:gs pos="100000">
                  <a:srgbClr val="E4B684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</p:grpSp>
      <p:sp>
        <p:nvSpPr>
          <p:cNvPr id="11" name="任意形状 14"/>
          <p:cNvSpPr/>
          <p:nvPr/>
        </p:nvSpPr>
        <p:spPr>
          <a:xfrm rot="16200000">
            <a:off x="1531767" y="-383602"/>
            <a:ext cx="616375" cy="2126972"/>
          </a:xfrm>
          <a:custGeom>
            <a:avLst/>
            <a:gdLst>
              <a:gd name="connsiteX0" fmla="*/ 145135 w 792000"/>
              <a:gd name="connsiteY0" fmla="*/ 0 h 2880000"/>
              <a:gd name="connsiteX1" fmla="*/ 645347 w 792000"/>
              <a:gd name="connsiteY1" fmla="*/ 0 h 2880000"/>
              <a:gd name="connsiteX2" fmla="*/ 656162 w 792000"/>
              <a:gd name="connsiteY2" fmla="*/ 53572 h 2880000"/>
              <a:gd name="connsiteX3" fmla="*/ 788846 w 792000"/>
              <a:gd name="connsiteY3" fmla="*/ 141521 h 2880000"/>
              <a:gd name="connsiteX4" fmla="*/ 792000 w 792000"/>
              <a:gd name="connsiteY4" fmla="*/ 140884 h 2880000"/>
              <a:gd name="connsiteX5" fmla="*/ 792000 w 792000"/>
              <a:gd name="connsiteY5" fmla="*/ 2736637 h 2880000"/>
              <a:gd name="connsiteX6" fmla="*/ 788846 w 792000"/>
              <a:gd name="connsiteY6" fmla="*/ 2736000 h 2880000"/>
              <a:gd name="connsiteX7" fmla="*/ 644846 w 792000"/>
              <a:gd name="connsiteY7" fmla="*/ 2880000 h 2880000"/>
              <a:gd name="connsiteX8" fmla="*/ 145410 w 792000"/>
              <a:gd name="connsiteY8" fmla="*/ 2880000 h 2880000"/>
              <a:gd name="connsiteX9" fmla="*/ 134112 w 792000"/>
              <a:gd name="connsiteY9" fmla="*/ 2824037 h 2880000"/>
              <a:gd name="connsiteX10" fmla="*/ 1428 w 792000"/>
              <a:gd name="connsiteY10" fmla="*/ 2736088 h 2880000"/>
              <a:gd name="connsiteX11" fmla="*/ 0 w 792000"/>
              <a:gd name="connsiteY11" fmla="*/ 2736377 h 2880000"/>
              <a:gd name="connsiteX12" fmla="*/ 0 w 792000"/>
              <a:gd name="connsiteY12" fmla="*/ 142262 h 2880000"/>
              <a:gd name="connsiteX13" fmla="*/ 1428 w 792000"/>
              <a:gd name="connsiteY13" fmla="*/ 142550 h 2880000"/>
              <a:gd name="connsiteX14" fmla="*/ 134112 w 792000"/>
              <a:gd name="connsiteY14" fmla="*/ 54601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2000" h="2880000">
                <a:moveTo>
                  <a:pt x="145135" y="0"/>
                </a:moveTo>
                <a:lnTo>
                  <a:pt x="645347" y="0"/>
                </a:lnTo>
                <a:lnTo>
                  <a:pt x="656162" y="53572"/>
                </a:lnTo>
                <a:cubicBezTo>
                  <a:pt x="678023" y="105256"/>
                  <a:pt x="729199" y="141521"/>
                  <a:pt x="788846" y="141521"/>
                </a:cubicBezTo>
                <a:lnTo>
                  <a:pt x="792000" y="140884"/>
                </a:lnTo>
                <a:lnTo>
                  <a:pt x="792000" y="2736637"/>
                </a:lnTo>
                <a:lnTo>
                  <a:pt x="788846" y="2736000"/>
                </a:lnTo>
                <a:cubicBezTo>
                  <a:pt x="709317" y="2736000"/>
                  <a:pt x="644846" y="2800471"/>
                  <a:pt x="644846" y="2880000"/>
                </a:cubicBezTo>
                <a:lnTo>
                  <a:pt x="145410" y="2880000"/>
                </a:lnTo>
                <a:lnTo>
                  <a:pt x="134112" y="2824037"/>
                </a:lnTo>
                <a:cubicBezTo>
                  <a:pt x="112252" y="2772353"/>
                  <a:pt x="61075" y="2736088"/>
                  <a:pt x="1428" y="2736088"/>
                </a:cubicBezTo>
                <a:lnTo>
                  <a:pt x="0" y="2736377"/>
                </a:lnTo>
                <a:lnTo>
                  <a:pt x="0" y="142262"/>
                </a:lnTo>
                <a:lnTo>
                  <a:pt x="1428" y="142550"/>
                </a:lnTo>
                <a:cubicBezTo>
                  <a:pt x="61075" y="142550"/>
                  <a:pt x="112252" y="106285"/>
                  <a:pt x="134112" y="54601"/>
                </a:cubicBezTo>
                <a:close/>
              </a:path>
            </a:pathLst>
          </a:custGeom>
          <a:noFill/>
          <a:ln>
            <a:gradFill>
              <a:gsLst>
                <a:gs pos="0">
                  <a:srgbClr val="E4B684"/>
                </a:gs>
                <a:gs pos="99000">
                  <a:srgbClr val="C0936B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ea typeface="OPPOSans R" panose="00020600040101010101" pitchFamily="18" charset="-122"/>
            </a:endParaRPr>
          </a:p>
        </p:txBody>
      </p:sp>
      <p:pic>
        <p:nvPicPr>
          <p:cNvPr id="12" name="图片 11" descr="图片包含 笔记本, 黑暗, 电脑, 飞行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9672805" y="260291"/>
            <a:ext cx="1885387" cy="1297047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554628" y="1042482"/>
            <a:ext cx="11252530" cy="5497425"/>
          </a:xfrm>
          <a:prstGeom prst="roundRect">
            <a:avLst/>
          </a:prstGeom>
          <a:solidFill>
            <a:srgbClr val="FFD146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OPPOSans R" panose="00020600040101010101" pitchFamily="18" charset="-122"/>
              </a:defRPr>
            </a:lvl1pPr>
          </a:lstStyle>
          <a:p>
            <a:fld id="{D8E48170-234A-45A9-BA18-EB5F9F299700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OPPOSans R" panose="00020600040101010101" pitchFamily="18" charset="-122"/>
              </a:defRPr>
            </a:lvl1pPr>
          </a:lstStyle>
          <a:p>
            <a:fld id="{13BEB98F-7A2F-46AB-AD99-CC9999768B6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OPPOSans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openxmlformats.org/officeDocument/2006/relationships/image" Target="../media/image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tags" Target="../tags/tag24.xml"/><Relationship Id="rId18" Type="http://schemas.openxmlformats.org/officeDocument/2006/relationships/tags" Target="../tags/tag29.xml"/><Relationship Id="rId3" Type="http://schemas.openxmlformats.org/officeDocument/2006/relationships/tags" Target="../tags/tag14.xml"/><Relationship Id="rId21" Type="http://schemas.openxmlformats.org/officeDocument/2006/relationships/notesSlide" Target="../notesSlides/notesSlide6.xml"/><Relationship Id="rId7" Type="http://schemas.openxmlformats.org/officeDocument/2006/relationships/tags" Target="../tags/tag18.xml"/><Relationship Id="rId12" Type="http://schemas.openxmlformats.org/officeDocument/2006/relationships/tags" Target="../tags/tag23.xml"/><Relationship Id="rId17" Type="http://schemas.openxmlformats.org/officeDocument/2006/relationships/tags" Target="../tags/tag28.xml"/><Relationship Id="rId2" Type="http://schemas.openxmlformats.org/officeDocument/2006/relationships/tags" Target="../tags/tag13.xml"/><Relationship Id="rId16" Type="http://schemas.openxmlformats.org/officeDocument/2006/relationships/tags" Target="../tags/tag27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5" Type="http://schemas.openxmlformats.org/officeDocument/2006/relationships/tags" Target="../tags/tag26.xml"/><Relationship Id="rId10" Type="http://schemas.openxmlformats.org/officeDocument/2006/relationships/tags" Target="../tags/tag21.xml"/><Relationship Id="rId19" Type="http://schemas.openxmlformats.org/officeDocument/2006/relationships/tags" Target="../tags/tag30.xml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tags" Target="../tags/tag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openxmlformats.org/officeDocument/2006/relationships/tags" Target="../tags/tag3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任意形状 33"/>
          <p:cNvSpPr/>
          <p:nvPr/>
        </p:nvSpPr>
        <p:spPr>
          <a:xfrm>
            <a:off x="2736720" y="2598177"/>
            <a:ext cx="546250" cy="797387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任意形状 34"/>
          <p:cNvSpPr>
            <a:spLocks noChangeAspect="1"/>
          </p:cNvSpPr>
          <p:nvPr/>
        </p:nvSpPr>
        <p:spPr>
          <a:xfrm rot="4500000">
            <a:off x="8535731" y="3611727"/>
            <a:ext cx="360000" cy="525509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1829259" y="2208717"/>
            <a:ext cx="1652091" cy="922041"/>
            <a:chOff x="3149857" y="1206559"/>
            <a:chExt cx="4482843" cy="2501900"/>
          </a:xfrm>
        </p:grpSpPr>
        <p:sp>
          <p:nvSpPr>
            <p:cNvPr id="49" name="圆角矩形 48"/>
            <p:cNvSpPr/>
            <p:nvPr/>
          </p:nvSpPr>
          <p:spPr>
            <a:xfrm>
              <a:off x="3149857" y="1206559"/>
              <a:ext cx="1250950" cy="2501900"/>
            </a:xfrm>
            <a:custGeom>
              <a:avLst/>
              <a:gdLst>
                <a:gd name="connsiteX0" fmla="*/ 0 w 4335814"/>
                <a:gd name="connsiteY0" fmla="*/ 1250950 h 2501900"/>
                <a:gd name="connsiteX1" fmla="*/ 1250950 w 4335814"/>
                <a:gd name="connsiteY1" fmla="*/ 0 h 2501900"/>
                <a:gd name="connsiteX2" fmla="*/ 3084864 w 4335814"/>
                <a:gd name="connsiteY2" fmla="*/ 0 h 2501900"/>
                <a:gd name="connsiteX3" fmla="*/ 4335814 w 4335814"/>
                <a:gd name="connsiteY3" fmla="*/ 1250950 h 2501900"/>
                <a:gd name="connsiteX4" fmla="*/ 4335814 w 4335814"/>
                <a:gd name="connsiteY4" fmla="*/ 1250950 h 2501900"/>
                <a:gd name="connsiteX5" fmla="*/ 3084864 w 4335814"/>
                <a:gd name="connsiteY5" fmla="*/ 2501900 h 2501900"/>
                <a:gd name="connsiteX6" fmla="*/ 1250950 w 4335814"/>
                <a:gd name="connsiteY6" fmla="*/ 2501900 h 2501900"/>
                <a:gd name="connsiteX7" fmla="*/ 0 w 4335814"/>
                <a:gd name="connsiteY7" fmla="*/ 1250950 h 2501900"/>
                <a:gd name="connsiteX0-1" fmla="*/ 4335814 w 4427254"/>
                <a:gd name="connsiteY0-2" fmla="*/ 1250950 h 2501900"/>
                <a:gd name="connsiteX1-3" fmla="*/ 3084864 w 4427254"/>
                <a:gd name="connsiteY1-4" fmla="*/ 2501900 h 2501900"/>
                <a:gd name="connsiteX2-5" fmla="*/ 1250950 w 4427254"/>
                <a:gd name="connsiteY2-6" fmla="*/ 2501900 h 2501900"/>
                <a:gd name="connsiteX3-7" fmla="*/ 0 w 4427254"/>
                <a:gd name="connsiteY3-8" fmla="*/ 1250950 h 2501900"/>
                <a:gd name="connsiteX4-9" fmla="*/ 1250950 w 4427254"/>
                <a:gd name="connsiteY4-10" fmla="*/ 0 h 2501900"/>
                <a:gd name="connsiteX5-11" fmla="*/ 3084864 w 4427254"/>
                <a:gd name="connsiteY5-12" fmla="*/ 0 h 2501900"/>
                <a:gd name="connsiteX6-13" fmla="*/ 4335814 w 4427254"/>
                <a:gd name="connsiteY6-14" fmla="*/ 1250950 h 2501900"/>
                <a:gd name="connsiteX7-15" fmla="*/ 4427254 w 4427254"/>
                <a:gd name="connsiteY7-16" fmla="*/ 1342390 h 2501900"/>
                <a:gd name="connsiteX0-17" fmla="*/ 4335814 w 4427254"/>
                <a:gd name="connsiteY0-18" fmla="*/ 1250950 h 2501900"/>
                <a:gd name="connsiteX1-19" fmla="*/ 3084864 w 4427254"/>
                <a:gd name="connsiteY1-20" fmla="*/ 2501900 h 2501900"/>
                <a:gd name="connsiteX2-21" fmla="*/ 1250950 w 4427254"/>
                <a:gd name="connsiteY2-22" fmla="*/ 2501900 h 2501900"/>
                <a:gd name="connsiteX3-23" fmla="*/ 0 w 4427254"/>
                <a:gd name="connsiteY3-24" fmla="*/ 1250950 h 2501900"/>
                <a:gd name="connsiteX4-25" fmla="*/ 1250950 w 4427254"/>
                <a:gd name="connsiteY4-26" fmla="*/ 0 h 2501900"/>
                <a:gd name="connsiteX5-27" fmla="*/ 4335814 w 4427254"/>
                <a:gd name="connsiteY5-28" fmla="*/ 1250950 h 2501900"/>
                <a:gd name="connsiteX6-29" fmla="*/ 4427254 w 4427254"/>
                <a:gd name="connsiteY6-30" fmla="*/ 1342390 h 2501900"/>
                <a:gd name="connsiteX0-31" fmla="*/ 4335814 w 4427254"/>
                <a:gd name="connsiteY0-32" fmla="*/ 1250950 h 2501900"/>
                <a:gd name="connsiteX1-33" fmla="*/ 1250950 w 4427254"/>
                <a:gd name="connsiteY1-34" fmla="*/ 2501900 h 2501900"/>
                <a:gd name="connsiteX2-35" fmla="*/ 0 w 4427254"/>
                <a:gd name="connsiteY2-36" fmla="*/ 1250950 h 2501900"/>
                <a:gd name="connsiteX3-37" fmla="*/ 1250950 w 4427254"/>
                <a:gd name="connsiteY3-38" fmla="*/ 0 h 2501900"/>
                <a:gd name="connsiteX4-39" fmla="*/ 4335814 w 4427254"/>
                <a:gd name="connsiteY4-40" fmla="*/ 1250950 h 2501900"/>
                <a:gd name="connsiteX5-41" fmla="*/ 4427254 w 4427254"/>
                <a:gd name="connsiteY5-42" fmla="*/ 1342390 h 2501900"/>
                <a:gd name="connsiteX0-43" fmla="*/ 4335814 w 4427254"/>
                <a:gd name="connsiteY0-44" fmla="*/ 1250950 h 2501900"/>
                <a:gd name="connsiteX1-45" fmla="*/ 1250950 w 4427254"/>
                <a:gd name="connsiteY1-46" fmla="*/ 2501900 h 2501900"/>
                <a:gd name="connsiteX2-47" fmla="*/ 0 w 4427254"/>
                <a:gd name="connsiteY2-48" fmla="*/ 1250950 h 2501900"/>
                <a:gd name="connsiteX3-49" fmla="*/ 1250950 w 4427254"/>
                <a:gd name="connsiteY3-50" fmla="*/ 0 h 2501900"/>
                <a:gd name="connsiteX4-51" fmla="*/ 4427254 w 4427254"/>
                <a:gd name="connsiteY4-52" fmla="*/ 1342390 h 2501900"/>
                <a:gd name="connsiteX0-53" fmla="*/ 1250950 w 4427254"/>
                <a:gd name="connsiteY0-54" fmla="*/ 2501900 h 2501900"/>
                <a:gd name="connsiteX1-55" fmla="*/ 0 w 4427254"/>
                <a:gd name="connsiteY1-56" fmla="*/ 1250950 h 2501900"/>
                <a:gd name="connsiteX2-57" fmla="*/ 1250950 w 4427254"/>
                <a:gd name="connsiteY2-58" fmla="*/ 0 h 2501900"/>
                <a:gd name="connsiteX3-59" fmla="*/ 4427254 w 4427254"/>
                <a:gd name="connsiteY3-60" fmla="*/ 1342390 h 2501900"/>
                <a:gd name="connsiteX0-61" fmla="*/ 1250950 w 1250950"/>
                <a:gd name="connsiteY0-62" fmla="*/ 2501900 h 2501900"/>
                <a:gd name="connsiteX1-63" fmla="*/ 0 w 1250950"/>
                <a:gd name="connsiteY1-64" fmla="*/ 1250950 h 2501900"/>
                <a:gd name="connsiteX2-65" fmla="*/ 1250950 w 1250950"/>
                <a:gd name="connsiteY2-66" fmla="*/ 0 h 250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0950" h="2501900">
                  <a:moveTo>
                    <a:pt x="1250950" y="2501900"/>
                  </a:moveTo>
                  <a:cubicBezTo>
                    <a:pt x="528314" y="2501900"/>
                    <a:pt x="0" y="1941831"/>
                    <a:pt x="0" y="1250950"/>
                  </a:cubicBezTo>
                  <a:cubicBezTo>
                    <a:pt x="0" y="560069"/>
                    <a:pt x="560069" y="0"/>
                    <a:pt x="1250950" y="0"/>
                  </a:cubicBezTo>
                </a:path>
              </a:pathLst>
            </a:custGeom>
            <a:noFill/>
            <a:ln w="9525">
              <a:gradFill>
                <a:gsLst>
                  <a:gs pos="0">
                    <a:srgbClr val="E4B684"/>
                  </a:gs>
                  <a:gs pos="100000">
                    <a:srgbClr val="C0936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1" name="直线连接符 50"/>
            <p:cNvCxnSpPr/>
            <p:nvPr/>
          </p:nvCxnSpPr>
          <p:spPr>
            <a:xfrm>
              <a:off x="4400807" y="3708459"/>
              <a:ext cx="869693" cy="0"/>
            </a:xfrm>
            <a:prstGeom prst="line">
              <a:avLst/>
            </a:prstGeom>
            <a:ln w="9525">
              <a:gradFill>
                <a:gsLst>
                  <a:gs pos="0">
                    <a:srgbClr val="C0936B"/>
                  </a:gs>
                  <a:gs pos="10000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线连接符 52"/>
            <p:cNvCxnSpPr/>
            <p:nvPr/>
          </p:nvCxnSpPr>
          <p:spPr>
            <a:xfrm>
              <a:off x="4400807" y="1206559"/>
              <a:ext cx="3231893" cy="0"/>
            </a:xfrm>
            <a:prstGeom prst="line">
              <a:avLst/>
            </a:prstGeom>
            <a:ln w="9525">
              <a:gradFill>
                <a:gsLst>
                  <a:gs pos="100000">
                    <a:srgbClr val="C0936B"/>
                  </a:gs>
                  <a:gs pos="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 rot="10800000">
            <a:off x="8329379" y="3537853"/>
            <a:ext cx="1445117" cy="806528"/>
            <a:chOff x="3149857" y="1206559"/>
            <a:chExt cx="4482843" cy="2501900"/>
          </a:xfrm>
        </p:grpSpPr>
        <p:sp>
          <p:nvSpPr>
            <p:cNvPr id="57" name="圆角矩形 48"/>
            <p:cNvSpPr/>
            <p:nvPr/>
          </p:nvSpPr>
          <p:spPr>
            <a:xfrm>
              <a:off x="3149857" y="1206559"/>
              <a:ext cx="1250950" cy="2501900"/>
            </a:xfrm>
            <a:custGeom>
              <a:avLst/>
              <a:gdLst>
                <a:gd name="connsiteX0" fmla="*/ 0 w 4335814"/>
                <a:gd name="connsiteY0" fmla="*/ 1250950 h 2501900"/>
                <a:gd name="connsiteX1" fmla="*/ 1250950 w 4335814"/>
                <a:gd name="connsiteY1" fmla="*/ 0 h 2501900"/>
                <a:gd name="connsiteX2" fmla="*/ 3084864 w 4335814"/>
                <a:gd name="connsiteY2" fmla="*/ 0 h 2501900"/>
                <a:gd name="connsiteX3" fmla="*/ 4335814 w 4335814"/>
                <a:gd name="connsiteY3" fmla="*/ 1250950 h 2501900"/>
                <a:gd name="connsiteX4" fmla="*/ 4335814 w 4335814"/>
                <a:gd name="connsiteY4" fmla="*/ 1250950 h 2501900"/>
                <a:gd name="connsiteX5" fmla="*/ 3084864 w 4335814"/>
                <a:gd name="connsiteY5" fmla="*/ 2501900 h 2501900"/>
                <a:gd name="connsiteX6" fmla="*/ 1250950 w 4335814"/>
                <a:gd name="connsiteY6" fmla="*/ 2501900 h 2501900"/>
                <a:gd name="connsiteX7" fmla="*/ 0 w 4335814"/>
                <a:gd name="connsiteY7" fmla="*/ 1250950 h 2501900"/>
                <a:gd name="connsiteX0-1" fmla="*/ 4335814 w 4427254"/>
                <a:gd name="connsiteY0-2" fmla="*/ 1250950 h 2501900"/>
                <a:gd name="connsiteX1-3" fmla="*/ 3084864 w 4427254"/>
                <a:gd name="connsiteY1-4" fmla="*/ 2501900 h 2501900"/>
                <a:gd name="connsiteX2-5" fmla="*/ 1250950 w 4427254"/>
                <a:gd name="connsiteY2-6" fmla="*/ 2501900 h 2501900"/>
                <a:gd name="connsiteX3-7" fmla="*/ 0 w 4427254"/>
                <a:gd name="connsiteY3-8" fmla="*/ 1250950 h 2501900"/>
                <a:gd name="connsiteX4-9" fmla="*/ 1250950 w 4427254"/>
                <a:gd name="connsiteY4-10" fmla="*/ 0 h 2501900"/>
                <a:gd name="connsiteX5-11" fmla="*/ 3084864 w 4427254"/>
                <a:gd name="connsiteY5-12" fmla="*/ 0 h 2501900"/>
                <a:gd name="connsiteX6-13" fmla="*/ 4335814 w 4427254"/>
                <a:gd name="connsiteY6-14" fmla="*/ 1250950 h 2501900"/>
                <a:gd name="connsiteX7-15" fmla="*/ 4427254 w 4427254"/>
                <a:gd name="connsiteY7-16" fmla="*/ 1342390 h 2501900"/>
                <a:gd name="connsiteX0-17" fmla="*/ 4335814 w 4427254"/>
                <a:gd name="connsiteY0-18" fmla="*/ 1250950 h 2501900"/>
                <a:gd name="connsiteX1-19" fmla="*/ 3084864 w 4427254"/>
                <a:gd name="connsiteY1-20" fmla="*/ 2501900 h 2501900"/>
                <a:gd name="connsiteX2-21" fmla="*/ 1250950 w 4427254"/>
                <a:gd name="connsiteY2-22" fmla="*/ 2501900 h 2501900"/>
                <a:gd name="connsiteX3-23" fmla="*/ 0 w 4427254"/>
                <a:gd name="connsiteY3-24" fmla="*/ 1250950 h 2501900"/>
                <a:gd name="connsiteX4-25" fmla="*/ 1250950 w 4427254"/>
                <a:gd name="connsiteY4-26" fmla="*/ 0 h 2501900"/>
                <a:gd name="connsiteX5-27" fmla="*/ 4335814 w 4427254"/>
                <a:gd name="connsiteY5-28" fmla="*/ 1250950 h 2501900"/>
                <a:gd name="connsiteX6-29" fmla="*/ 4427254 w 4427254"/>
                <a:gd name="connsiteY6-30" fmla="*/ 1342390 h 2501900"/>
                <a:gd name="connsiteX0-31" fmla="*/ 4335814 w 4427254"/>
                <a:gd name="connsiteY0-32" fmla="*/ 1250950 h 2501900"/>
                <a:gd name="connsiteX1-33" fmla="*/ 1250950 w 4427254"/>
                <a:gd name="connsiteY1-34" fmla="*/ 2501900 h 2501900"/>
                <a:gd name="connsiteX2-35" fmla="*/ 0 w 4427254"/>
                <a:gd name="connsiteY2-36" fmla="*/ 1250950 h 2501900"/>
                <a:gd name="connsiteX3-37" fmla="*/ 1250950 w 4427254"/>
                <a:gd name="connsiteY3-38" fmla="*/ 0 h 2501900"/>
                <a:gd name="connsiteX4-39" fmla="*/ 4335814 w 4427254"/>
                <a:gd name="connsiteY4-40" fmla="*/ 1250950 h 2501900"/>
                <a:gd name="connsiteX5-41" fmla="*/ 4427254 w 4427254"/>
                <a:gd name="connsiteY5-42" fmla="*/ 1342390 h 2501900"/>
                <a:gd name="connsiteX0-43" fmla="*/ 4335814 w 4427254"/>
                <a:gd name="connsiteY0-44" fmla="*/ 1250950 h 2501900"/>
                <a:gd name="connsiteX1-45" fmla="*/ 1250950 w 4427254"/>
                <a:gd name="connsiteY1-46" fmla="*/ 2501900 h 2501900"/>
                <a:gd name="connsiteX2-47" fmla="*/ 0 w 4427254"/>
                <a:gd name="connsiteY2-48" fmla="*/ 1250950 h 2501900"/>
                <a:gd name="connsiteX3-49" fmla="*/ 1250950 w 4427254"/>
                <a:gd name="connsiteY3-50" fmla="*/ 0 h 2501900"/>
                <a:gd name="connsiteX4-51" fmla="*/ 4427254 w 4427254"/>
                <a:gd name="connsiteY4-52" fmla="*/ 1342390 h 2501900"/>
                <a:gd name="connsiteX0-53" fmla="*/ 1250950 w 4427254"/>
                <a:gd name="connsiteY0-54" fmla="*/ 2501900 h 2501900"/>
                <a:gd name="connsiteX1-55" fmla="*/ 0 w 4427254"/>
                <a:gd name="connsiteY1-56" fmla="*/ 1250950 h 2501900"/>
                <a:gd name="connsiteX2-57" fmla="*/ 1250950 w 4427254"/>
                <a:gd name="connsiteY2-58" fmla="*/ 0 h 2501900"/>
                <a:gd name="connsiteX3-59" fmla="*/ 4427254 w 4427254"/>
                <a:gd name="connsiteY3-60" fmla="*/ 1342390 h 2501900"/>
                <a:gd name="connsiteX0-61" fmla="*/ 1250950 w 1250950"/>
                <a:gd name="connsiteY0-62" fmla="*/ 2501900 h 2501900"/>
                <a:gd name="connsiteX1-63" fmla="*/ 0 w 1250950"/>
                <a:gd name="connsiteY1-64" fmla="*/ 1250950 h 2501900"/>
                <a:gd name="connsiteX2-65" fmla="*/ 1250950 w 1250950"/>
                <a:gd name="connsiteY2-66" fmla="*/ 0 h 250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0950" h="2501900">
                  <a:moveTo>
                    <a:pt x="1250950" y="2501900"/>
                  </a:moveTo>
                  <a:cubicBezTo>
                    <a:pt x="528314" y="2501900"/>
                    <a:pt x="0" y="1941831"/>
                    <a:pt x="0" y="1250950"/>
                  </a:cubicBezTo>
                  <a:cubicBezTo>
                    <a:pt x="0" y="560069"/>
                    <a:pt x="560069" y="0"/>
                    <a:pt x="1250950" y="0"/>
                  </a:cubicBezTo>
                </a:path>
              </a:pathLst>
            </a:custGeom>
            <a:noFill/>
            <a:ln w="9525">
              <a:gradFill>
                <a:gsLst>
                  <a:gs pos="0">
                    <a:srgbClr val="E4B684"/>
                  </a:gs>
                  <a:gs pos="100000">
                    <a:srgbClr val="C0936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8" name="直线连接符 57"/>
            <p:cNvCxnSpPr/>
            <p:nvPr/>
          </p:nvCxnSpPr>
          <p:spPr>
            <a:xfrm>
              <a:off x="4388107" y="3708459"/>
              <a:ext cx="869693" cy="0"/>
            </a:xfrm>
            <a:prstGeom prst="line">
              <a:avLst/>
            </a:prstGeom>
            <a:ln w="9525">
              <a:gradFill>
                <a:gsLst>
                  <a:gs pos="0">
                    <a:srgbClr val="C0936B"/>
                  </a:gs>
                  <a:gs pos="10000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线连接符 58"/>
            <p:cNvCxnSpPr/>
            <p:nvPr/>
          </p:nvCxnSpPr>
          <p:spPr>
            <a:xfrm>
              <a:off x="4400807" y="1206559"/>
              <a:ext cx="3231893" cy="0"/>
            </a:xfrm>
            <a:prstGeom prst="line">
              <a:avLst/>
            </a:prstGeom>
            <a:ln w="9525">
              <a:gradFill>
                <a:gsLst>
                  <a:gs pos="100000">
                    <a:srgbClr val="C0936B"/>
                  </a:gs>
                  <a:gs pos="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8" name="图片 87" descr="图片包含 笔记本, 黑暗, 电脑, 飞行&#10;&#10;描述已自动生成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235870" y="-157107"/>
            <a:ext cx="3186779" cy="2192336"/>
          </a:xfrm>
          <a:prstGeom prst="rect">
            <a:avLst/>
          </a:prstGeom>
        </p:spPr>
      </p:pic>
      <p:pic>
        <p:nvPicPr>
          <p:cNvPr id="97" name="图片 96" descr="图片包含 笔记本, 黑暗, 电脑, 飞行&#10;&#10;描述已自动生成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9297197" y="4689235"/>
            <a:ext cx="2582074" cy="1776331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4008086" y="1625827"/>
            <a:ext cx="4175829" cy="50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kumimoji="1" spc="2400">
                <a:gradFill>
                  <a:gsLst>
                    <a:gs pos="0">
                      <a:srgbClr val="C58F67"/>
                    </a:gs>
                    <a:gs pos="100000">
                      <a:srgbClr val="C58F67"/>
                    </a:gs>
                    <a:gs pos="50000">
                      <a:srgbClr val="E4B684"/>
                    </a:gs>
                  </a:gsLst>
                  <a:lin ang="2700000" scaled="0"/>
                </a:gradFill>
                <a:latin typeface="思源宋体 CN" panose="02020400000000000000" pitchFamily="18" charset="-128"/>
                <a:ea typeface="思源宋体 CN" panose="02020400000000000000" pitchFamily="18" charset="-128"/>
              </a:defRPr>
            </a:lvl1pPr>
          </a:lstStyle>
          <a:p>
            <a:r>
              <a:rPr lang="zh-CN" altLang="en-US" sz="2400" b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语文精品课件</a:t>
            </a:r>
          </a:p>
        </p:txBody>
      </p:sp>
      <p:sp>
        <p:nvSpPr>
          <p:cNvPr id="31" name="文本框 66"/>
          <p:cNvSpPr txBox="1">
            <a:spLocks noChangeArrowheads="1"/>
          </p:cNvSpPr>
          <p:nvPr/>
        </p:nvSpPr>
        <p:spPr bwMode="auto">
          <a:xfrm>
            <a:off x="2894803" y="2421461"/>
            <a:ext cx="640239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kumimoji="1" lang="zh-CN" altLang="en-US" sz="6000" b="1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思源宋体 Heavy" panose="02020900000000000000" pitchFamily="18" charset="-122"/>
                <a:ea typeface="思源宋体 Heavy" panose="02020900000000000000" pitchFamily="18" charset="-122"/>
                <a:sym typeface="Arial" panose="020B0604020202020204" pitchFamily="34" charset="0"/>
              </a:rPr>
              <a:t>寓言四则 第</a:t>
            </a:r>
            <a:r>
              <a:rPr kumimoji="1" lang="en-US" altLang="zh-CN" sz="6000" b="1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思源宋体 Heavy" panose="02020900000000000000" pitchFamily="18" charset="-122"/>
                <a:ea typeface="思源宋体 Heavy" panose="02020900000000000000" pitchFamily="18" charset="-122"/>
                <a:sym typeface="Arial" panose="020B0604020202020204" pitchFamily="34" charset="0"/>
              </a:rPr>
              <a:t>2</a:t>
            </a:r>
            <a:r>
              <a:rPr kumimoji="1" lang="zh-CN" altLang="en-US" sz="6000" b="1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思源宋体 Heavy" panose="02020900000000000000" pitchFamily="18" charset="-122"/>
                <a:ea typeface="思源宋体 Heavy" panose="02020900000000000000" pitchFamily="18" charset="-122"/>
                <a:sym typeface="Arial" panose="020B0604020202020204" pitchFamily="34" charset="0"/>
              </a:rPr>
              <a:t>课时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144645" y="3948273"/>
            <a:ext cx="3902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七</a:t>
            </a:r>
            <a:r>
              <a:rPr lang="zh-CN" altLang="zh-CN" sz="1800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年级</a:t>
            </a:r>
            <a:r>
              <a:rPr lang="zh-CN" altLang="en-US" sz="1800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上</a:t>
            </a:r>
            <a:r>
              <a:rPr lang="zh-CN" altLang="zh-CN" sz="1800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册</a:t>
            </a:r>
            <a:r>
              <a:rPr lang="en-US" altLang="zh-CN" sz="1800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zh-CN" altLang="en-US" sz="1800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人教版</a:t>
            </a:r>
            <a:r>
              <a:rPr lang="zh-CN" altLang="zh-CN" sz="1800" b="1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</a:t>
            </a:r>
            <a:endParaRPr lang="zh-CN" altLang="en-US" sz="1800" spc="300" dirty="0">
              <a:latin typeface="Arial" panose="020B0604020202020204" pitchFamily="34" charset="0"/>
              <a:ea typeface="思源黑体 CN Medium" panose="020B06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8674100" y="1052513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936B">
                  <a:alpha val="28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: 圆角 35"/>
          <p:cNvSpPr/>
          <p:nvPr/>
        </p:nvSpPr>
        <p:spPr>
          <a:xfrm flipH="1">
            <a:off x="-339480" y="4733600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936B">
                  <a:alpha val="28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: 圆角 36"/>
          <p:cNvSpPr/>
          <p:nvPr/>
        </p:nvSpPr>
        <p:spPr>
          <a:xfrm flipH="1">
            <a:off x="781251" y="5108014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4B684">
                  <a:alpha val="46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: 圆角 38"/>
          <p:cNvSpPr/>
          <p:nvPr/>
        </p:nvSpPr>
        <p:spPr>
          <a:xfrm>
            <a:off x="8183915" y="1455776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4B684">
                  <a:alpha val="46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0" grpId="0"/>
      <p:bldP spid="31" grpId="0"/>
      <p:bldP spid="33" grpId="0"/>
      <p:bldP spid="5" grpId="0" animBg="1"/>
      <p:bldP spid="36" grpId="0" animBg="1"/>
      <p:bldP spid="37" grpId="0" animBg="1"/>
      <p:bldP spid="3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副标题 6146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406007" y="1541780"/>
            <a:ext cx="8569325" cy="18716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10000"/>
              </a:lnSpc>
              <a:spcBef>
                <a:spcPct val="20000"/>
              </a:spcBef>
              <a:buClr>
                <a:srgbClr val="BBE0E3"/>
              </a:buClr>
              <a:buSzPct val="65000"/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有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闻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而传之者：“丁氏穿井得一人。”国人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道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之，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闻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之于宋君。</a:t>
            </a:r>
            <a:endParaRPr lang="zh-CN" altLang="en-US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66" name="文本框 6148"/>
          <p:cNvSpPr/>
          <p:nvPr>
            <p:custDataLst>
              <p:tags r:id="rId2"/>
            </p:custDataLst>
          </p:nvPr>
        </p:nvSpPr>
        <p:spPr>
          <a:xfrm>
            <a:off x="816653" y="2015946"/>
            <a:ext cx="971550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lang="zh-CN" altLang="en-US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听到</a:t>
            </a:r>
            <a:endParaRPr lang="zh-CN" altLang="en-US" sz="2400" kern="0" dirty="0">
              <a:solidFill>
                <a:srgbClr val="0070C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67" name="文本框 6151"/>
          <p:cNvSpPr/>
          <p:nvPr>
            <p:custDataLst>
              <p:tags r:id="rId3"/>
            </p:custDataLst>
          </p:nvPr>
        </p:nvSpPr>
        <p:spPr>
          <a:xfrm>
            <a:off x="6169026" y="2015946"/>
            <a:ext cx="900112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lang="zh-CN" altLang="en-US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讲述</a:t>
            </a:r>
            <a:endParaRPr lang="zh-CN" altLang="en-US" sz="2400" kern="0" dirty="0">
              <a:solidFill>
                <a:srgbClr val="0070C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68" name="文本框 6153"/>
          <p:cNvSpPr/>
          <p:nvPr>
            <p:custDataLst>
              <p:tags r:id="rId4"/>
            </p:custDataLst>
          </p:nvPr>
        </p:nvSpPr>
        <p:spPr>
          <a:xfrm>
            <a:off x="4418649" y="2015946"/>
            <a:ext cx="1987550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lang="zh-CN" altLang="en-US" sz="24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知道、听说</a:t>
            </a:r>
            <a:endParaRPr lang="zh-CN" altLang="en-US" sz="2400" kern="0">
              <a:solidFill>
                <a:srgbClr val="0070C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69" name="文本框 6149"/>
          <p:cNvSpPr/>
          <p:nvPr>
            <p:custDataLst>
              <p:tags r:id="rId5"/>
            </p:custDataLst>
          </p:nvPr>
        </p:nvSpPr>
        <p:spPr>
          <a:xfrm>
            <a:off x="660400" y="2785746"/>
            <a:ext cx="10836275" cy="165686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ts val="6060"/>
              </a:lnSpc>
            </a:pP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有人听说了这件事，并传播开来说：“丁家挖井挖到了一个人。”国都里的人都在讲述这件事，使宋国的国君知道了这件事。</a:t>
            </a:r>
            <a:endParaRPr lang="zh-CN" altLang="en-US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67" grpId="0" animBg="1"/>
      <p:bldP spid="11268" grpId="0" animBg="1"/>
      <p:bldP spid="1126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副标题 7170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316690" y="2198405"/>
            <a:ext cx="12050711" cy="27368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10000"/>
              </a:lnSpc>
              <a:spcBef>
                <a:spcPct val="20000"/>
              </a:spcBef>
              <a:buClr>
                <a:srgbClr val="BBE0E3"/>
              </a:buClr>
              <a:buSzPct val="65000"/>
            </a:pP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宋君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令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人问之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于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丁氏。丁氏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对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曰：“得一人之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使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，非得一人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于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井中也。”求闻之若此，不若无闻也。 </a:t>
            </a:r>
            <a:endParaRPr lang="zh-CN" altLang="en-US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290" name="文本框 7172"/>
          <p:cNvSpPr/>
          <p:nvPr>
            <p:custDataLst>
              <p:tags r:id="rId2"/>
            </p:custDataLst>
          </p:nvPr>
        </p:nvSpPr>
        <p:spPr>
          <a:xfrm flipH="1">
            <a:off x="1086786" y="2705423"/>
            <a:ext cx="2209166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zh-CN" altLang="en-US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派</a:t>
            </a:r>
            <a:endParaRPr lang="zh-CN" altLang="en-US" sz="2400" kern="0" dirty="0">
              <a:solidFill>
                <a:srgbClr val="0070C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291" name="文本框 7174"/>
          <p:cNvSpPr/>
          <p:nvPr>
            <p:custDataLst>
              <p:tags r:id="rId3"/>
            </p:custDataLst>
          </p:nvPr>
        </p:nvSpPr>
        <p:spPr>
          <a:xfrm>
            <a:off x="2028491" y="2705422"/>
            <a:ext cx="531813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lang="zh-CN" altLang="en-US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向</a:t>
            </a:r>
            <a:endParaRPr lang="zh-CN" altLang="en-US" sz="2400" kern="0" dirty="0">
              <a:solidFill>
                <a:srgbClr val="0070C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292" name="文本框 7177"/>
          <p:cNvSpPr/>
          <p:nvPr>
            <p:custDataLst>
              <p:tags r:id="rId4"/>
            </p:custDataLst>
          </p:nvPr>
        </p:nvSpPr>
        <p:spPr>
          <a:xfrm>
            <a:off x="3047032" y="2705422"/>
            <a:ext cx="2016125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lang="zh-CN" altLang="en-US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应答，回答 </a:t>
            </a:r>
            <a:endParaRPr lang="zh-CN" altLang="en-US" sz="2400" kern="0" dirty="0">
              <a:solidFill>
                <a:srgbClr val="0070C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293" name="文本框 7180"/>
          <p:cNvSpPr/>
          <p:nvPr>
            <p:custDataLst>
              <p:tags r:id="rId5"/>
            </p:custDataLst>
          </p:nvPr>
        </p:nvSpPr>
        <p:spPr>
          <a:xfrm>
            <a:off x="5655221" y="2705422"/>
            <a:ext cx="936625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lang="zh-CN" altLang="en-US" sz="24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劳力</a:t>
            </a:r>
            <a:endParaRPr lang="zh-CN" altLang="en-US" sz="2400" kern="0">
              <a:solidFill>
                <a:srgbClr val="0070C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294" name="文本框 7181"/>
          <p:cNvSpPr/>
          <p:nvPr>
            <p:custDataLst>
              <p:tags r:id="rId6"/>
            </p:custDataLst>
          </p:nvPr>
        </p:nvSpPr>
        <p:spPr>
          <a:xfrm>
            <a:off x="7157230" y="2705422"/>
            <a:ext cx="576262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zh-CN" altLang="en-US" sz="24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在</a:t>
            </a:r>
            <a:endParaRPr lang="zh-CN" altLang="en-US" sz="2400" kern="0">
              <a:solidFill>
                <a:srgbClr val="0070C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295" name="文本框 7173"/>
          <p:cNvSpPr/>
          <p:nvPr>
            <p:custDataLst>
              <p:tags r:id="rId7"/>
            </p:custDataLst>
          </p:nvPr>
        </p:nvSpPr>
        <p:spPr>
          <a:xfrm>
            <a:off x="712770" y="3277864"/>
            <a:ext cx="10836275" cy="193899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30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宋国国君派人向丁家询问，丁家回答：“（家里打了井，不必再派人到外面打水）得到了一个人的劳力，并非在井中得到了一个人。” 寻到的消息如此，还不如不知道。 </a:t>
            </a:r>
          </a:p>
        </p:txBody>
      </p:sp>
      <p:sp>
        <p:nvSpPr>
          <p:cNvPr id="10" name="矩形 9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1" grpId="0" animBg="1"/>
      <p:bldP spid="12292" grpId="0" animBg="1"/>
      <p:bldP spid="12293" grpId="0" animBg="1"/>
      <p:bldP spid="12294" grpId="0" animBg="1"/>
      <p:bldP spid="1229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Box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42886" y="1372830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步骤三  质疑问难  深层探究</a:t>
            </a:r>
          </a:p>
        </p:txBody>
      </p:sp>
      <p:sp>
        <p:nvSpPr>
          <p:cNvPr id="13315" name="TextBox 3"/>
          <p:cNvSpPr/>
          <p:nvPr>
            <p:custDataLst>
              <p:tags r:id="rId2"/>
            </p:custDataLst>
          </p:nvPr>
        </p:nvSpPr>
        <p:spPr>
          <a:xfrm>
            <a:off x="2037189" y="1834495"/>
            <a:ext cx="10757851" cy="440120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．读《穿井得一人》后做题。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丁家为什么要挖井？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丁氏家中没有井，必须到外面打水浇地，因此家中经常有一个人要住在外面。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丁家穿井后，告人曰：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吾穿井得一人。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这是什么意思？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意思是我家打井节省了一个劳动力。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(3)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传话的人把丁氏的话听成了什么意思？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听成了姓丁的人家打井挖出了一个人。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/>
          <p:nvPr>
            <p:custDataLst>
              <p:tags r:id="rId1"/>
            </p:custDataLst>
          </p:nvPr>
        </p:nvSpPr>
        <p:spPr>
          <a:xfrm>
            <a:off x="1043853" y="1487184"/>
            <a:ext cx="10300736" cy="440120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(4)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宋君是怎样知道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丁氏穿井得人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这个消息的？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丁氏告诉别人说自己家打了井之后得到一个人，后来有人听到这话，传播说：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丁家打井挖出了一个人。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最后都城的人都谈论这件事，一直传到宋国国君那里。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(5)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丁氏是怎样向宋君解释的？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丁氏回答说：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我家是得到一个人的劳力可以用，并不是从井中挖出一个人来呀。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endParaRPr lang="zh-CN" altLang="zh-CN" sz="20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(6)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从丁氏的角度来谈谈你得到的启示。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在交际中，语言的表达很重要，必须做到表达准确、清晰，以避免不必要的误会和歧义。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 fill="hold"/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 fill="hold"/>
                                        <p:tgtEl>
                                          <p:spTgt spid="14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 fill="hold"/>
                                        <p:tgtEl>
                                          <p:spTgt spid="14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"/>
          <p:cNvSpPr/>
          <p:nvPr>
            <p:custDataLst>
              <p:tags r:id="rId1"/>
            </p:custDataLst>
          </p:nvPr>
        </p:nvSpPr>
        <p:spPr>
          <a:xfrm>
            <a:off x="944730" y="1527473"/>
            <a:ext cx="10551945" cy="440120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(7)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宋君是一个怎样的人？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宋君派人调查穿井得一人的事情，说明他是一个不偏听偏信，注重调查之人。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(8)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这则寓言故事说明了一个什么道理？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告诉人们不可轻信传言并盲目传播，说话、念词不要产生歧义。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(9)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现实生活中有没有类似情况？如有，我们应该怎样去对待？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在现实生活中对待传闻都应采取调查研究的审慎的态度、去伪存真的求实精神。不要轻信，不能盲从，更不能以讹传讹。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 fill="hold"/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 fill="hold"/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 fill="hold"/>
                                        <p:tgtEl>
                                          <p:spTgt spid="15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"/>
          <p:cNvSpPr/>
          <p:nvPr>
            <p:custDataLst>
              <p:tags r:id="rId1"/>
            </p:custDataLst>
          </p:nvPr>
        </p:nvSpPr>
        <p:spPr>
          <a:xfrm>
            <a:off x="842886" y="1245019"/>
            <a:ext cx="10566794" cy="185037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．读《杞人忧天》后做题。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“杞人忧天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现在成为一个成语，请解释其意义，并写出一个近义词。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比喻不必要的或缺乏根据的忧虑和担心。庸人自扰。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55270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/>
          <p:nvPr>
            <p:custDataLst>
              <p:tags r:id="rId1"/>
            </p:custDataLst>
          </p:nvPr>
        </p:nvSpPr>
        <p:spPr>
          <a:xfrm>
            <a:off x="2837022" y="1383853"/>
            <a:ext cx="8569325" cy="458189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杞人为什么会有忧天地崩坠的想法？谈谈你的理解。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①当时人们对宇宙的认识有限。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②当时由于缺乏科学的认识导致人们普遍敬畏自然。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③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当时人类还没有完全认识自然界。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(3)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这则寓言嘲讽了什么样的人？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嘲讽对一些不必要的事或基本上不会发生的事担心的人。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 fill="hold"/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 fill="hold"/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 fill="hold"/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 fill="hold"/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/>
          <p:nvPr>
            <p:custDataLst>
              <p:tags r:id="rId1"/>
            </p:custDataLst>
          </p:nvPr>
        </p:nvSpPr>
        <p:spPr>
          <a:xfrm>
            <a:off x="1636706" y="2079031"/>
            <a:ext cx="9315998" cy="317009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(4)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如果从积极的方面看待杞人忧天，你会作怎样的评价？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忧地忧天，匹夫有责。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20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世纪末期，灾难深重的中华民族终于迎来了科学的春天，为了不辜负这千载难逢的历史机遇，早日实现民族复兴，也为了拯救严重的全球生态危机，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世纪该忧地忧天了，人类该忧地忧天了。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Box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0884" y="1593042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步骤四  总结课文  拓展延伸</a:t>
            </a:r>
          </a:p>
        </p:txBody>
      </p:sp>
      <p:sp>
        <p:nvSpPr>
          <p:cNvPr id="19459" name="TextBox 3"/>
          <p:cNvSpPr/>
          <p:nvPr>
            <p:custDataLst>
              <p:tags r:id="rId2"/>
            </p:custDataLst>
          </p:nvPr>
        </p:nvSpPr>
        <p:spPr>
          <a:xfrm>
            <a:off x="1958253" y="2215481"/>
            <a:ext cx="9084885" cy="378565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．总结课文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《穿井得一人》：对于道听途说的传言，万勿轻信，必须认真地思索，进行实际考察，否则很容易把事情搞错。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《杞人忧天》：告诉我们不要毫无根据地忧虑和担心。</a:t>
            </a:r>
          </a:p>
          <a:p>
            <a:pPr>
              <a:lnSpc>
                <a:spcPct val="2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．拓展延伸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课外阅读《伊索寓言》和中国古代寓言故事。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4172" y="1398616"/>
            <a:ext cx="260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板书设计：</a:t>
            </a:r>
          </a:p>
        </p:txBody>
      </p:sp>
      <p:pic>
        <p:nvPicPr>
          <p:cNvPr id="31747" name="图片 2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05"/>
          <a:stretch>
            <a:fillRect/>
          </a:stretch>
        </p:blipFill>
        <p:spPr bwMode="auto">
          <a:xfrm>
            <a:off x="2837022" y="2154208"/>
            <a:ext cx="7010400" cy="1847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图片 29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24"/>
          <a:stretch>
            <a:fillRect/>
          </a:stretch>
        </p:blipFill>
        <p:spPr bwMode="auto">
          <a:xfrm>
            <a:off x="2837022" y="4127450"/>
            <a:ext cx="7010400" cy="187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Box 5"/>
          <p:cNvSpPr/>
          <p:nvPr/>
        </p:nvSpPr>
        <p:spPr>
          <a:xfrm>
            <a:off x="1343687" y="1994023"/>
            <a:ext cx="9367855" cy="317009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上一节课，我们学了两则古希腊的寓言故事，今天，我们来学习两个中国古代的寓言故事。中国古代有许多这样的寓言故事，它们就像珍珠一样散布在古代思想家的作品中，用它们作为论据来阐明事理，非常具有说服力，如《穿井得一人》和《杞人忧天》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形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-34702" t="14304" r="56378" b="-12992"/>
          <a:stretch>
            <a:fillRect/>
          </a:stretch>
        </p:blipFill>
        <p:spPr>
          <a:xfrm>
            <a:off x="8674100" y="-939800"/>
            <a:ext cx="1193800" cy="1193800"/>
          </a:xfrm>
          <a:custGeom>
            <a:avLst/>
            <a:gdLst>
              <a:gd name="connsiteX0" fmla="*/ 0 w 1193800"/>
              <a:gd name="connsiteY0" fmla="*/ 0 h 1193800"/>
              <a:gd name="connsiteX1" fmla="*/ 528927 w 1193800"/>
              <a:gd name="connsiteY1" fmla="*/ 0 h 1193800"/>
              <a:gd name="connsiteX2" fmla="*/ 528927 w 1193800"/>
              <a:gd name="connsiteY2" fmla="*/ 1036635 h 1193800"/>
              <a:gd name="connsiteX3" fmla="*/ 1193800 w 1193800"/>
              <a:gd name="connsiteY3" fmla="*/ 1036635 h 1193800"/>
              <a:gd name="connsiteX4" fmla="*/ 1193800 w 1193800"/>
              <a:gd name="connsiteY4" fmla="*/ 1193800 h 1193800"/>
              <a:gd name="connsiteX5" fmla="*/ 0 w 1193800"/>
              <a:gd name="connsiteY5" fmla="*/ 1193800 h 1193800"/>
              <a:gd name="connsiteX6" fmla="*/ 0 w 1193800"/>
              <a:gd name="connsiteY6" fmla="*/ 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3800" h="1193800">
                <a:moveTo>
                  <a:pt x="0" y="0"/>
                </a:moveTo>
                <a:lnTo>
                  <a:pt x="528927" y="0"/>
                </a:lnTo>
                <a:lnTo>
                  <a:pt x="528927" y="1036635"/>
                </a:lnTo>
                <a:lnTo>
                  <a:pt x="1193800" y="1036635"/>
                </a:lnTo>
                <a:lnTo>
                  <a:pt x="1193800" y="1193800"/>
                </a:lnTo>
                <a:lnTo>
                  <a:pt x="0" y="1193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4" name="任意形状 33"/>
          <p:cNvSpPr/>
          <p:nvPr/>
        </p:nvSpPr>
        <p:spPr>
          <a:xfrm>
            <a:off x="2736720" y="2598177"/>
            <a:ext cx="546250" cy="797387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任意形状 34"/>
          <p:cNvSpPr>
            <a:spLocks noChangeAspect="1"/>
          </p:cNvSpPr>
          <p:nvPr/>
        </p:nvSpPr>
        <p:spPr>
          <a:xfrm rot="4500000">
            <a:off x="8535731" y="3611727"/>
            <a:ext cx="360000" cy="525509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1829259" y="2208717"/>
            <a:ext cx="1652091" cy="922041"/>
            <a:chOff x="3149857" y="1206559"/>
            <a:chExt cx="4482843" cy="2501900"/>
          </a:xfrm>
        </p:grpSpPr>
        <p:sp>
          <p:nvSpPr>
            <p:cNvPr id="49" name="圆角矩形 48"/>
            <p:cNvSpPr/>
            <p:nvPr/>
          </p:nvSpPr>
          <p:spPr>
            <a:xfrm>
              <a:off x="3149857" y="1206559"/>
              <a:ext cx="1250950" cy="2501900"/>
            </a:xfrm>
            <a:custGeom>
              <a:avLst/>
              <a:gdLst>
                <a:gd name="connsiteX0" fmla="*/ 0 w 4335814"/>
                <a:gd name="connsiteY0" fmla="*/ 1250950 h 2501900"/>
                <a:gd name="connsiteX1" fmla="*/ 1250950 w 4335814"/>
                <a:gd name="connsiteY1" fmla="*/ 0 h 2501900"/>
                <a:gd name="connsiteX2" fmla="*/ 3084864 w 4335814"/>
                <a:gd name="connsiteY2" fmla="*/ 0 h 2501900"/>
                <a:gd name="connsiteX3" fmla="*/ 4335814 w 4335814"/>
                <a:gd name="connsiteY3" fmla="*/ 1250950 h 2501900"/>
                <a:gd name="connsiteX4" fmla="*/ 4335814 w 4335814"/>
                <a:gd name="connsiteY4" fmla="*/ 1250950 h 2501900"/>
                <a:gd name="connsiteX5" fmla="*/ 3084864 w 4335814"/>
                <a:gd name="connsiteY5" fmla="*/ 2501900 h 2501900"/>
                <a:gd name="connsiteX6" fmla="*/ 1250950 w 4335814"/>
                <a:gd name="connsiteY6" fmla="*/ 2501900 h 2501900"/>
                <a:gd name="connsiteX7" fmla="*/ 0 w 4335814"/>
                <a:gd name="connsiteY7" fmla="*/ 1250950 h 2501900"/>
                <a:gd name="connsiteX0-1" fmla="*/ 4335814 w 4427254"/>
                <a:gd name="connsiteY0-2" fmla="*/ 1250950 h 2501900"/>
                <a:gd name="connsiteX1-3" fmla="*/ 3084864 w 4427254"/>
                <a:gd name="connsiteY1-4" fmla="*/ 2501900 h 2501900"/>
                <a:gd name="connsiteX2-5" fmla="*/ 1250950 w 4427254"/>
                <a:gd name="connsiteY2-6" fmla="*/ 2501900 h 2501900"/>
                <a:gd name="connsiteX3-7" fmla="*/ 0 w 4427254"/>
                <a:gd name="connsiteY3-8" fmla="*/ 1250950 h 2501900"/>
                <a:gd name="connsiteX4-9" fmla="*/ 1250950 w 4427254"/>
                <a:gd name="connsiteY4-10" fmla="*/ 0 h 2501900"/>
                <a:gd name="connsiteX5-11" fmla="*/ 3084864 w 4427254"/>
                <a:gd name="connsiteY5-12" fmla="*/ 0 h 2501900"/>
                <a:gd name="connsiteX6-13" fmla="*/ 4335814 w 4427254"/>
                <a:gd name="connsiteY6-14" fmla="*/ 1250950 h 2501900"/>
                <a:gd name="connsiteX7-15" fmla="*/ 4427254 w 4427254"/>
                <a:gd name="connsiteY7-16" fmla="*/ 1342390 h 2501900"/>
                <a:gd name="connsiteX0-17" fmla="*/ 4335814 w 4427254"/>
                <a:gd name="connsiteY0-18" fmla="*/ 1250950 h 2501900"/>
                <a:gd name="connsiteX1-19" fmla="*/ 3084864 w 4427254"/>
                <a:gd name="connsiteY1-20" fmla="*/ 2501900 h 2501900"/>
                <a:gd name="connsiteX2-21" fmla="*/ 1250950 w 4427254"/>
                <a:gd name="connsiteY2-22" fmla="*/ 2501900 h 2501900"/>
                <a:gd name="connsiteX3-23" fmla="*/ 0 w 4427254"/>
                <a:gd name="connsiteY3-24" fmla="*/ 1250950 h 2501900"/>
                <a:gd name="connsiteX4-25" fmla="*/ 1250950 w 4427254"/>
                <a:gd name="connsiteY4-26" fmla="*/ 0 h 2501900"/>
                <a:gd name="connsiteX5-27" fmla="*/ 4335814 w 4427254"/>
                <a:gd name="connsiteY5-28" fmla="*/ 1250950 h 2501900"/>
                <a:gd name="connsiteX6-29" fmla="*/ 4427254 w 4427254"/>
                <a:gd name="connsiteY6-30" fmla="*/ 1342390 h 2501900"/>
                <a:gd name="connsiteX0-31" fmla="*/ 4335814 w 4427254"/>
                <a:gd name="connsiteY0-32" fmla="*/ 1250950 h 2501900"/>
                <a:gd name="connsiteX1-33" fmla="*/ 1250950 w 4427254"/>
                <a:gd name="connsiteY1-34" fmla="*/ 2501900 h 2501900"/>
                <a:gd name="connsiteX2-35" fmla="*/ 0 w 4427254"/>
                <a:gd name="connsiteY2-36" fmla="*/ 1250950 h 2501900"/>
                <a:gd name="connsiteX3-37" fmla="*/ 1250950 w 4427254"/>
                <a:gd name="connsiteY3-38" fmla="*/ 0 h 2501900"/>
                <a:gd name="connsiteX4-39" fmla="*/ 4335814 w 4427254"/>
                <a:gd name="connsiteY4-40" fmla="*/ 1250950 h 2501900"/>
                <a:gd name="connsiteX5-41" fmla="*/ 4427254 w 4427254"/>
                <a:gd name="connsiteY5-42" fmla="*/ 1342390 h 2501900"/>
                <a:gd name="connsiteX0-43" fmla="*/ 4335814 w 4427254"/>
                <a:gd name="connsiteY0-44" fmla="*/ 1250950 h 2501900"/>
                <a:gd name="connsiteX1-45" fmla="*/ 1250950 w 4427254"/>
                <a:gd name="connsiteY1-46" fmla="*/ 2501900 h 2501900"/>
                <a:gd name="connsiteX2-47" fmla="*/ 0 w 4427254"/>
                <a:gd name="connsiteY2-48" fmla="*/ 1250950 h 2501900"/>
                <a:gd name="connsiteX3-49" fmla="*/ 1250950 w 4427254"/>
                <a:gd name="connsiteY3-50" fmla="*/ 0 h 2501900"/>
                <a:gd name="connsiteX4-51" fmla="*/ 4427254 w 4427254"/>
                <a:gd name="connsiteY4-52" fmla="*/ 1342390 h 2501900"/>
                <a:gd name="connsiteX0-53" fmla="*/ 1250950 w 4427254"/>
                <a:gd name="connsiteY0-54" fmla="*/ 2501900 h 2501900"/>
                <a:gd name="connsiteX1-55" fmla="*/ 0 w 4427254"/>
                <a:gd name="connsiteY1-56" fmla="*/ 1250950 h 2501900"/>
                <a:gd name="connsiteX2-57" fmla="*/ 1250950 w 4427254"/>
                <a:gd name="connsiteY2-58" fmla="*/ 0 h 2501900"/>
                <a:gd name="connsiteX3-59" fmla="*/ 4427254 w 4427254"/>
                <a:gd name="connsiteY3-60" fmla="*/ 1342390 h 2501900"/>
                <a:gd name="connsiteX0-61" fmla="*/ 1250950 w 1250950"/>
                <a:gd name="connsiteY0-62" fmla="*/ 2501900 h 2501900"/>
                <a:gd name="connsiteX1-63" fmla="*/ 0 w 1250950"/>
                <a:gd name="connsiteY1-64" fmla="*/ 1250950 h 2501900"/>
                <a:gd name="connsiteX2-65" fmla="*/ 1250950 w 1250950"/>
                <a:gd name="connsiteY2-66" fmla="*/ 0 h 250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0950" h="2501900">
                  <a:moveTo>
                    <a:pt x="1250950" y="2501900"/>
                  </a:moveTo>
                  <a:cubicBezTo>
                    <a:pt x="528314" y="2501900"/>
                    <a:pt x="0" y="1941831"/>
                    <a:pt x="0" y="1250950"/>
                  </a:cubicBezTo>
                  <a:cubicBezTo>
                    <a:pt x="0" y="560069"/>
                    <a:pt x="560069" y="0"/>
                    <a:pt x="1250950" y="0"/>
                  </a:cubicBezTo>
                </a:path>
              </a:pathLst>
            </a:custGeom>
            <a:noFill/>
            <a:ln w="9525">
              <a:gradFill>
                <a:gsLst>
                  <a:gs pos="0">
                    <a:srgbClr val="E4B684"/>
                  </a:gs>
                  <a:gs pos="100000">
                    <a:srgbClr val="C0936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1" name="直线连接符 50"/>
            <p:cNvCxnSpPr/>
            <p:nvPr/>
          </p:nvCxnSpPr>
          <p:spPr>
            <a:xfrm>
              <a:off x="4400807" y="3708459"/>
              <a:ext cx="869693" cy="0"/>
            </a:xfrm>
            <a:prstGeom prst="line">
              <a:avLst/>
            </a:prstGeom>
            <a:ln w="9525">
              <a:gradFill>
                <a:gsLst>
                  <a:gs pos="0">
                    <a:srgbClr val="C0936B"/>
                  </a:gs>
                  <a:gs pos="10000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线连接符 52"/>
            <p:cNvCxnSpPr/>
            <p:nvPr/>
          </p:nvCxnSpPr>
          <p:spPr>
            <a:xfrm>
              <a:off x="4400807" y="1206559"/>
              <a:ext cx="3231893" cy="0"/>
            </a:xfrm>
            <a:prstGeom prst="line">
              <a:avLst/>
            </a:prstGeom>
            <a:ln w="9525">
              <a:gradFill>
                <a:gsLst>
                  <a:gs pos="100000">
                    <a:srgbClr val="C0936B"/>
                  </a:gs>
                  <a:gs pos="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 rot="10800000">
            <a:off x="8329379" y="3537853"/>
            <a:ext cx="1445117" cy="806528"/>
            <a:chOff x="3149857" y="1206559"/>
            <a:chExt cx="4482843" cy="2501900"/>
          </a:xfrm>
        </p:grpSpPr>
        <p:sp>
          <p:nvSpPr>
            <p:cNvPr id="57" name="圆角矩形 48"/>
            <p:cNvSpPr/>
            <p:nvPr/>
          </p:nvSpPr>
          <p:spPr>
            <a:xfrm>
              <a:off x="3149857" y="1206559"/>
              <a:ext cx="1250950" cy="2501900"/>
            </a:xfrm>
            <a:custGeom>
              <a:avLst/>
              <a:gdLst>
                <a:gd name="connsiteX0" fmla="*/ 0 w 4335814"/>
                <a:gd name="connsiteY0" fmla="*/ 1250950 h 2501900"/>
                <a:gd name="connsiteX1" fmla="*/ 1250950 w 4335814"/>
                <a:gd name="connsiteY1" fmla="*/ 0 h 2501900"/>
                <a:gd name="connsiteX2" fmla="*/ 3084864 w 4335814"/>
                <a:gd name="connsiteY2" fmla="*/ 0 h 2501900"/>
                <a:gd name="connsiteX3" fmla="*/ 4335814 w 4335814"/>
                <a:gd name="connsiteY3" fmla="*/ 1250950 h 2501900"/>
                <a:gd name="connsiteX4" fmla="*/ 4335814 w 4335814"/>
                <a:gd name="connsiteY4" fmla="*/ 1250950 h 2501900"/>
                <a:gd name="connsiteX5" fmla="*/ 3084864 w 4335814"/>
                <a:gd name="connsiteY5" fmla="*/ 2501900 h 2501900"/>
                <a:gd name="connsiteX6" fmla="*/ 1250950 w 4335814"/>
                <a:gd name="connsiteY6" fmla="*/ 2501900 h 2501900"/>
                <a:gd name="connsiteX7" fmla="*/ 0 w 4335814"/>
                <a:gd name="connsiteY7" fmla="*/ 1250950 h 2501900"/>
                <a:gd name="connsiteX0-1" fmla="*/ 4335814 w 4427254"/>
                <a:gd name="connsiteY0-2" fmla="*/ 1250950 h 2501900"/>
                <a:gd name="connsiteX1-3" fmla="*/ 3084864 w 4427254"/>
                <a:gd name="connsiteY1-4" fmla="*/ 2501900 h 2501900"/>
                <a:gd name="connsiteX2-5" fmla="*/ 1250950 w 4427254"/>
                <a:gd name="connsiteY2-6" fmla="*/ 2501900 h 2501900"/>
                <a:gd name="connsiteX3-7" fmla="*/ 0 w 4427254"/>
                <a:gd name="connsiteY3-8" fmla="*/ 1250950 h 2501900"/>
                <a:gd name="connsiteX4-9" fmla="*/ 1250950 w 4427254"/>
                <a:gd name="connsiteY4-10" fmla="*/ 0 h 2501900"/>
                <a:gd name="connsiteX5-11" fmla="*/ 3084864 w 4427254"/>
                <a:gd name="connsiteY5-12" fmla="*/ 0 h 2501900"/>
                <a:gd name="connsiteX6-13" fmla="*/ 4335814 w 4427254"/>
                <a:gd name="connsiteY6-14" fmla="*/ 1250950 h 2501900"/>
                <a:gd name="connsiteX7-15" fmla="*/ 4427254 w 4427254"/>
                <a:gd name="connsiteY7-16" fmla="*/ 1342390 h 2501900"/>
                <a:gd name="connsiteX0-17" fmla="*/ 4335814 w 4427254"/>
                <a:gd name="connsiteY0-18" fmla="*/ 1250950 h 2501900"/>
                <a:gd name="connsiteX1-19" fmla="*/ 3084864 w 4427254"/>
                <a:gd name="connsiteY1-20" fmla="*/ 2501900 h 2501900"/>
                <a:gd name="connsiteX2-21" fmla="*/ 1250950 w 4427254"/>
                <a:gd name="connsiteY2-22" fmla="*/ 2501900 h 2501900"/>
                <a:gd name="connsiteX3-23" fmla="*/ 0 w 4427254"/>
                <a:gd name="connsiteY3-24" fmla="*/ 1250950 h 2501900"/>
                <a:gd name="connsiteX4-25" fmla="*/ 1250950 w 4427254"/>
                <a:gd name="connsiteY4-26" fmla="*/ 0 h 2501900"/>
                <a:gd name="connsiteX5-27" fmla="*/ 4335814 w 4427254"/>
                <a:gd name="connsiteY5-28" fmla="*/ 1250950 h 2501900"/>
                <a:gd name="connsiteX6-29" fmla="*/ 4427254 w 4427254"/>
                <a:gd name="connsiteY6-30" fmla="*/ 1342390 h 2501900"/>
                <a:gd name="connsiteX0-31" fmla="*/ 4335814 w 4427254"/>
                <a:gd name="connsiteY0-32" fmla="*/ 1250950 h 2501900"/>
                <a:gd name="connsiteX1-33" fmla="*/ 1250950 w 4427254"/>
                <a:gd name="connsiteY1-34" fmla="*/ 2501900 h 2501900"/>
                <a:gd name="connsiteX2-35" fmla="*/ 0 w 4427254"/>
                <a:gd name="connsiteY2-36" fmla="*/ 1250950 h 2501900"/>
                <a:gd name="connsiteX3-37" fmla="*/ 1250950 w 4427254"/>
                <a:gd name="connsiteY3-38" fmla="*/ 0 h 2501900"/>
                <a:gd name="connsiteX4-39" fmla="*/ 4335814 w 4427254"/>
                <a:gd name="connsiteY4-40" fmla="*/ 1250950 h 2501900"/>
                <a:gd name="connsiteX5-41" fmla="*/ 4427254 w 4427254"/>
                <a:gd name="connsiteY5-42" fmla="*/ 1342390 h 2501900"/>
                <a:gd name="connsiteX0-43" fmla="*/ 4335814 w 4427254"/>
                <a:gd name="connsiteY0-44" fmla="*/ 1250950 h 2501900"/>
                <a:gd name="connsiteX1-45" fmla="*/ 1250950 w 4427254"/>
                <a:gd name="connsiteY1-46" fmla="*/ 2501900 h 2501900"/>
                <a:gd name="connsiteX2-47" fmla="*/ 0 w 4427254"/>
                <a:gd name="connsiteY2-48" fmla="*/ 1250950 h 2501900"/>
                <a:gd name="connsiteX3-49" fmla="*/ 1250950 w 4427254"/>
                <a:gd name="connsiteY3-50" fmla="*/ 0 h 2501900"/>
                <a:gd name="connsiteX4-51" fmla="*/ 4427254 w 4427254"/>
                <a:gd name="connsiteY4-52" fmla="*/ 1342390 h 2501900"/>
                <a:gd name="connsiteX0-53" fmla="*/ 1250950 w 4427254"/>
                <a:gd name="connsiteY0-54" fmla="*/ 2501900 h 2501900"/>
                <a:gd name="connsiteX1-55" fmla="*/ 0 w 4427254"/>
                <a:gd name="connsiteY1-56" fmla="*/ 1250950 h 2501900"/>
                <a:gd name="connsiteX2-57" fmla="*/ 1250950 w 4427254"/>
                <a:gd name="connsiteY2-58" fmla="*/ 0 h 2501900"/>
                <a:gd name="connsiteX3-59" fmla="*/ 4427254 w 4427254"/>
                <a:gd name="connsiteY3-60" fmla="*/ 1342390 h 2501900"/>
                <a:gd name="connsiteX0-61" fmla="*/ 1250950 w 1250950"/>
                <a:gd name="connsiteY0-62" fmla="*/ 2501900 h 2501900"/>
                <a:gd name="connsiteX1-63" fmla="*/ 0 w 1250950"/>
                <a:gd name="connsiteY1-64" fmla="*/ 1250950 h 2501900"/>
                <a:gd name="connsiteX2-65" fmla="*/ 1250950 w 1250950"/>
                <a:gd name="connsiteY2-66" fmla="*/ 0 h 250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0950" h="2501900">
                  <a:moveTo>
                    <a:pt x="1250950" y="2501900"/>
                  </a:moveTo>
                  <a:cubicBezTo>
                    <a:pt x="528314" y="2501900"/>
                    <a:pt x="0" y="1941831"/>
                    <a:pt x="0" y="1250950"/>
                  </a:cubicBezTo>
                  <a:cubicBezTo>
                    <a:pt x="0" y="560069"/>
                    <a:pt x="560069" y="0"/>
                    <a:pt x="1250950" y="0"/>
                  </a:cubicBezTo>
                </a:path>
              </a:pathLst>
            </a:custGeom>
            <a:noFill/>
            <a:ln w="9525">
              <a:gradFill>
                <a:gsLst>
                  <a:gs pos="0">
                    <a:srgbClr val="E4B684"/>
                  </a:gs>
                  <a:gs pos="100000">
                    <a:srgbClr val="C0936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8" name="直线连接符 57"/>
            <p:cNvCxnSpPr/>
            <p:nvPr/>
          </p:nvCxnSpPr>
          <p:spPr>
            <a:xfrm>
              <a:off x="4388107" y="3708459"/>
              <a:ext cx="869693" cy="0"/>
            </a:xfrm>
            <a:prstGeom prst="line">
              <a:avLst/>
            </a:prstGeom>
            <a:ln w="9525">
              <a:gradFill>
                <a:gsLst>
                  <a:gs pos="0">
                    <a:srgbClr val="C0936B"/>
                  </a:gs>
                  <a:gs pos="10000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线连接符 58"/>
            <p:cNvCxnSpPr/>
            <p:nvPr/>
          </p:nvCxnSpPr>
          <p:spPr>
            <a:xfrm>
              <a:off x="4400807" y="1206559"/>
              <a:ext cx="3231893" cy="0"/>
            </a:xfrm>
            <a:prstGeom prst="line">
              <a:avLst/>
            </a:prstGeom>
            <a:ln w="9525">
              <a:gradFill>
                <a:gsLst>
                  <a:gs pos="100000">
                    <a:srgbClr val="C0936B"/>
                  </a:gs>
                  <a:gs pos="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8" name="图片 87" descr="图片包含 笔记本, 黑暗, 电脑, 飞行&#10;&#10;描述已自动生成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235870" y="-157107"/>
            <a:ext cx="3186779" cy="2192336"/>
          </a:xfrm>
          <a:prstGeom prst="rect">
            <a:avLst/>
          </a:prstGeom>
        </p:spPr>
      </p:pic>
      <p:pic>
        <p:nvPicPr>
          <p:cNvPr id="97" name="图片 96" descr="图片包含 笔记本, 黑暗, 电脑, 飞行&#10;&#10;描述已自动生成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9297197" y="4689235"/>
            <a:ext cx="2582074" cy="1776331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4008086" y="1625827"/>
            <a:ext cx="4175829" cy="50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kumimoji="1" spc="2400">
                <a:gradFill>
                  <a:gsLst>
                    <a:gs pos="0">
                      <a:srgbClr val="C58F67"/>
                    </a:gs>
                    <a:gs pos="100000">
                      <a:srgbClr val="C58F67"/>
                    </a:gs>
                    <a:gs pos="50000">
                      <a:srgbClr val="E4B684"/>
                    </a:gs>
                  </a:gsLst>
                  <a:lin ang="2700000" scaled="0"/>
                </a:gradFill>
                <a:latin typeface="思源宋体 CN" panose="02020400000000000000" pitchFamily="18" charset="-128"/>
                <a:ea typeface="思源宋体 CN" panose="02020400000000000000" pitchFamily="18" charset="-128"/>
              </a:defRPr>
            </a:lvl1pPr>
          </a:lstStyle>
          <a:p>
            <a:r>
              <a:rPr lang="zh-CN" altLang="en-US" sz="2400" b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语文精品课件</a:t>
            </a:r>
          </a:p>
        </p:txBody>
      </p:sp>
      <p:sp>
        <p:nvSpPr>
          <p:cNvPr id="31" name="文本框 66"/>
          <p:cNvSpPr txBox="1">
            <a:spLocks noChangeArrowheads="1"/>
          </p:cNvSpPr>
          <p:nvPr/>
        </p:nvSpPr>
        <p:spPr bwMode="auto">
          <a:xfrm>
            <a:off x="3633750" y="2421461"/>
            <a:ext cx="49245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kumimoji="1" lang="zh-CN" altLang="en-US" sz="8000" b="1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思源宋体 Heavy" panose="02020900000000000000" pitchFamily="18" charset="-122"/>
                <a:ea typeface="思源宋体 Heavy" panose="02020900000000000000" pitchFamily="18" charset="-122"/>
                <a:sym typeface="Arial" panose="020B0604020202020204" pitchFamily="34" charset="0"/>
              </a:rPr>
              <a:t>谢谢观看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144645" y="3948273"/>
            <a:ext cx="3902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1800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七</a:t>
            </a:r>
            <a:r>
              <a:rPr lang="zh-CN" altLang="zh-CN" sz="1800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年级</a:t>
            </a:r>
            <a:r>
              <a:rPr lang="zh-CN" altLang="en-US" sz="1800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上</a:t>
            </a:r>
            <a:r>
              <a:rPr lang="zh-CN" altLang="zh-CN" sz="1800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册</a:t>
            </a:r>
            <a:r>
              <a:rPr lang="en-US" altLang="zh-CN" sz="1800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zh-CN" altLang="en-US" sz="1800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人教版</a:t>
            </a:r>
            <a:r>
              <a:rPr lang="zh-CN" altLang="zh-CN" sz="1800" b="1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</a:t>
            </a:r>
            <a:endParaRPr lang="zh-CN" altLang="en-US" sz="1800" spc="300" dirty="0">
              <a:latin typeface="Arial" panose="020B0604020202020204" pitchFamily="34" charset="0"/>
              <a:ea typeface="思源黑体 CN Medium" panose="020B06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8674100" y="1052513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936B">
                  <a:alpha val="28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: 圆角 35"/>
          <p:cNvSpPr/>
          <p:nvPr/>
        </p:nvSpPr>
        <p:spPr>
          <a:xfrm flipH="1">
            <a:off x="-339480" y="4733600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936B">
                  <a:alpha val="28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: 圆角 36"/>
          <p:cNvSpPr/>
          <p:nvPr/>
        </p:nvSpPr>
        <p:spPr>
          <a:xfrm flipH="1">
            <a:off x="781251" y="5108014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4B684">
                  <a:alpha val="46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: 圆角 38"/>
          <p:cNvSpPr/>
          <p:nvPr/>
        </p:nvSpPr>
        <p:spPr>
          <a:xfrm>
            <a:off x="8183915" y="1455776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4B684">
                  <a:alpha val="46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1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42886" y="1532917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步骤一  知识梳理  夯实基础</a:t>
            </a:r>
          </a:p>
        </p:txBody>
      </p:sp>
      <p:sp>
        <p:nvSpPr>
          <p:cNvPr id="4099" name="TextBox 3"/>
          <p:cNvSpPr/>
          <p:nvPr>
            <p:custDataLst>
              <p:tags r:id="rId2"/>
            </p:custDataLst>
          </p:nvPr>
        </p:nvSpPr>
        <p:spPr>
          <a:xfrm>
            <a:off x="1305110" y="2224035"/>
            <a:ext cx="9979189" cy="317009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．作者简介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《吕氏春秋》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，又称《吕览》，先秦杂家代表著作。战国末秦相吕不韦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？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前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235)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集合门客共同编写而成。全书二十六卷，分为十二纪、八览、六论，共一百六十篇。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列御寇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，相传是战国时的道家人物，郑国人。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9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795636" y="2062887"/>
            <a:ext cx="799306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300000"/>
              </a:lnSpc>
            </a:pP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溉汲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   　</a:t>
            </a: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中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伤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　　　 </a:t>
            </a:r>
          </a:p>
          <a:p>
            <a:pPr>
              <a:lnSpc>
                <a:spcPct val="300000"/>
              </a:lnSpc>
            </a:pP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躇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 ）         </a:t>
            </a: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跐蹈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</a:p>
          <a:p>
            <a:pPr>
              <a:lnSpc>
                <a:spcPct val="300000"/>
              </a:lnSpc>
            </a:pP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舍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然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22" name="文本框 2"/>
          <p:cNvSpPr/>
          <p:nvPr>
            <p:custDataLst>
              <p:tags r:id="rId2"/>
            </p:custDataLst>
          </p:nvPr>
        </p:nvSpPr>
        <p:spPr>
          <a:xfrm>
            <a:off x="4832378" y="2544101"/>
            <a:ext cx="1603375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gài</a:t>
            </a:r>
            <a:r>
              <a:rPr lang="en-US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jí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23" name="文本框 3"/>
          <p:cNvSpPr/>
          <p:nvPr>
            <p:custDataLst>
              <p:tags r:id="rId3"/>
            </p:custDataLst>
          </p:nvPr>
        </p:nvSpPr>
        <p:spPr>
          <a:xfrm>
            <a:off x="7472495" y="2544100"/>
            <a:ext cx="1295400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zhòng</a:t>
            </a:r>
            <a:endParaRPr lang="en-US" altLang="zh-CN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24" name="文本框 4"/>
          <p:cNvSpPr/>
          <p:nvPr>
            <p:custDataLst>
              <p:tags r:id="rId4"/>
            </p:custDataLst>
          </p:nvPr>
        </p:nvSpPr>
        <p:spPr>
          <a:xfrm>
            <a:off x="4601109" y="3648307"/>
            <a:ext cx="939800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chú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25" name="文本框 5"/>
          <p:cNvSpPr/>
          <p:nvPr>
            <p:custDataLst>
              <p:tags r:id="rId5"/>
            </p:custDataLst>
          </p:nvPr>
        </p:nvSpPr>
        <p:spPr>
          <a:xfrm>
            <a:off x="7417091" y="3648307"/>
            <a:ext cx="1684337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cǐ dǎo</a:t>
            </a:r>
            <a:endParaRPr lang="en-US" altLang="zh-CN" sz="2400" kern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26" name="文本框 6"/>
          <p:cNvSpPr/>
          <p:nvPr>
            <p:custDataLst>
              <p:tags r:id="rId6"/>
            </p:custDataLst>
          </p:nvPr>
        </p:nvSpPr>
        <p:spPr>
          <a:xfrm>
            <a:off x="4910235" y="4752513"/>
            <a:ext cx="863600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shì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368" name="TextBox 1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204941" y="1439639"/>
            <a:ext cx="295275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454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生难字词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ts val="454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）字音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 fill="hold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 fill="hold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animBg="1"/>
      <p:bldP spid="5124" grpId="0" animBg="1"/>
      <p:bldP spid="5125" grpId="0" animBg="1"/>
      <p:bldP spid="51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Box 3"/>
          <p:cNvSpPr/>
          <p:nvPr>
            <p:custDataLst>
              <p:tags r:id="rId1"/>
            </p:custDataLst>
          </p:nvPr>
        </p:nvSpPr>
        <p:spPr>
          <a:xfrm>
            <a:off x="2360187" y="1843943"/>
            <a:ext cx="8569325" cy="380559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．文言知识梳理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通假字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其人</a:t>
            </a:r>
            <a:r>
              <a:rPr lang="zh-CN" altLang="zh-CN" sz="2000" u="sng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舍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然大喜</a:t>
            </a:r>
            <a:endParaRPr lang="en-US" altLang="zh-CN" sz="20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同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释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，解除、消除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endParaRPr lang="zh-CN" altLang="zh-CN" sz="20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endParaRPr lang="en-US" altLang="zh-CN" sz="20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  <p:sp>
        <p:nvSpPr>
          <p:cNvPr id="2" name="矩形 1"/>
          <p:cNvSpPr/>
          <p:nvPr/>
        </p:nvSpPr>
        <p:spPr>
          <a:xfrm>
            <a:off x="6767251" y="2611429"/>
            <a:ext cx="6096000" cy="22706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古今异义</a:t>
            </a:r>
          </a:p>
          <a:p>
            <a:pPr>
              <a:lnSpc>
                <a:spcPct val="250000"/>
              </a:lnSpc>
            </a:pPr>
            <a:r>
              <a:rPr lang="zh-CN" altLang="zh-CN" sz="2000" u="sng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国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人道之</a:t>
            </a:r>
            <a:endParaRPr lang="en-US" altLang="zh-CN" sz="20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古义：国都；今义：国家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41249" y="1529632"/>
            <a:ext cx="84978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）一词多义</a:t>
            </a:r>
          </a:p>
        </p:txBody>
      </p:sp>
      <p:sp>
        <p:nvSpPr>
          <p:cNvPr id="7170" name="TextBox 10"/>
          <p:cNvSpPr/>
          <p:nvPr>
            <p:custDataLst>
              <p:tags r:id="rId2"/>
            </p:custDataLst>
          </p:nvPr>
        </p:nvSpPr>
        <p:spPr>
          <a:xfrm>
            <a:off x="3123862" y="2648899"/>
            <a:ext cx="1081087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① 之</a:t>
            </a:r>
            <a:endParaRPr lang="zh-CN" altLang="en-US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1" name="TextBox 11"/>
          <p:cNvSpPr/>
          <p:nvPr>
            <p:custDataLst>
              <p:tags r:id="rId3"/>
            </p:custDataLst>
          </p:nvPr>
        </p:nvSpPr>
        <p:spPr>
          <a:xfrm>
            <a:off x="4120930" y="2403132"/>
            <a:ext cx="1728788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宋</a:t>
            </a:r>
            <a:r>
              <a:rPr lang="zh-CN" altLang="en-US" sz="2000" u="sng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之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丁氏</a:t>
            </a:r>
            <a:endParaRPr lang="zh-CN" altLang="en-US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2" name="TextBox 12"/>
          <p:cNvSpPr/>
          <p:nvPr>
            <p:custDataLst>
              <p:tags r:id="rId4"/>
            </p:custDataLst>
          </p:nvPr>
        </p:nvSpPr>
        <p:spPr>
          <a:xfrm>
            <a:off x="4120930" y="3017496"/>
            <a:ext cx="1728788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国人道</a:t>
            </a:r>
            <a:r>
              <a:rPr lang="zh-CN" altLang="en-US" sz="2000" u="sng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之</a:t>
            </a:r>
            <a:endParaRPr lang="zh-CN" altLang="en-US" sz="2000" u="sng" kern="0" dirty="0">
              <a:solidFill>
                <a:srgbClr val="0070C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3" name="TextBox 13"/>
          <p:cNvSpPr/>
          <p:nvPr>
            <p:custDataLst>
              <p:tags r:id="rId5"/>
            </p:custDataLst>
          </p:nvPr>
        </p:nvSpPr>
        <p:spPr>
          <a:xfrm>
            <a:off x="5382786" y="2389808"/>
            <a:ext cx="3352800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zh-CN" altLang="en-US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（结构助词“的”）</a:t>
            </a:r>
            <a:endParaRPr lang="zh-CN" altLang="en-US" sz="2000" kern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4" name="TextBox 14"/>
          <p:cNvSpPr/>
          <p:nvPr>
            <p:custDataLst>
              <p:tags r:id="rId6"/>
            </p:custDataLst>
          </p:nvPr>
        </p:nvSpPr>
        <p:spPr>
          <a:xfrm>
            <a:off x="5382786" y="3017496"/>
            <a:ext cx="5658430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（代词，指“丁氏穿井得一人”这件事）</a:t>
            </a:r>
            <a:endParaRPr lang="zh-CN" altLang="en-US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416" name="左大括号 1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027269" y="2476159"/>
            <a:ext cx="93661" cy="770350"/>
          </a:xfrm>
          <a:prstGeom prst="leftBrace">
            <a:avLst>
              <a:gd name="adj1" fmla="val 8319"/>
              <a:gd name="adj2" fmla="val 50000"/>
            </a:avLst>
          </a:prstGeom>
          <a:noFill/>
          <a:ln w="19050" algn="ctr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 sz="20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6" name="TextBox 16"/>
          <p:cNvSpPr/>
          <p:nvPr>
            <p:custDataLst>
              <p:tags r:id="rId8"/>
            </p:custDataLst>
          </p:nvPr>
        </p:nvSpPr>
        <p:spPr>
          <a:xfrm>
            <a:off x="3123862" y="3887725"/>
            <a:ext cx="1081087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② 于</a:t>
            </a:r>
            <a:endParaRPr lang="zh-CN" altLang="en-US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7" name="TextBox 17"/>
          <p:cNvSpPr/>
          <p:nvPr>
            <p:custDataLst>
              <p:tags r:id="rId9"/>
            </p:custDataLst>
          </p:nvPr>
        </p:nvSpPr>
        <p:spPr>
          <a:xfrm>
            <a:off x="4108677" y="3626340"/>
            <a:ext cx="3384550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宋君令人问之</a:t>
            </a:r>
            <a:r>
              <a:rPr lang="zh-CN" altLang="en-US" sz="2000" u="sng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于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丁氏</a:t>
            </a:r>
            <a:endParaRPr lang="zh-CN" altLang="en-US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8" name="TextBox 18"/>
          <p:cNvSpPr/>
          <p:nvPr>
            <p:custDataLst>
              <p:tags r:id="rId10"/>
            </p:custDataLst>
          </p:nvPr>
        </p:nvSpPr>
        <p:spPr>
          <a:xfrm>
            <a:off x="4108677" y="4240701"/>
            <a:ext cx="3168650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zh-CN" altLang="en-US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非得一人</a:t>
            </a:r>
            <a:r>
              <a:rPr lang="zh-CN" altLang="en-US" sz="2000" u="sng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于</a:t>
            </a:r>
            <a:r>
              <a:rPr lang="zh-CN" altLang="en-US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井中也</a:t>
            </a:r>
            <a:endParaRPr lang="zh-CN" altLang="en-US" sz="20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9" name="TextBox 19"/>
          <p:cNvSpPr/>
          <p:nvPr>
            <p:custDataLst>
              <p:tags r:id="rId11"/>
            </p:custDataLst>
          </p:nvPr>
        </p:nvSpPr>
        <p:spPr>
          <a:xfrm>
            <a:off x="6501833" y="3615358"/>
            <a:ext cx="2520950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zh-CN" altLang="en-US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（向）</a:t>
            </a:r>
            <a:endParaRPr lang="zh-CN" altLang="en-US" sz="2000" kern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80" name="TextBox 20"/>
          <p:cNvSpPr/>
          <p:nvPr>
            <p:custDataLst>
              <p:tags r:id="rId12"/>
            </p:custDataLst>
          </p:nvPr>
        </p:nvSpPr>
        <p:spPr>
          <a:xfrm>
            <a:off x="6464527" y="4240701"/>
            <a:ext cx="1625600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（在）</a:t>
            </a:r>
            <a:endParaRPr lang="zh-CN" altLang="en-US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422" name="左大括号 2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015016" y="3694603"/>
            <a:ext cx="79375" cy="786354"/>
          </a:xfrm>
          <a:prstGeom prst="leftBrace">
            <a:avLst>
              <a:gd name="adj1" fmla="val 8319"/>
              <a:gd name="adj2" fmla="val 50000"/>
            </a:avLst>
          </a:prstGeom>
          <a:noFill/>
          <a:ln w="19050" algn="ctr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 sz="20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82" name="TextBox 22"/>
          <p:cNvSpPr/>
          <p:nvPr>
            <p:custDataLst>
              <p:tags r:id="rId14"/>
            </p:custDataLst>
          </p:nvPr>
        </p:nvSpPr>
        <p:spPr>
          <a:xfrm>
            <a:off x="3123862" y="5271159"/>
            <a:ext cx="1081087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③ 若</a:t>
            </a:r>
            <a:endParaRPr lang="zh-CN" altLang="en-US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83" name="TextBox 23"/>
          <p:cNvSpPr/>
          <p:nvPr>
            <p:custDataLst>
              <p:tags r:id="rId15"/>
            </p:custDataLst>
          </p:nvPr>
        </p:nvSpPr>
        <p:spPr>
          <a:xfrm>
            <a:off x="4108678" y="4929051"/>
            <a:ext cx="2016125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zh-CN" altLang="en-US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求闻之</a:t>
            </a:r>
            <a:r>
              <a:rPr lang="zh-CN" altLang="en-US" sz="2000" u="sng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若</a:t>
            </a:r>
            <a:r>
              <a:rPr lang="zh-CN" altLang="en-US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此</a:t>
            </a:r>
            <a:endParaRPr lang="zh-CN" altLang="en-US" sz="20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84" name="TextBox 24"/>
          <p:cNvSpPr/>
          <p:nvPr>
            <p:custDataLst>
              <p:tags r:id="rId16"/>
            </p:custDataLst>
          </p:nvPr>
        </p:nvSpPr>
        <p:spPr>
          <a:xfrm>
            <a:off x="4108678" y="5545001"/>
            <a:ext cx="2016125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zh-CN" altLang="en-US" sz="2000" u="sng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若</a:t>
            </a:r>
            <a:r>
              <a:rPr lang="zh-CN" altLang="en-US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屈伸呼吸</a:t>
            </a:r>
            <a:endParaRPr lang="zh-CN" altLang="en-US" sz="20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85" name="TextBox 25"/>
          <p:cNvSpPr/>
          <p:nvPr>
            <p:custDataLst>
              <p:tags r:id="rId17"/>
            </p:custDataLst>
          </p:nvPr>
        </p:nvSpPr>
        <p:spPr>
          <a:xfrm>
            <a:off x="5477897" y="4929051"/>
            <a:ext cx="1554163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（像）</a:t>
            </a:r>
            <a:endParaRPr lang="zh-CN" altLang="en-US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86" name="TextBox 26"/>
          <p:cNvSpPr/>
          <p:nvPr>
            <p:custDataLst>
              <p:tags r:id="rId18"/>
            </p:custDataLst>
          </p:nvPr>
        </p:nvSpPr>
        <p:spPr>
          <a:xfrm>
            <a:off x="5477896" y="5545001"/>
            <a:ext cx="1481138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zh-CN" altLang="en-US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（你）</a:t>
            </a:r>
            <a:endParaRPr lang="zh-CN" altLang="en-US" sz="2000" kern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428" name="左大括号 27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015016" y="4997316"/>
            <a:ext cx="93662" cy="947796"/>
          </a:xfrm>
          <a:prstGeom prst="leftBrace">
            <a:avLst>
              <a:gd name="adj1" fmla="val 8329"/>
              <a:gd name="adj2" fmla="val 50000"/>
            </a:avLst>
          </a:prstGeom>
          <a:noFill/>
          <a:ln w="19050" algn="ctr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 sz="20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 fill="hold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 fill="hold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 fill="hold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 fill="hold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 fill="hold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 fill="hold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 fill="hold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 fill="hold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 fill="hold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 fill="hold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 fill="hold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 fill="hold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 fill="hold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 fill="hold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 fill="hold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1" grpId="0" animBg="1"/>
      <p:bldP spid="7172" grpId="0" animBg="1"/>
      <p:bldP spid="7173" grpId="0" animBg="1"/>
      <p:bldP spid="7174" grpId="0" animBg="1"/>
      <p:bldP spid="17416" grpId="0" animBg="1"/>
      <p:bldP spid="7176" grpId="0" animBg="1"/>
      <p:bldP spid="7177" grpId="0" animBg="1"/>
      <p:bldP spid="7178" grpId="0" animBg="1"/>
      <p:bldP spid="7179" grpId="0" animBg="1"/>
      <p:bldP spid="7180" grpId="0" animBg="1"/>
      <p:bldP spid="17422" grpId="0" animBg="1"/>
      <p:bldP spid="7182" grpId="0" animBg="1"/>
      <p:bldP spid="7183" grpId="0" animBg="1"/>
      <p:bldP spid="7184" grpId="0" animBg="1"/>
      <p:bldP spid="7185" grpId="0" animBg="1"/>
      <p:bldP spid="7186" grpId="0" animBg="1"/>
      <p:bldP spid="174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Box 1"/>
          <p:cNvSpPr/>
          <p:nvPr>
            <p:custDataLst>
              <p:tags r:id="rId1"/>
            </p:custDataLst>
          </p:nvPr>
        </p:nvSpPr>
        <p:spPr>
          <a:xfrm>
            <a:off x="1299526" y="1496060"/>
            <a:ext cx="8569325" cy="240065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(4)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词类活用</a:t>
            </a:r>
          </a:p>
          <a:p>
            <a:pPr>
              <a:lnSpc>
                <a:spcPct val="250000"/>
              </a:lnSpc>
            </a:pPr>
            <a:r>
              <a:rPr lang="zh-CN" altLang="zh-CN" sz="2000" u="sng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闻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之于宋君</a:t>
            </a:r>
            <a:endParaRPr lang="en-US" altLang="zh-CN" sz="20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使动用法，使知道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474" y="222250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0400" y="1256645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步骤二  整体感知  走进文本</a:t>
            </a:r>
          </a:p>
        </p:txBody>
      </p:sp>
      <p:sp>
        <p:nvSpPr>
          <p:cNvPr id="9218" name="TextBox 2"/>
          <p:cNvSpPr/>
          <p:nvPr>
            <p:custDataLst>
              <p:tags r:id="rId2"/>
            </p:custDataLst>
          </p:nvPr>
        </p:nvSpPr>
        <p:spPr>
          <a:xfrm>
            <a:off x="842886" y="1718310"/>
            <a:ext cx="10653789" cy="42986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ts val="406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步骤二　整体感知　走进文本</a:t>
            </a:r>
          </a:p>
          <a:p>
            <a:pPr>
              <a:lnSpc>
                <a:spcPts val="406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．学生自读课文，注意停顿和节奏。</a:t>
            </a:r>
          </a:p>
          <a:p>
            <a:pPr>
              <a:lnSpc>
                <a:spcPts val="406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．学生结合注释，自译课文。</a:t>
            </a:r>
          </a:p>
          <a:p>
            <a:pPr>
              <a:lnSpc>
                <a:spcPts val="406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．小组合作，复述课文。</a:t>
            </a:r>
          </a:p>
          <a:p>
            <a:pPr>
              <a:lnSpc>
                <a:spcPts val="406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．各用一句话概括两则寓言的内容。</a:t>
            </a:r>
          </a:p>
          <a:p>
            <a:pPr>
              <a:lnSpc>
                <a:spcPts val="406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《穿井得一人》宋国姓丁的人家，打了一口井，节约了一个劳动力，被人误解为从井中得到了一个人。</a:t>
            </a:r>
          </a:p>
          <a:p>
            <a:pPr>
              <a:lnSpc>
                <a:spcPts val="406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《杞人忧天》杞国有一个人总担心天会崩塌，被人开导后才放下心来。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副标题 512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477126" y="1863725"/>
            <a:ext cx="13116954" cy="18716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10000"/>
              </a:lnSpc>
              <a:spcBef>
                <a:spcPct val="20000"/>
              </a:spcBef>
              <a:buClr>
                <a:srgbClr val="BBE0E3"/>
              </a:buClr>
              <a:buSzPct val="65000"/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宋之丁氏，家无井而出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溉汲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，常一人居外。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及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其家穿井，告人曰：“吾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穿井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得一人。”</a:t>
            </a:r>
            <a:endParaRPr lang="zh-CN" altLang="en-US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42" name="文本框 5124"/>
          <p:cNvSpPr/>
          <p:nvPr>
            <p:custDataLst>
              <p:tags r:id="rId2"/>
            </p:custDataLst>
          </p:nvPr>
        </p:nvSpPr>
        <p:spPr>
          <a:xfrm>
            <a:off x="2837022" y="2346186"/>
            <a:ext cx="1657350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>
              <a:spcBef>
                <a:spcPct val="50000"/>
              </a:spcBef>
            </a:pPr>
            <a:r>
              <a:rPr lang="zh-CN" altLang="en-US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打水浇田</a:t>
            </a:r>
            <a:endParaRPr lang="zh-CN" altLang="en-US" sz="2400" kern="0" dirty="0">
              <a:solidFill>
                <a:srgbClr val="0070C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43" name="文本框 5125"/>
          <p:cNvSpPr/>
          <p:nvPr>
            <p:custDataLst>
              <p:tags r:id="rId3"/>
            </p:custDataLst>
          </p:nvPr>
        </p:nvSpPr>
        <p:spPr>
          <a:xfrm>
            <a:off x="5292805" y="2346186"/>
            <a:ext cx="1728787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lang="zh-CN" altLang="en-US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待，等到 </a:t>
            </a:r>
            <a:endParaRPr lang="zh-CN" altLang="en-US" sz="2400" kern="0" dirty="0">
              <a:solidFill>
                <a:srgbClr val="0070C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44" name="文本框 5127"/>
          <p:cNvSpPr/>
          <p:nvPr>
            <p:custDataLst>
              <p:tags r:id="rId4"/>
            </p:custDataLst>
          </p:nvPr>
        </p:nvSpPr>
        <p:spPr>
          <a:xfrm>
            <a:off x="8593773" y="2346186"/>
            <a:ext cx="1001712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lang="zh-CN" altLang="en-US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挖井</a:t>
            </a:r>
            <a:endParaRPr lang="zh-CN" altLang="en-US" sz="2400" kern="0" dirty="0">
              <a:solidFill>
                <a:srgbClr val="0070C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45" name="文本框 5126"/>
          <p:cNvSpPr/>
          <p:nvPr>
            <p:custDataLst>
              <p:tags r:id="rId5"/>
            </p:custDataLst>
          </p:nvPr>
        </p:nvSpPr>
        <p:spPr>
          <a:xfrm>
            <a:off x="660400" y="2919780"/>
            <a:ext cx="10836275" cy="163121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宋国有一户姓丁的人家，家里没有井，要到外面去打水浇田，经常要有一个人在外面（专门做这件事）。等到家里挖了一口井之后，告诉别人说：“我家挖井得到了一个人。” </a:t>
            </a:r>
            <a:endParaRPr lang="zh-CN" altLang="en-US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487" name="TextBox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60400" y="1289994"/>
            <a:ext cx="1755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翻译注解</a:t>
            </a:r>
          </a:p>
        </p:txBody>
      </p:sp>
      <p:sp>
        <p:nvSpPr>
          <p:cNvPr id="8" name="矩形 7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3" grpId="0" animBg="1"/>
      <p:bldP spid="10244" grpId="0" animBg="1"/>
      <p:bldP spid="1024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heme/theme1.xml><?xml version="1.0" encoding="utf-8"?>
<a:theme xmlns:a="http://schemas.openxmlformats.org/drawingml/2006/main" name="www.2ppt.com">
  <a:themeElements>
    <a:clrScheme name="第134期作业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44A7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144A74"/>
      </a:hlink>
      <a:folHlink>
        <a:srgbClr val="BFBFBF"/>
      </a:folHlink>
    </a:clrScheme>
    <a:fontScheme name="自定义 15">
      <a:majorFont>
        <a:latin typeface="Roboto Bold"/>
        <a:ea typeface="思源黑体 CN Bold"/>
        <a:cs typeface=""/>
      </a:majorFont>
      <a:minorFont>
        <a:latin typeface="Roboto Regular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1317</Words>
  <Application>Microsoft Office PowerPoint</Application>
  <PresentationFormat>宽屏</PresentationFormat>
  <Paragraphs>149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Arial</vt:lpstr>
      <vt:lpstr>Roboto Bold</vt:lpstr>
      <vt:lpstr>Wingdings</vt:lpstr>
      <vt:lpstr>OPPOSans R</vt:lpstr>
      <vt:lpstr>Roboto Regular</vt:lpstr>
      <vt:lpstr>等线</vt:lpstr>
      <vt:lpstr>思源宋体 Heavy</vt:lpstr>
      <vt:lpstr>思源黑体 CN Regular</vt:lpstr>
      <vt:lpstr>思源黑体 CN Medium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2020-11-17T07:18:00Z</dcterms:created>
  <dcterms:modified xsi:type="dcterms:W3CDTF">2023-01-10T07:01:36Z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74B2CDAA3998486DB01C8FE88E13B1BA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