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9" r:id="rId2"/>
    <p:sldId id="290" r:id="rId3"/>
    <p:sldId id="296" r:id="rId4"/>
    <p:sldId id="311" r:id="rId5"/>
    <p:sldId id="319" r:id="rId6"/>
    <p:sldId id="318" r:id="rId7"/>
    <p:sldId id="317" r:id="rId8"/>
    <p:sldId id="316" r:id="rId9"/>
    <p:sldId id="315" r:id="rId10"/>
    <p:sldId id="314" r:id="rId11"/>
    <p:sldId id="313" r:id="rId12"/>
    <p:sldId id="297" r:id="rId13"/>
    <p:sldId id="312" r:id="rId14"/>
    <p:sldId id="298" r:id="rId15"/>
    <p:sldId id="307" r:id="rId16"/>
    <p:sldId id="308" r:id="rId17"/>
    <p:sldId id="304" r:id="rId18"/>
    <p:sldId id="309" r:id="rId19"/>
    <p:sldId id="305" r:id="rId20"/>
    <p:sldId id="299" r:id="rId21"/>
    <p:sldId id="285" r:id="rId22"/>
    <p:sldId id="302" r:id="rId23"/>
    <p:sldId id="303" r:id="rId24"/>
    <p:sldId id="300" r:id="rId25"/>
  </p:sldIdLst>
  <p:sldSz cx="9144000" cy="5143500" type="screen16x9"/>
  <p:notesSz cx="6858000" cy="9144000"/>
  <p:custDataLst>
    <p:tags r:id="rId28"/>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317" autoAdjust="0"/>
  </p:normalViewPr>
  <p:slideViewPr>
    <p:cSldViewPr snapToGrid="0">
      <p:cViewPr varScale="1">
        <p:scale>
          <a:sx n="77" d="100"/>
          <a:sy n="77" d="100"/>
        </p:scale>
        <p:origin x="-96" y="-1458"/>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AF76E1-6CAC-44DF-93C7-FF6F3621D3CA}"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B34547-E012-4F67-9E38-BBECC823980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C2C143-F062-47FD-B908-DF702BAE4DB8}"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C2C143-F062-47FD-B908-DF702BAE4DB8}"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第三部分">
    <p:spTree>
      <p:nvGrpSpPr>
        <p:cNvPr id="1" name=""/>
        <p:cNvGrpSpPr/>
        <p:nvPr/>
      </p:nvGrpSpPr>
      <p:grpSpPr>
        <a:xfrm>
          <a:off x="0" y="0"/>
          <a:ext cx="0" cy="0"/>
          <a:chOff x="0" y="0"/>
          <a:chExt cx="0" cy="0"/>
        </a:xfrm>
      </p:grpSpPr>
      <p:grpSp>
        <p:nvGrpSpPr>
          <p:cNvPr id="14" name="组合 13"/>
          <p:cNvGrpSpPr/>
          <p:nvPr userDrawn="1"/>
        </p:nvGrpSpPr>
        <p:grpSpPr>
          <a:xfrm>
            <a:off x="428433" y="628030"/>
            <a:ext cx="8204942" cy="617221"/>
            <a:chOff x="440954" y="748080"/>
            <a:chExt cx="8204942" cy="617221"/>
          </a:xfrm>
        </p:grpSpPr>
        <p:pic>
          <p:nvPicPr>
            <p:cNvPr id="15" name="图片 14"/>
            <p:cNvPicPr>
              <a:picLocks noChangeAspect="1"/>
            </p:cNvPicPr>
            <p:nvPr/>
          </p:nvPicPr>
          <p:blipFill rotWithShape="1">
            <a:blip r:embed="rId2" cstate="screen"/>
            <a:srcRect l="16900" t="18119" r="16607" b="69949"/>
            <a:stretch>
              <a:fillRect/>
            </a:stretch>
          </p:blipFill>
          <p:spPr>
            <a:xfrm>
              <a:off x="1485900" y="748080"/>
              <a:ext cx="6115050" cy="617221"/>
            </a:xfrm>
            <a:prstGeom prst="rect">
              <a:avLst/>
            </a:prstGeom>
          </p:spPr>
        </p:pic>
        <p:pic>
          <p:nvPicPr>
            <p:cNvPr id="16" name="图片 15"/>
            <p:cNvPicPr>
              <a:picLocks noChangeAspect="1"/>
            </p:cNvPicPr>
            <p:nvPr/>
          </p:nvPicPr>
          <p:blipFill rotWithShape="1">
            <a:blip r:embed="rId3" cstate="screen"/>
            <a:srcRect/>
            <a:stretch>
              <a:fillRect/>
            </a:stretch>
          </p:blipFill>
          <p:spPr>
            <a:xfrm>
              <a:off x="440954" y="748080"/>
              <a:ext cx="1362446" cy="617221"/>
            </a:xfrm>
            <a:prstGeom prst="rect">
              <a:avLst/>
            </a:prstGeom>
          </p:spPr>
        </p:pic>
        <p:pic>
          <p:nvPicPr>
            <p:cNvPr id="17" name="图片 16"/>
            <p:cNvPicPr>
              <a:picLocks noChangeAspect="1"/>
            </p:cNvPicPr>
            <p:nvPr/>
          </p:nvPicPr>
          <p:blipFill rotWithShape="1">
            <a:blip r:embed="rId4" cstate="screen"/>
            <a:srcRect/>
            <a:stretch>
              <a:fillRect/>
            </a:stretch>
          </p:blipFill>
          <p:spPr>
            <a:xfrm>
              <a:off x="7367588" y="748080"/>
              <a:ext cx="1278308" cy="617221"/>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第四部分">
    <p:spTree>
      <p:nvGrpSpPr>
        <p:cNvPr id="1" name=""/>
        <p:cNvGrpSpPr/>
        <p:nvPr/>
      </p:nvGrpSpPr>
      <p:grpSpPr>
        <a:xfrm>
          <a:off x="0" y="0"/>
          <a:ext cx="0" cy="0"/>
          <a:chOff x="0" y="0"/>
          <a:chExt cx="0" cy="0"/>
        </a:xfrm>
      </p:grpSpPr>
      <p:grpSp>
        <p:nvGrpSpPr>
          <p:cNvPr id="14" name="组合 13"/>
          <p:cNvGrpSpPr/>
          <p:nvPr userDrawn="1"/>
        </p:nvGrpSpPr>
        <p:grpSpPr>
          <a:xfrm>
            <a:off x="428433" y="628030"/>
            <a:ext cx="8204942" cy="617221"/>
            <a:chOff x="440954" y="748080"/>
            <a:chExt cx="8204942" cy="617221"/>
          </a:xfrm>
        </p:grpSpPr>
        <p:pic>
          <p:nvPicPr>
            <p:cNvPr id="15" name="图片 14"/>
            <p:cNvPicPr>
              <a:picLocks noChangeAspect="1"/>
            </p:cNvPicPr>
            <p:nvPr/>
          </p:nvPicPr>
          <p:blipFill rotWithShape="1">
            <a:blip r:embed="rId2" cstate="screen"/>
            <a:srcRect l="16900" t="18119" r="16607" b="69949"/>
            <a:stretch>
              <a:fillRect/>
            </a:stretch>
          </p:blipFill>
          <p:spPr>
            <a:xfrm>
              <a:off x="1485900" y="748080"/>
              <a:ext cx="6115050" cy="617221"/>
            </a:xfrm>
            <a:prstGeom prst="rect">
              <a:avLst/>
            </a:prstGeom>
          </p:spPr>
        </p:pic>
        <p:pic>
          <p:nvPicPr>
            <p:cNvPr id="16" name="图片 15"/>
            <p:cNvPicPr>
              <a:picLocks noChangeAspect="1"/>
            </p:cNvPicPr>
            <p:nvPr/>
          </p:nvPicPr>
          <p:blipFill rotWithShape="1">
            <a:blip r:embed="rId3" cstate="screen"/>
            <a:srcRect/>
            <a:stretch>
              <a:fillRect/>
            </a:stretch>
          </p:blipFill>
          <p:spPr>
            <a:xfrm>
              <a:off x="440954" y="748080"/>
              <a:ext cx="1362446" cy="617221"/>
            </a:xfrm>
            <a:prstGeom prst="rect">
              <a:avLst/>
            </a:prstGeom>
          </p:spPr>
        </p:pic>
        <p:pic>
          <p:nvPicPr>
            <p:cNvPr id="17" name="图片 16"/>
            <p:cNvPicPr>
              <a:picLocks noChangeAspect="1"/>
            </p:cNvPicPr>
            <p:nvPr/>
          </p:nvPicPr>
          <p:blipFill rotWithShape="1">
            <a:blip r:embed="rId4" cstate="screen"/>
            <a:srcRect/>
            <a:stretch>
              <a:fillRect/>
            </a:stretch>
          </p:blipFill>
          <p:spPr>
            <a:xfrm>
              <a:off x="7367588" y="748080"/>
              <a:ext cx="1278308" cy="617221"/>
            </a:xfrm>
            <a:prstGeom prst="rect">
              <a:avLst/>
            </a:prstGeom>
          </p:spPr>
        </p:pic>
      </p:grpSp>
      <p:sp>
        <p:nvSpPr>
          <p:cNvPr id="18" name="矩形 17"/>
          <p:cNvSpPr/>
          <p:nvPr userDrawn="1"/>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charset="-122"/>
              </a:rPr>
              <a:t>新时代党的组织路线下党员干部的担当</a:t>
            </a: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
        <p:nvSpPr>
          <p:cNvPr id="4" name="矩形 3"/>
          <p:cNvSpPr/>
          <p:nvPr userDrawn="1"/>
        </p:nvSpPr>
        <p:spPr>
          <a:xfrm>
            <a:off x="305693" y="4897279"/>
            <a:ext cx="775136" cy="24511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PPT</a:t>
            </a: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模板下载：</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 www.2ppt.com/moban/     </a:t>
            </a: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行业</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PPT</a:t>
            </a: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模板：</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 www.2ppt.com/hangye/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节日</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PPT</a:t>
            </a: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模板：</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 www.2ppt.com/jieri/           PPT</a:t>
            </a: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素材下载：</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 www.2ppt.com/sucai/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PPT</a:t>
            </a: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背景图片：</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 www.2ppt.com/beijing/      PPT</a:t>
            </a: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图表下载：</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 www.2ppt.com/tubiao/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优秀</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PPT</a:t>
            </a: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下载：</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 www.2ppt.com/xiazai/        PPT</a:t>
            </a: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教程： </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 www.2ppt.com/powerpoint/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Word</a:t>
            </a: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教程： </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 www.2ppt.com/word/              Excel</a:t>
            </a: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教程：</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 www.2ppt.com/excel/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资料下载：</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 www.2ppt.com/ziliao/                PPT</a:t>
            </a: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课件下载：</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 www.2ppt.com/kejian/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范文下载：</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 www.2ppt.com/fanwen/             </a:t>
            </a: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试卷下载：</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 www.2ppt.com/shiti/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教案下载：</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 www.2ppt.com/jiaoan/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chemeClr val="accent2">
                    <a:lumMod val="20000"/>
                    <a:lumOff val="80000"/>
                  </a:schemeClr>
                </a:solidFill>
                <a:effectLst/>
                <a:uLnTx/>
                <a:uFillTx/>
              </a:rPr>
              <a:t>字体下载：</a:t>
            </a: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 www.2ppt.com/ziti/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accent2">
                    <a:lumMod val="20000"/>
                    <a:lumOff val="80000"/>
                  </a:schemeClr>
                </a:solidFill>
                <a:effectLst/>
                <a:uLnTx/>
                <a:uFillTx/>
              </a:rPr>
              <a:t> </a:t>
            </a:r>
            <a:endParaRPr kumimoji="0" lang="zh-CN" altLang="en-US" sz="100" b="0" i="0" u="none" strike="noStrike" kern="0" cap="none" spc="0" normalizeH="0" baseline="0" noProof="0" dirty="0" smtClean="0">
              <a:ln>
                <a:noFill/>
              </a:ln>
              <a:solidFill>
                <a:schemeClr val="accent2">
                  <a:lumMod val="20000"/>
                  <a:lumOff val="80000"/>
                </a:schemeClr>
              </a:solidFill>
              <a:effectLst/>
              <a:uLnTx/>
              <a:uFillTx/>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8.png"/><Relationship Id="rId10" Type="http://schemas.openxmlformats.org/officeDocument/2006/relationships/image" Target="../media/image9.png"/><Relationship Id="rId4" Type="http://schemas.openxmlformats.org/officeDocument/2006/relationships/image" Target="../media/image7.png"/><Relationship Id="rId9" Type="http://schemas.openxmlformats.org/officeDocument/2006/relationships/image" Target="../media/image13.png"/></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rotWithShape="1">
          <a:blip r:embed="rId3" cstate="screen"/>
          <a:srcRect/>
          <a:stretch>
            <a:fillRect/>
          </a:stretch>
        </p:blipFill>
        <p:spPr>
          <a:xfrm>
            <a:off x="1376120" y="2549250"/>
            <a:ext cx="1201622" cy="1716603"/>
          </a:xfrm>
          <a:prstGeom prst="rect">
            <a:avLst/>
          </a:prstGeom>
        </p:spPr>
      </p:pic>
      <p:pic>
        <p:nvPicPr>
          <p:cNvPr id="23" name="图片 22"/>
          <p:cNvPicPr>
            <a:picLocks noChangeAspect="1"/>
          </p:cNvPicPr>
          <p:nvPr/>
        </p:nvPicPr>
        <p:blipFill rotWithShape="1">
          <a:blip r:embed="rId4" cstate="screen"/>
          <a:srcRect/>
          <a:stretch>
            <a:fillRect/>
          </a:stretch>
        </p:blipFill>
        <p:spPr>
          <a:xfrm>
            <a:off x="6578534" y="2544096"/>
            <a:ext cx="1459113" cy="1777912"/>
          </a:xfrm>
          <a:prstGeom prst="rect">
            <a:avLst/>
          </a:prstGeom>
        </p:spPr>
      </p:pic>
      <p:pic>
        <p:nvPicPr>
          <p:cNvPr id="17" name="图片 16"/>
          <p:cNvPicPr>
            <a:picLocks noChangeAspect="1"/>
          </p:cNvPicPr>
          <p:nvPr/>
        </p:nvPicPr>
        <p:blipFill rotWithShape="1">
          <a:blip r:embed="rId5" cstate="screen"/>
          <a:srcRect/>
          <a:stretch>
            <a:fillRect/>
          </a:stretch>
        </p:blipFill>
        <p:spPr>
          <a:xfrm>
            <a:off x="2221587" y="2859053"/>
            <a:ext cx="5074856" cy="1907156"/>
          </a:xfrm>
          <a:custGeom>
            <a:avLst/>
            <a:gdLst>
              <a:gd name="connsiteX0" fmla="*/ 0 w 6766475"/>
              <a:gd name="connsiteY0" fmla="*/ 0 h 2542875"/>
              <a:gd name="connsiteX1" fmla="*/ 6766475 w 6766475"/>
              <a:gd name="connsiteY1" fmla="*/ 0 h 2542875"/>
              <a:gd name="connsiteX2" fmla="*/ 6766475 w 6766475"/>
              <a:gd name="connsiteY2" fmla="*/ 2542875 h 2542875"/>
              <a:gd name="connsiteX3" fmla="*/ 0 w 6766475"/>
              <a:gd name="connsiteY3" fmla="*/ 2542875 h 2542875"/>
            </a:gdLst>
            <a:ahLst/>
            <a:cxnLst>
              <a:cxn ang="0">
                <a:pos x="connsiteX0" y="connsiteY0"/>
              </a:cxn>
              <a:cxn ang="0">
                <a:pos x="connsiteX1" y="connsiteY1"/>
              </a:cxn>
              <a:cxn ang="0">
                <a:pos x="connsiteX2" y="connsiteY2"/>
              </a:cxn>
              <a:cxn ang="0">
                <a:pos x="connsiteX3" y="connsiteY3"/>
              </a:cxn>
            </a:cxnLst>
            <a:rect l="l" t="t" r="r" b="b"/>
            <a:pathLst>
              <a:path w="6766475" h="2542875">
                <a:moveTo>
                  <a:pt x="0" y="0"/>
                </a:moveTo>
                <a:lnTo>
                  <a:pt x="6766475" y="0"/>
                </a:lnTo>
                <a:lnTo>
                  <a:pt x="6766475" y="2542875"/>
                </a:lnTo>
                <a:lnTo>
                  <a:pt x="0" y="2542875"/>
                </a:lnTo>
                <a:close/>
              </a:path>
            </a:pathLst>
          </a:custGeom>
        </p:spPr>
      </p:pic>
      <p:pic>
        <p:nvPicPr>
          <p:cNvPr id="20" name="图片 19"/>
          <p:cNvPicPr>
            <a:picLocks noChangeAspect="1"/>
          </p:cNvPicPr>
          <p:nvPr/>
        </p:nvPicPr>
        <p:blipFill rotWithShape="1">
          <a:blip r:embed="rId6" cstate="screen"/>
          <a:srcRect/>
          <a:stretch>
            <a:fillRect/>
          </a:stretch>
        </p:blipFill>
        <p:spPr>
          <a:xfrm>
            <a:off x="4188991" y="561041"/>
            <a:ext cx="1002705" cy="795287"/>
          </a:xfrm>
          <a:custGeom>
            <a:avLst/>
            <a:gdLst>
              <a:gd name="connsiteX0" fmla="*/ 0 w 1049311"/>
              <a:gd name="connsiteY0" fmla="*/ 0 h 832252"/>
              <a:gd name="connsiteX1" fmla="*/ 1049311 w 1049311"/>
              <a:gd name="connsiteY1" fmla="*/ 0 h 832252"/>
              <a:gd name="connsiteX2" fmla="*/ 1049311 w 1049311"/>
              <a:gd name="connsiteY2" fmla="*/ 832252 h 832252"/>
              <a:gd name="connsiteX3" fmla="*/ 0 w 1049311"/>
              <a:gd name="connsiteY3" fmla="*/ 832252 h 832252"/>
            </a:gdLst>
            <a:ahLst/>
            <a:cxnLst>
              <a:cxn ang="0">
                <a:pos x="connsiteX0" y="connsiteY0"/>
              </a:cxn>
              <a:cxn ang="0">
                <a:pos x="connsiteX1" y="connsiteY1"/>
              </a:cxn>
              <a:cxn ang="0">
                <a:pos x="connsiteX2" y="connsiteY2"/>
              </a:cxn>
              <a:cxn ang="0">
                <a:pos x="connsiteX3" y="connsiteY3"/>
              </a:cxn>
            </a:cxnLst>
            <a:rect l="l" t="t" r="r" b="b"/>
            <a:pathLst>
              <a:path w="1049311" h="832252">
                <a:moveTo>
                  <a:pt x="0" y="0"/>
                </a:moveTo>
                <a:lnTo>
                  <a:pt x="1049311" y="0"/>
                </a:lnTo>
                <a:lnTo>
                  <a:pt x="1049311" y="832252"/>
                </a:lnTo>
                <a:lnTo>
                  <a:pt x="0" y="832252"/>
                </a:lnTo>
                <a:close/>
              </a:path>
            </a:pathLst>
          </a:custGeom>
        </p:spPr>
      </p:pic>
      <p:pic>
        <p:nvPicPr>
          <p:cNvPr id="21" name="图片 20"/>
          <p:cNvPicPr>
            <a:picLocks noChangeAspect="1"/>
          </p:cNvPicPr>
          <p:nvPr/>
        </p:nvPicPr>
        <p:blipFill rotWithShape="1">
          <a:blip r:embed="rId7" cstate="screen"/>
          <a:srcRect/>
          <a:stretch>
            <a:fillRect/>
          </a:stretch>
        </p:blipFill>
        <p:spPr>
          <a:xfrm>
            <a:off x="413897" y="340263"/>
            <a:ext cx="1563054" cy="880570"/>
          </a:xfrm>
          <a:custGeom>
            <a:avLst/>
            <a:gdLst>
              <a:gd name="connsiteX0" fmla="*/ 0 w 1477288"/>
              <a:gd name="connsiteY0" fmla="*/ 0 h 832252"/>
              <a:gd name="connsiteX1" fmla="*/ 1477288 w 1477288"/>
              <a:gd name="connsiteY1" fmla="*/ 0 h 832252"/>
              <a:gd name="connsiteX2" fmla="*/ 1477288 w 1477288"/>
              <a:gd name="connsiteY2" fmla="*/ 832252 h 832252"/>
              <a:gd name="connsiteX3" fmla="*/ 0 w 1477288"/>
              <a:gd name="connsiteY3" fmla="*/ 832252 h 832252"/>
            </a:gdLst>
            <a:ahLst/>
            <a:cxnLst>
              <a:cxn ang="0">
                <a:pos x="connsiteX0" y="connsiteY0"/>
              </a:cxn>
              <a:cxn ang="0">
                <a:pos x="connsiteX1" y="connsiteY1"/>
              </a:cxn>
              <a:cxn ang="0">
                <a:pos x="connsiteX2" y="connsiteY2"/>
              </a:cxn>
              <a:cxn ang="0">
                <a:pos x="connsiteX3" y="connsiteY3"/>
              </a:cxn>
            </a:cxnLst>
            <a:rect l="l" t="t" r="r" b="b"/>
            <a:pathLst>
              <a:path w="1477288" h="832252">
                <a:moveTo>
                  <a:pt x="0" y="0"/>
                </a:moveTo>
                <a:lnTo>
                  <a:pt x="1477288" y="0"/>
                </a:lnTo>
                <a:lnTo>
                  <a:pt x="1477288" y="832252"/>
                </a:lnTo>
                <a:lnTo>
                  <a:pt x="0" y="832252"/>
                </a:lnTo>
                <a:close/>
              </a:path>
            </a:pathLst>
          </a:custGeom>
        </p:spPr>
      </p:pic>
      <p:pic>
        <p:nvPicPr>
          <p:cNvPr id="12" name="图片 11"/>
          <p:cNvPicPr>
            <a:picLocks noChangeAspect="1"/>
          </p:cNvPicPr>
          <p:nvPr/>
        </p:nvPicPr>
        <p:blipFill rotWithShape="1">
          <a:blip r:embed="rId8" cstate="screen"/>
          <a:srcRect/>
          <a:stretch>
            <a:fillRect/>
          </a:stretch>
        </p:blipFill>
        <p:spPr>
          <a:xfrm flipH="1">
            <a:off x="4922929" y="3267431"/>
            <a:ext cx="4221051" cy="1535806"/>
          </a:xfrm>
          <a:prstGeom prst="rect">
            <a:avLst/>
          </a:prstGeom>
        </p:spPr>
      </p:pic>
      <p:pic>
        <p:nvPicPr>
          <p:cNvPr id="13" name="图片 12"/>
          <p:cNvPicPr>
            <a:picLocks noChangeAspect="1"/>
          </p:cNvPicPr>
          <p:nvPr/>
        </p:nvPicPr>
        <p:blipFill rotWithShape="1">
          <a:blip r:embed="rId8" cstate="screen"/>
          <a:srcRect/>
          <a:stretch>
            <a:fillRect/>
          </a:stretch>
        </p:blipFill>
        <p:spPr>
          <a:xfrm>
            <a:off x="-20" y="3288357"/>
            <a:ext cx="4221051" cy="1535806"/>
          </a:xfrm>
          <a:prstGeom prst="rect">
            <a:avLst/>
          </a:prstGeom>
        </p:spPr>
      </p:pic>
      <p:pic>
        <p:nvPicPr>
          <p:cNvPr id="16" name="图片 15"/>
          <p:cNvPicPr>
            <a:picLocks noChangeAspect="1"/>
          </p:cNvPicPr>
          <p:nvPr/>
        </p:nvPicPr>
        <p:blipFill rotWithShape="1">
          <a:blip r:embed="rId9" cstate="screen"/>
          <a:srcRect/>
          <a:stretch>
            <a:fillRect/>
          </a:stretch>
        </p:blipFill>
        <p:spPr>
          <a:xfrm flipH="1">
            <a:off x="5526415" y="3433245"/>
            <a:ext cx="2518349" cy="1090535"/>
          </a:xfrm>
          <a:prstGeom prst="rect">
            <a:avLst/>
          </a:prstGeom>
        </p:spPr>
      </p:pic>
      <p:pic>
        <p:nvPicPr>
          <p:cNvPr id="15" name="图片 14"/>
          <p:cNvPicPr>
            <a:picLocks noChangeAspect="1"/>
          </p:cNvPicPr>
          <p:nvPr/>
        </p:nvPicPr>
        <p:blipFill rotWithShape="1">
          <a:blip r:embed="rId9" cstate="screen"/>
          <a:srcRect/>
          <a:stretch>
            <a:fillRect/>
          </a:stretch>
        </p:blipFill>
        <p:spPr>
          <a:xfrm>
            <a:off x="1017199" y="3490065"/>
            <a:ext cx="2518349" cy="1090535"/>
          </a:xfrm>
          <a:prstGeom prst="rect">
            <a:avLst/>
          </a:prstGeom>
        </p:spPr>
      </p:pic>
      <p:pic>
        <p:nvPicPr>
          <p:cNvPr id="14" name="图片 13"/>
          <p:cNvPicPr>
            <a:picLocks noChangeAspect="1"/>
          </p:cNvPicPr>
          <p:nvPr/>
        </p:nvPicPr>
        <p:blipFill rotWithShape="1">
          <a:blip r:embed="rId10" cstate="screen"/>
          <a:srcRect t="66448" b="550"/>
          <a:stretch>
            <a:fillRect/>
          </a:stretch>
        </p:blipFill>
        <p:spPr>
          <a:xfrm>
            <a:off x="-20" y="3433379"/>
            <a:ext cx="9144000" cy="1506829"/>
          </a:xfrm>
          <a:prstGeom prst="rect">
            <a:avLst/>
          </a:prstGeom>
        </p:spPr>
      </p:pic>
      <p:sp>
        <p:nvSpPr>
          <p:cNvPr id="100" name="文本框 99"/>
          <p:cNvSpPr txBox="1"/>
          <p:nvPr/>
        </p:nvSpPr>
        <p:spPr>
          <a:xfrm>
            <a:off x="1703541" y="1454364"/>
            <a:ext cx="5973604" cy="784830"/>
          </a:xfrm>
          <a:prstGeom prst="rect">
            <a:avLst/>
          </a:prstGeom>
          <a:noFill/>
          <a:ln w="9525">
            <a:noFill/>
          </a:ln>
        </p:spPr>
        <p:txBody>
          <a:bodyPr wrap="square">
            <a:spAutoFit/>
          </a:bodyPr>
          <a:lstStyle/>
          <a:p>
            <a:pPr algn="ctr"/>
            <a:r>
              <a:rPr lang="zh-CN" altLang="en-US" sz="4500" b="1" dirty="0">
                <a:solidFill>
                  <a:srgbClr val="D7000F"/>
                </a:solidFill>
                <a:latin typeface="微软雅黑" panose="020B0503020204020204" charset="-122"/>
                <a:ea typeface="微软雅黑" panose="020B0503020204020204" charset="-122"/>
              </a:rPr>
              <a:t>新时代党的组织路线</a:t>
            </a:r>
          </a:p>
        </p:txBody>
      </p:sp>
      <p:sp>
        <p:nvSpPr>
          <p:cNvPr id="11" name="圆角矩形 10"/>
          <p:cNvSpPr/>
          <p:nvPr/>
        </p:nvSpPr>
        <p:spPr>
          <a:xfrm>
            <a:off x="3586138" y="2774085"/>
            <a:ext cx="2208410" cy="421106"/>
          </a:xfrm>
          <a:prstGeom prst="roundRect">
            <a:avLst/>
          </a:prstGeom>
          <a:gradFill flip="none" rotWithShape="1">
            <a:gsLst>
              <a:gs pos="0">
                <a:srgbClr val="E00314">
                  <a:shade val="30000"/>
                  <a:satMod val="115000"/>
                </a:srgbClr>
              </a:gs>
              <a:gs pos="50000">
                <a:srgbClr val="E00314">
                  <a:shade val="67500"/>
                  <a:satMod val="115000"/>
                </a:srgbClr>
              </a:gs>
              <a:gs pos="100000">
                <a:srgbClr val="E00314">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8" name="矩形 17"/>
          <p:cNvSpPr/>
          <p:nvPr/>
        </p:nvSpPr>
        <p:spPr>
          <a:xfrm>
            <a:off x="1365874" y="2293079"/>
            <a:ext cx="6648938" cy="369332"/>
          </a:xfrm>
          <a:prstGeom prst="rect">
            <a:avLst/>
          </a:prstGeom>
        </p:spPr>
        <p:txBody>
          <a:bodyPr wrap="square">
            <a:spAutoFit/>
          </a:bodyPr>
          <a:lstStyle/>
          <a:p>
            <a:pPr algn="ctr" defTabSz="914400" fontAlgn="base">
              <a:spcBef>
                <a:spcPct val="0"/>
              </a:spcBef>
              <a:spcAft>
                <a:spcPct val="0"/>
              </a:spcAft>
              <a:defRPr/>
            </a:pPr>
            <a:r>
              <a:rPr lang="en-US" altLang="zh-CN" sz="1800" kern="0" dirty="0">
                <a:ln w="3175">
                  <a:noFill/>
                </a:ln>
                <a:gradFill>
                  <a:gsLst>
                    <a:gs pos="0">
                      <a:srgbClr val="FF0000"/>
                    </a:gs>
                    <a:gs pos="100000">
                      <a:srgbClr val="C00000"/>
                    </a:gs>
                  </a:gsLst>
                  <a:lin ang="5400000" scaled="0"/>
                </a:gradFill>
                <a:latin typeface="微软雅黑" panose="020B0503020204020204" charset="-122"/>
                <a:ea typeface="微软雅黑" panose="020B0503020204020204" charset="-122"/>
              </a:rPr>
              <a:t>——【</a:t>
            </a:r>
            <a:r>
              <a:rPr lang="zh-CN" altLang="en-US" sz="1800" kern="0" dirty="0">
                <a:ln w="3175">
                  <a:noFill/>
                </a:ln>
                <a:gradFill>
                  <a:gsLst>
                    <a:gs pos="0">
                      <a:srgbClr val="FF0000"/>
                    </a:gs>
                    <a:gs pos="100000">
                      <a:srgbClr val="C00000"/>
                    </a:gs>
                  </a:gsLst>
                  <a:lin ang="5400000" scaled="0"/>
                </a:gradFill>
                <a:latin typeface="微软雅黑" panose="020B0503020204020204" charset="-122"/>
                <a:ea typeface="微软雅黑" panose="020B0503020204020204" charset="-122"/>
              </a:rPr>
              <a:t>二零</a:t>
            </a:r>
            <a:r>
              <a:rPr lang="zh-CN" altLang="en-US" sz="1800" kern="0" dirty="0" smtClean="0">
                <a:ln w="3175">
                  <a:noFill/>
                </a:ln>
                <a:gradFill>
                  <a:gsLst>
                    <a:gs pos="0">
                      <a:srgbClr val="FF0000"/>
                    </a:gs>
                    <a:gs pos="100000">
                      <a:srgbClr val="C00000"/>
                    </a:gs>
                  </a:gsLst>
                  <a:lin ang="5400000" scaled="0"/>
                </a:gradFill>
                <a:latin typeface="微软雅黑" panose="020B0503020204020204" charset="-122"/>
                <a:ea typeface="微软雅黑" panose="020B0503020204020204" charset="-122"/>
              </a:rPr>
              <a:t>一九全</a:t>
            </a:r>
            <a:r>
              <a:rPr lang="zh-CN" altLang="en-US" sz="1800" kern="0" dirty="0">
                <a:ln w="3175">
                  <a:noFill/>
                </a:ln>
                <a:gradFill>
                  <a:gsLst>
                    <a:gs pos="0">
                      <a:srgbClr val="FF0000"/>
                    </a:gs>
                    <a:gs pos="100000">
                      <a:srgbClr val="C00000"/>
                    </a:gs>
                  </a:gsLst>
                  <a:lin ang="5400000" scaled="0"/>
                </a:gradFill>
                <a:latin typeface="微软雅黑" panose="020B0503020204020204" charset="-122"/>
                <a:ea typeface="微软雅黑" panose="020B0503020204020204" charset="-122"/>
              </a:rPr>
              <a:t>国组织工作会议学习解读</a:t>
            </a:r>
            <a:r>
              <a:rPr lang="en-US" altLang="zh-CN" sz="1800" kern="0" dirty="0">
                <a:ln w="3175">
                  <a:noFill/>
                </a:ln>
                <a:gradFill>
                  <a:gsLst>
                    <a:gs pos="0">
                      <a:srgbClr val="FF0000"/>
                    </a:gs>
                    <a:gs pos="100000">
                      <a:srgbClr val="C00000"/>
                    </a:gs>
                  </a:gsLst>
                  <a:lin ang="5400000" scaled="0"/>
                </a:gradFill>
                <a:latin typeface="微软雅黑" panose="020B0503020204020204" charset="-122"/>
                <a:ea typeface="微软雅黑" panose="020B0503020204020204" charset="-122"/>
              </a:rPr>
              <a: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arn(inVertical)">
                                      <p:cBhvr>
                                        <p:cTn id="13" dur="11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charset="-122"/>
              </a:rPr>
              <a:t>党的坚强组织体系</a:t>
            </a:r>
            <a:r>
              <a:rPr lang="en-US" altLang="zh-CN" sz="2000" b="1" kern="0" dirty="0">
                <a:solidFill>
                  <a:srgbClr val="C00000"/>
                </a:solidFill>
                <a:latin typeface="Arial" panose="020B0604020202020204"/>
                <a:ea typeface="微软雅黑" panose="020B0503020204020204" charset="-122"/>
              </a:rPr>
              <a:t>——</a:t>
            </a:r>
            <a:r>
              <a:rPr lang="zh-CN" altLang="en-US" sz="2000" b="1" kern="0" dirty="0">
                <a:solidFill>
                  <a:srgbClr val="C00000"/>
                </a:solidFill>
                <a:latin typeface="Arial" panose="020B0604020202020204"/>
                <a:ea typeface="微软雅黑" panose="020B0503020204020204" charset="-122"/>
              </a:rPr>
              <a:t>战术</a:t>
            </a:r>
          </a:p>
        </p:txBody>
      </p:sp>
      <p:sp>
        <p:nvSpPr>
          <p:cNvPr id="4" name="TextBox 14"/>
          <p:cNvSpPr txBox="1"/>
          <p:nvPr/>
        </p:nvSpPr>
        <p:spPr>
          <a:xfrm>
            <a:off x="500846" y="1239291"/>
            <a:ext cx="803885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defRPr/>
            </a:pPr>
            <a:r>
              <a:rPr lang="zh-CN" altLang="en-US" sz="2000" b="1" kern="0" dirty="0">
                <a:gradFill>
                  <a:gsLst>
                    <a:gs pos="0">
                      <a:srgbClr val="FF0000"/>
                    </a:gs>
                    <a:gs pos="100000">
                      <a:srgbClr val="C00000"/>
                    </a:gs>
                  </a:gsLst>
                  <a:lin ang="5400000" scaled="0"/>
                </a:gradFill>
                <a:latin typeface="微软雅黑" panose="020B0503020204020204" charset="-122"/>
                <a:ea typeface="微软雅黑" panose="020B0503020204020204" charset="-122"/>
              </a:rPr>
              <a:t>★所谓战术，就是一个体系应该如何运转，怎样才能更好运转★</a:t>
            </a:r>
          </a:p>
        </p:txBody>
      </p:sp>
      <p:grpSp>
        <p:nvGrpSpPr>
          <p:cNvPr id="5" name="Group 1"/>
          <p:cNvGrpSpPr/>
          <p:nvPr/>
        </p:nvGrpSpPr>
        <p:grpSpPr>
          <a:xfrm>
            <a:off x="900290" y="1889676"/>
            <a:ext cx="7639410" cy="2739474"/>
            <a:chOff x="623888" y="1690580"/>
            <a:chExt cx="5261535" cy="4181225"/>
          </a:xfrm>
        </p:grpSpPr>
        <p:sp>
          <p:nvSpPr>
            <p:cNvPr id="6" name="Rectangle: Rounded Corners 2"/>
            <p:cNvSpPr/>
            <p:nvPr/>
          </p:nvSpPr>
          <p:spPr>
            <a:xfrm>
              <a:off x="682670" y="1763714"/>
              <a:ext cx="5202753" cy="4108091"/>
            </a:xfrm>
            <a:prstGeom prst="roundRect">
              <a:avLst/>
            </a:prstGeom>
            <a:solidFill>
              <a:srgbClr val="FFFFFF">
                <a:lumMod val="85000"/>
              </a:srgbClr>
            </a:solidFill>
            <a:ln w="3175"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015" b="0" i="0" u="none" strike="noStrike" kern="0" cap="none" spc="0" normalizeH="0" baseline="0" noProof="0">
                <a:ln>
                  <a:noFill/>
                </a:ln>
                <a:solidFill>
                  <a:srgbClr val="FFFFFF"/>
                </a:solidFill>
                <a:effectLst/>
                <a:uLnTx/>
                <a:uFillTx/>
                <a:latin typeface="微软雅黑" panose="020B0503020204020204" charset="-122"/>
                <a:ea typeface="微软雅黑" panose="020B0503020204020204" charset="-122"/>
              </a:endParaRPr>
            </a:p>
          </p:txBody>
        </p:sp>
        <p:sp>
          <p:nvSpPr>
            <p:cNvPr id="7" name="Rectangle: Rounded Corners 3"/>
            <p:cNvSpPr/>
            <p:nvPr/>
          </p:nvSpPr>
          <p:spPr>
            <a:xfrm>
              <a:off x="623888" y="1690580"/>
              <a:ext cx="5202754" cy="4009287"/>
            </a:xfrm>
            <a:prstGeom prst="roundRect">
              <a:avLst/>
            </a:prstGeom>
            <a:solidFill>
              <a:srgbClr val="FEFEFE"/>
            </a:solidFill>
            <a:ln w="3175" cap="flat" cmpd="sng" algn="ctr">
              <a:solidFill>
                <a:srgbClr val="FF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015" b="0" i="0" u="none" strike="noStrike" kern="0" cap="none" spc="0" normalizeH="0" baseline="0" noProof="0">
                <a:ln>
                  <a:noFill/>
                </a:ln>
                <a:solidFill>
                  <a:srgbClr val="FFFFFF"/>
                </a:solidFill>
                <a:effectLst/>
                <a:uLnTx/>
                <a:uFillTx/>
                <a:latin typeface="微软雅黑" panose="020B0503020204020204" charset="-122"/>
                <a:ea typeface="微软雅黑" panose="020B0503020204020204" charset="-122"/>
              </a:endParaRPr>
            </a:p>
          </p:txBody>
        </p:sp>
      </p:grpSp>
      <p:sp>
        <p:nvSpPr>
          <p:cNvPr id="8" name="Rectangle 43"/>
          <p:cNvSpPr/>
          <p:nvPr/>
        </p:nvSpPr>
        <p:spPr>
          <a:xfrm>
            <a:off x="1113780" y="2017971"/>
            <a:ext cx="7182495" cy="1420554"/>
          </a:xfrm>
          <a:prstGeom prst="rect">
            <a:avLst/>
          </a:prstGeom>
        </p:spPr>
        <p:txBody>
          <a:bodyPr wrap="square" lIns="0" tIns="0" rIns="0" bIns="0">
            <a:noAutofit/>
          </a:bodyPr>
          <a:lstStyle/>
          <a:p>
            <a:pPr algn="ctr">
              <a:lnSpc>
                <a:spcPct val="200000"/>
              </a:lnSpc>
              <a:defRPr/>
            </a:pPr>
            <a:r>
              <a:rPr lang="zh-CN" altLang="en-US" sz="1200" dirty="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rPr>
              <a:t>建立源头培养、跟踪培养、全程培养的素质培养体系；建立日常考核、分类考核、近距离考核的知事识人体系；建立以德为先、任人唯贤、人事相宜的选拔任用体系；建立管思想、管工作、管作风、管纪律的从严管理体系；建立崇尚实干、带动担当、加油鼓劲的正向激励体系；要真情关爱干部，帮助解决实际困难</a:t>
            </a:r>
            <a:endParaRPr lang="zh-CN" altLang="en-US" sz="1200" dirty="0">
              <a:solidFill>
                <a:prstClr val="black">
                  <a:lumMod val="75000"/>
                  <a:lumOff val="25000"/>
                </a:prstClr>
              </a:solidFill>
              <a:latin typeface="微软雅黑" panose="020B0503020204020204" charset="-122"/>
              <a:ea typeface="微软雅黑" panose="020B0503020204020204" charset="-122"/>
              <a:sym typeface="Gill Sans" charset="0"/>
            </a:endParaRPr>
          </a:p>
        </p:txBody>
      </p:sp>
      <p:sp>
        <p:nvSpPr>
          <p:cNvPr id="9" name="TextBox 14"/>
          <p:cNvSpPr txBox="1"/>
          <p:nvPr/>
        </p:nvSpPr>
        <p:spPr>
          <a:xfrm>
            <a:off x="1219424" y="3300481"/>
            <a:ext cx="697120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lnSpc>
                <a:spcPct val="150000"/>
              </a:lnSpc>
              <a:defRPr/>
            </a:pPr>
            <a:r>
              <a:rPr lang="zh-CN" altLang="en-US" sz="1800" b="1" kern="0" dirty="0">
                <a:gradFill>
                  <a:gsLst>
                    <a:gs pos="0">
                      <a:srgbClr val="FF0000"/>
                    </a:gs>
                    <a:gs pos="100000">
                      <a:srgbClr val="C00000"/>
                    </a:gs>
                  </a:gsLst>
                  <a:lin ang="5400000" scaled="0"/>
                </a:gradFill>
                <a:latin typeface="微软雅黑" panose="020B0503020204020204" charset="-122"/>
                <a:ea typeface="微软雅黑" panose="020B0503020204020204" charset="-122"/>
              </a:rPr>
              <a:t>培养、考核、选拔、管理、激励、关爱，环环相扣，才能建设忠诚干净担当的高素质干部队伍，为中国治理提供组织人事上的保障</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100" fill="hold"/>
                                        <p:tgtEl>
                                          <p:spTgt spid="4"/>
                                        </p:tgtEl>
                                        <p:attrNameLst>
                                          <p:attrName>ppt_w</p:attrName>
                                        </p:attrNameLst>
                                      </p:cBhvr>
                                      <p:tavLst>
                                        <p:tav tm="0">
                                          <p:val>
                                            <p:fltVal val="0"/>
                                          </p:val>
                                        </p:tav>
                                        <p:tav tm="100000">
                                          <p:val>
                                            <p:strVal val="#ppt_w"/>
                                          </p:val>
                                        </p:tav>
                                      </p:tavLst>
                                    </p:anim>
                                    <p:anim calcmode="lin" valueType="num">
                                      <p:cBhvr>
                                        <p:cTn id="8" dur="1100" fill="hold"/>
                                        <p:tgtEl>
                                          <p:spTgt spid="4"/>
                                        </p:tgtEl>
                                        <p:attrNameLst>
                                          <p:attrName>ppt_h</p:attrName>
                                        </p:attrNameLst>
                                      </p:cBhvr>
                                      <p:tavLst>
                                        <p:tav tm="0">
                                          <p:val>
                                            <p:fltVal val="0"/>
                                          </p:val>
                                        </p:tav>
                                        <p:tav tm="100000">
                                          <p:val>
                                            <p:strVal val="#ppt_h"/>
                                          </p:val>
                                        </p:tav>
                                      </p:tavLst>
                                    </p:anim>
                                    <p:animEffect transition="in" filter="fade">
                                      <p:cBhvr>
                                        <p:cTn id="9" dur="1100"/>
                                        <p:tgtEl>
                                          <p:spTgt spid="4"/>
                                        </p:tgtEl>
                                      </p:cBhvr>
                                    </p:animEffect>
                                  </p:childTnLst>
                                </p:cTn>
                              </p:par>
                            </p:childTnLst>
                          </p:cTn>
                        </p:par>
                        <p:par>
                          <p:cTn id="10" fill="hold">
                            <p:stCondLst>
                              <p:cond delay="15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p:stCondLst>
                              <p:cond delay="20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1800"/>
                                        <p:tgtEl>
                                          <p:spTgt spid="8"/>
                                        </p:tgtEl>
                                      </p:cBhvr>
                                    </p:animEffect>
                                  </p:childTnLst>
                                </p:cTn>
                              </p:par>
                            </p:childTnLst>
                          </p:cTn>
                        </p:par>
                        <p:par>
                          <p:cTn id="18" fill="hold">
                            <p:stCondLst>
                              <p:cond delay="4000"/>
                            </p:stCondLst>
                            <p:childTnLst>
                              <p:par>
                                <p:cTn id="19" presetID="12" presetClass="entr" presetSubtype="4"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1100"/>
                                        <p:tgtEl>
                                          <p:spTgt spid="9"/>
                                        </p:tgtEl>
                                        <p:attrNameLst>
                                          <p:attrName>ppt_y</p:attrName>
                                        </p:attrNameLst>
                                      </p:cBhvr>
                                      <p:tavLst>
                                        <p:tav tm="0">
                                          <p:val>
                                            <p:strVal val="#ppt_y+#ppt_h*1.125000"/>
                                          </p:val>
                                        </p:tav>
                                        <p:tav tm="100000">
                                          <p:val>
                                            <p:strVal val="#ppt_y"/>
                                          </p:val>
                                        </p:tav>
                                      </p:tavLst>
                                    </p:anim>
                                    <p:animEffect transition="in" filter="wipe(up)">
                                      <p:cBhvr>
                                        <p:cTn id="22" dur="11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charset="-122"/>
              </a:rPr>
              <a:t>党的坚强组织体系</a:t>
            </a:r>
            <a:r>
              <a:rPr lang="en-US" altLang="zh-CN" sz="2000" b="1" kern="0" dirty="0">
                <a:solidFill>
                  <a:srgbClr val="C00000"/>
                </a:solidFill>
                <a:latin typeface="Arial" panose="020B0604020202020204"/>
                <a:ea typeface="微软雅黑" panose="020B0503020204020204" charset="-122"/>
              </a:rPr>
              <a:t>——</a:t>
            </a:r>
            <a:r>
              <a:rPr lang="zh-CN" altLang="en-US" sz="2000" b="1" kern="0" dirty="0">
                <a:solidFill>
                  <a:srgbClr val="C00000"/>
                </a:solidFill>
                <a:latin typeface="Arial" panose="020B0604020202020204"/>
                <a:ea typeface="微软雅黑" panose="020B0503020204020204" charset="-122"/>
              </a:rPr>
              <a:t>人才</a:t>
            </a:r>
          </a:p>
        </p:txBody>
      </p:sp>
      <p:sp>
        <p:nvSpPr>
          <p:cNvPr id="4" name="TextBox 14"/>
          <p:cNvSpPr txBox="1"/>
          <p:nvPr/>
        </p:nvSpPr>
        <p:spPr>
          <a:xfrm>
            <a:off x="440954" y="1232685"/>
            <a:ext cx="8338354"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defRPr/>
            </a:pPr>
            <a:r>
              <a:rPr lang="zh-CN" altLang="en-US" sz="1900" b="1" kern="0" dirty="0">
                <a:gradFill>
                  <a:gsLst>
                    <a:gs pos="0">
                      <a:srgbClr val="FF0000"/>
                    </a:gs>
                    <a:gs pos="100000">
                      <a:srgbClr val="C00000"/>
                    </a:gs>
                  </a:gsLst>
                  <a:lin ang="5400000" scaled="0"/>
                </a:gradFill>
                <a:latin typeface="微软雅黑" panose="020B0503020204020204" charset="-122"/>
                <a:ea typeface="微软雅黑" panose="020B0503020204020204" charset="-122"/>
              </a:rPr>
              <a:t>★着眼近期需求，需要人才；谋划战略长远，更需要源源不断的青春力量★</a:t>
            </a:r>
          </a:p>
        </p:txBody>
      </p:sp>
      <p:grpSp>
        <p:nvGrpSpPr>
          <p:cNvPr id="5" name="Group 1"/>
          <p:cNvGrpSpPr/>
          <p:nvPr/>
        </p:nvGrpSpPr>
        <p:grpSpPr>
          <a:xfrm>
            <a:off x="900290" y="1889676"/>
            <a:ext cx="7639410" cy="2739474"/>
            <a:chOff x="623888" y="1690580"/>
            <a:chExt cx="5261535" cy="4181225"/>
          </a:xfrm>
        </p:grpSpPr>
        <p:sp>
          <p:nvSpPr>
            <p:cNvPr id="6" name="Rectangle: Rounded Corners 2"/>
            <p:cNvSpPr/>
            <p:nvPr/>
          </p:nvSpPr>
          <p:spPr>
            <a:xfrm>
              <a:off x="682670" y="1763714"/>
              <a:ext cx="5202753" cy="4108091"/>
            </a:xfrm>
            <a:prstGeom prst="roundRect">
              <a:avLst/>
            </a:prstGeom>
            <a:solidFill>
              <a:srgbClr val="FFFFFF">
                <a:lumMod val="85000"/>
              </a:srgbClr>
            </a:solidFill>
            <a:ln w="3175"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015" b="0" i="0" u="none" strike="noStrike" kern="0" cap="none" spc="0" normalizeH="0" baseline="0" noProof="0">
                <a:ln>
                  <a:noFill/>
                </a:ln>
                <a:solidFill>
                  <a:srgbClr val="FFFFFF"/>
                </a:solidFill>
                <a:effectLst/>
                <a:uLnTx/>
                <a:uFillTx/>
                <a:latin typeface="微软雅黑" panose="020B0503020204020204" charset="-122"/>
                <a:ea typeface="微软雅黑" panose="020B0503020204020204" charset="-122"/>
              </a:endParaRPr>
            </a:p>
          </p:txBody>
        </p:sp>
        <p:sp>
          <p:nvSpPr>
            <p:cNvPr id="7" name="Rectangle: Rounded Corners 3"/>
            <p:cNvSpPr/>
            <p:nvPr/>
          </p:nvSpPr>
          <p:spPr>
            <a:xfrm>
              <a:off x="623888" y="1690580"/>
              <a:ext cx="5202754" cy="4009287"/>
            </a:xfrm>
            <a:prstGeom prst="roundRect">
              <a:avLst/>
            </a:prstGeom>
            <a:solidFill>
              <a:srgbClr val="FEFEFE"/>
            </a:solidFill>
            <a:ln w="3175" cap="flat" cmpd="sng" algn="ctr">
              <a:solidFill>
                <a:srgbClr val="FF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015" b="0" i="0" u="none" strike="noStrike" kern="0" cap="none" spc="0" normalizeH="0" baseline="0" noProof="0">
                <a:ln>
                  <a:noFill/>
                </a:ln>
                <a:solidFill>
                  <a:srgbClr val="FFFFFF"/>
                </a:solidFill>
                <a:effectLst/>
                <a:uLnTx/>
                <a:uFillTx/>
                <a:latin typeface="微软雅黑" panose="020B0503020204020204" charset="-122"/>
                <a:ea typeface="微软雅黑" panose="020B0503020204020204" charset="-122"/>
              </a:endParaRPr>
            </a:p>
          </p:txBody>
        </p:sp>
      </p:grpSp>
      <p:sp>
        <p:nvSpPr>
          <p:cNvPr id="8" name="Rectangle 43"/>
          <p:cNvSpPr/>
          <p:nvPr/>
        </p:nvSpPr>
        <p:spPr>
          <a:xfrm>
            <a:off x="1113780" y="2017971"/>
            <a:ext cx="7182495" cy="1420554"/>
          </a:xfrm>
          <a:prstGeom prst="rect">
            <a:avLst/>
          </a:prstGeom>
        </p:spPr>
        <p:txBody>
          <a:bodyPr wrap="square" lIns="0" tIns="0" rIns="0" bIns="0">
            <a:noAutofit/>
          </a:bodyPr>
          <a:lstStyle/>
          <a:p>
            <a:pPr algn="ctr">
              <a:lnSpc>
                <a:spcPct val="200000"/>
              </a:lnSpc>
              <a:defRPr/>
            </a:pPr>
            <a:r>
              <a:rPr lang="zh-CN" altLang="en-US" sz="120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rPr>
              <a:t>中国特色社会主义进入了新时代，这是新局面。但是中国社会革命涵盖领域的广泛性、触及利益格局调整的深刻性、涉及矛盾和问题的尖锐性、突破体制机制障碍的艰巨性、进行伟大斗争形势的复杂性，均为前所未有，这是新挑战。正是在这样的历史关口，习近平总书记从政治上、能力上、意志品质上对年轻干部提出了要求。党和国家的百年大计，正需要奏响一曲新时代的“青春之歌”。</a:t>
            </a:r>
            <a:endParaRPr lang="zh-CN" altLang="en-US" sz="1200" dirty="0">
              <a:solidFill>
                <a:prstClr val="black">
                  <a:lumMod val="75000"/>
                  <a:lumOff val="25000"/>
                </a:prstClr>
              </a:solidFill>
              <a:latin typeface="微软雅黑" panose="020B0503020204020204" charset="-122"/>
              <a:ea typeface="微软雅黑" panose="020B0503020204020204" charset="-122"/>
              <a:sym typeface="Gill Sans" charset="0"/>
            </a:endParaRPr>
          </a:p>
        </p:txBody>
      </p:sp>
      <p:sp>
        <p:nvSpPr>
          <p:cNvPr id="9" name="TextBox 14"/>
          <p:cNvSpPr txBox="1"/>
          <p:nvPr/>
        </p:nvSpPr>
        <p:spPr>
          <a:xfrm>
            <a:off x="1219424" y="3471401"/>
            <a:ext cx="6971206" cy="874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lnSpc>
                <a:spcPct val="150000"/>
              </a:lnSpc>
              <a:defRPr/>
            </a:pPr>
            <a:r>
              <a:rPr lang="zh-CN" altLang="en-US" sz="1800" b="1" kern="0">
                <a:gradFill>
                  <a:gsLst>
                    <a:gs pos="0">
                      <a:srgbClr val="FF0000"/>
                    </a:gs>
                    <a:gs pos="100000">
                      <a:srgbClr val="C00000"/>
                    </a:gs>
                  </a:gsLst>
                  <a:lin ang="5400000" scaled="0"/>
                </a:gradFill>
                <a:latin typeface="微软雅黑" panose="020B0503020204020204" charset="-122"/>
                <a:ea typeface="微软雅黑" panose="020B0503020204020204" charset="-122"/>
              </a:rPr>
              <a:t>谁能设计出这样的组织路线，锻造出这样的组织体系，培养出这样的人才队伍，谁就能走在时代前列、赢得光明未来</a:t>
            </a:r>
            <a:endParaRPr lang="zh-CN" altLang="en-US" sz="1800" b="1" kern="0" dirty="0">
              <a:gradFill>
                <a:gsLst>
                  <a:gs pos="0">
                    <a:srgbClr val="FF0000"/>
                  </a:gs>
                  <a:gs pos="100000">
                    <a:srgbClr val="C00000"/>
                  </a:gs>
                </a:gsLst>
                <a:lin ang="5400000" scaled="0"/>
              </a:gra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100" fill="hold"/>
                                        <p:tgtEl>
                                          <p:spTgt spid="4"/>
                                        </p:tgtEl>
                                        <p:attrNameLst>
                                          <p:attrName>ppt_w</p:attrName>
                                        </p:attrNameLst>
                                      </p:cBhvr>
                                      <p:tavLst>
                                        <p:tav tm="0">
                                          <p:val>
                                            <p:fltVal val="0"/>
                                          </p:val>
                                        </p:tav>
                                        <p:tav tm="100000">
                                          <p:val>
                                            <p:strVal val="#ppt_w"/>
                                          </p:val>
                                        </p:tav>
                                      </p:tavLst>
                                    </p:anim>
                                    <p:anim calcmode="lin" valueType="num">
                                      <p:cBhvr>
                                        <p:cTn id="8" dur="1100" fill="hold"/>
                                        <p:tgtEl>
                                          <p:spTgt spid="4"/>
                                        </p:tgtEl>
                                        <p:attrNameLst>
                                          <p:attrName>ppt_h</p:attrName>
                                        </p:attrNameLst>
                                      </p:cBhvr>
                                      <p:tavLst>
                                        <p:tav tm="0">
                                          <p:val>
                                            <p:fltVal val="0"/>
                                          </p:val>
                                        </p:tav>
                                        <p:tav tm="100000">
                                          <p:val>
                                            <p:strVal val="#ppt_h"/>
                                          </p:val>
                                        </p:tav>
                                      </p:tavLst>
                                    </p:anim>
                                    <p:animEffect transition="in" filter="fade">
                                      <p:cBhvr>
                                        <p:cTn id="9" dur="1100"/>
                                        <p:tgtEl>
                                          <p:spTgt spid="4"/>
                                        </p:tgtEl>
                                      </p:cBhvr>
                                    </p:animEffect>
                                  </p:childTnLst>
                                </p:cTn>
                              </p:par>
                            </p:childTnLst>
                          </p:cTn>
                        </p:par>
                        <p:par>
                          <p:cTn id="10" fill="hold">
                            <p:stCondLst>
                              <p:cond delay="15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p:stCondLst>
                              <p:cond delay="20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1800"/>
                                        <p:tgtEl>
                                          <p:spTgt spid="8"/>
                                        </p:tgtEl>
                                      </p:cBhvr>
                                    </p:animEffect>
                                  </p:childTnLst>
                                </p:cTn>
                              </p:par>
                            </p:childTnLst>
                          </p:cTn>
                        </p:par>
                        <p:par>
                          <p:cTn id="18" fill="hold">
                            <p:stCondLst>
                              <p:cond delay="4000"/>
                            </p:stCondLst>
                            <p:childTnLst>
                              <p:par>
                                <p:cTn id="19" presetID="12" presetClass="entr" presetSubtype="4"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1100"/>
                                        <p:tgtEl>
                                          <p:spTgt spid="9"/>
                                        </p:tgtEl>
                                        <p:attrNameLst>
                                          <p:attrName>ppt_y</p:attrName>
                                        </p:attrNameLst>
                                      </p:cBhvr>
                                      <p:tavLst>
                                        <p:tav tm="0">
                                          <p:val>
                                            <p:strVal val="#ppt_y+#ppt_h*1.125000"/>
                                          </p:val>
                                        </p:tav>
                                        <p:tav tm="100000">
                                          <p:val>
                                            <p:strVal val="#ppt_y"/>
                                          </p:val>
                                        </p:tav>
                                      </p:tavLst>
                                    </p:anim>
                                    <p:animEffect transition="in" filter="wipe(up)">
                                      <p:cBhvr>
                                        <p:cTn id="22" dur="11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rotWithShape="1">
          <a:blip r:embed="rId3" cstate="screen"/>
          <a:srcRect t="4103" r="51649"/>
          <a:stretch>
            <a:fillRect/>
          </a:stretch>
        </p:blipFill>
        <p:spPr>
          <a:xfrm>
            <a:off x="-318882" y="-52086"/>
            <a:ext cx="4705109" cy="5267986"/>
          </a:xfrm>
          <a:prstGeom prst="rect">
            <a:avLst/>
          </a:prstGeom>
        </p:spPr>
      </p:pic>
      <p:pic>
        <p:nvPicPr>
          <p:cNvPr id="14" name="图片 13"/>
          <p:cNvPicPr>
            <a:picLocks noChangeAspect="1"/>
          </p:cNvPicPr>
          <p:nvPr/>
        </p:nvPicPr>
        <p:blipFill rotWithShape="1">
          <a:blip r:embed="rId4" cstate="screen"/>
          <a:srcRect l="16900" t="18119" r="16607" b="69949"/>
          <a:stretch>
            <a:fillRect/>
          </a:stretch>
        </p:blipFill>
        <p:spPr>
          <a:xfrm>
            <a:off x="3028950" y="1787524"/>
            <a:ext cx="6115050" cy="617221"/>
          </a:xfrm>
          <a:prstGeom prst="rect">
            <a:avLst/>
          </a:prstGeom>
        </p:spPr>
      </p:pic>
      <p:sp>
        <p:nvSpPr>
          <p:cNvPr id="15" name="文本框 14"/>
          <p:cNvSpPr txBox="1"/>
          <p:nvPr/>
        </p:nvSpPr>
        <p:spPr>
          <a:xfrm>
            <a:off x="3059880" y="2781934"/>
            <a:ext cx="6144631" cy="707886"/>
          </a:xfrm>
          <a:prstGeom prst="rect">
            <a:avLst/>
          </a:prstGeom>
          <a:noFill/>
        </p:spPr>
        <p:txBody>
          <a:bodyPr wrap="none" rtlCol="0">
            <a:spAutoFit/>
          </a:bodyPr>
          <a:lstStyle/>
          <a:p>
            <a:pPr algn="ctr"/>
            <a:r>
              <a:rPr lang="zh-CN" altLang="en-US" sz="4000" b="1" spc="225" dirty="0">
                <a:solidFill>
                  <a:srgbClr val="C00000"/>
                </a:solidFill>
                <a:latin typeface="微软雅黑" panose="020B0503020204020204" charset="-122"/>
                <a:ea typeface="微软雅黑" panose="020B0503020204020204" charset="-122"/>
              </a:rPr>
              <a:t>贯彻新时代党的组织路线</a:t>
            </a:r>
          </a:p>
        </p:txBody>
      </p:sp>
      <p:sp>
        <p:nvSpPr>
          <p:cNvPr id="16" name="文本框 15"/>
          <p:cNvSpPr txBox="1"/>
          <p:nvPr/>
        </p:nvSpPr>
        <p:spPr>
          <a:xfrm>
            <a:off x="5270421" y="2277918"/>
            <a:ext cx="1723549" cy="553998"/>
          </a:xfrm>
          <a:prstGeom prst="rect">
            <a:avLst/>
          </a:prstGeom>
          <a:noFill/>
        </p:spPr>
        <p:txBody>
          <a:bodyPr wrap="none" rtlCol="0">
            <a:spAutoFit/>
          </a:bodyPr>
          <a:lstStyle/>
          <a:p>
            <a:pPr algn="ctr"/>
            <a:r>
              <a:rPr lang="zh-CN" altLang="en-US" sz="3000" dirty="0">
                <a:solidFill>
                  <a:srgbClr val="C00000"/>
                </a:solidFill>
                <a:latin typeface="微软雅黑" panose="020B0503020204020204" charset="-122"/>
                <a:ea typeface="微软雅黑" panose="020B0503020204020204" charset="-122"/>
              </a:rPr>
              <a:t>第二部分</a:t>
            </a:r>
          </a:p>
        </p:txBody>
      </p:sp>
      <p:pic>
        <p:nvPicPr>
          <p:cNvPr id="17" name="图片 16"/>
          <p:cNvPicPr>
            <a:picLocks noChangeAspect="1"/>
          </p:cNvPicPr>
          <p:nvPr/>
        </p:nvPicPr>
        <p:blipFill rotWithShape="1">
          <a:blip r:embed="rId5" cstate="screen"/>
          <a:srcRect/>
          <a:stretch>
            <a:fillRect/>
          </a:stretch>
        </p:blipFill>
        <p:spPr>
          <a:xfrm>
            <a:off x="2594610" y="3390256"/>
            <a:ext cx="6564630" cy="617221"/>
          </a:xfrm>
          <a:prstGeom prst="rect">
            <a:avLst/>
          </a:prstGeom>
        </p:spPr>
      </p:pic>
      <p:pic>
        <p:nvPicPr>
          <p:cNvPr id="18" name="图片 17"/>
          <p:cNvPicPr>
            <a:picLocks noChangeAspect="1"/>
          </p:cNvPicPr>
          <p:nvPr/>
        </p:nvPicPr>
        <p:blipFill rotWithShape="1">
          <a:blip r:embed="rId6" cstate="screen"/>
          <a:srcRect l="7185" t="57791" r="71262" b="12529"/>
          <a:stretch>
            <a:fillRect/>
          </a:stretch>
        </p:blipFill>
        <p:spPr>
          <a:xfrm flipH="1">
            <a:off x="7213921" y="330200"/>
            <a:ext cx="1930079" cy="1494974"/>
          </a:xfrm>
          <a:prstGeom prst="rect">
            <a:avLst/>
          </a:prstGeom>
        </p:spPr>
      </p:pic>
      <p:pic>
        <p:nvPicPr>
          <p:cNvPr id="19" name="图片 18"/>
          <p:cNvPicPr>
            <a:picLocks noChangeAspect="1"/>
          </p:cNvPicPr>
          <p:nvPr/>
        </p:nvPicPr>
        <p:blipFill rotWithShape="1">
          <a:blip r:embed="rId7" cstate="screen"/>
          <a:srcRect l="44503" r="42498" b="80667"/>
          <a:stretch>
            <a:fillRect/>
          </a:stretch>
        </p:blipFill>
        <p:spPr>
          <a:xfrm>
            <a:off x="5537835" y="904231"/>
            <a:ext cx="1188720" cy="9944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charset="-122"/>
              </a:rPr>
              <a:t>如何贯彻新时代党的组织路线</a:t>
            </a:r>
          </a:p>
        </p:txBody>
      </p:sp>
      <p:sp>
        <p:nvSpPr>
          <p:cNvPr id="17" name="矩形 16"/>
          <p:cNvSpPr/>
          <p:nvPr/>
        </p:nvSpPr>
        <p:spPr>
          <a:xfrm>
            <a:off x="0" y="2513604"/>
            <a:ext cx="9144000" cy="867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3"/>
          <p:cNvSpPr txBox="1"/>
          <p:nvPr/>
        </p:nvSpPr>
        <p:spPr>
          <a:xfrm>
            <a:off x="808544" y="1507612"/>
            <a:ext cx="7861429" cy="646331"/>
          </a:xfrm>
          <a:prstGeom prst="rect">
            <a:avLst/>
          </a:prstGeom>
          <a:noFill/>
        </p:spPr>
        <p:txBody>
          <a:bodyPr wrap="square" rtlCol="0">
            <a:spAutoFit/>
          </a:bodyPr>
          <a:lstStyle/>
          <a:p>
            <a:pPr>
              <a:lnSpc>
                <a:spcPct val="150000"/>
              </a:lnSpc>
            </a:pPr>
            <a:r>
              <a:rPr lang="zh-CN" altLang="en-US" sz="2400" dirty="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rPr>
              <a:t>如何贯彻新时代党的组织路线？总书记这样指导我们：</a:t>
            </a:r>
          </a:p>
        </p:txBody>
      </p:sp>
      <p:grpSp>
        <p:nvGrpSpPr>
          <p:cNvPr id="19" name="组合 18"/>
          <p:cNvGrpSpPr/>
          <p:nvPr/>
        </p:nvGrpSpPr>
        <p:grpSpPr>
          <a:xfrm>
            <a:off x="925723" y="2435254"/>
            <a:ext cx="2182208" cy="2507322"/>
            <a:chOff x="1245265" y="1827568"/>
            <a:chExt cx="4200402" cy="4826194"/>
          </a:xfrm>
        </p:grpSpPr>
        <p:sp>
          <p:nvSpPr>
            <p:cNvPr id="20" name="Freeform 6"/>
            <p:cNvSpPr/>
            <p:nvPr/>
          </p:nvSpPr>
          <p:spPr bwMode="auto">
            <a:xfrm>
              <a:off x="1245265" y="1827568"/>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4000">
                <a:solidFill>
                  <a:srgbClr val="E7E6E6"/>
                </a:solidFill>
              </a:endParaRPr>
            </a:p>
          </p:txBody>
        </p:sp>
        <p:sp>
          <p:nvSpPr>
            <p:cNvPr id="21" name="Freeform 7"/>
            <p:cNvSpPr/>
            <p:nvPr/>
          </p:nvSpPr>
          <p:spPr bwMode="auto">
            <a:xfrm>
              <a:off x="1525809" y="1827568"/>
              <a:ext cx="3652019" cy="4826194"/>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gradFill>
              <a:gsLst>
                <a:gs pos="0">
                  <a:srgbClr val="FF3302"/>
                </a:gs>
                <a:gs pos="100000">
                  <a:srgbClr val="CB0800"/>
                </a:gs>
              </a:gsLst>
              <a:lin ang="5400000" scaled="1"/>
            </a:gradFill>
            <a:ln>
              <a:noFill/>
            </a:ln>
          </p:spPr>
          <p:txBody>
            <a:bodyPr vert="horz" wrap="square" lIns="68580" tIns="34290" rIns="68580" bIns="34290" numCol="1" anchor="t" anchorCtr="0" compatLnSpc="1"/>
            <a:lstStyle/>
            <a:p>
              <a:endParaRPr lang="zh-CN" altLang="en-US" sz="4000">
                <a:solidFill>
                  <a:prstClr val="black"/>
                </a:solidFill>
              </a:endParaRPr>
            </a:p>
          </p:txBody>
        </p:sp>
        <p:sp>
          <p:nvSpPr>
            <p:cNvPr id="22" name="矩形 21"/>
            <p:cNvSpPr/>
            <p:nvPr/>
          </p:nvSpPr>
          <p:spPr>
            <a:xfrm>
              <a:off x="1793419" y="2670669"/>
              <a:ext cx="3187880" cy="3080587"/>
            </a:xfrm>
            <a:prstGeom prst="rect">
              <a:avLst/>
            </a:prstGeom>
          </p:spPr>
          <p:txBody>
            <a:bodyPr wrap="square">
              <a:spAutoFit/>
            </a:bodyPr>
            <a:lstStyle/>
            <a:p>
              <a:pPr algn="ctr"/>
              <a:r>
                <a:rPr lang="zh-CN" altLang="en-US" sz="2800" b="1" dirty="0">
                  <a:solidFill>
                    <a:srgbClr val="FFFFFF"/>
                  </a:solidFill>
                  <a:latin typeface="微软雅黑" panose="020B0503020204020204" charset="-122"/>
                  <a:ea typeface="微软雅黑" panose="020B0503020204020204" charset="-122"/>
                </a:rPr>
                <a:t>六个</a:t>
              </a:r>
              <a:endParaRPr lang="en-US" altLang="zh-CN" sz="2800" b="1" dirty="0">
                <a:solidFill>
                  <a:srgbClr val="FFFFFF"/>
                </a:solidFill>
                <a:latin typeface="微软雅黑" panose="020B0503020204020204" charset="-122"/>
                <a:ea typeface="微软雅黑" panose="020B0503020204020204" charset="-122"/>
              </a:endParaRPr>
            </a:p>
            <a:p>
              <a:pPr algn="ctr"/>
              <a:r>
                <a:rPr lang="zh-CN" altLang="en-US" sz="2800" b="1" dirty="0">
                  <a:solidFill>
                    <a:srgbClr val="FFFFFF"/>
                  </a:solidFill>
                  <a:latin typeface="微软雅黑" panose="020B0503020204020204" charset="-122"/>
                  <a:ea typeface="微软雅黑" panose="020B0503020204020204" charset="-122"/>
                </a:rPr>
                <a:t>要诀</a:t>
              </a:r>
              <a:endParaRPr lang="en-US" altLang="zh-CN" sz="2800" b="1" dirty="0">
                <a:solidFill>
                  <a:srgbClr val="FFFFFF"/>
                </a:solidFill>
                <a:latin typeface="微软雅黑" panose="020B0503020204020204" charset="-122"/>
                <a:ea typeface="微软雅黑" panose="020B0503020204020204" charset="-122"/>
              </a:endParaRPr>
            </a:p>
            <a:p>
              <a:pPr algn="ctr">
                <a:lnSpc>
                  <a:spcPct val="150000"/>
                </a:lnSpc>
              </a:pPr>
              <a:r>
                <a:rPr lang="zh-CN" altLang="en-US" sz="1400" b="1" dirty="0">
                  <a:solidFill>
                    <a:srgbClr val="FFFFFF"/>
                  </a:solidFill>
                  <a:latin typeface="微软雅黑" panose="020B0503020204020204" charset="-122"/>
                  <a:ea typeface="微软雅黑" panose="020B0503020204020204" charset="-122"/>
                </a:rPr>
                <a:t>培养忠诚干净担当的高素质干部</a:t>
              </a:r>
            </a:p>
          </p:txBody>
        </p:sp>
      </p:grpSp>
      <p:grpSp>
        <p:nvGrpSpPr>
          <p:cNvPr id="23" name="组合 22"/>
          <p:cNvGrpSpPr/>
          <p:nvPr/>
        </p:nvGrpSpPr>
        <p:grpSpPr>
          <a:xfrm>
            <a:off x="3528022" y="2440612"/>
            <a:ext cx="2182208" cy="2507322"/>
            <a:chOff x="1245265" y="1827568"/>
            <a:chExt cx="4200402" cy="4826194"/>
          </a:xfrm>
        </p:grpSpPr>
        <p:sp>
          <p:nvSpPr>
            <p:cNvPr id="24" name="Freeform 6"/>
            <p:cNvSpPr/>
            <p:nvPr/>
          </p:nvSpPr>
          <p:spPr bwMode="auto">
            <a:xfrm>
              <a:off x="1245265" y="1827568"/>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4000">
                <a:solidFill>
                  <a:srgbClr val="E7E6E6"/>
                </a:solidFill>
              </a:endParaRPr>
            </a:p>
          </p:txBody>
        </p:sp>
        <p:sp>
          <p:nvSpPr>
            <p:cNvPr id="25" name="Freeform 7"/>
            <p:cNvSpPr/>
            <p:nvPr/>
          </p:nvSpPr>
          <p:spPr bwMode="auto">
            <a:xfrm>
              <a:off x="1525809" y="1827568"/>
              <a:ext cx="3652019" cy="4826194"/>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gradFill>
              <a:gsLst>
                <a:gs pos="0">
                  <a:srgbClr val="FF3302"/>
                </a:gs>
                <a:gs pos="100000">
                  <a:srgbClr val="CB0800"/>
                </a:gs>
              </a:gsLst>
              <a:lin ang="5400000" scaled="1"/>
            </a:gradFill>
            <a:ln>
              <a:noFill/>
            </a:ln>
          </p:spPr>
          <p:txBody>
            <a:bodyPr vert="horz" wrap="square" lIns="68580" tIns="34290" rIns="68580" bIns="34290" numCol="1" anchor="t" anchorCtr="0" compatLnSpc="1"/>
            <a:lstStyle/>
            <a:p>
              <a:endParaRPr lang="zh-CN" altLang="en-US" sz="4000">
                <a:solidFill>
                  <a:prstClr val="black"/>
                </a:solidFill>
              </a:endParaRPr>
            </a:p>
          </p:txBody>
        </p:sp>
        <p:sp>
          <p:nvSpPr>
            <p:cNvPr id="26" name="矩形 25"/>
            <p:cNvSpPr/>
            <p:nvPr/>
          </p:nvSpPr>
          <p:spPr>
            <a:xfrm>
              <a:off x="1751525" y="2530171"/>
              <a:ext cx="3187880" cy="3080587"/>
            </a:xfrm>
            <a:prstGeom prst="rect">
              <a:avLst/>
            </a:prstGeom>
          </p:spPr>
          <p:txBody>
            <a:bodyPr wrap="square">
              <a:spAutoFit/>
            </a:bodyPr>
            <a:lstStyle/>
            <a:p>
              <a:pPr algn="ctr"/>
              <a:r>
                <a:rPr lang="zh-CN" altLang="en-US" sz="2800" b="1" dirty="0">
                  <a:solidFill>
                    <a:srgbClr val="FFFFFF"/>
                  </a:solidFill>
                  <a:latin typeface="微软雅黑" panose="020B0503020204020204" charset="-122"/>
                  <a:ea typeface="微软雅黑" panose="020B0503020204020204" charset="-122"/>
                </a:rPr>
                <a:t>四个</a:t>
              </a:r>
              <a:endParaRPr lang="en-US" altLang="zh-CN" sz="2800" b="1" dirty="0">
                <a:solidFill>
                  <a:srgbClr val="FFFFFF"/>
                </a:solidFill>
                <a:latin typeface="微软雅黑" panose="020B0503020204020204" charset="-122"/>
                <a:ea typeface="微软雅黑" panose="020B0503020204020204" charset="-122"/>
              </a:endParaRPr>
            </a:p>
            <a:p>
              <a:pPr algn="ctr"/>
              <a:r>
                <a:rPr lang="zh-CN" altLang="en-US" sz="2800" b="1" dirty="0">
                  <a:solidFill>
                    <a:srgbClr val="FFFFFF"/>
                  </a:solidFill>
                  <a:latin typeface="微软雅黑" panose="020B0503020204020204" charset="-122"/>
                  <a:ea typeface="微软雅黑" panose="020B0503020204020204" charset="-122"/>
                </a:rPr>
                <a:t>锦囊</a:t>
              </a:r>
              <a:endParaRPr lang="en-US" altLang="zh-CN" sz="2800" b="1" dirty="0">
                <a:solidFill>
                  <a:srgbClr val="FFFFFF"/>
                </a:solidFill>
                <a:latin typeface="微软雅黑" panose="020B0503020204020204" charset="-122"/>
                <a:ea typeface="微软雅黑" panose="020B0503020204020204" charset="-122"/>
              </a:endParaRPr>
            </a:p>
            <a:p>
              <a:pPr algn="ctr">
                <a:lnSpc>
                  <a:spcPct val="150000"/>
                </a:lnSpc>
              </a:pPr>
              <a:r>
                <a:rPr lang="zh-CN" altLang="en-US" sz="1400" b="1" dirty="0">
                  <a:solidFill>
                    <a:srgbClr val="FFFFFF"/>
                  </a:solidFill>
                  <a:latin typeface="微软雅黑" panose="020B0503020204020204" charset="-122"/>
                  <a:ea typeface="微软雅黑" panose="020B0503020204020204" charset="-122"/>
                </a:rPr>
                <a:t>集聚爱国奉献的各方面优秀人才</a:t>
              </a:r>
            </a:p>
          </p:txBody>
        </p:sp>
      </p:grpSp>
      <p:grpSp>
        <p:nvGrpSpPr>
          <p:cNvPr id="27" name="组合 26"/>
          <p:cNvGrpSpPr/>
          <p:nvPr/>
        </p:nvGrpSpPr>
        <p:grpSpPr>
          <a:xfrm>
            <a:off x="6165958" y="2435254"/>
            <a:ext cx="2182208" cy="2507322"/>
            <a:chOff x="1245265" y="1827568"/>
            <a:chExt cx="4200402" cy="4826194"/>
          </a:xfrm>
        </p:grpSpPr>
        <p:sp>
          <p:nvSpPr>
            <p:cNvPr id="28" name="Freeform 6"/>
            <p:cNvSpPr/>
            <p:nvPr/>
          </p:nvSpPr>
          <p:spPr bwMode="auto">
            <a:xfrm>
              <a:off x="1245265" y="1827568"/>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4000">
                <a:solidFill>
                  <a:srgbClr val="E7E6E6"/>
                </a:solidFill>
              </a:endParaRPr>
            </a:p>
          </p:txBody>
        </p:sp>
        <p:sp>
          <p:nvSpPr>
            <p:cNvPr id="29" name="Freeform 7"/>
            <p:cNvSpPr/>
            <p:nvPr/>
          </p:nvSpPr>
          <p:spPr bwMode="auto">
            <a:xfrm>
              <a:off x="1525809" y="1827568"/>
              <a:ext cx="3652019" cy="4826194"/>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gradFill>
              <a:gsLst>
                <a:gs pos="0">
                  <a:srgbClr val="FF3302"/>
                </a:gs>
                <a:gs pos="100000">
                  <a:srgbClr val="CB0800"/>
                </a:gs>
              </a:gsLst>
              <a:lin ang="5400000" scaled="1"/>
            </a:gradFill>
            <a:ln>
              <a:noFill/>
            </a:ln>
          </p:spPr>
          <p:txBody>
            <a:bodyPr vert="horz" wrap="square" lIns="68580" tIns="34290" rIns="68580" bIns="34290" numCol="1" anchor="t" anchorCtr="0" compatLnSpc="1"/>
            <a:lstStyle/>
            <a:p>
              <a:endParaRPr lang="zh-CN" altLang="en-US" sz="4000">
                <a:solidFill>
                  <a:prstClr val="black"/>
                </a:solidFill>
              </a:endParaRPr>
            </a:p>
          </p:txBody>
        </p:sp>
        <p:sp>
          <p:nvSpPr>
            <p:cNvPr id="30" name="矩形 29"/>
            <p:cNvSpPr/>
            <p:nvPr/>
          </p:nvSpPr>
          <p:spPr>
            <a:xfrm>
              <a:off x="1751525" y="2540485"/>
              <a:ext cx="3187880" cy="3080587"/>
            </a:xfrm>
            <a:prstGeom prst="rect">
              <a:avLst/>
            </a:prstGeom>
          </p:spPr>
          <p:txBody>
            <a:bodyPr wrap="square">
              <a:spAutoFit/>
            </a:bodyPr>
            <a:lstStyle/>
            <a:p>
              <a:pPr algn="ctr"/>
              <a:r>
                <a:rPr lang="zh-CN" altLang="en-US" sz="2800" b="1" dirty="0">
                  <a:solidFill>
                    <a:srgbClr val="FFFFFF"/>
                  </a:solidFill>
                  <a:latin typeface="微软雅黑" panose="020B0503020204020204" charset="-122"/>
                  <a:ea typeface="微软雅黑" panose="020B0503020204020204" charset="-122"/>
                </a:rPr>
                <a:t>量质</a:t>
              </a:r>
              <a:endParaRPr lang="en-US" altLang="zh-CN" sz="2800" b="1" dirty="0">
                <a:solidFill>
                  <a:srgbClr val="FFFFFF"/>
                </a:solidFill>
                <a:latin typeface="微软雅黑" panose="020B0503020204020204" charset="-122"/>
                <a:ea typeface="微软雅黑" panose="020B0503020204020204" charset="-122"/>
              </a:endParaRPr>
            </a:p>
            <a:p>
              <a:pPr algn="ctr"/>
              <a:r>
                <a:rPr lang="zh-CN" altLang="en-US" sz="2800" b="1" dirty="0">
                  <a:solidFill>
                    <a:srgbClr val="FFFFFF"/>
                  </a:solidFill>
                  <a:latin typeface="微软雅黑" panose="020B0503020204020204" charset="-122"/>
                  <a:ea typeface="微软雅黑" panose="020B0503020204020204" charset="-122"/>
                </a:rPr>
                <a:t>兼顾</a:t>
              </a:r>
              <a:endParaRPr lang="en-US" altLang="zh-CN" sz="2800" b="1" dirty="0">
                <a:solidFill>
                  <a:srgbClr val="FFFFFF"/>
                </a:solidFill>
                <a:latin typeface="微软雅黑" panose="020B0503020204020204" charset="-122"/>
                <a:ea typeface="微软雅黑" panose="020B0503020204020204" charset="-122"/>
              </a:endParaRPr>
            </a:p>
            <a:p>
              <a:pPr algn="ctr">
                <a:lnSpc>
                  <a:spcPct val="150000"/>
                </a:lnSpc>
              </a:pPr>
              <a:r>
                <a:rPr lang="zh-CN" altLang="en-US" sz="1400" b="1" dirty="0">
                  <a:solidFill>
                    <a:srgbClr val="FFFFFF"/>
                  </a:solidFill>
                  <a:latin typeface="微软雅黑" panose="020B0503020204020204" charset="-122"/>
                  <a:ea typeface="微软雅黑" panose="020B0503020204020204" charset="-122"/>
                </a:rPr>
                <a:t>培养造就一代又一代可靠接班人</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1200"/>
                                        <p:tgtEl>
                                          <p:spTgt spid="1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left)">
                                      <p:cBhvr>
                                        <p:cTn id="10" dur="1200"/>
                                        <p:tgtEl>
                                          <p:spTgt spid="17"/>
                                        </p:tgtEl>
                                      </p:cBhvr>
                                    </p:animEffect>
                                  </p:childTnLst>
                                </p:cTn>
                              </p:par>
                            </p:childTnLst>
                          </p:cTn>
                        </p:par>
                        <p:par>
                          <p:cTn id="11" fill="hold">
                            <p:stCondLst>
                              <p:cond delay="1500"/>
                            </p:stCondLst>
                            <p:childTnLst>
                              <p:par>
                                <p:cTn id="12" presetID="22" presetClass="entr" presetSubtype="1" fill="hold" nodeType="after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up)">
                                      <p:cBhvr>
                                        <p:cTn id="14" dur="1000"/>
                                        <p:tgtEl>
                                          <p:spTgt spid="19"/>
                                        </p:tgtEl>
                                      </p:cBhvr>
                                    </p:animEffect>
                                  </p:childTnLst>
                                </p:cTn>
                              </p:par>
                            </p:childTnLst>
                          </p:cTn>
                        </p:par>
                        <p:par>
                          <p:cTn id="15" fill="hold">
                            <p:stCondLst>
                              <p:cond delay="2500"/>
                            </p:stCondLst>
                            <p:childTnLst>
                              <p:par>
                                <p:cTn id="16" presetID="22" presetClass="entr" presetSubtype="1"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wipe(up)">
                                      <p:cBhvr>
                                        <p:cTn id="18" dur="1000"/>
                                        <p:tgtEl>
                                          <p:spTgt spid="23"/>
                                        </p:tgtEl>
                                      </p:cBhvr>
                                    </p:animEffect>
                                  </p:childTnLst>
                                </p:cTn>
                              </p:par>
                            </p:childTnLst>
                          </p:cTn>
                        </p:par>
                        <p:par>
                          <p:cTn id="19" fill="hold">
                            <p:stCondLst>
                              <p:cond delay="3500"/>
                            </p:stCondLst>
                            <p:childTnLst>
                              <p:par>
                                <p:cTn id="20" presetID="22" presetClass="entr" presetSubtype="1"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up)">
                                      <p:cBhvr>
                                        <p:cTn id="22"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rotWithShape="1">
          <a:blip r:embed="rId3" cstate="screen"/>
          <a:srcRect t="4103" r="51649"/>
          <a:stretch>
            <a:fillRect/>
          </a:stretch>
        </p:blipFill>
        <p:spPr>
          <a:xfrm>
            <a:off x="-318882" y="-52086"/>
            <a:ext cx="4705109" cy="5267986"/>
          </a:xfrm>
          <a:prstGeom prst="rect">
            <a:avLst/>
          </a:prstGeom>
        </p:spPr>
      </p:pic>
      <p:pic>
        <p:nvPicPr>
          <p:cNvPr id="14" name="图片 13"/>
          <p:cNvPicPr>
            <a:picLocks noChangeAspect="1"/>
          </p:cNvPicPr>
          <p:nvPr/>
        </p:nvPicPr>
        <p:blipFill rotWithShape="1">
          <a:blip r:embed="rId4" cstate="screen"/>
          <a:srcRect l="16900" t="18119" r="16607" b="69949"/>
          <a:stretch>
            <a:fillRect/>
          </a:stretch>
        </p:blipFill>
        <p:spPr>
          <a:xfrm>
            <a:off x="3028950" y="1787524"/>
            <a:ext cx="6115050" cy="617221"/>
          </a:xfrm>
          <a:prstGeom prst="rect">
            <a:avLst/>
          </a:prstGeom>
        </p:spPr>
      </p:pic>
      <p:sp>
        <p:nvSpPr>
          <p:cNvPr id="15" name="文本框 14"/>
          <p:cNvSpPr txBox="1"/>
          <p:nvPr/>
        </p:nvSpPr>
        <p:spPr>
          <a:xfrm>
            <a:off x="3059880" y="2781934"/>
            <a:ext cx="6144631" cy="707886"/>
          </a:xfrm>
          <a:prstGeom prst="rect">
            <a:avLst/>
          </a:prstGeom>
          <a:noFill/>
        </p:spPr>
        <p:txBody>
          <a:bodyPr wrap="none" rtlCol="0">
            <a:spAutoFit/>
          </a:bodyPr>
          <a:lstStyle/>
          <a:p>
            <a:pPr algn="ctr"/>
            <a:r>
              <a:rPr lang="zh-CN" altLang="en-US" sz="4000" b="1" spc="225" dirty="0">
                <a:solidFill>
                  <a:srgbClr val="C00000"/>
                </a:solidFill>
                <a:latin typeface="微软雅黑" panose="020B0503020204020204" charset="-122"/>
                <a:ea typeface="微软雅黑" panose="020B0503020204020204" charset="-122"/>
              </a:rPr>
              <a:t>坚持新时代党的组织路线</a:t>
            </a:r>
          </a:p>
        </p:txBody>
      </p:sp>
      <p:sp>
        <p:nvSpPr>
          <p:cNvPr id="16" name="文本框 15"/>
          <p:cNvSpPr txBox="1"/>
          <p:nvPr/>
        </p:nvSpPr>
        <p:spPr>
          <a:xfrm>
            <a:off x="5270421" y="2277918"/>
            <a:ext cx="1723549" cy="553998"/>
          </a:xfrm>
          <a:prstGeom prst="rect">
            <a:avLst/>
          </a:prstGeom>
          <a:noFill/>
        </p:spPr>
        <p:txBody>
          <a:bodyPr wrap="none" rtlCol="0">
            <a:spAutoFit/>
          </a:bodyPr>
          <a:lstStyle/>
          <a:p>
            <a:pPr algn="ctr"/>
            <a:r>
              <a:rPr lang="zh-CN" altLang="en-US" sz="3000" dirty="0">
                <a:solidFill>
                  <a:srgbClr val="C00000"/>
                </a:solidFill>
                <a:latin typeface="微软雅黑" panose="020B0503020204020204" charset="-122"/>
                <a:ea typeface="微软雅黑" panose="020B0503020204020204" charset="-122"/>
              </a:rPr>
              <a:t>第三部分</a:t>
            </a:r>
          </a:p>
        </p:txBody>
      </p:sp>
      <p:pic>
        <p:nvPicPr>
          <p:cNvPr id="17" name="图片 16"/>
          <p:cNvPicPr>
            <a:picLocks noChangeAspect="1"/>
          </p:cNvPicPr>
          <p:nvPr/>
        </p:nvPicPr>
        <p:blipFill rotWithShape="1">
          <a:blip r:embed="rId5" cstate="screen"/>
          <a:srcRect/>
          <a:stretch>
            <a:fillRect/>
          </a:stretch>
        </p:blipFill>
        <p:spPr>
          <a:xfrm>
            <a:off x="2594610" y="3390256"/>
            <a:ext cx="6564630" cy="617221"/>
          </a:xfrm>
          <a:prstGeom prst="rect">
            <a:avLst/>
          </a:prstGeom>
        </p:spPr>
      </p:pic>
      <p:pic>
        <p:nvPicPr>
          <p:cNvPr id="18" name="图片 17"/>
          <p:cNvPicPr>
            <a:picLocks noChangeAspect="1"/>
          </p:cNvPicPr>
          <p:nvPr/>
        </p:nvPicPr>
        <p:blipFill rotWithShape="1">
          <a:blip r:embed="rId6" cstate="screen"/>
          <a:srcRect l="7185" t="57791" r="71262" b="12529"/>
          <a:stretch>
            <a:fillRect/>
          </a:stretch>
        </p:blipFill>
        <p:spPr>
          <a:xfrm flipH="1">
            <a:off x="7213921" y="330200"/>
            <a:ext cx="1930079" cy="1494974"/>
          </a:xfrm>
          <a:prstGeom prst="rect">
            <a:avLst/>
          </a:prstGeom>
        </p:spPr>
      </p:pic>
      <p:pic>
        <p:nvPicPr>
          <p:cNvPr id="19" name="图片 18"/>
          <p:cNvPicPr>
            <a:picLocks noChangeAspect="1"/>
          </p:cNvPicPr>
          <p:nvPr/>
        </p:nvPicPr>
        <p:blipFill rotWithShape="1">
          <a:blip r:embed="rId7" cstate="screen"/>
          <a:srcRect l="44503" r="42498" b="80667"/>
          <a:stretch>
            <a:fillRect/>
          </a:stretch>
        </p:blipFill>
        <p:spPr>
          <a:xfrm>
            <a:off x="5537835" y="904231"/>
            <a:ext cx="1188720" cy="9944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charset="-122"/>
              </a:rPr>
              <a:t>如何坚持新时代党的组织路线</a:t>
            </a:r>
          </a:p>
        </p:txBody>
      </p:sp>
      <p:sp>
        <p:nvSpPr>
          <p:cNvPr id="6" name="ïšlîḋê"/>
          <p:cNvSpPr/>
          <p:nvPr/>
        </p:nvSpPr>
        <p:spPr>
          <a:xfrm>
            <a:off x="555783" y="1415332"/>
            <a:ext cx="883842" cy="882723"/>
          </a:xfrm>
          <a:prstGeom prst="diamond">
            <a:avLst/>
          </a:prstGeom>
          <a:gradFill>
            <a:gsLst>
              <a:gs pos="0">
                <a:srgbClr val="FF3302"/>
              </a:gs>
              <a:gs pos="100000">
                <a:srgbClr val="CB0800"/>
              </a:gs>
            </a:gsLst>
            <a:lin ang="5400000" scaled="1"/>
          </a:gradFill>
          <a:ln w="12700" cap="flat" cmpd="sng" algn="ctr">
            <a:noFill/>
            <a:prstDash val="solid"/>
            <a:miter lim="800000"/>
          </a:ln>
          <a:effectLst/>
        </p:spPr>
        <p:txBody>
          <a:bodyPr lIns="0" tIns="0" rIns="0" bIns="0" anchor="ctr"/>
          <a:lstStyle/>
          <a:p>
            <a:pPr algn="ctr" defTabSz="913765">
              <a:defRPr/>
            </a:pPr>
            <a:r>
              <a:rPr lang="en-US" altLang="zh-CN" sz="2400" b="1" kern="0" dirty="0">
                <a:solidFill>
                  <a:prstClr val="white"/>
                </a:solidFill>
                <a:latin typeface="Century Gothic" panose="020B0502020202020204" pitchFamily="34" charset="0"/>
              </a:rPr>
              <a:t>01</a:t>
            </a:r>
            <a:endParaRPr lang="zh-CN" altLang="en-US" sz="2400" b="1" kern="0" dirty="0">
              <a:solidFill>
                <a:prstClr val="white"/>
              </a:solidFill>
              <a:latin typeface="Century Gothic" panose="020B0502020202020204" pitchFamily="34" charset="0"/>
            </a:endParaRPr>
          </a:p>
        </p:txBody>
      </p:sp>
      <p:sp>
        <p:nvSpPr>
          <p:cNvPr id="9" name="ïṡľiḍé"/>
          <p:cNvSpPr/>
          <p:nvPr/>
        </p:nvSpPr>
        <p:spPr>
          <a:xfrm>
            <a:off x="555783" y="3717361"/>
            <a:ext cx="883842" cy="882723"/>
          </a:xfrm>
          <a:prstGeom prst="diamond">
            <a:avLst/>
          </a:prstGeom>
          <a:gradFill>
            <a:gsLst>
              <a:gs pos="0">
                <a:srgbClr val="FF3302"/>
              </a:gs>
              <a:gs pos="100000">
                <a:srgbClr val="CB0800"/>
              </a:gs>
            </a:gsLst>
            <a:lin ang="5400000" scaled="1"/>
          </a:gradFill>
          <a:ln w="12700" cap="flat" cmpd="sng" algn="ctr">
            <a:noFill/>
            <a:prstDash val="solid"/>
            <a:miter lim="800000"/>
          </a:ln>
          <a:effectLst/>
        </p:spPr>
        <p:txBody>
          <a:bodyPr lIns="0" tIns="0" rIns="0" bIns="0" anchor="ctr"/>
          <a:lstStyle/>
          <a:p>
            <a:pPr algn="ctr" defTabSz="913765">
              <a:defRPr/>
            </a:pPr>
            <a:r>
              <a:rPr lang="en-US" altLang="zh-CN" sz="2400" b="1" kern="0" dirty="0">
                <a:solidFill>
                  <a:prstClr val="white"/>
                </a:solidFill>
                <a:latin typeface="Century Gothic" panose="020B0502020202020204" pitchFamily="34" charset="0"/>
              </a:rPr>
              <a:t>03</a:t>
            </a:r>
            <a:endParaRPr lang="zh-CN" altLang="en-US" sz="2400" b="1" kern="0" dirty="0">
              <a:solidFill>
                <a:prstClr val="white"/>
              </a:solidFill>
              <a:latin typeface="Century Gothic" panose="020B0502020202020204" pitchFamily="34" charset="0"/>
            </a:endParaRPr>
          </a:p>
        </p:txBody>
      </p:sp>
      <p:sp>
        <p:nvSpPr>
          <p:cNvPr id="10" name="TextBox 43"/>
          <p:cNvSpPr txBox="1"/>
          <p:nvPr/>
        </p:nvSpPr>
        <p:spPr>
          <a:xfrm>
            <a:off x="1686131" y="1545679"/>
            <a:ext cx="6009271" cy="707886"/>
          </a:xfrm>
          <a:prstGeom prst="rect">
            <a:avLst/>
          </a:prstGeom>
          <a:noFill/>
        </p:spPr>
        <p:txBody>
          <a:bodyPr wrap="square" rtlCol="0">
            <a:spAutoFit/>
          </a:bodyPr>
          <a:lstStyle/>
          <a:p>
            <a:pPr defTabSz="914400" fontAlgn="base">
              <a:spcBef>
                <a:spcPct val="0"/>
              </a:spcBef>
              <a:spcAft>
                <a:spcPct val="0"/>
              </a:spcAft>
              <a:defRPr/>
            </a:pPr>
            <a:r>
              <a:rPr lang="zh-CN" altLang="en-US" sz="2000" b="1" kern="0" dirty="0">
                <a:gradFill>
                  <a:gsLst>
                    <a:gs pos="0">
                      <a:srgbClr val="E81B18"/>
                    </a:gs>
                    <a:gs pos="100000">
                      <a:srgbClr val="F82B26"/>
                    </a:gs>
                  </a:gsLst>
                  <a:lin ang="3600000" scaled="0"/>
                </a:gradFill>
                <a:latin typeface="微软雅黑" panose="020B0503020204020204" charset="-122"/>
                <a:ea typeface="微软雅黑" panose="020B0503020204020204" charset="-122"/>
                <a:cs typeface="Clear Sans" panose="020B0503030202020304" pitchFamily="34" charset="0"/>
              </a:rPr>
              <a:t>正确的政治路线要靠正确的组织路线来保证。我们党一路走来，始终坚持组织路线服务政治路线。</a:t>
            </a:r>
            <a:endParaRPr lang="zh-CN" altLang="en-US" sz="2000" dirty="0">
              <a:gradFill>
                <a:gsLst>
                  <a:gs pos="0">
                    <a:srgbClr val="E81B18"/>
                  </a:gs>
                  <a:gs pos="100000">
                    <a:srgbClr val="F82B26"/>
                  </a:gs>
                </a:gsLst>
                <a:lin ang="3600000" scaled="0"/>
              </a:gradFill>
              <a:latin typeface="微软雅黑" panose="020B0503020204020204" charset="-122"/>
              <a:ea typeface="微软雅黑" panose="020B0503020204020204" charset="-122"/>
              <a:sym typeface="Gill Sans" charset="0"/>
            </a:endParaRPr>
          </a:p>
        </p:txBody>
      </p:sp>
      <p:sp>
        <p:nvSpPr>
          <p:cNvPr id="11" name="TextBox 43"/>
          <p:cNvSpPr txBox="1"/>
          <p:nvPr/>
        </p:nvSpPr>
        <p:spPr>
          <a:xfrm>
            <a:off x="1619466" y="2668129"/>
            <a:ext cx="6009271" cy="707886"/>
          </a:xfrm>
          <a:prstGeom prst="rect">
            <a:avLst/>
          </a:prstGeom>
          <a:noFill/>
        </p:spPr>
        <p:txBody>
          <a:bodyPr wrap="square" rtlCol="0">
            <a:spAutoFit/>
          </a:bodyPr>
          <a:lstStyle/>
          <a:p>
            <a:pPr defTabSz="914400" fontAlgn="base">
              <a:spcBef>
                <a:spcPct val="0"/>
              </a:spcBef>
              <a:spcAft>
                <a:spcPct val="0"/>
              </a:spcAft>
              <a:defRPr/>
            </a:pPr>
            <a:r>
              <a:rPr lang="zh-CN" altLang="en-US" sz="2000" b="1" kern="0" dirty="0">
                <a:gradFill>
                  <a:gsLst>
                    <a:gs pos="0">
                      <a:srgbClr val="E81B18"/>
                    </a:gs>
                    <a:gs pos="100000">
                      <a:srgbClr val="F82B26"/>
                    </a:gs>
                  </a:gsLst>
                  <a:lin ang="3600000" scaled="0"/>
                </a:gradFill>
                <a:latin typeface="微软雅黑" panose="020B0503020204020204" charset="-122"/>
                <a:ea typeface="微软雅黑" panose="020B0503020204020204" charset="-122"/>
                <a:cs typeface="Clear Sans" panose="020B0503030202020304" pitchFamily="34" charset="0"/>
              </a:rPr>
              <a:t>坚持新时代党的组织路线，首要的是坚持和加强党的全面领导，坚持党中央权威和集中统一领导</a:t>
            </a:r>
            <a:endParaRPr lang="zh-CN" altLang="en-US" sz="2000" dirty="0">
              <a:gradFill>
                <a:gsLst>
                  <a:gs pos="0">
                    <a:srgbClr val="E81B18"/>
                  </a:gs>
                  <a:gs pos="100000">
                    <a:srgbClr val="F82B26"/>
                  </a:gs>
                </a:gsLst>
                <a:lin ang="3600000" scaled="0"/>
              </a:gradFill>
              <a:latin typeface="微软雅黑" panose="020B0503020204020204" charset="-122"/>
              <a:ea typeface="微软雅黑" panose="020B0503020204020204" charset="-122"/>
              <a:sym typeface="Gill Sans" charset="0"/>
            </a:endParaRPr>
          </a:p>
        </p:txBody>
      </p:sp>
      <p:sp>
        <p:nvSpPr>
          <p:cNvPr id="12" name="TextBox 43"/>
          <p:cNvSpPr txBox="1"/>
          <p:nvPr/>
        </p:nvSpPr>
        <p:spPr>
          <a:xfrm>
            <a:off x="1733046" y="3840423"/>
            <a:ext cx="6009271" cy="707886"/>
          </a:xfrm>
          <a:prstGeom prst="rect">
            <a:avLst/>
          </a:prstGeom>
          <a:noFill/>
        </p:spPr>
        <p:txBody>
          <a:bodyPr wrap="square" rtlCol="0">
            <a:spAutoFit/>
          </a:bodyPr>
          <a:lstStyle/>
          <a:p>
            <a:pPr defTabSz="914400" fontAlgn="base">
              <a:spcBef>
                <a:spcPct val="0"/>
              </a:spcBef>
              <a:spcAft>
                <a:spcPct val="0"/>
              </a:spcAft>
              <a:defRPr/>
            </a:pPr>
            <a:r>
              <a:rPr lang="zh-CN" altLang="en-US" sz="2000" b="1" kern="0" dirty="0">
                <a:gradFill>
                  <a:gsLst>
                    <a:gs pos="0">
                      <a:srgbClr val="E81B18"/>
                    </a:gs>
                    <a:gs pos="100000">
                      <a:srgbClr val="F82B26"/>
                    </a:gs>
                  </a:gsLst>
                  <a:lin ang="3600000" scaled="0"/>
                </a:gradFill>
                <a:latin typeface="微软雅黑" panose="020B0503020204020204" charset="-122"/>
                <a:ea typeface="微软雅黑" panose="020B0503020204020204" charset="-122"/>
                <a:cs typeface="Clear Sans" panose="020B0503030202020304" pitchFamily="34" charset="0"/>
              </a:rPr>
              <a:t>坚持新时代党的组织路线，各级党组织和组织部门要切实担负起责任</a:t>
            </a:r>
            <a:endParaRPr lang="zh-CN" altLang="en-US" sz="2000" dirty="0">
              <a:gradFill>
                <a:gsLst>
                  <a:gs pos="0">
                    <a:srgbClr val="E81B18"/>
                  </a:gs>
                  <a:gs pos="100000">
                    <a:srgbClr val="F82B26"/>
                  </a:gs>
                </a:gsLst>
                <a:lin ang="3600000" scaled="0"/>
              </a:gradFill>
              <a:latin typeface="微软雅黑" panose="020B0503020204020204" charset="-122"/>
              <a:ea typeface="微软雅黑" panose="020B0503020204020204" charset="-122"/>
              <a:sym typeface="Gill Sans" charset="0"/>
            </a:endParaRPr>
          </a:p>
        </p:txBody>
      </p:sp>
      <p:sp>
        <p:nvSpPr>
          <p:cNvPr id="13" name="圆角矩形 3"/>
          <p:cNvSpPr/>
          <p:nvPr/>
        </p:nvSpPr>
        <p:spPr>
          <a:xfrm>
            <a:off x="1668644" y="1521827"/>
            <a:ext cx="5960093" cy="76015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14" name="圆角矩形 36"/>
          <p:cNvSpPr/>
          <p:nvPr/>
        </p:nvSpPr>
        <p:spPr>
          <a:xfrm>
            <a:off x="1668644" y="2642439"/>
            <a:ext cx="5960093" cy="76015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15" name="圆角矩形 37"/>
          <p:cNvSpPr/>
          <p:nvPr/>
        </p:nvSpPr>
        <p:spPr>
          <a:xfrm>
            <a:off x="1668644" y="3802835"/>
            <a:ext cx="5960093" cy="76015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pic>
        <p:nvPicPr>
          <p:cNvPr id="16" name="图片 15"/>
          <p:cNvPicPr>
            <a:picLocks noChangeAspect="1"/>
          </p:cNvPicPr>
          <p:nvPr/>
        </p:nvPicPr>
        <p:blipFill>
          <a:blip r:embed="rId3" cstate="screen"/>
          <a:stretch>
            <a:fillRect/>
          </a:stretch>
        </p:blipFill>
        <p:spPr>
          <a:xfrm>
            <a:off x="7008169" y="1844703"/>
            <a:ext cx="2135831" cy="3298797"/>
          </a:xfrm>
          <a:prstGeom prst="rect">
            <a:avLst/>
          </a:prstGeom>
        </p:spPr>
      </p:pic>
      <p:sp>
        <p:nvSpPr>
          <p:cNvPr id="17" name="ïṥļîdê"/>
          <p:cNvSpPr/>
          <p:nvPr/>
        </p:nvSpPr>
        <p:spPr>
          <a:xfrm>
            <a:off x="547796" y="2584808"/>
            <a:ext cx="883842" cy="882723"/>
          </a:xfrm>
          <a:prstGeom prst="diamond">
            <a:avLst/>
          </a:prstGeom>
          <a:gradFill>
            <a:gsLst>
              <a:gs pos="0">
                <a:srgbClr val="FF3302"/>
              </a:gs>
              <a:gs pos="100000">
                <a:srgbClr val="CB0800"/>
              </a:gs>
            </a:gsLst>
            <a:lin ang="5400000" scaled="1"/>
          </a:gradFill>
          <a:ln w="12700" cap="flat" cmpd="sng" algn="ctr">
            <a:noFill/>
            <a:prstDash val="solid"/>
            <a:miter lim="800000"/>
          </a:ln>
          <a:effectLst/>
        </p:spPr>
        <p:txBody>
          <a:bodyPr lIns="0" tIns="0" rIns="0" bIns="0" anchor="ctr"/>
          <a:lstStyle/>
          <a:p>
            <a:pPr algn="ctr" defTabSz="913765">
              <a:defRPr/>
            </a:pPr>
            <a:r>
              <a:rPr lang="en-US" altLang="zh-CN" sz="2400" b="1" kern="0" dirty="0">
                <a:solidFill>
                  <a:prstClr val="white"/>
                </a:solidFill>
                <a:latin typeface="Century Gothic" panose="020B0502020202020204" pitchFamily="34" charset="0"/>
              </a:rPr>
              <a:t>02</a:t>
            </a:r>
            <a:endParaRPr lang="zh-CN" altLang="en-US" sz="2400" b="1" kern="0" dirty="0">
              <a:solidFill>
                <a:prstClr val="white"/>
              </a:solidFill>
              <a:latin typeface="Century Gothic" panose="020B0502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charset="-122"/>
              </a:rPr>
              <a:t>坚持组织路线服务政治路线</a:t>
            </a:r>
          </a:p>
        </p:txBody>
      </p:sp>
      <p:sp>
        <p:nvSpPr>
          <p:cNvPr id="4" name="矩形 3"/>
          <p:cNvSpPr/>
          <p:nvPr/>
        </p:nvSpPr>
        <p:spPr>
          <a:xfrm>
            <a:off x="587151" y="1552576"/>
            <a:ext cx="1616149" cy="1168704"/>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prstClr val="white"/>
                </a:solidFill>
                <a:latin typeface="微软雅黑" panose="020B0503020204020204" charset="-122"/>
                <a:ea typeface="微软雅黑" panose="020B0503020204020204" charset="-122"/>
              </a:rPr>
              <a:t>历史发展</a:t>
            </a:r>
          </a:p>
        </p:txBody>
      </p:sp>
      <p:sp>
        <p:nvSpPr>
          <p:cNvPr id="5" name="矩形 4"/>
          <p:cNvSpPr/>
          <p:nvPr/>
        </p:nvSpPr>
        <p:spPr>
          <a:xfrm>
            <a:off x="2240482" y="1552576"/>
            <a:ext cx="6482136" cy="11687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6" name="Rectangle 43"/>
          <p:cNvSpPr/>
          <p:nvPr/>
        </p:nvSpPr>
        <p:spPr>
          <a:xfrm>
            <a:off x="2400171" y="1766103"/>
            <a:ext cx="6162757" cy="794480"/>
          </a:xfrm>
          <a:prstGeom prst="rect">
            <a:avLst/>
          </a:prstGeom>
        </p:spPr>
        <p:txBody>
          <a:bodyPr wrap="square" lIns="0" tIns="0" rIns="0" bIns="0">
            <a:noAutofit/>
          </a:bodyPr>
          <a:lstStyle/>
          <a:p>
            <a:pPr>
              <a:lnSpc>
                <a:spcPct val="150000"/>
              </a:lnSpc>
              <a:defRPr/>
            </a:pPr>
            <a:r>
              <a:rPr lang="zh-CN" altLang="en-US" sz="80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rPr>
              <a:t>从党的一大党纲规定党的组织建设的原则，到党的六大明确提出“组织路线”的概念，从</a:t>
            </a:r>
            <a:r>
              <a:rPr lang="en-US" altLang="zh-CN" sz="80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rPr>
              <a:t>1938</a:t>
            </a:r>
            <a:r>
              <a:rPr lang="zh-CN" altLang="en-US" sz="80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rPr>
              <a:t>年毛泽东同志指出“政治路线确定之后，干部就是决定的因素”，并提出“才德兼备”的干部标准和“任人唯贤”的干部路线，到新中国成立后我们党强调各行各业干部要又红又专，从改革开放初期邓小平同志提出干部队伍革命化、年轻化、知识化、专业化的方针，到党的十八大后习近平总书记对党的建设和组织工作提出一系列新理念新思想新战略，我们党在加强党的建设、推进事业发展的壮阔历史进程中，不断深化对党的组织路线的认识。</a:t>
            </a:r>
            <a:endParaRPr lang="zh-CN" altLang="en-US" sz="800" dirty="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endParaRPr>
          </a:p>
        </p:txBody>
      </p:sp>
      <p:sp>
        <p:nvSpPr>
          <p:cNvPr id="7" name="矩形 6"/>
          <p:cNvSpPr/>
          <p:nvPr/>
        </p:nvSpPr>
        <p:spPr>
          <a:xfrm>
            <a:off x="587151" y="2918776"/>
            <a:ext cx="1616149" cy="1424623"/>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prstClr val="white"/>
                </a:solidFill>
                <a:latin typeface="微软雅黑" panose="020B0503020204020204" charset="-122"/>
                <a:ea typeface="微软雅黑" panose="020B0503020204020204" charset="-122"/>
              </a:rPr>
              <a:t>时代要求</a:t>
            </a:r>
          </a:p>
        </p:txBody>
      </p:sp>
      <p:sp>
        <p:nvSpPr>
          <p:cNvPr id="8" name="矩形 7"/>
          <p:cNvSpPr/>
          <p:nvPr/>
        </p:nvSpPr>
        <p:spPr>
          <a:xfrm>
            <a:off x="2240482" y="2918776"/>
            <a:ext cx="6482136" cy="14246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9" name="Rectangle 43"/>
          <p:cNvSpPr/>
          <p:nvPr/>
        </p:nvSpPr>
        <p:spPr>
          <a:xfrm>
            <a:off x="2400171" y="3124828"/>
            <a:ext cx="6162757" cy="1012518"/>
          </a:xfrm>
          <a:prstGeom prst="rect">
            <a:avLst/>
          </a:prstGeom>
        </p:spPr>
        <p:txBody>
          <a:bodyPr wrap="square" lIns="0" tIns="0" rIns="0" bIns="0">
            <a:noAutofit/>
          </a:bodyPr>
          <a:lstStyle/>
          <a:p>
            <a:pPr>
              <a:lnSpc>
                <a:spcPct val="150000"/>
              </a:lnSpc>
              <a:defRPr/>
            </a:pPr>
            <a:r>
              <a:rPr lang="zh-CN" altLang="en-US" sz="1050" dirty="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rPr>
              <a:t>把新时代坚持和发展中国特色社会主义这场伟大社会革命进行好，我们党必须勇于进行伟大自我革命，把党建设得更加坚强有力，充分发挥党的组织优势，激发全党的奋斗精神，以更好的状态、更实的作风团结带领人民群众不懈奋斗。级党组织和组织部门要深刻领会新时代党的组织路线的科学内涵和实践要求，把新时代党的组织路线贯彻落实到推进党的建设新的伟大工程、推动全面从严治党向纵深发展的实践中。</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up)">
                                      <p:cBhvr>
                                        <p:cTn id="18" dur="1500"/>
                                        <p:tgtEl>
                                          <p:spTgt spid="6"/>
                                        </p:tgtEl>
                                      </p:cBhvr>
                                    </p:animEffect>
                                  </p:childTnLst>
                                </p:cTn>
                              </p:par>
                            </p:childTnLst>
                          </p:cTn>
                        </p:par>
                        <p:par>
                          <p:cTn id="19" fill="hold">
                            <p:stCondLst>
                              <p:cond delay="2500"/>
                            </p:stCondLst>
                            <p:childTnLst>
                              <p:par>
                                <p:cTn id="20" presetID="49" presetClass="entr" presetSubtype="0" decel="10000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 calcmode="lin" valueType="num">
                                      <p:cBhvr>
                                        <p:cTn id="24" dur="500" fill="hold"/>
                                        <p:tgtEl>
                                          <p:spTgt spid="7"/>
                                        </p:tgtEl>
                                        <p:attrNameLst>
                                          <p:attrName>style.rotation</p:attrName>
                                        </p:attrNameLst>
                                      </p:cBhvr>
                                      <p:tavLst>
                                        <p:tav tm="0">
                                          <p:val>
                                            <p:fltVal val="360"/>
                                          </p:val>
                                        </p:tav>
                                        <p:tav tm="100000">
                                          <p:val>
                                            <p:fltVal val="0"/>
                                          </p:val>
                                        </p:tav>
                                      </p:tavLst>
                                    </p:anim>
                                    <p:animEffect transition="in" filter="fade">
                                      <p:cBhvr>
                                        <p:cTn id="25" dur="500"/>
                                        <p:tgtEl>
                                          <p:spTgt spid="7"/>
                                        </p:tgtEl>
                                      </p:cBhvr>
                                    </p:animEffect>
                                  </p:childTnLst>
                                </p:cTn>
                              </p:par>
                            </p:childTnLst>
                          </p:cTn>
                        </p:par>
                        <p:par>
                          <p:cTn id="26" fill="hold">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par>
                          <p:cTn id="30" fill="hold">
                            <p:stCondLst>
                              <p:cond delay="3500"/>
                            </p:stCondLst>
                            <p:childTnLst>
                              <p:par>
                                <p:cTn id="31" presetID="22" presetClass="entr" presetSubtype="1"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up)">
                                      <p:cBhvr>
                                        <p:cTn id="33" dur="1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charset="-122"/>
              </a:rPr>
              <a:t>坚持和加强党的全面领导，坚持党中央权威和集中统一领导</a:t>
            </a:r>
          </a:p>
        </p:txBody>
      </p:sp>
      <p:grpSp>
        <p:nvGrpSpPr>
          <p:cNvPr id="4" name="Group 1"/>
          <p:cNvGrpSpPr/>
          <p:nvPr/>
        </p:nvGrpSpPr>
        <p:grpSpPr>
          <a:xfrm>
            <a:off x="837121" y="1338145"/>
            <a:ext cx="7639410" cy="1444811"/>
            <a:chOff x="623888" y="1690577"/>
            <a:chExt cx="5261535" cy="4728782"/>
          </a:xfrm>
        </p:grpSpPr>
        <p:sp>
          <p:nvSpPr>
            <p:cNvPr id="5" name="Rectangle: Rounded Corners 2"/>
            <p:cNvSpPr/>
            <p:nvPr/>
          </p:nvSpPr>
          <p:spPr>
            <a:xfrm>
              <a:off x="682670" y="1763714"/>
              <a:ext cx="5202753" cy="4108091"/>
            </a:xfrm>
            <a:prstGeom prst="roundRect">
              <a:avLst/>
            </a:prstGeom>
            <a:noFill/>
            <a:ln w="3175" cap="flat" cmpd="sng" algn="ctr">
              <a:noFill/>
              <a:prstDash val="solid"/>
              <a:miter lim="800000"/>
            </a:ln>
            <a:effectLst/>
          </p:spPr>
          <p:txBody>
            <a:bodyPr anchor="ctr"/>
            <a:lstStyle/>
            <a:p>
              <a:pPr algn="ctr" defTabSz="914400">
                <a:defRPr/>
              </a:pPr>
              <a:endParaRPr sz="1015" kern="0">
                <a:solidFill>
                  <a:srgbClr val="FFFFFF"/>
                </a:solidFill>
                <a:latin typeface="微软雅黑" panose="020B0503020204020204" charset="-122"/>
                <a:ea typeface="微软雅黑" panose="020B0503020204020204" charset="-122"/>
              </a:endParaRPr>
            </a:p>
          </p:txBody>
        </p:sp>
        <p:sp>
          <p:nvSpPr>
            <p:cNvPr id="6" name="Rectangle: Rounded Corners 3"/>
            <p:cNvSpPr/>
            <p:nvPr/>
          </p:nvSpPr>
          <p:spPr>
            <a:xfrm>
              <a:off x="623888" y="1690577"/>
              <a:ext cx="5202754" cy="4728782"/>
            </a:xfrm>
            <a:prstGeom prst="roundRect">
              <a:avLst/>
            </a:prstGeom>
            <a:noFill/>
            <a:ln w="3175" cap="flat" cmpd="sng" algn="ctr">
              <a:solidFill>
                <a:srgbClr val="C00000"/>
              </a:solidFill>
              <a:prstDash val="solid"/>
              <a:miter lim="800000"/>
            </a:ln>
            <a:effectLst/>
          </p:spPr>
          <p:txBody>
            <a:bodyPr anchor="ctr"/>
            <a:lstStyle/>
            <a:p>
              <a:pPr algn="ctr" defTabSz="914400">
                <a:defRPr/>
              </a:pPr>
              <a:endParaRPr sz="1015" kern="0">
                <a:solidFill>
                  <a:srgbClr val="FFFFFF"/>
                </a:solidFill>
                <a:latin typeface="微软雅黑" panose="020B0503020204020204" charset="-122"/>
                <a:ea typeface="微软雅黑" panose="020B0503020204020204" charset="-122"/>
              </a:endParaRPr>
            </a:p>
          </p:txBody>
        </p:sp>
      </p:grpSp>
      <p:sp>
        <p:nvSpPr>
          <p:cNvPr id="7" name="Freeform: Shape 13"/>
          <p:cNvSpPr/>
          <p:nvPr/>
        </p:nvSpPr>
        <p:spPr>
          <a:xfrm>
            <a:off x="1688115" y="1492656"/>
            <a:ext cx="4609318" cy="338991"/>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gradFill>
            <a:gsLst>
              <a:gs pos="0">
                <a:srgbClr val="FF3302"/>
              </a:gs>
              <a:gs pos="100000">
                <a:srgbClr val="C00000"/>
              </a:gs>
            </a:gsLst>
            <a:lin ang="0" scaled="0"/>
          </a:gradFill>
          <a:ln w="12700" cap="flat" cmpd="sng" algn="ctr">
            <a:noFill/>
            <a:prstDash val="solid"/>
            <a:miter lim="800000"/>
          </a:ln>
          <a:effectLst/>
        </p:spPr>
        <p:txBody>
          <a:bodyPr anchor="ctr"/>
          <a:lstStyle/>
          <a:p>
            <a:pPr algn="ctr" defTabSz="914400">
              <a:defRPr/>
            </a:pPr>
            <a:endParaRPr sz="1015" kern="0">
              <a:solidFill>
                <a:srgbClr val="FFFFFF"/>
              </a:solidFill>
              <a:latin typeface="微软雅黑" panose="020B0503020204020204" charset="-122"/>
              <a:ea typeface="微软雅黑" panose="020B0503020204020204" charset="-122"/>
            </a:endParaRPr>
          </a:p>
        </p:txBody>
      </p:sp>
      <p:sp>
        <p:nvSpPr>
          <p:cNvPr id="8" name="TextBox 37"/>
          <p:cNvSpPr txBox="1"/>
          <p:nvPr/>
        </p:nvSpPr>
        <p:spPr>
          <a:xfrm>
            <a:off x="1795310" y="1500957"/>
            <a:ext cx="3239282" cy="230833"/>
          </a:xfrm>
          <a:prstGeom prst="rect">
            <a:avLst/>
          </a:prstGeom>
        </p:spPr>
        <p:txBody>
          <a:bodyPr wrap="none">
            <a:noAutofit/>
          </a:bodyPr>
          <a:lstStyle/>
          <a:p>
            <a:pPr>
              <a:buClr>
                <a:srgbClr val="000000">
                  <a:lumMod val="85000"/>
                  <a:lumOff val="15000"/>
                </a:srgbClr>
              </a:buClr>
              <a:buSzPct val="105000"/>
            </a:pPr>
            <a:r>
              <a:rPr lang="zh-CN" altLang="en-US" sz="1600" b="1">
                <a:solidFill>
                  <a:srgbClr val="FFFFFF"/>
                </a:solidFill>
                <a:latin typeface="微软雅黑" panose="020B0503020204020204" charset="-122"/>
                <a:ea typeface="微软雅黑" panose="020B0503020204020204" charset="-122"/>
              </a:rPr>
              <a:t>要旗帜鲜明讲政治</a:t>
            </a:r>
            <a:endParaRPr lang="zh-CN" altLang="en-US" sz="1600" b="1" dirty="0">
              <a:solidFill>
                <a:srgbClr val="FFFFFF"/>
              </a:solidFill>
              <a:latin typeface="微软雅黑" panose="020B0503020204020204" charset="-122"/>
              <a:ea typeface="微软雅黑" panose="020B0503020204020204" charset="-122"/>
            </a:endParaRPr>
          </a:p>
        </p:txBody>
      </p:sp>
      <p:sp>
        <p:nvSpPr>
          <p:cNvPr id="9" name="Rectangle 43"/>
          <p:cNvSpPr/>
          <p:nvPr/>
        </p:nvSpPr>
        <p:spPr>
          <a:xfrm>
            <a:off x="1033864" y="1963812"/>
            <a:ext cx="7149369" cy="479144"/>
          </a:xfrm>
          <a:prstGeom prst="rect">
            <a:avLst/>
          </a:prstGeom>
        </p:spPr>
        <p:txBody>
          <a:bodyPr wrap="square" lIns="0" tIns="0" rIns="0" bIns="0">
            <a:noAutofit/>
          </a:bodyPr>
          <a:lstStyle/>
          <a:p>
            <a:pPr>
              <a:lnSpc>
                <a:spcPct val="150000"/>
              </a:lnSpc>
              <a:defRPr/>
            </a:pPr>
            <a:r>
              <a:rPr lang="zh-CN" altLang="en-US" sz="1050" dirty="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sym typeface="Gill Sans" charset="0"/>
              </a:rPr>
              <a:t>坚决维护习近平总书记的核心地位，坚决维护党中央权威和集中统一领导，教育引导党员干部增强“四个意识”、坚定“四个自信”，严明党的政治纪律和政治规矩，严肃党内政治生活，发展积极健康的党内政治文化，确保全党在思想上政治上行动上同以习近平同志为核心的党中央保持高度一致。</a:t>
            </a:r>
          </a:p>
        </p:txBody>
      </p:sp>
      <p:sp>
        <p:nvSpPr>
          <p:cNvPr id="10" name="Freeform 29"/>
          <p:cNvSpPr/>
          <p:nvPr/>
        </p:nvSpPr>
        <p:spPr bwMode="auto">
          <a:xfrm>
            <a:off x="1107335" y="1453436"/>
            <a:ext cx="467136" cy="41743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gradFill>
            <a:gsLst>
              <a:gs pos="0">
                <a:srgbClr val="FF3302"/>
              </a:gs>
              <a:gs pos="100000">
                <a:srgbClr val="C00000"/>
              </a:gs>
            </a:gsLst>
            <a:lin ang="0" scaled="0"/>
          </a:gradFill>
          <a:ln>
            <a:noFill/>
          </a:ln>
        </p:spPr>
        <p:txBody>
          <a:bodyPr vert="horz" wrap="square" lIns="91440" tIns="45720" rIns="91440" bIns="45720" numCol="1" anchor="t" anchorCtr="0" compatLnSpc="1"/>
          <a:lstStyle/>
          <a:p>
            <a:pPr defTabSz="914400">
              <a:defRPr/>
            </a:pPr>
            <a:endParaRPr lang="zh-CN" altLang="en-US" sz="1800" kern="0">
              <a:solidFill>
                <a:sysClr val="windowText" lastClr="000000"/>
              </a:solidFill>
            </a:endParaRPr>
          </a:p>
        </p:txBody>
      </p:sp>
      <p:grpSp>
        <p:nvGrpSpPr>
          <p:cNvPr id="11" name="Group 1"/>
          <p:cNvGrpSpPr/>
          <p:nvPr/>
        </p:nvGrpSpPr>
        <p:grpSpPr>
          <a:xfrm>
            <a:off x="837121" y="3046276"/>
            <a:ext cx="7639410" cy="1414405"/>
            <a:chOff x="623888" y="1690577"/>
            <a:chExt cx="5261535" cy="4629264"/>
          </a:xfrm>
        </p:grpSpPr>
        <p:sp>
          <p:nvSpPr>
            <p:cNvPr id="12" name="Rectangle: Rounded Corners 2"/>
            <p:cNvSpPr/>
            <p:nvPr/>
          </p:nvSpPr>
          <p:spPr>
            <a:xfrm>
              <a:off x="682670" y="1763714"/>
              <a:ext cx="5202753" cy="4108091"/>
            </a:xfrm>
            <a:prstGeom prst="roundRect">
              <a:avLst/>
            </a:prstGeom>
            <a:noFill/>
            <a:ln w="3175" cap="flat" cmpd="sng" algn="ctr">
              <a:noFill/>
              <a:prstDash val="solid"/>
              <a:miter lim="800000"/>
            </a:ln>
            <a:effectLst/>
          </p:spPr>
          <p:txBody>
            <a:bodyPr anchor="ctr"/>
            <a:lstStyle/>
            <a:p>
              <a:pPr algn="ctr" defTabSz="914400">
                <a:defRPr/>
              </a:pPr>
              <a:endParaRPr sz="1015" kern="0">
                <a:solidFill>
                  <a:srgbClr val="FFFFFF"/>
                </a:solidFill>
                <a:latin typeface="微软雅黑" panose="020B0503020204020204" charset="-122"/>
                <a:ea typeface="微软雅黑" panose="020B0503020204020204" charset="-122"/>
              </a:endParaRPr>
            </a:p>
          </p:txBody>
        </p:sp>
        <p:sp>
          <p:nvSpPr>
            <p:cNvPr id="13" name="Rectangle: Rounded Corners 3"/>
            <p:cNvSpPr/>
            <p:nvPr/>
          </p:nvSpPr>
          <p:spPr>
            <a:xfrm>
              <a:off x="623888" y="1690577"/>
              <a:ext cx="5202754" cy="4629264"/>
            </a:xfrm>
            <a:prstGeom prst="roundRect">
              <a:avLst/>
            </a:prstGeom>
            <a:noFill/>
            <a:ln w="3175" cap="flat" cmpd="sng" algn="ctr">
              <a:solidFill>
                <a:srgbClr val="C00000"/>
              </a:solidFill>
              <a:prstDash val="solid"/>
              <a:miter lim="800000"/>
            </a:ln>
            <a:effectLst/>
          </p:spPr>
          <p:txBody>
            <a:bodyPr anchor="ctr"/>
            <a:lstStyle/>
            <a:p>
              <a:pPr algn="ctr" defTabSz="914400">
                <a:defRPr/>
              </a:pPr>
              <a:endParaRPr sz="1015" kern="0">
                <a:solidFill>
                  <a:srgbClr val="FFFFFF"/>
                </a:solidFill>
                <a:latin typeface="微软雅黑" panose="020B0503020204020204" charset="-122"/>
                <a:ea typeface="微软雅黑" panose="020B0503020204020204" charset="-122"/>
              </a:endParaRPr>
            </a:p>
          </p:txBody>
        </p:sp>
      </p:grpSp>
      <p:sp>
        <p:nvSpPr>
          <p:cNvPr id="14" name="Freeform: Shape 13"/>
          <p:cNvSpPr/>
          <p:nvPr/>
        </p:nvSpPr>
        <p:spPr>
          <a:xfrm>
            <a:off x="1688114" y="3200787"/>
            <a:ext cx="4609319" cy="338991"/>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gradFill>
            <a:gsLst>
              <a:gs pos="0">
                <a:srgbClr val="FF3302"/>
              </a:gs>
              <a:gs pos="100000">
                <a:srgbClr val="C00000"/>
              </a:gs>
            </a:gsLst>
            <a:lin ang="0" scaled="0"/>
          </a:gradFill>
          <a:ln w="12700" cap="flat" cmpd="sng" algn="ctr">
            <a:noFill/>
            <a:prstDash val="solid"/>
            <a:miter lim="800000"/>
          </a:ln>
          <a:effectLst/>
        </p:spPr>
        <p:txBody>
          <a:bodyPr anchor="ctr"/>
          <a:lstStyle/>
          <a:p>
            <a:pPr algn="ctr" defTabSz="914400">
              <a:defRPr/>
            </a:pPr>
            <a:endParaRPr sz="1015" kern="0">
              <a:solidFill>
                <a:srgbClr val="FFFFFF"/>
              </a:solidFill>
              <a:latin typeface="微软雅黑" panose="020B0503020204020204" charset="-122"/>
              <a:ea typeface="微软雅黑" panose="020B0503020204020204" charset="-122"/>
            </a:endParaRPr>
          </a:p>
        </p:txBody>
      </p:sp>
      <p:sp>
        <p:nvSpPr>
          <p:cNvPr id="15" name="TextBox 37"/>
          <p:cNvSpPr txBox="1"/>
          <p:nvPr/>
        </p:nvSpPr>
        <p:spPr>
          <a:xfrm>
            <a:off x="1709048" y="3224990"/>
            <a:ext cx="3834502" cy="230833"/>
          </a:xfrm>
          <a:prstGeom prst="rect">
            <a:avLst/>
          </a:prstGeom>
        </p:spPr>
        <p:txBody>
          <a:bodyPr wrap="none">
            <a:noAutofit/>
          </a:bodyPr>
          <a:lstStyle/>
          <a:p>
            <a:pPr>
              <a:buClr>
                <a:srgbClr val="000000">
                  <a:lumMod val="85000"/>
                  <a:lumOff val="15000"/>
                </a:srgbClr>
              </a:buClr>
              <a:buSzPct val="105000"/>
            </a:pPr>
            <a:r>
              <a:rPr lang="zh-CN" altLang="en-US" sz="1400" b="1" dirty="0">
                <a:solidFill>
                  <a:srgbClr val="FFFFFF"/>
                </a:solidFill>
                <a:latin typeface="微软雅黑" panose="020B0503020204020204" charset="-122"/>
                <a:ea typeface="微软雅黑" panose="020B0503020204020204" charset="-122"/>
              </a:rPr>
              <a:t>要坚持用习近平新时代中国特色社会主义思想武装头脑</a:t>
            </a:r>
          </a:p>
        </p:txBody>
      </p:sp>
      <p:sp>
        <p:nvSpPr>
          <p:cNvPr id="16" name="Rectangle 43"/>
          <p:cNvSpPr/>
          <p:nvPr/>
        </p:nvSpPr>
        <p:spPr>
          <a:xfrm>
            <a:off x="1033864" y="3671942"/>
            <a:ext cx="7149369" cy="651847"/>
          </a:xfrm>
          <a:prstGeom prst="rect">
            <a:avLst/>
          </a:prstGeom>
        </p:spPr>
        <p:txBody>
          <a:bodyPr wrap="square" lIns="0" tIns="0" rIns="0" bIns="0">
            <a:noAutofit/>
          </a:bodyPr>
          <a:lstStyle/>
          <a:p>
            <a:pPr>
              <a:lnSpc>
                <a:spcPct val="150000"/>
              </a:lnSpc>
              <a:defRPr/>
            </a:pPr>
            <a:r>
              <a:rPr lang="zh-CN" altLang="en-US" sz="1400" dirty="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sym typeface="Gill Sans" charset="0"/>
              </a:rPr>
              <a:t>扎实开展“不忘初心、牢记使命”主题教育，持之以恒推动党员干部真正学懂、弄通、做实，筑牢理想信念、增强执政本领、提升品行作风。</a:t>
            </a:r>
          </a:p>
        </p:txBody>
      </p:sp>
      <p:sp>
        <p:nvSpPr>
          <p:cNvPr id="17" name="Freeform 29"/>
          <p:cNvSpPr/>
          <p:nvPr/>
        </p:nvSpPr>
        <p:spPr bwMode="auto">
          <a:xfrm>
            <a:off x="1107335" y="3161567"/>
            <a:ext cx="467136" cy="41743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gradFill>
            <a:gsLst>
              <a:gs pos="0">
                <a:srgbClr val="FF3302"/>
              </a:gs>
              <a:gs pos="100000">
                <a:srgbClr val="C00000"/>
              </a:gs>
            </a:gsLst>
            <a:lin ang="0" scaled="0"/>
          </a:gradFill>
          <a:ln>
            <a:noFill/>
          </a:ln>
        </p:spPr>
        <p:txBody>
          <a:bodyPr vert="horz" wrap="square" lIns="91440" tIns="45720" rIns="91440" bIns="45720" numCol="1" anchor="t" anchorCtr="0" compatLnSpc="1"/>
          <a:lstStyle/>
          <a:p>
            <a:pPr defTabSz="914400">
              <a:defRPr/>
            </a:pPr>
            <a:endParaRPr lang="zh-CN" altLang="en-US" sz="1800" kern="0">
              <a:solidFill>
                <a:sysClr val="windowText" lastClr="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9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500"/>
                                        <p:tgtEl>
                                          <p:spTgt spid="14"/>
                                        </p:tgtEl>
                                      </p:cBhvr>
                                    </p:animEffect>
                                  </p:childTnLst>
                                </p:cTn>
                              </p:par>
                            </p:childTnLst>
                          </p:cTn>
                        </p:par>
                        <p:par>
                          <p:cTn id="41" fill="hold">
                            <p:stCondLst>
                              <p:cond delay="2000"/>
                            </p:stCondLst>
                            <p:childTnLst>
                              <p:par>
                                <p:cTn id="42" presetID="10" presetClass="entr" presetSubtype="0"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par>
                          <p:cTn id="45" fill="hold">
                            <p:stCondLst>
                              <p:cond delay="2500"/>
                            </p:stCondLst>
                            <p:childTnLst>
                              <p:par>
                                <p:cTn id="46" presetID="22" presetClass="entr" presetSubtype="8"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left)">
                                      <p:cBhvr>
                                        <p:cTn id="48" dur="9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0" grpId="0" animBg="1"/>
      <p:bldP spid="14" grpId="0" animBg="1"/>
      <p:bldP spid="15" grpId="0"/>
      <p:bldP spid="16" grpId="0"/>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charset="-122"/>
              </a:rPr>
              <a:t>坚持和加强党的全面领导，坚持党中央权威和集中统一领导</a:t>
            </a:r>
          </a:p>
        </p:txBody>
      </p:sp>
      <p:grpSp>
        <p:nvGrpSpPr>
          <p:cNvPr id="4" name="Group 1"/>
          <p:cNvGrpSpPr/>
          <p:nvPr/>
        </p:nvGrpSpPr>
        <p:grpSpPr>
          <a:xfrm>
            <a:off x="837121" y="1338145"/>
            <a:ext cx="7639410" cy="1444811"/>
            <a:chOff x="623888" y="1690577"/>
            <a:chExt cx="5261535" cy="4728782"/>
          </a:xfrm>
        </p:grpSpPr>
        <p:sp>
          <p:nvSpPr>
            <p:cNvPr id="5" name="Rectangle: Rounded Corners 2"/>
            <p:cNvSpPr/>
            <p:nvPr/>
          </p:nvSpPr>
          <p:spPr>
            <a:xfrm>
              <a:off x="682670" y="1763714"/>
              <a:ext cx="5202753" cy="4108091"/>
            </a:xfrm>
            <a:prstGeom prst="roundRect">
              <a:avLst/>
            </a:prstGeom>
            <a:noFill/>
            <a:ln w="3175" cap="flat" cmpd="sng" algn="ctr">
              <a:noFill/>
              <a:prstDash val="solid"/>
              <a:miter lim="800000"/>
            </a:ln>
            <a:effectLst/>
          </p:spPr>
          <p:txBody>
            <a:bodyPr anchor="ctr"/>
            <a:lstStyle/>
            <a:p>
              <a:pPr algn="ctr" defTabSz="914400">
                <a:defRPr/>
              </a:pPr>
              <a:endParaRPr sz="1015" kern="0">
                <a:solidFill>
                  <a:srgbClr val="FFFFFF"/>
                </a:solidFill>
                <a:latin typeface="微软雅黑" panose="020B0503020204020204" charset="-122"/>
                <a:ea typeface="微软雅黑" panose="020B0503020204020204" charset="-122"/>
              </a:endParaRPr>
            </a:p>
          </p:txBody>
        </p:sp>
        <p:sp>
          <p:nvSpPr>
            <p:cNvPr id="6" name="Rectangle: Rounded Corners 3"/>
            <p:cNvSpPr/>
            <p:nvPr/>
          </p:nvSpPr>
          <p:spPr>
            <a:xfrm>
              <a:off x="623888" y="1690577"/>
              <a:ext cx="5202754" cy="4728782"/>
            </a:xfrm>
            <a:prstGeom prst="roundRect">
              <a:avLst/>
            </a:prstGeom>
            <a:noFill/>
            <a:ln w="3175" cap="flat" cmpd="sng" algn="ctr">
              <a:solidFill>
                <a:srgbClr val="C00000"/>
              </a:solidFill>
              <a:prstDash val="solid"/>
              <a:miter lim="800000"/>
            </a:ln>
            <a:effectLst/>
          </p:spPr>
          <p:txBody>
            <a:bodyPr anchor="ctr"/>
            <a:lstStyle/>
            <a:p>
              <a:pPr algn="ctr" defTabSz="914400">
                <a:defRPr/>
              </a:pPr>
              <a:endParaRPr sz="1015" kern="0">
                <a:solidFill>
                  <a:srgbClr val="FFFFFF"/>
                </a:solidFill>
                <a:latin typeface="微软雅黑" panose="020B0503020204020204" charset="-122"/>
                <a:ea typeface="微软雅黑" panose="020B0503020204020204" charset="-122"/>
              </a:endParaRPr>
            </a:p>
          </p:txBody>
        </p:sp>
      </p:grpSp>
      <p:sp>
        <p:nvSpPr>
          <p:cNvPr id="7" name="Freeform: Shape 13"/>
          <p:cNvSpPr/>
          <p:nvPr/>
        </p:nvSpPr>
        <p:spPr>
          <a:xfrm>
            <a:off x="1688115" y="1492656"/>
            <a:ext cx="4609318" cy="338991"/>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gradFill>
            <a:gsLst>
              <a:gs pos="0">
                <a:srgbClr val="FF3302"/>
              </a:gs>
              <a:gs pos="100000">
                <a:srgbClr val="C00000"/>
              </a:gs>
            </a:gsLst>
            <a:lin ang="0" scaled="0"/>
          </a:gradFill>
          <a:ln w="12700" cap="flat" cmpd="sng" algn="ctr">
            <a:noFill/>
            <a:prstDash val="solid"/>
            <a:miter lim="800000"/>
          </a:ln>
          <a:effectLst/>
        </p:spPr>
        <p:txBody>
          <a:bodyPr anchor="ctr"/>
          <a:lstStyle/>
          <a:p>
            <a:pPr algn="ctr" defTabSz="914400">
              <a:defRPr/>
            </a:pPr>
            <a:endParaRPr sz="1015" kern="0">
              <a:solidFill>
                <a:srgbClr val="FFFFFF"/>
              </a:solidFill>
              <a:latin typeface="微软雅黑" panose="020B0503020204020204" charset="-122"/>
              <a:ea typeface="微软雅黑" panose="020B0503020204020204" charset="-122"/>
            </a:endParaRPr>
          </a:p>
        </p:txBody>
      </p:sp>
      <p:sp>
        <p:nvSpPr>
          <p:cNvPr id="8" name="TextBox 37"/>
          <p:cNvSpPr txBox="1"/>
          <p:nvPr/>
        </p:nvSpPr>
        <p:spPr>
          <a:xfrm>
            <a:off x="1795310" y="1516859"/>
            <a:ext cx="3239282" cy="230833"/>
          </a:xfrm>
          <a:prstGeom prst="rect">
            <a:avLst/>
          </a:prstGeom>
        </p:spPr>
        <p:txBody>
          <a:bodyPr wrap="none">
            <a:noAutofit/>
          </a:bodyPr>
          <a:lstStyle/>
          <a:p>
            <a:pPr>
              <a:buClr>
                <a:srgbClr val="000000">
                  <a:lumMod val="85000"/>
                  <a:lumOff val="15000"/>
                </a:srgbClr>
              </a:buClr>
              <a:buSzPct val="105000"/>
            </a:pPr>
            <a:r>
              <a:rPr lang="zh-CN" altLang="en-US" sz="1200" b="1">
                <a:solidFill>
                  <a:srgbClr val="FFFFFF"/>
                </a:solidFill>
                <a:latin typeface="微软雅黑" panose="020B0503020204020204" charset="-122"/>
                <a:ea typeface="微软雅黑" panose="020B0503020204020204" charset="-122"/>
              </a:rPr>
              <a:t>要坚持把政治建设贯穿党的建设和组织工作的全过程各方面</a:t>
            </a:r>
            <a:endParaRPr lang="zh-CN" altLang="en-US" sz="1200" b="1" dirty="0">
              <a:solidFill>
                <a:srgbClr val="FFFFFF"/>
              </a:solidFill>
              <a:latin typeface="微软雅黑" panose="020B0503020204020204" charset="-122"/>
              <a:ea typeface="微软雅黑" panose="020B0503020204020204" charset="-122"/>
            </a:endParaRPr>
          </a:p>
        </p:txBody>
      </p:sp>
      <p:sp>
        <p:nvSpPr>
          <p:cNvPr id="9" name="Rectangle 43"/>
          <p:cNvSpPr/>
          <p:nvPr/>
        </p:nvSpPr>
        <p:spPr>
          <a:xfrm>
            <a:off x="922469" y="2082864"/>
            <a:ext cx="7442668" cy="320798"/>
          </a:xfrm>
          <a:prstGeom prst="rect">
            <a:avLst/>
          </a:prstGeom>
        </p:spPr>
        <p:txBody>
          <a:bodyPr wrap="square" lIns="0" tIns="0" rIns="0" bIns="0">
            <a:noAutofit/>
          </a:bodyPr>
          <a:lstStyle/>
          <a:p>
            <a:pPr>
              <a:lnSpc>
                <a:spcPct val="150000"/>
              </a:lnSpc>
              <a:defRPr/>
            </a:pPr>
            <a:r>
              <a:rPr lang="zh-CN" altLang="en-US" sz="1400" dirty="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sym typeface="Gill Sans" charset="0"/>
              </a:rPr>
              <a:t>一切工作都要朝着坚持和加强党的全面领导，坚持党中央权威和集中统一领导来推进、来检验</a:t>
            </a:r>
          </a:p>
        </p:txBody>
      </p:sp>
      <p:sp>
        <p:nvSpPr>
          <p:cNvPr id="10" name="Freeform 29"/>
          <p:cNvSpPr/>
          <p:nvPr/>
        </p:nvSpPr>
        <p:spPr bwMode="auto">
          <a:xfrm>
            <a:off x="1107335" y="1453436"/>
            <a:ext cx="467136" cy="41743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gradFill>
            <a:gsLst>
              <a:gs pos="0">
                <a:srgbClr val="FF3302"/>
              </a:gs>
              <a:gs pos="100000">
                <a:srgbClr val="C00000"/>
              </a:gs>
            </a:gsLst>
            <a:lin ang="0" scaled="0"/>
          </a:gradFill>
          <a:ln>
            <a:noFill/>
          </a:ln>
        </p:spPr>
        <p:txBody>
          <a:bodyPr vert="horz" wrap="square" lIns="91440" tIns="45720" rIns="91440" bIns="45720" numCol="1" anchor="t" anchorCtr="0" compatLnSpc="1"/>
          <a:lstStyle/>
          <a:p>
            <a:pPr defTabSz="914400">
              <a:defRPr/>
            </a:pPr>
            <a:endParaRPr lang="zh-CN" altLang="en-US" sz="1800" kern="0">
              <a:solidFill>
                <a:sysClr val="windowText" lastClr="000000"/>
              </a:solidFill>
            </a:endParaRPr>
          </a:p>
        </p:txBody>
      </p:sp>
      <p:grpSp>
        <p:nvGrpSpPr>
          <p:cNvPr id="11" name="Group 1"/>
          <p:cNvGrpSpPr/>
          <p:nvPr/>
        </p:nvGrpSpPr>
        <p:grpSpPr>
          <a:xfrm>
            <a:off x="837121" y="3046276"/>
            <a:ext cx="7639410" cy="1414405"/>
            <a:chOff x="623888" y="1690577"/>
            <a:chExt cx="5261535" cy="4629264"/>
          </a:xfrm>
        </p:grpSpPr>
        <p:sp>
          <p:nvSpPr>
            <p:cNvPr id="12" name="Rectangle: Rounded Corners 2"/>
            <p:cNvSpPr/>
            <p:nvPr/>
          </p:nvSpPr>
          <p:spPr>
            <a:xfrm>
              <a:off x="682670" y="1763714"/>
              <a:ext cx="5202753" cy="4108091"/>
            </a:xfrm>
            <a:prstGeom prst="roundRect">
              <a:avLst/>
            </a:prstGeom>
            <a:noFill/>
            <a:ln w="3175" cap="flat" cmpd="sng" algn="ctr">
              <a:noFill/>
              <a:prstDash val="solid"/>
              <a:miter lim="800000"/>
            </a:ln>
            <a:effectLst/>
          </p:spPr>
          <p:txBody>
            <a:bodyPr anchor="ctr"/>
            <a:lstStyle/>
            <a:p>
              <a:pPr algn="ctr" defTabSz="914400">
                <a:defRPr/>
              </a:pPr>
              <a:endParaRPr sz="1015" kern="0">
                <a:solidFill>
                  <a:srgbClr val="FFFFFF"/>
                </a:solidFill>
                <a:latin typeface="微软雅黑" panose="020B0503020204020204" charset="-122"/>
                <a:ea typeface="微软雅黑" panose="020B0503020204020204" charset="-122"/>
              </a:endParaRPr>
            </a:p>
          </p:txBody>
        </p:sp>
        <p:sp>
          <p:nvSpPr>
            <p:cNvPr id="13" name="Rectangle: Rounded Corners 3"/>
            <p:cNvSpPr/>
            <p:nvPr/>
          </p:nvSpPr>
          <p:spPr>
            <a:xfrm>
              <a:off x="623888" y="1690577"/>
              <a:ext cx="5202754" cy="4629264"/>
            </a:xfrm>
            <a:prstGeom prst="roundRect">
              <a:avLst/>
            </a:prstGeom>
            <a:noFill/>
            <a:ln w="3175" cap="flat" cmpd="sng" algn="ctr">
              <a:solidFill>
                <a:srgbClr val="C00000"/>
              </a:solidFill>
              <a:prstDash val="solid"/>
              <a:miter lim="800000"/>
            </a:ln>
            <a:effectLst/>
          </p:spPr>
          <p:txBody>
            <a:bodyPr anchor="ctr"/>
            <a:lstStyle/>
            <a:p>
              <a:pPr algn="ctr" defTabSz="914400">
                <a:defRPr/>
              </a:pPr>
              <a:endParaRPr sz="1015" kern="0">
                <a:solidFill>
                  <a:srgbClr val="FFFFFF"/>
                </a:solidFill>
                <a:latin typeface="微软雅黑" panose="020B0503020204020204" charset="-122"/>
                <a:ea typeface="微软雅黑" panose="020B0503020204020204" charset="-122"/>
              </a:endParaRPr>
            </a:p>
          </p:txBody>
        </p:sp>
      </p:grpSp>
      <p:sp>
        <p:nvSpPr>
          <p:cNvPr id="14" name="Freeform: Shape 13"/>
          <p:cNvSpPr/>
          <p:nvPr/>
        </p:nvSpPr>
        <p:spPr>
          <a:xfrm>
            <a:off x="1688114" y="3200787"/>
            <a:ext cx="4609319" cy="338991"/>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gradFill>
            <a:gsLst>
              <a:gs pos="0">
                <a:srgbClr val="FF3302"/>
              </a:gs>
              <a:gs pos="100000">
                <a:srgbClr val="C00000"/>
              </a:gs>
            </a:gsLst>
            <a:lin ang="0" scaled="0"/>
          </a:gradFill>
          <a:ln w="12700" cap="flat" cmpd="sng" algn="ctr">
            <a:noFill/>
            <a:prstDash val="solid"/>
            <a:miter lim="800000"/>
          </a:ln>
          <a:effectLst/>
        </p:spPr>
        <p:txBody>
          <a:bodyPr anchor="ctr"/>
          <a:lstStyle/>
          <a:p>
            <a:pPr algn="ctr" defTabSz="914400">
              <a:defRPr/>
            </a:pPr>
            <a:endParaRPr sz="1015" kern="0">
              <a:solidFill>
                <a:srgbClr val="FFFFFF"/>
              </a:solidFill>
              <a:latin typeface="微软雅黑" panose="020B0503020204020204" charset="-122"/>
              <a:ea typeface="微软雅黑" panose="020B0503020204020204" charset="-122"/>
            </a:endParaRPr>
          </a:p>
        </p:txBody>
      </p:sp>
      <p:sp>
        <p:nvSpPr>
          <p:cNvPr id="15" name="TextBox 37"/>
          <p:cNvSpPr txBox="1"/>
          <p:nvPr/>
        </p:nvSpPr>
        <p:spPr>
          <a:xfrm>
            <a:off x="1709048" y="3224990"/>
            <a:ext cx="3834502" cy="230833"/>
          </a:xfrm>
          <a:prstGeom prst="rect">
            <a:avLst/>
          </a:prstGeom>
        </p:spPr>
        <p:txBody>
          <a:bodyPr wrap="none">
            <a:noAutofit/>
          </a:bodyPr>
          <a:lstStyle/>
          <a:p>
            <a:pPr>
              <a:buClr>
                <a:srgbClr val="000000">
                  <a:lumMod val="85000"/>
                  <a:lumOff val="15000"/>
                </a:srgbClr>
              </a:buClr>
              <a:buSzPct val="105000"/>
            </a:pPr>
            <a:r>
              <a:rPr lang="zh-CN" altLang="en-US" sz="1400" b="1">
                <a:solidFill>
                  <a:srgbClr val="FFFFFF"/>
                </a:solidFill>
                <a:latin typeface="微软雅黑" panose="020B0503020204020204" charset="-122"/>
                <a:ea typeface="微软雅黑" panose="020B0503020204020204" charset="-122"/>
              </a:rPr>
              <a:t>要全面推动组织工作各项任务落实落地</a:t>
            </a:r>
            <a:endParaRPr lang="zh-CN" altLang="en-US" sz="1400" b="1" dirty="0">
              <a:solidFill>
                <a:srgbClr val="FFFFFF"/>
              </a:solidFill>
              <a:latin typeface="微软雅黑" panose="020B0503020204020204" charset="-122"/>
              <a:ea typeface="微软雅黑" panose="020B0503020204020204" charset="-122"/>
            </a:endParaRPr>
          </a:p>
        </p:txBody>
      </p:sp>
      <p:sp>
        <p:nvSpPr>
          <p:cNvPr id="16" name="Rectangle 43"/>
          <p:cNvSpPr/>
          <p:nvPr/>
        </p:nvSpPr>
        <p:spPr>
          <a:xfrm>
            <a:off x="1033864" y="3671942"/>
            <a:ext cx="7149369" cy="651847"/>
          </a:xfrm>
          <a:prstGeom prst="rect">
            <a:avLst/>
          </a:prstGeom>
        </p:spPr>
        <p:txBody>
          <a:bodyPr wrap="square" lIns="0" tIns="0" rIns="0" bIns="0">
            <a:noAutofit/>
          </a:bodyPr>
          <a:lstStyle/>
          <a:p>
            <a:pPr>
              <a:lnSpc>
                <a:spcPct val="150000"/>
              </a:lnSpc>
              <a:defRPr/>
            </a:pPr>
            <a:r>
              <a:rPr lang="zh-CN" altLang="en-US" sz="140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sym typeface="Gill Sans" charset="0"/>
              </a:rPr>
              <a:t>着力加强党的组织体系建设，锻造忠诚干净担当的高素质干部队伍，建设矢志爱国奉献、勇于创新创造的优秀人才队伍，不断提高党的建设和组织工作质量。</a:t>
            </a:r>
            <a:endParaRPr lang="zh-CN" altLang="en-US" sz="1400" dirty="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sym typeface="Gill Sans" charset="0"/>
            </a:endParaRPr>
          </a:p>
        </p:txBody>
      </p:sp>
      <p:sp>
        <p:nvSpPr>
          <p:cNvPr id="17" name="Freeform 29"/>
          <p:cNvSpPr/>
          <p:nvPr/>
        </p:nvSpPr>
        <p:spPr bwMode="auto">
          <a:xfrm>
            <a:off x="1107335" y="3161567"/>
            <a:ext cx="467136" cy="41743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gradFill>
            <a:gsLst>
              <a:gs pos="0">
                <a:srgbClr val="FF3302"/>
              </a:gs>
              <a:gs pos="100000">
                <a:srgbClr val="C00000"/>
              </a:gs>
            </a:gsLst>
            <a:lin ang="0" scaled="0"/>
          </a:gradFill>
          <a:ln>
            <a:noFill/>
          </a:ln>
        </p:spPr>
        <p:txBody>
          <a:bodyPr vert="horz" wrap="square" lIns="91440" tIns="45720" rIns="91440" bIns="45720" numCol="1" anchor="t" anchorCtr="0" compatLnSpc="1"/>
          <a:lstStyle/>
          <a:p>
            <a:pPr defTabSz="914400">
              <a:defRPr/>
            </a:pPr>
            <a:endParaRPr lang="zh-CN" altLang="en-US" sz="1800" kern="0">
              <a:solidFill>
                <a:sysClr val="windowText" lastClr="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9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500"/>
                                        <p:tgtEl>
                                          <p:spTgt spid="14"/>
                                        </p:tgtEl>
                                      </p:cBhvr>
                                    </p:animEffect>
                                  </p:childTnLst>
                                </p:cTn>
                              </p:par>
                            </p:childTnLst>
                          </p:cTn>
                        </p:par>
                        <p:par>
                          <p:cTn id="41" fill="hold">
                            <p:stCondLst>
                              <p:cond delay="2000"/>
                            </p:stCondLst>
                            <p:childTnLst>
                              <p:par>
                                <p:cTn id="42" presetID="10" presetClass="entr" presetSubtype="0"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par>
                          <p:cTn id="45" fill="hold">
                            <p:stCondLst>
                              <p:cond delay="2500"/>
                            </p:stCondLst>
                            <p:childTnLst>
                              <p:par>
                                <p:cTn id="46" presetID="22" presetClass="entr" presetSubtype="8"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left)">
                                      <p:cBhvr>
                                        <p:cTn id="48" dur="9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0" grpId="0" animBg="1"/>
      <p:bldP spid="14" grpId="0" animBg="1"/>
      <p:bldP spid="15" grpId="0"/>
      <p:bldP spid="16" grpId="0"/>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a:solidFill>
                  <a:srgbClr val="C00000"/>
                </a:solidFill>
                <a:latin typeface="Arial" panose="020B0604020202020204"/>
                <a:ea typeface="微软雅黑" panose="020B0503020204020204" charset="-122"/>
              </a:rPr>
              <a:t>各级党组织和组织部门要切实担负起责任</a:t>
            </a:r>
            <a:endParaRPr lang="zh-CN" altLang="en-US" sz="2000" b="1" kern="0" dirty="0">
              <a:solidFill>
                <a:srgbClr val="C00000"/>
              </a:solidFill>
              <a:latin typeface="Arial" panose="020B0604020202020204"/>
              <a:ea typeface="微软雅黑" panose="020B0503020204020204" charset="-122"/>
            </a:endParaRPr>
          </a:p>
        </p:txBody>
      </p:sp>
      <p:sp>
        <p:nvSpPr>
          <p:cNvPr id="4" name="矩形 3"/>
          <p:cNvSpPr/>
          <p:nvPr/>
        </p:nvSpPr>
        <p:spPr>
          <a:xfrm>
            <a:off x="587151" y="1552576"/>
            <a:ext cx="1616149" cy="1168704"/>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prstClr val="white"/>
                </a:solidFill>
                <a:latin typeface="微软雅黑" panose="020B0503020204020204" charset="-122"/>
                <a:ea typeface="微软雅黑" panose="020B0503020204020204" charset="-122"/>
              </a:rPr>
              <a:t>党委（党组）</a:t>
            </a:r>
            <a:endParaRPr lang="zh-CN" altLang="en-US" sz="2000" b="1" dirty="0">
              <a:solidFill>
                <a:prstClr val="white"/>
              </a:solidFill>
              <a:latin typeface="微软雅黑" panose="020B0503020204020204" charset="-122"/>
              <a:ea typeface="微软雅黑" panose="020B0503020204020204" charset="-122"/>
            </a:endParaRPr>
          </a:p>
        </p:txBody>
      </p:sp>
      <p:sp>
        <p:nvSpPr>
          <p:cNvPr id="5" name="矩形 4"/>
          <p:cNvSpPr/>
          <p:nvPr/>
        </p:nvSpPr>
        <p:spPr>
          <a:xfrm>
            <a:off x="2240482" y="1552576"/>
            <a:ext cx="6482136" cy="11687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6" name="Rectangle 43"/>
          <p:cNvSpPr/>
          <p:nvPr/>
        </p:nvSpPr>
        <p:spPr>
          <a:xfrm>
            <a:off x="2400171" y="1766103"/>
            <a:ext cx="6162757" cy="794480"/>
          </a:xfrm>
          <a:prstGeom prst="rect">
            <a:avLst/>
          </a:prstGeom>
        </p:spPr>
        <p:txBody>
          <a:bodyPr wrap="square" lIns="0" tIns="0" rIns="0" bIns="0">
            <a:noAutofit/>
          </a:bodyPr>
          <a:lstStyle/>
          <a:p>
            <a:pPr>
              <a:lnSpc>
                <a:spcPct val="150000"/>
              </a:lnSpc>
              <a:defRPr/>
            </a:pPr>
            <a:r>
              <a:rPr lang="zh-CN" altLang="en-US" sz="160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rPr>
              <a:t>要加强对党的建设的领导，扛起主责、抓好主业、当好主角，把每条战线、每个领域、每个环节的党建工作抓具体、抓深入。</a:t>
            </a:r>
            <a:endParaRPr lang="zh-CN" altLang="en-US" sz="1600" dirty="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endParaRPr>
          </a:p>
        </p:txBody>
      </p:sp>
      <p:sp>
        <p:nvSpPr>
          <p:cNvPr id="7" name="矩形 6"/>
          <p:cNvSpPr/>
          <p:nvPr/>
        </p:nvSpPr>
        <p:spPr>
          <a:xfrm>
            <a:off x="587151" y="2918776"/>
            <a:ext cx="1616149" cy="1424623"/>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prstClr val="white"/>
                </a:solidFill>
                <a:latin typeface="微软雅黑" panose="020B0503020204020204" charset="-122"/>
                <a:ea typeface="微软雅黑" panose="020B0503020204020204" charset="-122"/>
              </a:rPr>
              <a:t>组织部门</a:t>
            </a:r>
            <a:endParaRPr lang="zh-CN" altLang="en-US" sz="2000" b="1" dirty="0">
              <a:solidFill>
                <a:prstClr val="white"/>
              </a:solidFill>
              <a:latin typeface="微软雅黑" panose="020B0503020204020204" charset="-122"/>
              <a:ea typeface="微软雅黑" panose="020B0503020204020204" charset="-122"/>
            </a:endParaRPr>
          </a:p>
        </p:txBody>
      </p:sp>
      <p:sp>
        <p:nvSpPr>
          <p:cNvPr id="8" name="矩形 7"/>
          <p:cNvSpPr/>
          <p:nvPr/>
        </p:nvSpPr>
        <p:spPr>
          <a:xfrm>
            <a:off x="2240482" y="2918776"/>
            <a:ext cx="6482136" cy="14246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9" name="Rectangle 43"/>
          <p:cNvSpPr/>
          <p:nvPr/>
        </p:nvSpPr>
        <p:spPr>
          <a:xfrm>
            <a:off x="2400171" y="3257358"/>
            <a:ext cx="6162757" cy="747457"/>
          </a:xfrm>
          <a:prstGeom prst="rect">
            <a:avLst/>
          </a:prstGeom>
        </p:spPr>
        <p:txBody>
          <a:bodyPr wrap="square" lIns="0" tIns="0" rIns="0" bIns="0">
            <a:noAutofit/>
          </a:bodyPr>
          <a:lstStyle/>
          <a:p>
            <a:pPr>
              <a:lnSpc>
                <a:spcPct val="150000"/>
              </a:lnSpc>
              <a:defRPr/>
            </a:pPr>
            <a:r>
              <a:rPr lang="zh-CN" altLang="en-US" sz="1050" dirty="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rPr>
              <a:t>要持续建设“讲政治、重公道、业务精、作风好”的模范部门，着力打造忠诚干净担当的高素质组工干部队伍，着力在政治站位、理念思路、工作机制、能力水平、状态作风上有大的提升，以新气象新作为不断谱写新时代组织工作新篇章，为实现“两个一百年”奋斗目标，实现中华民族伟大复兴中国梦做出新贡献</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up)">
                                      <p:cBhvr>
                                        <p:cTn id="18" dur="1500"/>
                                        <p:tgtEl>
                                          <p:spTgt spid="6"/>
                                        </p:tgtEl>
                                      </p:cBhvr>
                                    </p:animEffect>
                                  </p:childTnLst>
                                </p:cTn>
                              </p:par>
                            </p:childTnLst>
                          </p:cTn>
                        </p:par>
                        <p:par>
                          <p:cTn id="19" fill="hold">
                            <p:stCondLst>
                              <p:cond delay="2500"/>
                            </p:stCondLst>
                            <p:childTnLst>
                              <p:par>
                                <p:cTn id="20" presetID="49" presetClass="entr" presetSubtype="0" decel="10000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 calcmode="lin" valueType="num">
                                      <p:cBhvr>
                                        <p:cTn id="24" dur="500" fill="hold"/>
                                        <p:tgtEl>
                                          <p:spTgt spid="7"/>
                                        </p:tgtEl>
                                        <p:attrNameLst>
                                          <p:attrName>style.rotation</p:attrName>
                                        </p:attrNameLst>
                                      </p:cBhvr>
                                      <p:tavLst>
                                        <p:tav tm="0">
                                          <p:val>
                                            <p:fltVal val="360"/>
                                          </p:val>
                                        </p:tav>
                                        <p:tav tm="100000">
                                          <p:val>
                                            <p:fltVal val="0"/>
                                          </p:val>
                                        </p:tav>
                                      </p:tavLst>
                                    </p:anim>
                                    <p:animEffect transition="in" filter="fade">
                                      <p:cBhvr>
                                        <p:cTn id="25" dur="500"/>
                                        <p:tgtEl>
                                          <p:spTgt spid="7"/>
                                        </p:tgtEl>
                                      </p:cBhvr>
                                    </p:animEffect>
                                  </p:childTnLst>
                                </p:cTn>
                              </p:par>
                            </p:childTnLst>
                          </p:cTn>
                        </p:par>
                        <p:par>
                          <p:cTn id="26" fill="hold">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par>
                          <p:cTn id="30" fill="hold">
                            <p:stCondLst>
                              <p:cond delay="3500"/>
                            </p:stCondLst>
                            <p:childTnLst>
                              <p:par>
                                <p:cTn id="31" presetID="22" presetClass="entr" presetSubtype="1"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up)">
                                      <p:cBhvr>
                                        <p:cTn id="33" dur="1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图片 38"/>
          <p:cNvPicPr>
            <a:picLocks noChangeAspect="1"/>
          </p:cNvPicPr>
          <p:nvPr/>
        </p:nvPicPr>
        <p:blipFill rotWithShape="1">
          <a:blip r:embed="rId3" cstate="screen"/>
          <a:srcRect/>
          <a:stretch>
            <a:fillRect/>
          </a:stretch>
        </p:blipFill>
        <p:spPr>
          <a:xfrm>
            <a:off x="1376140" y="2670577"/>
            <a:ext cx="1201622" cy="1716603"/>
          </a:xfrm>
          <a:prstGeom prst="rect">
            <a:avLst/>
          </a:prstGeom>
        </p:spPr>
      </p:pic>
      <p:pic>
        <p:nvPicPr>
          <p:cNvPr id="40" name="图片 39"/>
          <p:cNvPicPr>
            <a:picLocks noChangeAspect="1"/>
          </p:cNvPicPr>
          <p:nvPr/>
        </p:nvPicPr>
        <p:blipFill rotWithShape="1">
          <a:blip r:embed="rId4" cstate="screen"/>
          <a:srcRect/>
          <a:stretch>
            <a:fillRect/>
          </a:stretch>
        </p:blipFill>
        <p:spPr>
          <a:xfrm>
            <a:off x="6386958" y="2568395"/>
            <a:ext cx="1459113" cy="1777912"/>
          </a:xfrm>
          <a:prstGeom prst="rect">
            <a:avLst/>
          </a:prstGeom>
        </p:spPr>
      </p:pic>
      <p:pic>
        <p:nvPicPr>
          <p:cNvPr id="41" name="图片 40"/>
          <p:cNvPicPr>
            <a:picLocks noChangeAspect="1"/>
          </p:cNvPicPr>
          <p:nvPr/>
        </p:nvPicPr>
        <p:blipFill rotWithShape="1">
          <a:blip r:embed="rId5" cstate="screen"/>
          <a:srcRect/>
          <a:stretch>
            <a:fillRect/>
          </a:stretch>
        </p:blipFill>
        <p:spPr>
          <a:xfrm>
            <a:off x="2221607" y="2980380"/>
            <a:ext cx="5074856" cy="1907156"/>
          </a:xfrm>
          <a:custGeom>
            <a:avLst/>
            <a:gdLst>
              <a:gd name="connsiteX0" fmla="*/ 0 w 6766475"/>
              <a:gd name="connsiteY0" fmla="*/ 0 h 2542875"/>
              <a:gd name="connsiteX1" fmla="*/ 6766475 w 6766475"/>
              <a:gd name="connsiteY1" fmla="*/ 0 h 2542875"/>
              <a:gd name="connsiteX2" fmla="*/ 6766475 w 6766475"/>
              <a:gd name="connsiteY2" fmla="*/ 2542875 h 2542875"/>
              <a:gd name="connsiteX3" fmla="*/ 0 w 6766475"/>
              <a:gd name="connsiteY3" fmla="*/ 2542875 h 2542875"/>
            </a:gdLst>
            <a:ahLst/>
            <a:cxnLst>
              <a:cxn ang="0">
                <a:pos x="connsiteX0" y="connsiteY0"/>
              </a:cxn>
              <a:cxn ang="0">
                <a:pos x="connsiteX1" y="connsiteY1"/>
              </a:cxn>
              <a:cxn ang="0">
                <a:pos x="connsiteX2" y="connsiteY2"/>
              </a:cxn>
              <a:cxn ang="0">
                <a:pos x="connsiteX3" y="connsiteY3"/>
              </a:cxn>
            </a:cxnLst>
            <a:rect l="l" t="t" r="r" b="b"/>
            <a:pathLst>
              <a:path w="6766475" h="2542875">
                <a:moveTo>
                  <a:pt x="0" y="0"/>
                </a:moveTo>
                <a:lnTo>
                  <a:pt x="6766475" y="0"/>
                </a:lnTo>
                <a:lnTo>
                  <a:pt x="6766475" y="2542875"/>
                </a:lnTo>
                <a:lnTo>
                  <a:pt x="0" y="2542875"/>
                </a:lnTo>
                <a:close/>
              </a:path>
            </a:pathLst>
          </a:custGeom>
        </p:spPr>
      </p:pic>
      <p:pic>
        <p:nvPicPr>
          <p:cNvPr id="42" name="图片 41"/>
          <p:cNvPicPr>
            <a:picLocks noChangeAspect="1"/>
          </p:cNvPicPr>
          <p:nvPr/>
        </p:nvPicPr>
        <p:blipFill rotWithShape="1">
          <a:blip r:embed="rId6" cstate="screen"/>
          <a:srcRect/>
          <a:stretch>
            <a:fillRect/>
          </a:stretch>
        </p:blipFill>
        <p:spPr>
          <a:xfrm>
            <a:off x="413897" y="340263"/>
            <a:ext cx="1563054" cy="880570"/>
          </a:xfrm>
          <a:custGeom>
            <a:avLst/>
            <a:gdLst>
              <a:gd name="connsiteX0" fmla="*/ 0 w 1477288"/>
              <a:gd name="connsiteY0" fmla="*/ 0 h 832252"/>
              <a:gd name="connsiteX1" fmla="*/ 1477288 w 1477288"/>
              <a:gd name="connsiteY1" fmla="*/ 0 h 832252"/>
              <a:gd name="connsiteX2" fmla="*/ 1477288 w 1477288"/>
              <a:gd name="connsiteY2" fmla="*/ 832252 h 832252"/>
              <a:gd name="connsiteX3" fmla="*/ 0 w 1477288"/>
              <a:gd name="connsiteY3" fmla="*/ 832252 h 832252"/>
            </a:gdLst>
            <a:ahLst/>
            <a:cxnLst>
              <a:cxn ang="0">
                <a:pos x="connsiteX0" y="connsiteY0"/>
              </a:cxn>
              <a:cxn ang="0">
                <a:pos x="connsiteX1" y="connsiteY1"/>
              </a:cxn>
              <a:cxn ang="0">
                <a:pos x="connsiteX2" y="connsiteY2"/>
              </a:cxn>
              <a:cxn ang="0">
                <a:pos x="connsiteX3" y="connsiteY3"/>
              </a:cxn>
            </a:cxnLst>
            <a:rect l="l" t="t" r="r" b="b"/>
            <a:pathLst>
              <a:path w="1477288" h="832252">
                <a:moveTo>
                  <a:pt x="0" y="0"/>
                </a:moveTo>
                <a:lnTo>
                  <a:pt x="1477288" y="0"/>
                </a:lnTo>
                <a:lnTo>
                  <a:pt x="1477288" y="832252"/>
                </a:lnTo>
                <a:lnTo>
                  <a:pt x="0" y="832252"/>
                </a:lnTo>
                <a:close/>
              </a:path>
            </a:pathLst>
          </a:custGeom>
        </p:spPr>
      </p:pic>
      <p:pic>
        <p:nvPicPr>
          <p:cNvPr id="43" name="图片 42"/>
          <p:cNvPicPr>
            <a:picLocks noChangeAspect="1"/>
          </p:cNvPicPr>
          <p:nvPr/>
        </p:nvPicPr>
        <p:blipFill rotWithShape="1">
          <a:blip r:embed="rId7" cstate="screen"/>
          <a:srcRect/>
          <a:stretch>
            <a:fillRect/>
          </a:stretch>
        </p:blipFill>
        <p:spPr>
          <a:xfrm flipH="1">
            <a:off x="4922949" y="3388758"/>
            <a:ext cx="4221051" cy="1535806"/>
          </a:xfrm>
          <a:prstGeom prst="rect">
            <a:avLst/>
          </a:prstGeom>
        </p:spPr>
      </p:pic>
      <p:pic>
        <p:nvPicPr>
          <p:cNvPr id="44" name="图片 43"/>
          <p:cNvPicPr>
            <a:picLocks noChangeAspect="1"/>
          </p:cNvPicPr>
          <p:nvPr/>
        </p:nvPicPr>
        <p:blipFill rotWithShape="1">
          <a:blip r:embed="rId7" cstate="screen"/>
          <a:srcRect/>
          <a:stretch>
            <a:fillRect/>
          </a:stretch>
        </p:blipFill>
        <p:spPr>
          <a:xfrm>
            <a:off x="0" y="3409684"/>
            <a:ext cx="4221051" cy="1535806"/>
          </a:xfrm>
          <a:prstGeom prst="rect">
            <a:avLst/>
          </a:prstGeom>
        </p:spPr>
      </p:pic>
      <p:pic>
        <p:nvPicPr>
          <p:cNvPr id="45" name="图片 44"/>
          <p:cNvPicPr>
            <a:picLocks noChangeAspect="1"/>
          </p:cNvPicPr>
          <p:nvPr/>
        </p:nvPicPr>
        <p:blipFill rotWithShape="1">
          <a:blip r:embed="rId8" cstate="screen"/>
          <a:srcRect/>
          <a:stretch>
            <a:fillRect/>
          </a:stretch>
        </p:blipFill>
        <p:spPr>
          <a:xfrm flipH="1">
            <a:off x="5526435" y="3554572"/>
            <a:ext cx="2518349" cy="1090535"/>
          </a:xfrm>
          <a:prstGeom prst="rect">
            <a:avLst/>
          </a:prstGeom>
        </p:spPr>
      </p:pic>
      <p:pic>
        <p:nvPicPr>
          <p:cNvPr id="46" name="图片 45"/>
          <p:cNvPicPr>
            <a:picLocks noChangeAspect="1"/>
          </p:cNvPicPr>
          <p:nvPr/>
        </p:nvPicPr>
        <p:blipFill rotWithShape="1">
          <a:blip r:embed="rId8" cstate="screen"/>
          <a:srcRect/>
          <a:stretch>
            <a:fillRect/>
          </a:stretch>
        </p:blipFill>
        <p:spPr>
          <a:xfrm>
            <a:off x="1017219" y="3611392"/>
            <a:ext cx="2518349" cy="1090535"/>
          </a:xfrm>
          <a:prstGeom prst="rect">
            <a:avLst/>
          </a:prstGeom>
        </p:spPr>
      </p:pic>
      <p:pic>
        <p:nvPicPr>
          <p:cNvPr id="47" name="图片 46"/>
          <p:cNvPicPr>
            <a:picLocks noChangeAspect="1"/>
          </p:cNvPicPr>
          <p:nvPr/>
        </p:nvPicPr>
        <p:blipFill rotWithShape="1">
          <a:blip r:embed="rId9" cstate="screen"/>
          <a:srcRect t="66448" b="550"/>
          <a:stretch>
            <a:fillRect/>
          </a:stretch>
        </p:blipFill>
        <p:spPr>
          <a:xfrm>
            <a:off x="0" y="3564231"/>
            <a:ext cx="9144000" cy="1506829"/>
          </a:xfrm>
          <a:prstGeom prst="rect">
            <a:avLst/>
          </a:prstGeom>
        </p:spPr>
      </p:pic>
      <p:grpSp>
        <p:nvGrpSpPr>
          <p:cNvPr id="48" name="组合 47"/>
          <p:cNvGrpSpPr/>
          <p:nvPr/>
        </p:nvGrpSpPr>
        <p:grpSpPr>
          <a:xfrm>
            <a:off x="1810702" y="709137"/>
            <a:ext cx="1677353" cy="1630204"/>
            <a:chOff x="1968" y="2256"/>
            <a:chExt cx="3522" cy="3423"/>
          </a:xfrm>
        </p:grpSpPr>
        <p:pic>
          <p:nvPicPr>
            <p:cNvPr id="49" name="图片 48"/>
            <p:cNvPicPr>
              <a:picLocks noChangeAspect="1"/>
            </p:cNvPicPr>
            <p:nvPr/>
          </p:nvPicPr>
          <p:blipFill rotWithShape="1">
            <a:blip r:embed="rId10" cstate="screen"/>
            <a:srcRect/>
            <a:stretch>
              <a:fillRect/>
            </a:stretch>
          </p:blipFill>
          <p:spPr>
            <a:xfrm>
              <a:off x="2575" y="2256"/>
              <a:ext cx="2105" cy="1670"/>
            </a:xfrm>
            <a:custGeom>
              <a:avLst/>
              <a:gdLst>
                <a:gd name="connsiteX0" fmla="*/ 0 w 1049311"/>
                <a:gd name="connsiteY0" fmla="*/ 0 h 832252"/>
                <a:gd name="connsiteX1" fmla="*/ 1049311 w 1049311"/>
                <a:gd name="connsiteY1" fmla="*/ 0 h 832252"/>
                <a:gd name="connsiteX2" fmla="*/ 1049311 w 1049311"/>
                <a:gd name="connsiteY2" fmla="*/ 832252 h 832252"/>
                <a:gd name="connsiteX3" fmla="*/ 0 w 1049311"/>
                <a:gd name="connsiteY3" fmla="*/ 832252 h 832252"/>
              </a:gdLst>
              <a:ahLst/>
              <a:cxnLst>
                <a:cxn ang="0">
                  <a:pos x="connsiteX0" y="connsiteY0"/>
                </a:cxn>
                <a:cxn ang="0">
                  <a:pos x="connsiteX1" y="connsiteY1"/>
                </a:cxn>
                <a:cxn ang="0">
                  <a:pos x="connsiteX2" y="connsiteY2"/>
                </a:cxn>
                <a:cxn ang="0">
                  <a:pos x="connsiteX3" y="connsiteY3"/>
                </a:cxn>
              </a:cxnLst>
              <a:rect l="l" t="t" r="r" b="b"/>
              <a:pathLst>
                <a:path w="1049311" h="832252">
                  <a:moveTo>
                    <a:pt x="0" y="0"/>
                  </a:moveTo>
                  <a:lnTo>
                    <a:pt x="1049311" y="0"/>
                  </a:lnTo>
                  <a:lnTo>
                    <a:pt x="1049311" y="832252"/>
                  </a:lnTo>
                  <a:lnTo>
                    <a:pt x="0" y="832252"/>
                  </a:lnTo>
                  <a:close/>
                </a:path>
              </a:pathLst>
            </a:custGeom>
          </p:spPr>
        </p:pic>
        <p:grpSp>
          <p:nvGrpSpPr>
            <p:cNvPr id="50" name="组合 49"/>
            <p:cNvGrpSpPr/>
            <p:nvPr/>
          </p:nvGrpSpPr>
          <p:grpSpPr>
            <a:xfrm>
              <a:off x="1968" y="3132"/>
              <a:ext cx="3522" cy="2547"/>
              <a:chOff x="5019821" y="2799471"/>
              <a:chExt cx="2152357" cy="858130"/>
            </a:xfrm>
          </p:grpSpPr>
          <p:grpSp>
            <p:nvGrpSpPr>
              <p:cNvPr id="52" name="组合 51"/>
              <p:cNvGrpSpPr/>
              <p:nvPr/>
            </p:nvGrpSpPr>
            <p:grpSpPr>
              <a:xfrm>
                <a:off x="5019821" y="2799471"/>
                <a:ext cx="2152357" cy="858130"/>
                <a:chOff x="5008098" y="2307102"/>
                <a:chExt cx="2152357" cy="858130"/>
              </a:xfrm>
            </p:grpSpPr>
            <p:grpSp>
              <p:nvGrpSpPr>
                <p:cNvPr id="55" name="组合 54"/>
                <p:cNvGrpSpPr/>
                <p:nvPr/>
              </p:nvGrpSpPr>
              <p:grpSpPr>
                <a:xfrm>
                  <a:off x="5008098" y="2307102"/>
                  <a:ext cx="2152357" cy="858129"/>
                  <a:chOff x="5008098" y="2278966"/>
                  <a:chExt cx="2152357" cy="886265"/>
                </a:xfrm>
              </p:grpSpPr>
              <p:cxnSp>
                <p:nvCxnSpPr>
                  <p:cNvPr id="57" name="直接连接符 56"/>
                  <p:cNvCxnSpPr/>
                  <p:nvPr/>
                </p:nvCxnSpPr>
                <p:spPr>
                  <a:xfrm>
                    <a:off x="5008098" y="2278966"/>
                    <a:ext cx="0" cy="886265"/>
                  </a:xfrm>
                  <a:prstGeom prst="line">
                    <a:avLst/>
                  </a:prstGeom>
                  <a:noFill/>
                  <a:ln w="6350" cap="flat" cmpd="sng" algn="ctr">
                    <a:solidFill>
                      <a:srgbClr val="FF0000"/>
                    </a:solidFill>
                    <a:prstDash val="solid"/>
                    <a:miter lim="800000"/>
                  </a:ln>
                  <a:effectLst/>
                </p:spPr>
              </p:cxnSp>
              <p:cxnSp>
                <p:nvCxnSpPr>
                  <p:cNvPr id="58" name="直接连接符 57"/>
                  <p:cNvCxnSpPr/>
                  <p:nvPr/>
                </p:nvCxnSpPr>
                <p:spPr>
                  <a:xfrm>
                    <a:off x="7160455" y="2278966"/>
                    <a:ext cx="0" cy="886265"/>
                  </a:xfrm>
                  <a:prstGeom prst="line">
                    <a:avLst/>
                  </a:prstGeom>
                  <a:noFill/>
                  <a:ln w="6350" cap="flat" cmpd="sng" algn="ctr">
                    <a:solidFill>
                      <a:srgbClr val="FF0000"/>
                    </a:solidFill>
                    <a:prstDash val="solid"/>
                    <a:miter lim="800000"/>
                  </a:ln>
                  <a:effectLst/>
                </p:spPr>
              </p:cxnSp>
            </p:grpSp>
            <p:cxnSp>
              <p:nvCxnSpPr>
                <p:cNvPr id="56" name="直接连接符 55"/>
                <p:cNvCxnSpPr/>
                <p:nvPr/>
              </p:nvCxnSpPr>
              <p:spPr>
                <a:xfrm flipH="1">
                  <a:off x="5008098" y="3165232"/>
                  <a:ext cx="2152357" cy="0"/>
                </a:xfrm>
                <a:prstGeom prst="line">
                  <a:avLst/>
                </a:prstGeom>
                <a:noFill/>
                <a:ln w="6350" cap="flat" cmpd="sng" algn="ctr">
                  <a:solidFill>
                    <a:srgbClr val="FF0000"/>
                  </a:solidFill>
                  <a:prstDash val="solid"/>
                  <a:miter lim="800000"/>
                </a:ln>
                <a:effectLst/>
              </p:spPr>
            </p:cxnSp>
          </p:grpSp>
          <p:cxnSp>
            <p:nvCxnSpPr>
              <p:cNvPr id="53" name="直接连接符 52"/>
              <p:cNvCxnSpPr/>
              <p:nvPr/>
            </p:nvCxnSpPr>
            <p:spPr>
              <a:xfrm>
                <a:off x="6828579" y="2799471"/>
                <a:ext cx="337624" cy="0"/>
              </a:xfrm>
              <a:prstGeom prst="line">
                <a:avLst/>
              </a:prstGeom>
              <a:noFill/>
              <a:ln w="6350" cap="flat" cmpd="sng" algn="ctr">
                <a:solidFill>
                  <a:srgbClr val="FF0000"/>
                </a:solidFill>
                <a:prstDash val="solid"/>
                <a:miter lim="800000"/>
              </a:ln>
              <a:effectLst/>
            </p:spPr>
          </p:cxnSp>
          <p:cxnSp>
            <p:nvCxnSpPr>
              <p:cNvPr id="54" name="直接连接符 53"/>
              <p:cNvCxnSpPr/>
              <p:nvPr/>
            </p:nvCxnSpPr>
            <p:spPr>
              <a:xfrm>
                <a:off x="5019821" y="2799471"/>
                <a:ext cx="337624" cy="0"/>
              </a:xfrm>
              <a:prstGeom prst="line">
                <a:avLst/>
              </a:prstGeom>
              <a:noFill/>
              <a:ln w="6350" cap="flat" cmpd="sng" algn="ctr">
                <a:solidFill>
                  <a:srgbClr val="FF0000"/>
                </a:solidFill>
                <a:prstDash val="solid"/>
                <a:miter lim="800000"/>
              </a:ln>
              <a:effectLst/>
            </p:spPr>
          </p:cxnSp>
        </p:grpSp>
        <p:sp>
          <p:nvSpPr>
            <p:cNvPr id="51" name="文本框 50"/>
            <p:cNvSpPr txBox="1"/>
            <p:nvPr/>
          </p:nvSpPr>
          <p:spPr>
            <a:xfrm>
              <a:off x="2338" y="4103"/>
              <a:ext cx="2805" cy="1503"/>
            </a:xfrm>
            <a:prstGeom prst="rect">
              <a:avLst/>
            </a:prstGeom>
            <a:noFill/>
            <a:effectLst>
              <a:outerShdw blurRad="50800" dist="38100" dir="5400000" algn="t" rotWithShape="0">
                <a:prstClr val="black">
                  <a:alpha val="40000"/>
                </a:prstClr>
              </a:outerShdw>
            </a:effectLst>
          </p:spPr>
          <p:txBody>
            <a:bodyPr wrap="square" rtlCol="0">
              <a:spAutoFit/>
            </a:bodyPr>
            <a:lstStyle/>
            <a:p>
              <a:pPr marL="0" marR="0" lvl="0" indent="0" algn="dist" defTabSz="914400" eaLnBrk="1" fontAlgn="auto" latinLnBrk="0" hangingPunct="1">
                <a:lnSpc>
                  <a:spcPct val="100000"/>
                </a:lnSpc>
                <a:spcBef>
                  <a:spcPts val="0"/>
                </a:spcBef>
                <a:spcAft>
                  <a:spcPts val="0"/>
                </a:spcAft>
                <a:buClrTx/>
                <a:buSzTx/>
                <a:buFontTx/>
                <a:buNone/>
                <a:defRPr/>
              </a:pPr>
              <a:r>
                <a:rPr kumimoji="0" lang="zh-CN" altLang="en-US" sz="4050" b="1" i="0" u="none" strike="noStrike" kern="0" cap="none" spc="0" normalizeH="0" baseline="0" noProof="0">
                  <a:ln w="19050">
                    <a:noFill/>
                  </a:ln>
                  <a:gradFill>
                    <a:gsLst>
                      <a:gs pos="100000">
                        <a:srgbClr val="FF0000"/>
                      </a:gs>
                      <a:gs pos="0">
                        <a:srgbClr val="B60000"/>
                      </a:gs>
                    </a:gsLst>
                    <a:lin ang="5400000" scaled="1"/>
                  </a:gradFill>
                  <a:effectLst/>
                  <a:uLnTx/>
                  <a:uFillTx/>
                  <a:latin typeface="微软雅黑" panose="020B0503020204020204" charset="-122"/>
                  <a:ea typeface="微软雅黑" panose="020B0503020204020204" charset="-122"/>
                </a:rPr>
                <a:t>目录</a:t>
              </a:r>
            </a:p>
          </p:txBody>
        </p:sp>
      </p:grpSp>
      <p:grpSp>
        <p:nvGrpSpPr>
          <p:cNvPr id="59" name="组合 58"/>
          <p:cNvGrpSpPr/>
          <p:nvPr/>
        </p:nvGrpSpPr>
        <p:grpSpPr>
          <a:xfrm>
            <a:off x="4032886" y="935385"/>
            <a:ext cx="3992404" cy="2055971"/>
            <a:chOff x="6378" y="2085"/>
            <a:chExt cx="8383" cy="4317"/>
          </a:xfrm>
        </p:grpSpPr>
        <p:sp>
          <p:nvSpPr>
            <p:cNvPr id="60" name="矩形 59"/>
            <p:cNvSpPr/>
            <p:nvPr/>
          </p:nvSpPr>
          <p:spPr>
            <a:xfrm>
              <a:off x="6378" y="2085"/>
              <a:ext cx="1013" cy="1013"/>
            </a:xfrm>
            <a:prstGeom prst="rect">
              <a:avLst/>
            </a:prstGeom>
            <a:gradFill>
              <a:gsLst>
                <a:gs pos="100000">
                  <a:srgbClr val="FF0000"/>
                </a:gs>
                <a:gs pos="0">
                  <a:srgbClr val="B6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6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01</a:t>
              </a:r>
              <a:endParaRPr kumimoji="0" lang="zh-CN" altLang="en-US" sz="16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61" name="矩形 60"/>
            <p:cNvSpPr/>
            <p:nvPr/>
          </p:nvSpPr>
          <p:spPr>
            <a:xfrm>
              <a:off x="6378" y="3212"/>
              <a:ext cx="1013" cy="1013"/>
            </a:xfrm>
            <a:prstGeom prst="rect">
              <a:avLst/>
            </a:prstGeom>
            <a:gradFill>
              <a:gsLst>
                <a:gs pos="100000">
                  <a:srgbClr val="FF0000"/>
                </a:gs>
                <a:gs pos="0">
                  <a:srgbClr val="B6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6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02</a:t>
              </a:r>
              <a:endParaRPr kumimoji="0" lang="zh-CN" altLang="en-US" sz="16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62" name="矩形 61"/>
            <p:cNvSpPr/>
            <p:nvPr/>
          </p:nvSpPr>
          <p:spPr>
            <a:xfrm>
              <a:off x="6378" y="4303"/>
              <a:ext cx="1013" cy="1013"/>
            </a:xfrm>
            <a:prstGeom prst="rect">
              <a:avLst/>
            </a:prstGeom>
            <a:gradFill>
              <a:gsLst>
                <a:gs pos="100000">
                  <a:srgbClr val="FF0000"/>
                </a:gs>
                <a:gs pos="0">
                  <a:srgbClr val="B6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6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03</a:t>
              </a:r>
              <a:endParaRPr kumimoji="0" lang="zh-CN" altLang="en-US" sz="16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63" name="矩形 62"/>
            <p:cNvSpPr/>
            <p:nvPr/>
          </p:nvSpPr>
          <p:spPr>
            <a:xfrm>
              <a:off x="6378" y="5389"/>
              <a:ext cx="1013" cy="1013"/>
            </a:xfrm>
            <a:prstGeom prst="rect">
              <a:avLst/>
            </a:prstGeom>
            <a:gradFill>
              <a:gsLst>
                <a:gs pos="100000">
                  <a:srgbClr val="FF0000"/>
                </a:gs>
                <a:gs pos="0">
                  <a:srgbClr val="B6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6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04</a:t>
              </a:r>
              <a:endParaRPr kumimoji="0" lang="zh-CN" altLang="en-US" sz="16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64" name="矩形 63"/>
            <p:cNvSpPr/>
            <p:nvPr/>
          </p:nvSpPr>
          <p:spPr>
            <a:xfrm>
              <a:off x="7391" y="2174"/>
              <a:ext cx="5963" cy="801"/>
            </a:xfrm>
            <a:prstGeom prst="rect">
              <a:avLst/>
            </a:prstGeom>
          </p:spPr>
          <p:txBody>
            <a:bodyPr wrap="square">
              <a:spAutoFit/>
            </a:bodyPr>
            <a:lstStyle/>
            <a:p>
              <a:pPr lvl="0" defTabSz="914400">
                <a:lnSpc>
                  <a:spcPct val="130000"/>
                </a:lnSpc>
              </a:pPr>
              <a:r>
                <a:rPr lang="zh-CN" altLang="en-US" sz="1600" kern="0" dirty="0">
                  <a:solidFill>
                    <a:srgbClr val="B20102"/>
                  </a:solidFill>
                  <a:latin typeface="微软雅黑" panose="020B0503020204020204" charset="-122"/>
                  <a:ea typeface="微软雅黑" panose="020B0503020204020204" charset="-122"/>
                </a:rPr>
                <a:t>新时代党的组织路线</a:t>
              </a:r>
            </a:p>
          </p:txBody>
        </p:sp>
        <p:sp>
          <p:nvSpPr>
            <p:cNvPr id="65" name="矩形 64"/>
            <p:cNvSpPr/>
            <p:nvPr/>
          </p:nvSpPr>
          <p:spPr>
            <a:xfrm>
              <a:off x="7401" y="3331"/>
              <a:ext cx="7038" cy="801"/>
            </a:xfrm>
            <a:prstGeom prst="rect">
              <a:avLst/>
            </a:prstGeom>
          </p:spPr>
          <p:txBody>
            <a:bodyPr wrap="square">
              <a:spAutoFit/>
            </a:bodyPr>
            <a:lstStyle/>
            <a:p>
              <a:pPr lvl="0" defTabSz="914400">
                <a:lnSpc>
                  <a:spcPct val="130000"/>
                </a:lnSpc>
              </a:pPr>
              <a:r>
                <a:rPr lang="zh-CN" altLang="en-US" sz="1600" kern="0" dirty="0">
                  <a:solidFill>
                    <a:srgbClr val="B20102"/>
                  </a:solidFill>
                  <a:latin typeface="微软雅黑" panose="020B0503020204020204" charset="-122"/>
                  <a:ea typeface="微软雅黑" panose="020B0503020204020204" charset="-122"/>
                </a:rPr>
                <a:t>贯彻新时代党的组织路线</a:t>
              </a:r>
            </a:p>
          </p:txBody>
        </p:sp>
        <p:sp>
          <p:nvSpPr>
            <p:cNvPr id="66" name="矩形 65"/>
            <p:cNvSpPr/>
            <p:nvPr/>
          </p:nvSpPr>
          <p:spPr>
            <a:xfrm>
              <a:off x="7401" y="4423"/>
              <a:ext cx="7360" cy="801"/>
            </a:xfrm>
            <a:prstGeom prst="rect">
              <a:avLst/>
            </a:prstGeom>
          </p:spPr>
          <p:txBody>
            <a:bodyPr wrap="square">
              <a:spAutoFit/>
            </a:bodyPr>
            <a:lstStyle/>
            <a:p>
              <a:pPr lvl="0" defTabSz="914400">
                <a:lnSpc>
                  <a:spcPct val="130000"/>
                </a:lnSpc>
                <a:defRPr/>
              </a:pPr>
              <a:r>
                <a:rPr lang="zh-CN" altLang="en-US" sz="1600" kern="0" dirty="0">
                  <a:solidFill>
                    <a:srgbClr val="B20102"/>
                  </a:solidFill>
                  <a:latin typeface="微软雅黑" panose="020B0503020204020204" charset="-122"/>
                  <a:ea typeface="微软雅黑" panose="020B0503020204020204" charset="-122"/>
                </a:rPr>
                <a:t>坚持新时代党的组织路线</a:t>
              </a:r>
            </a:p>
          </p:txBody>
        </p:sp>
        <p:sp>
          <p:nvSpPr>
            <p:cNvPr id="67" name="矩形 66"/>
            <p:cNvSpPr/>
            <p:nvPr/>
          </p:nvSpPr>
          <p:spPr>
            <a:xfrm>
              <a:off x="7401" y="5508"/>
              <a:ext cx="7114" cy="801"/>
            </a:xfrm>
            <a:prstGeom prst="rect">
              <a:avLst/>
            </a:prstGeom>
          </p:spPr>
          <p:txBody>
            <a:bodyPr wrap="square">
              <a:spAutoFit/>
            </a:bodyPr>
            <a:lstStyle/>
            <a:p>
              <a:pPr lvl="0" defTabSz="914400">
                <a:lnSpc>
                  <a:spcPct val="130000"/>
                </a:lnSpc>
                <a:defRPr/>
              </a:pPr>
              <a:r>
                <a:rPr lang="zh-CN" altLang="en-US" sz="1600" kern="0" dirty="0">
                  <a:solidFill>
                    <a:srgbClr val="B20102"/>
                  </a:solidFill>
                  <a:latin typeface="微软雅黑" panose="020B0503020204020204" charset="-122"/>
                  <a:ea typeface="微软雅黑" panose="020B0503020204020204" charset="-122"/>
                </a:rPr>
                <a:t>新时代党员干部的担当</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rotWithShape="1">
          <a:blip r:embed="rId3" cstate="screen"/>
          <a:srcRect t="4103" r="51649"/>
          <a:stretch>
            <a:fillRect/>
          </a:stretch>
        </p:blipFill>
        <p:spPr>
          <a:xfrm>
            <a:off x="-318882" y="-52086"/>
            <a:ext cx="4705109" cy="5267986"/>
          </a:xfrm>
          <a:prstGeom prst="rect">
            <a:avLst/>
          </a:prstGeom>
        </p:spPr>
      </p:pic>
      <p:pic>
        <p:nvPicPr>
          <p:cNvPr id="14" name="图片 13"/>
          <p:cNvPicPr>
            <a:picLocks noChangeAspect="1"/>
          </p:cNvPicPr>
          <p:nvPr/>
        </p:nvPicPr>
        <p:blipFill rotWithShape="1">
          <a:blip r:embed="rId4" cstate="screen"/>
          <a:srcRect l="16900" t="18119" r="16607" b="69949"/>
          <a:stretch>
            <a:fillRect/>
          </a:stretch>
        </p:blipFill>
        <p:spPr>
          <a:xfrm>
            <a:off x="3028950" y="1787524"/>
            <a:ext cx="6115050" cy="617221"/>
          </a:xfrm>
          <a:prstGeom prst="rect">
            <a:avLst/>
          </a:prstGeom>
        </p:spPr>
      </p:pic>
      <p:sp>
        <p:nvSpPr>
          <p:cNvPr id="15" name="文本框 14"/>
          <p:cNvSpPr txBox="1"/>
          <p:nvPr/>
        </p:nvSpPr>
        <p:spPr>
          <a:xfrm>
            <a:off x="3074307" y="2781934"/>
            <a:ext cx="6115777" cy="769441"/>
          </a:xfrm>
          <a:prstGeom prst="rect">
            <a:avLst/>
          </a:prstGeom>
          <a:noFill/>
        </p:spPr>
        <p:txBody>
          <a:bodyPr wrap="none" rtlCol="0">
            <a:spAutoFit/>
          </a:bodyPr>
          <a:lstStyle/>
          <a:p>
            <a:pPr algn="ctr"/>
            <a:r>
              <a:rPr lang="zh-CN" altLang="en-US" sz="4400" b="1" spc="225" dirty="0">
                <a:solidFill>
                  <a:srgbClr val="C00000"/>
                </a:solidFill>
                <a:latin typeface="微软雅黑" panose="020B0503020204020204" charset="-122"/>
                <a:ea typeface="微软雅黑" panose="020B0503020204020204" charset="-122"/>
              </a:rPr>
              <a:t>新时代党员干部的担当</a:t>
            </a:r>
          </a:p>
        </p:txBody>
      </p:sp>
      <p:sp>
        <p:nvSpPr>
          <p:cNvPr id="16" name="文本框 15"/>
          <p:cNvSpPr txBox="1"/>
          <p:nvPr/>
        </p:nvSpPr>
        <p:spPr>
          <a:xfrm>
            <a:off x="5270421" y="2277918"/>
            <a:ext cx="1723549" cy="553998"/>
          </a:xfrm>
          <a:prstGeom prst="rect">
            <a:avLst/>
          </a:prstGeom>
          <a:noFill/>
        </p:spPr>
        <p:txBody>
          <a:bodyPr wrap="none" rtlCol="0">
            <a:spAutoFit/>
          </a:bodyPr>
          <a:lstStyle/>
          <a:p>
            <a:pPr algn="ctr"/>
            <a:r>
              <a:rPr lang="zh-CN" altLang="en-US" sz="3000" dirty="0">
                <a:solidFill>
                  <a:srgbClr val="C00000"/>
                </a:solidFill>
                <a:latin typeface="微软雅黑" panose="020B0503020204020204" charset="-122"/>
                <a:ea typeface="微软雅黑" panose="020B0503020204020204" charset="-122"/>
              </a:rPr>
              <a:t>第四部分</a:t>
            </a:r>
          </a:p>
        </p:txBody>
      </p:sp>
      <p:pic>
        <p:nvPicPr>
          <p:cNvPr id="17" name="图片 16"/>
          <p:cNvPicPr>
            <a:picLocks noChangeAspect="1"/>
          </p:cNvPicPr>
          <p:nvPr/>
        </p:nvPicPr>
        <p:blipFill rotWithShape="1">
          <a:blip r:embed="rId5" cstate="screen"/>
          <a:srcRect/>
          <a:stretch>
            <a:fillRect/>
          </a:stretch>
        </p:blipFill>
        <p:spPr>
          <a:xfrm>
            <a:off x="2594610" y="3390256"/>
            <a:ext cx="6564630" cy="617221"/>
          </a:xfrm>
          <a:prstGeom prst="rect">
            <a:avLst/>
          </a:prstGeom>
        </p:spPr>
      </p:pic>
      <p:pic>
        <p:nvPicPr>
          <p:cNvPr id="18" name="图片 17"/>
          <p:cNvPicPr>
            <a:picLocks noChangeAspect="1"/>
          </p:cNvPicPr>
          <p:nvPr/>
        </p:nvPicPr>
        <p:blipFill rotWithShape="1">
          <a:blip r:embed="rId6" cstate="screen"/>
          <a:srcRect l="7185" t="57791" r="71262" b="12529"/>
          <a:stretch>
            <a:fillRect/>
          </a:stretch>
        </p:blipFill>
        <p:spPr>
          <a:xfrm flipH="1">
            <a:off x="7213921" y="330200"/>
            <a:ext cx="1930079" cy="1494974"/>
          </a:xfrm>
          <a:prstGeom prst="rect">
            <a:avLst/>
          </a:prstGeom>
        </p:spPr>
      </p:pic>
      <p:pic>
        <p:nvPicPr>
          <p:cNvPr id="19" name="图片 18"/>
          <p:cNvPicPr>
            <a:picLocks noChangeAspect="1"/>
          </p:cNvPicPr>
          <p:nvPr/>
        </p:nvPicPr>
        <p:blipFill rotWithShape="1">
          <a:blip r:embed="rId7" cstate="screen"/>
          <a:srcRect l="44503" r="42498" b="80667"/>
          <a:stretch>
            <a:fillRect/>
          </a:stretch>
        </p:blipFill>
        <p:spPr>
          <a:xfrm>
            <a:off x="5537835" y="904231"/>
            <a:ext cx="1188720" cy="9944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540689" y="1542698"/>
            <a:ext cx="5915772" cy="526756"/>
            <a:chOff x="2771800" y="1675833"/>
            <a:chExt cx="5915772" cy="529556"/>
          </a:xfrm>
        </p:grpSpPr>
        <p:sp>
          <p:nvSpPr>
            <p:cNvPr id="29" name="圆角矩形 9"/>
            <p:cNvSpPr/>
            <p:nvPr/>
          </p:nvSpPr>
          <p:spPr>
            <a:xfrm>
              <a:off x="2771800" y="1675833"/>
              <a:ext cx="4929809" cy="529556"/>
            </a:xfrm>
            <a:prstGeom prst="roundRect">
              <a:avLst>
                <a:gd name="adj" fmla="val 50000"/>
              </a:avLst>
            </a:prstGeom>
            <a:noFill/>
            <a:ln w="19050" cap="flat" cmpd="sng" algn="ctr">
              <a:solidFill>
                <a:srgbClr val="C00000"/>
              </a:solidFill>
              <a:prstDash val="solid"/>
            </a:ln>
            <a:effectLst/>
          </p:spPr>
          <p:txBody>
            <a:bodyPr rtlCol="0" anchor="ctr"/>
            <a:lstStyle/>
            <a:p>
              <a:pPr algn="ctr" defTabSz="914400">
                <a:defRPr/>
              </a:pPr>
              <a:endParaRPr lang="zh-CN" altLang="en-US" sz="1800" kern="0">
                <a:solidFill>
                  <a:srgbClr val="FFFFFF"/>
                </a:solidFill>
                <a:ea typeface="微软雅黑" panose="020B0503020204020204" charset="-122"/>
              </a:endParaRPr>
            </a:p>
          </p:txBody>
        </p:sp>
        <p:sp>
          <p:nvSpPr>
            <p:cNvPr id="30" name="TextBox 14"/>
            <p:cNvSpPr txBox="1"/>
            <p:nvPr/>
          </p:nvSpPr>
          <p:spPr>
            <a:xfrm>
              <a:off x="2895411" y="1803311"/>
              <a:ext cx="393322" cy="309413"/>
            </a:xfrm>
            <a:prstGeom prst="rect">
              <a:avLst/>
            </a:prstGeom>
            <a:noFill/>
          </p:spPr>
          <p:txBody>
            <a:bodyPr wrap="square" lIns="0" tIns="0" rIns="0" bIns="0" rtlCol="0" anchor="ctr">
              <a:spAutoFit/>
            </a:bodyPr>
            <a:lstStyle/>
            <a:p>
              <a:pPr algn="ctr" defTabSz="914400">
                <a:defRPr/>
              </a:pPr>
              <a:r>
                <a:rPr lang="en-US" altLang="zh-CN" sz="2000" kern="0" dirty="0">
                  <a:gradFill>
                    <a:gsLst>
                      <a:gs pos="0">
                        <a:srgbClr val="FF3302"/>
                      </a:gs>
                      <a:gs pos="100000">
                        <a:srgbClr val="CB0800"/>
                      </a:gs>
                    </a:gsLst>
                    <a:lin ang="5400000" scaled="1"/>
                  </a:gradFill>
                  <a:latin typeface="Impact" panose="020B0806030902050204" pitchFamily="34" charset="0"/>
                  <a:ea typeface="微软雅黑" panose="020B0503020204020204" charset="-122"/>
                </a:rPr>
                <a:t>01</a:t>
              </a:r>
              <a:endParaRPr lang="zh-CN" altLang="en-US" sz="2000" kern="0" dirty="0">
                <a:gradFill>
                  <a:gsLst>
                    <a:gs pos="0">
                      <a:srgbClr val="FF3302"/>
                    </a:gs>
                    <a:gs pos="100000">
                      <a:srgbClr val="CB0800"/>
                    </a:gs>
                  </a:gsLst>
                  <a:lin ang="5400000" scaled="1"/>
                </a:gradFill>
                <a:latin typeface="Impact" panose="020B0806030902050204" pitchFamily="34" charset="0"/>
                <a:ea typeface="微软雅黑" panose="020B0503020204020204" charset="-122"/>
              </a:endParaRPr>
            </a:p>
          </p:txBody>
        </p:sp>
        <p:sp>
          <p:nvSpPr>
            <p:cNvPr id="31" name="矩形 30"/>
            <p:cNvSpPr/>
            <p:nvPr/>
          </p:nvSpPr>
          <p:spPr>
            <a:xfrm>
              <a:off x="3997960" y="1780437"/>
              <a:ext cx="4689612" cy="308346"/>
            </a:xfrm>
            <a:prstGeom prst="rect">
              <a:avLst/>
            </a:prstGeom>
            <a:noFill/>
            <a:ln w="12700" cap="flat" cmpd="sng" algn="ctr">
              <a:noFill/>
              <a:prstDash val="solid"/>
            </a:ln>
            <a:effectLst/>
          </p:spPr>
          <p:txBody>
            <a:bodyPr lIns="0" tIns="0" rIns="0" bIns="0" rtlCol="0" anchor="ctr"/>
            <a:lstStyle/>
            <a:p>
              <a:pPr defTabSz="914400"/>
              <a:r>
                <a:rPr lang="zh-CN" altLang="en-US" sz="1800" kern="0" dirty="0">
                  <a:gradFill>
                    <a:gsLst>
                      <a:gs pos="0">
                        <a:prstClr val="black">
                          <a:lumMod val="75000"/>
                          <a:lumOff val="25000"/>
                        </a:prstClr>
                      </a:gs>
                      <a:gs pos="100000">
                        <a:prstClr val="black">
                          <a:lumMod val="85000"/>
                          <a:lumOff val="15000"/>
                        </a:prstClr>
                      </a:gs>
                    </a:gsLst>
                    <a:lin ang="18900000" scaled="1"/>
                  </a:gradFill>
                  <a:ea typeface="微软雅黑" panose="020B0503020204020204" charset="-122"/>
                </a:rPr>
                <a:t>做忠诚的干部，让组织放心</a:t>
              </a:r>
            </a:p>
          </p:txBody>
        </p:sp>
      </p:grpSp>
      <p:sp>
        <p:nvSpPr>
          <p:cNvPr id="32" name="圆角矩形 12"/>
          <p:cNvSpPr/>
          <p:nvPr/>
        </p:nvSpPr>
        <p:spPr>
          <a:xfrm>
            <a:off x="1057623" y="1653597"/>
            <a:ext cx="603730" cy="293020"/>
          </a:xfrm>
          <a:prstGeom prst="roundRect">
            <a:avLst>
              <a:gd name="adj" fmla="val 50000"/>
            </a:avLst>
          </a:prstGeom>
          <a:gradFill>
            <a:gsLst>
              <a:gs pos="0">
                <a:srgbClr val="FF3302"/>
              </a:gs>
              <a:gs pos="100000">
                <a:srgbClr val="CB0800"/>
              </a:gs>
            </a:gsLst>
            <a:lin ang="5400000" scaled="1"/>
          </a:gradFill>
          <a:ln w="12700" cap="flat" cmpd="sng" algn="ctr">
            <a:noFill/>
            <a:prstDash val="solid"/>
          </a:ln>
          <a:effectLst/>
        </p:spPr>
        <p:txBody>
          <a:bodyPr rtlCol="0" anchor="ctr"/>
          <a:lstStyle/>
          <a:p>
            <a:pPr algn="ctr" defTabSz="914400"/>
            <a:r>
              <a:rPr lang="zh-CN" altLang="en-US" sz="1200" kern="0">
                <a:gradFill>
                  <a:gsLst>
                    <a:gs pos="100000">
                      <a:prstClr val="white"/>
                    </a:gs>
                    <a:gs pos="0">
                      <a:prstClr val="white">
                        <a:lumMod val="95000"/>
                      </a:prstClr>
                    </a:gs>
                  </a:gsLst>
                  <a:path path="circle">
                    <a:fillToRect l="100000" b="100000"/>
                  </a:path>
                </a:gradFill>
                <a:ea typeface="微软雅黑" panose="020B0503020204020204" charset="-122"/>
              </a:rPr>
              <a:t>忠诚</a:t>
            </a:r>
            <a:endParaRPr lang="zh-CN" altLang="en-US" sz="1200" kern="0" dirty="0">
              <a:gradFill>
                <a:gsLst>
                  <a:gs pos="100000">
                    <a:prstClr val="white"/>
                  </a:gs>
                  <a:gs pos="0">
                    <a:prstClr val="white">
                      <a:lumMod val="95000"/>
                    </a:prstClr>
                  </a:gs>
                </a:gsLst>
                <a:path path="circle">
                  <a:fillToRect l="100000" b="100000"/>
                </a:path>
              </a:gradFill>
              <a:ea typeface="微软雅黑" panose="020B0503020204020204" charset="-122"/>
            </a:endParaRPr>
          </a:p>
        </p:txBody>
      </p:sp>
      <p:sp>
        <p:nvSpPr>
          <p:cNvPr id="33" name="Rectangle 43"/>
          <p:cNvSpPr/>
          <p:nvPr/>
        </p:nvSpPr>
        <p:spPr>
          <a:xfrm>
            <a:off x="793220" y="2319105"/>
            <a:ext cx="4542106" cy="2093869"/>
          </a:xfrm>
          <a:prstGeom prst="rect">
            <a:avLst/>
          </a:prstGeom>
        </p:spPr>
        <p:txBody>
          <a:bodyPr wrap="square" lIns="0" tIns="0" rIns="0" bIns="0">
            <a:noAutofit/>
          </a:bodyPr>
          <a:lstStyle/>
          <a:p>
            <a:pPr>
              <a:lnSpc>
                <a:spcPct val="150000"/>
              </a:lnSpc>
              <a:defRPr/>
            </a:pPr>
            <a:r>
              <a:rPr lang="zh-CN" altLang="en-US" sz="1100" dirty="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rPr>
              <a:t>“忠孝仁义礼智信”，忠排在第一位，忠诚是我国传统文化所推崇的基本道德范畴，也是衡量人品的基本标准之一，反映一个人的第一素质、第一品德，优秀年轻干部必须对党忠诚，坚持走中国特色社会主义道路，坚定不移听党话、跟党走，只有牢固树立“四个意识”、坚定“四个自信”，始终保持忠于党、忠于马克思主义信仰、忠于人民的政治自觉，才能让组织放心。现实生活中，也有很多腐败的干部，党性意识不强，政治意识丧失，把对党忠诚丢在一边，背叛了入党誓言，背弃了信仰追求，十八大以来，很多对党组织不忠诚的党员干部，最终等着他们的就是锒铛入狱。</a:t>
            </a:r>
          </a:p>
        </p:txBody>
      </p:sp>
      <p:sp>
        <p:nvSpPr>
          <p:cNvPr id="34" name="矩形 33"/>
          <p:cNvSpPr/>
          <p:nvPr/>
        </p:nvSpPr>
        <p:spPr>
          <a:xfrm>
            <a:off x="540689" y="2226929"/>
            <a:ext cx="4929809" cy="22655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35" name="矩形 34"/>
          <p:cNvSpPr/>
          <p:nvPr/>
        </p:nvSpPr>
        <p:spPr>
          <a:xfrm>
            <a:off x="5788550" y="1542698"/>
            <a:ext cx="2608028" cy="2949789"/>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1000" fill="hold"/>
                                        <p:tgtEl>
                                          <p:spTgt spid="35"/>
                                        </p:tgtEl>
                                        <p:attrNameLst>
                                          <p:attrName>ppt_w</p:attrName>
                                        </p:attrNameLst>
                                      </p:cBhvr>
                                      <p:tavLst>
                                        <p:tav tm="0">
                                          <p:val>
                                            <p:strVal val="#ppt_w*0.70"/>
                                          </p:val>
                                        </p:tav>
                                        <p:tav tm="100000">
                                          <p:val>
                                            <p:strVal val="#ppt_w"/>
                                          </p:val>
                                        </p:tav>
                                      </p:tavLst>
                                    </p:anim>
                                    <p:anim calcmode="lin" valueType="num">
                                      <p:cBhvr>
                                        <p:cTn id="8" dur="1000" fill="hold"/>
                                        <p:tgtEl>
                                          <p:spTgt spid="35"/>
                                        </p:tgtEl>
                                        <p:attrNameLst>
                                          <p:attrName>ppt_h</p:attrName>
                                        </p:attrNameLst>
                                      </p:cBhvr>
                                      <p:tavLst>
                                        <p:tav tm="0">
                                          <p:val>
                                            <p:strVal val="#ppt_h"/>
                                          </p:val>
                                        </p:tav>
                                        <p:tav tm="100000">
                                          <p:val>
                                            <p:strVal val="#ppt_h"/>
                                          </p:val>
                                        </p:tav>
                                      </p:tavLst>
                                    </p:anim>
                                    <p:animEffect transition="in" filter="fade">
                                      <p:cBhvr>
                                        <p:cTn id="9" dur="1000"/>
                                        <p:tgtEl>
                                          <p:spTgt spid="35"/>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1000"/>
                                        <p:tgtEl>
                                          <p:spTgt spid="32"/>
                                        </p:tgtEl>
                                      </p:cBhvr>
                                    </p:animEffect>
                                  </p:childTnLst>
                                </p:cTn>
                              </p:par>
                              <p:par>
                                <p:cTn id="14" presetID="53" presetClass="entr" presetSubtype="16" fill="hold" grpId="1" nodeType="withEffect">
                                  <p:stCondLst>
                                    <p:cond delay="0"/>
                                  </p:stCondLst>
                                  <p:childTnLst>
                                    <p:set>
                                      <p:cBhvr>
                                        <p:cTn id="15" dur="1" fill="hold">
                                          <p:stCondLst>
                                            <p:cond delay="0"/>
                                          </p:stCondLst>
                                        </p:cTn>
                                        <p:tgtEl>
                                          <p:spTgt spid="32"/>
                                        </p:tgtEl>
                                        <p:attrNameLst>
                                          <p:attrName>style.visibility</p:attrName>
                                        </p:attrNameLst>
                                      </p:cBhvr>
                                      <p:to>
                                        <p:strVal val="visible"/>
                                      </p:to>
                                    </p:set>
                                    <p:anim calcmode="lin" valueType="num">
                                      <p:cBhvr>
                                        <p:cTn id="16" dur="1000" fill="hold"/>
                                        <p:tgtEl>
                                          <p:spTgt spid="32"/>
                                        </p:tgtEl>
                                        <p:attrNameLst>
                                          <p:attrName>ppt_w</p:attrName>
                                        </p:attrNameLst>
                                      </p:cBhvr>
                                      <p:tavLst>
                                        <p:tav tm="0">
                                          <p:val>
                                            <p:fltVal val="0"/>
                                          </p:val>
                                        </p:tav>
                                        <p:tav tm="100000">
                                          <p:val>
                                            <p:strVal val="#ppt_w"/>
                                          </p:val>
                                        </p:tav>
                                      </p:tavLst>
                                    </p:anim>
                                    <p:anim calcmode="lin" valueType="num">
                                      <p:cBhvr>
                                        <p:cTn id="17" dur="1000" fill="hold"/>
                                        <p:tgtEl>
                                          <p:spTgt spid="32"/>
                                        </p:tgtEl>
                                        <p:attrNameLst>
                                          <p:attrName>ppt_h</p:attrName>
                                        </p:attrNameLst>
                                      </p:cBhvr>
                                      <p:tavLst>
                                        <p:tav tm="0">
                                          <p:val>
                                            <p:fltVal val="0"/>
                                          </p:val>
                                        </p:tav>
                                        <p:tav tm="100000">
                                          <p:val>
                                            <p:strVal val="#ppt_h"/>
                                          </p:val>
                                        </p:tav>
                                      </p:tavLst>
                                    </p:anim>
                                    <p:animEffect transition="in" filter="fade">
                                      <p:cBhvr>
                                        <p:cTn id="18" dur="1000"/>
                                        <p:tgtEl>
                                          <p:spTgt spid="32"/>
                                        </p:tgtEl>
                                      </p:cBhvr>
                                    </p:animEffect>
                                  </p:childTnLst>
                                </p:cTn>
                              </p:par>
                              <p:par>
                                <p:cTn id="19" presetID="35" presetClass="path" presetSubtype="0" accel="50000" decel="50000" fill="hold" grpId="2" nodeType="withEffect">
                                  <p:stCondLst>
                                    <p:cond delay="0"/>
                                  </p:stCondLst>
                                  <p:childTnLst>
                                    <p:animMotion origin="layout" path="M -1.11111E-6 5.55112E-17 L -0.10451 5.55112E-17 " pathEditMode="relative" rAng="0" ptsTypes="AA">
                                      <p:cBhvr>
                                        <p:cTn id="20" dur="1000" spd="-100000" fill="hold"/>
                                        <p:tgtEl>
                                          <p:spTgt spid="32"/>
                                        </p:tgtEl>
                                        <p:attrNameLst>
                                          <p:attrName>ppt_x</p:attrName>
                                          <p:attrName>ppt_y</p:attrName>
                                        </p:attrNameLst>
                                      </p:cBhvr>
                                      <p:rCtr x="-5226" y="0"/>
                                    </p:animMotion>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wipe(left)">
                                      <p:cBhvr>
                                        <p:cTn id="24" dur="1000"/>
                                        <p:tgtEl>
                                          <p:spTgt spid="28"/>
                                        </p:tgtEl>
                                      </p:cBhvr>
                                    </p:animEffect>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up)">
                                      <p:cBhvr>
                                        <p:cTn id="28" dur="1500"/>
                                        <p:tgtEl>
                                          <p:spTgt spid="33"/>
                                        </p:tgtEl>
                                      </p:cBhvr>
                                    </p:animEffect>
                                  </p:childTnLst>
                                </p:cTn>
                              </p:par>
                            </p:childTnLst>
                          </p:cTn>
                        </p:par>
                        <p:par>
                          <p:cTn id="29" fill="hold">
                            <p:stCondLst>
                              <p:cond delay="4500"/>
                            </p:stCondLst>
                            <p:childTnLst>
                              <p:par>
                                <p:cTn id="30" presetID="10" presetClass="entr" presetSubtype="0"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2" grpId="1" animBg="1"/>
      <p:bldP spid="32" grpId="2" animBg="1"/>
      <p:bldP spid="33" grpId="0"/>
      <p:bldP spid="34" grpId="0" animBg="1"/>
      <p:bldP spid="3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609892" y="1574504"/>
            <a:ext cx="5915772" cy="526756"/>
            <a:chOff x="2771800" y="1675833"/>
            <a:chExt cx="5915772" cy="529556"/>
          </a:xfrm>
        </p:grpSpPr>
        <p:sp>
          <p:nvSpPr>
            <p:cNvPr id="3" name="圆角矩形 9"/>
            <p:cNvSpPr/>
            <p:nvPr/>
          </p:nvSpPr>
          <p:spPr>
            <a:xfrm>
              <a:off x="2771800" y="1675833"/>
              <a:ext cx="4929809" cy="529556"/>
            </a:xfrm>
            <a:prstGeom prst="roundRect">
              <a:avLst>
                <a:gd name="adj" fmla="val 50000"/>
              </a:avLst>
            </a:prstGeom>
            <a:noFill/>
            <a:ln w="19050" cap="flat" cmpd="sng" algn="ctr">
              <a:solidFill>
                <a:srgbClr val="C00000"/>
              </a:solidFill>
              <a:prstDash val="solid"/>
            </a:ln>
            <a:effectLst/>
          </p:spPr>
          <p:txBody>
            <a:bodyPr rtlCol="0" anchor="ctr"/>
            <a:lstStyle/>
            <a:p>
              <a:pPr algn="ctr" defTabSz="914400">
                <a:defRPr/>
              </a:pPr>
              <a:endParaRPr lang="zh-CN" altLang="en-US" sz="1800" kern="0">
                <a:solidFill>
                  <a:srgbClr val="FFFFFF"/>
                </a:solidFill>
                <a:ea typeface="微软雅黑" panose="020B0503020204020204" charset="-122"/>
              </a:endParaRPr>
            </a:p>
          </p:txBody>
        </p:sp>
        <p:sp>
          <p:nvSpPr>
            <p:cNvPr id="4" name="TextBox 14"/>
            <p:cNvSpPr txBox="1"/>
            <p:nvPr/>
          </p:nvSpPr>
          <p:spPr>
            <a:xfrm>
              <a:off x="2895411" y="1803311"/>
              <a:ext cx="393322" cy="309413"/>
            </a:xfrm>
            <a:prstGeom prst="rect">
              <a:avLst/>
            </a:prstGeom>
            <a:noFill/>
          </p:spPr>
          <p:txBody>
            <a:bodyPr wrap="square" lIns="0" tIns="0" rIns="0" bIns="0" rtlCol="0" anchor="ctr">
              <a:spAutoFit/>
            </a:bodyPr>
            <a:lstStyle/>
            <a:p>
              <a:pPr algn="ctr" defTabSz="914400">
                <a:defRPr/>
              </a:pPr>
              <a:r>
                <a:rPr lang="en-US" altLang="zh-CN" sz="2000" kern="0" dirty="0">
                  <a:gradFill>
                    <a:gsLst>
                      <a:gs pos="0">
                        <a:srgbClr val="FF3302"/>
                      </a:gs>
                      <a:gs pos="100000">
                        <a:srgbClr val="CB0800"/>
                      </a:gs>
                    </a:gsLst>
                    <a:lin ang="5400000" scaled="1"/>
                  </a:gradFill>
                  <a:latin typeface="Impact" panose="020B0806030902050204" pitchFamily="34" charset="0"/>
                  <a:ea typeface="微软雅黑" panose="020B0503020204020204" charset="-122"/>
                </a:rPr>
                <a:t>02</a:t>
              </a:r>
              <a:endParaRPr lang="zh-CN" altLang="en-US" sz="2000" kern="0" dirty="0">
                <a:gradFill>
                  <a:gsLst>
                    <a:gs pos="0">
                      <a:srgbClr val="FF3302"/>
                    </a:gs>
                    <a:gs pos="100000">
                      <a:srgbClr val="CB0800"/>
                    </a:gs>
                  </a:gsLst>
                  <a:lin ang="5400000" scaled="1"/>
                </a:gradFill>
                <a:latin typeface="Impact" panose="020B0806030902050204" pitchFamily="34" charset="0"/>
                <a:ea typeface="微软雅黑" panose="020B0503020204020204" charset="-122"/>
              </a:endParaRPr>
            </a:p>
          </p:txBody>
        </p:sp>
        <p:sp>
          <p:nvSpPr>
            <p:cNvPr id="5" name="矩形 4"/>
            <p:cNvSpPr/>
            <p:nvPr/>
          </p:nvSpPr>
          <p:spPr>
            <a:xfrm>
              <a:off x="3997960" y="1780437"/>
              <a:ext cx="4689612" cy="308346"/>
            </a:xfrm>
            <a:prstGeom prst="rect">
              <a:avLst/>
            </a:prstGeom>
            <a:noFill/>
            <a:ln w="12700" cap="flat" cmpd="sng" algn="ctr">
              <a:noFill/>
              <a:prstDash val="solid"/>
            </a:ln>
            <a:effectLst/>
          </p:spPr>
          <p:txBody>
            <a:bodyPr lIns="0" tIns="0" rIns="0" bIns="0" rtlCol="0" anchor="ctr"/>
            <a:lstStyle/>
            <a:p>
              <a:pPr defTabSz="914400"/>
              <a:r>
                <a:rPr lang="zh-CN" altLang="en-US" sz="1800" kern="0" dirty="0">
                  <a:gradFill>
                    <a:gsLst>
                      <a:gs pos="0">
                        <a:prstClr val="black">
                          <a:lumMod val="75000"/>
                          <a:lumOff val="25000"/>
                        </a:prstClr>
                      </a:gs>
                      <a:gs pos="100000">
                        <a:prstClr val="black">
                          <a:lumMod val="85000"/>
                          <a:lumOff val="15000"/>
                        </a:prstClr>
                      </a:gs>
                    </a:gsLst>
                    <a:lin ang="18900000" scaled="1"/>
                  </a:gradFill>
                  <a:ea typeface="微软雅黑" panose="020B0503020204020204" charset="-122"/>
                </a:rPr>
                <a:t>做干净的干部，让群众满意</a:t>
              </a:r>
            </a:p>
          </p:txBody>
        </p:sp>
      </p:grpSp>
      <p:sp>
        <p:nvSpPr>
          <p:cNvPr id="6" name="圆角矩形 12"/>
          <p:cNvSpPr/>
          <p:nvPr/>
        </p:nvSpPr>
        <p:spPr>
          <a:xfrm>
            <a:off x="4126826" y="1685403"/>
            <a:ext cx="603730" cy="293020"/>
          </a:xfrm>
          <a:prstGeom prst="roundRect">
            <a:avLst>
              <a:gd name="adj" fmla="val 50000"/>
            </a:avLst>
          </a:prstGeom>
          <a:gradFill>
            <a:gsLst>
              <a:gs pos="0">
                <a:srgbClr val="FF3302"/>
              </a:gs>
              <a:gs pos="100000">
                <a:srgbClr val="CB0800"/>
              </a:gs>
            </a:gsLst>
            <a:lin ang="5400000" scaled="1"/>
          </a:gradFill>
          <a:ln w="12700" cap="flat" cmpd="sng" algn="ctr">
            <a:noFill/>
            <a:prstDash val="solid"/>
          </a:ln>
          <a:effectLst/>
        </p:spPr>
        <p:txBody>
          <a:bodyPr rtlCol="0" anchor="ctr"/>
          <a:lstStyle/>
          <a:p>
            <a:pPr algn="ctr" defTabSz="914400"/>
            <a:r>
              <a:rPr lang="zh-CN" altLang="en-US" sz="1200" kern="0">
                <a:gradFill>
                  <a:gsLst>
                    <a:gs pos="100000">
                      <a:prstClr val="white"/>
                    </a:gs>
                    <a:gs pos="0">
                      <a:prstClr val="white">
                        <a:lumMod val="95000"/>
                      </a:prstClr>
                    </a:gs>
                  </a:gsLst>
                  <a:path path="circle">
                    <a:fillToRect l="100000" b="100000"/>
                  </a:path>
                </a:gradFill>
                <a:ea typeface="微软雅黑" panose="020B0503020204020204" charset="-122"/>
              </a:rPr>
              <a:t>干净</a:t>
            </a:r>
            <a:endParaRPr lang="zh-CN" altLang="en-US" sz="1200" kern="0" dirty="0">
              <a:gradFill>
                <a:gsLst>
                  <a:gs pos="100000">
                    <a:prstClr val="white"/>
                  </a:gs>
                  <a:gs pos="0">
                    <a:prstClr val="white">
                      <a:lumMod val="95000"/>
                    </a:prstClr>
                  </a:gs>
                </a:gsLst>
                <a:path path="circle">
                  <a:fillToRect l="100000" b="100000"/>
                </a:path>
              </a:gradFill>
              <a:ea typeface="微软雅黑" panose="020B0503020204020204" charset="-122"/>
            </a:endParaRPr>
          </a:p>
        </p:txBody>
      </p:sp>
      <p:sp>
        <p:nvSpPr>
          <p:cNvPr id="7" name="Rectangle 43"/>
          <p:cNvSpPr/>
          <p:nvPr/>
        </p:nvSpPr>
        <p:spPr>
          <a:xfrm>
            <a:off x="3803743" y="2258734"/>
            <a:ext cx="4542106" cy="2178093"/>
          </a:xfrm>
          <a:prstGeom prst="rect">
            <a:avLst/>
          </a:prstGeom>
        </p:spPr>
        <p:txBody>
          <a:bodyPr wrap="square" lIns="0" tIns="0" rIns="0" bIns="0">
            <a:noAutofit/>
          </a:bodyPr>
          <a:lstStyle/>
          <a:p>
            <a:pPr>
              <a:lnSpc>
                <a:spcPct val="200000"/>
              </a:lnSpc>
              <a:defRPr/>
            </a:pPr>
            <a:r>
              <a:rPr lang="zh-CN" altLang="en-US" sz="1400" dirty="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rPr>
              <a:t>作为党员干部，就要立足岗位，为党的事业、人民的利益默默奉献，特别是不能拿群众的一针一线，不占公家的一丝便宜。要时刻保持头脑清醒，认清欲望这个“陷阱”，明白贪婪就是“毁灭”，从而勒紧思想的“紧箍咒”，坚守住“精神家园”，让人民群众始终满意。</a:t>
            </a:r>
          </a:p>
        </p:txBody>
      </p:sp>
      <p:sp>
        <p:nvSpPr>
          <p:cNvPr id="8" name="矩形 7"/>
          <p:cNvSpPr/>
          <p:nvPr/>
        </p:nvSpPr>
        <p:spPr>
          <a:xfrm>
            <a:off x="3609892" y="2258735"/>
            <a:ext cx="4929809" cy="22655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9" name="矩形 8"/>
          <p:cNvSpPr/>
          <p:nvPr/>
        </p:nvSpPr>
        <p:spPr>
          <a:xfrm>
            <a:off x="699715" y="1566552"/>
            <a:ext cx="2608028" cy="2949789"/>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childTnLst>
                                </p:cTn>
                              </p:par>
                              <p:par>
                                <p:cTn id="14" presetID="53" presetClass="entr" presetSubtype="16"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fltVal val="0"/>
                                          </p:val>
                                        </p:tav>
                                        <p:tav tm="100000">
                                          <p:val>
                                            <p:strVal val="#ppt_w"/>
                                          </p:val>
                                        </p:tav>
                                      </p:tavLst>
                                    </p:anim>
                                    <p:anim calcmode="lin" valueType="num">
                                      <p:cBhvr>
                                        <p:cTn id="17" dur="1000" fill="hold"/>
                                        <p:tgtEl>
                                          <p:spTgt spid="6"/>
                                        </p:tgtEl>
                                        <p:attrNameLst>
                                          <p:attrName>ppt_h</p:attrName>
                                        </p:attrNameLst>
                                      </p:cBhvr>
                                      <p:tavLst>
                                        <p:tav tm="0">
                                          <p:val>
                                            <p:fltVal val="0"/>
                                          </p:val>
                                        </p:tav>
                                        <p:tav tm="100000">
                                          <p:val>
                                            <p:strVal val="#ppt_h"/>
                                          </p:val>
                                        </p:tav>
                                      </p:tavLst>
                                    </p:anim>
                                    <p:animEffect transition="in" filter="fade">
                                      <p:cBhvr>
                                        <p:cTn id="18" dur="1000"/>
                                        <p:tgtEl>
                                          <p:spTgt spid="6"/>
                                        </p:tgtEl>
                                      </p:cBhvr>
                                    </p:animEffect>
                                  </p:childTnLst>
                                </p:cTn>
                              </p:par>
                              <p:par>
                                <p:cTn id="19" presetID="35" presetClass="path" presetSubtype="0" accel="50000" decel="50000" fill="hold" grpId="2" nodeType="withEffect">
                                  <p:stCondLst>
                                    <p:cond delay="0"/>
                                  </p:stCondLst>
                                  <p:childTnLst>
                                    <p:animMotion origin="layout" path="M 5E-6 -2.83951E-6 L -0.10452 -2.83951E-6 " pathEditMode="relative" rAng="0" ptsTypes="AA">
                                      <p:cBhvr>
                                        <p:cTn id="20" dur="1000" spd="-100000" fill="hold"/>
                                        <p:tgtEl>
                                          <p:spTgt spid="6"/>
                                        </p:tgtEl>
                                        <p:attrNameLst>
                                          <p:attrName>ppt_x</p:attrName>
                                          <p:attrName>ppt_y</p:attrName>
                                        </p:attrNameLst>
                                      </p:cBhvr>
                                      <p:rCtr x="-5226" y="0"/>
                                    </p:animMotion>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1000"/>
                                        <p:tgtEl>
                                          <p:spTgt spid="2"/>
                                        </p:tgtEl>
                                      </p:cBhvr>
                                    </p:animEffect>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up)">
                                      <p:cBhvr>
                                        <p:cTn id="28" dur="1500"/>
                                        <p:tgtEl>
                                          <p:spTgt spid="7"/>
                                        </p:tgtEl>
                                      </p:cBhvr>
                                    </p:animEffect>
                                  </p:childTnLst>
                                </p:cTn>
                              </p:par>
                            </p:childTnLst>
                          </p:cTn>
                        </p:par>
                        <p:par>
                          <p:cTn id="29" fill="hold">
                            <p:stCondLst>
                              <p:cond delay="4500"/>
                            </p:stCondLst>
                            <p:childTnLst>
                              <p:par>
                                <p:cTn id="30" presetID="10"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40689" y="1542698"/>
            <a:ext cx="5915772" cy="526756"/>
            <a:chOff x="2771800" y="1675833"/>
            <a:chExt cx="5915772" cy="529556"/>
          </a:xfrm>
        </p:grpSpPr>
        <p:sp>
          <p:nvSpPr>
            <p:cNvPr id="3" name="圆角矩形 9"/>
            <p:cNvSpPr/>
            <p:nvPr/>
          </p:nvSpPr>
          <p:spPr>
            <a:xfrm>
              <a:off x="2771800" y="1675833"/>
              <a:ext cx="4929809" cy="529556"/>
            </a:xfrm>
            <a:prstGeom prst="roundRect">
              <a:avLst>
                <a:gd name="adj" fmla="val 50000"/>
              </a:avLst>
            </a:prstGeom>
            <a:noFill/>
            <a:ln w="19050" cap="flat" cmpd="sng" algn="ctr">
              <a:solidFill>
                <a:srgbClr val="C00000"/>
              </a:solidFill>
              <a:prstDash val="solid"/>
            </a:ln>
            <a:effectLst/>
          </p:spPr>
          <p:txBody>
            <a:bodyPr rtlCol="0" anchor="ctr"/>
            <a:lstStyle/>
            <a:p>
              <a:pPr algn="ctr" defTabSz="914400">
                <a:defRPr/>
              </a:pPr>
              <a:endParaRPr lang="zh-CN" altLang="en-US" sz="1800" kern="0">
                <a:solidFill>
                  <a:srgbClr val="FFFFFF"/>
                </a:solidFill>
                <a:ea typeface="微软雅黑" panose="020B0503020204020204" charset="-122"/>
              </a:endParaRPr>
            </a:p>
          </p:txBody>
        </p:sp>
        <p:sp>
          <p:nvSpPr>
            <p:cNvPr id="4" name="TextBox 14"/>
            <p:cNvSpPr txBox="1"/>
            <p:nvPr/>
          </p:nvSpPr>
          <p:spPr>
            <a:xfrm>
              <a:off x="2895411" y="1803311"/>
              <a:ext cx="393322" cy="309413"/>
            </a:xfrm>
            <a:prstGeom prst="rect">
              <a:avLst/>
            </a:prstGeom>
            <a:noFill/>
          </p:spPr>
          <p:txBody>
            <a:bodyPr wrap="square" lIns="0" tIns="0" rIns="0" bIns="0" rtlCol="0" anchor="ctr">
              <a:spAutoFit/>
            </a:bodyPr>
            <a:lstStyle/>
            <a:p>
              <a:pPr algn="ctr" defTabSz="914400">
                <a:defRPr/>
              </a:pPr>
              <a:r>
                <a:rPr lang="en-US" altLang="zh-CN" sz="2000" kern="0" dirty="0">
                  <a:gradFill>
                    <a:gsLst>
                      <a:gs pos="0">
                        <a:srgbClr val="FF3302"/>
                      </a:gs>
                      <a:gs pos="100000">
                        <a:srgbClr val="CB0800"/>
                      </a:gs>
                    </a:gsLst>
                    <a:lin ang="5400000" scaled="1"/>
                  </a:gradFill>
                  <a:latin typeface="Impact" panose="020B0806030902050204" pitchFamily="34" charset="0"/>
                  <a:ea typeface="微软雅黑" panose="020B0503020204020204" charset="-122"/>
                </a:rPr>
                <a:t>03</a:t>
              </a:r>
              <a:endParaRPr lang="zh-CN" altLang="en-US" sz="2000" kern="0" dirty="0">
                <a:gradFill>
                  <a:gsLst>
                    <a:gs pos="0">
                      <a:srgbClr val="FF3302"/>
                    </a:gs>
                    <a:gs pos="100000">
                      <a:srgbClr val="CB0800"/>
                    </a:gs>
                  </a:gsLst>
                  <a:lin ang="5400000" scaled="1"/>
                </a:gradFill>
                <a:latin typeface="Impact" panose="020B0806030902050204" pitchFamily="34" charset="0"/>
                <a:ea typeface="微软雅黑" panose="020B0503020204020204" charset="-122"/>
              </a:endParaRPr>
            </a:p>
          </p:txBody>
        </p:sp>
        <p:sp>
          <p:nvSpPr>
            <p:cNvPr id="5" name="矩形 4"/>
            <p:cNvSpPr/>
            <p:nvPr/>
          </p:nvSpPr>
          <p:spPr>
            <a:xfrm>
              <a:off x="3997960" y="1780437"/>
              <a:ext cx="4689612" cy="308346"/>
            </a:xfrm>
            <a:prstGeom prst="rect">
              <a:avLst/>
            </a:prstGeom>
            <a:noFill/>
            <a:ln w="12700" cap="flat" cmpd="sng" algn="ctr">
              <a:noFill/>
              <a:prstDash val="solid"/>
            </a:ln>
            <a:effectLst/>
          </p:spPr>
          <p:txBody>
            <a:bodyPr lIns="0" tIns="0" rIns="0" bIns="0" rtlCol="0" anchor="ctr"/>
            <a:lstStyle/>
            <a:p>
              <a:pPr defTabSz="914400"/>
              <a:r>
                <a:rPr lang="zh-CN" altLang="en-US" sz="1800" kern="0" dirty="0">
                  <a:gradFill>
                    <a:gsLst>
                      <a:gs pos="0">
                        <a:prstClr val="black">
                          <a:lumMod val="75000"/>
                          <a:lumOff val="25000"/>
                        </a:prstClr>
                      </a:gs>
                      <a:gs pos="100000">
                        <a:prstClr val="black">
                          <a:lumMod val="85000"/>
                          <a:lumOff val="15000"/>
                        </a:prstClr>
                      </a:gs>
                    </a:gsLst>
                    <a:lin ang="18900000" scaled="1"/>
                  </a:gradFill>
                  <a:ea typeface="微软雅黑" panose="020B0503020204020204" charset="-122"/>
                </a:rPr>
                <a:t>做担当的干部，让干部服气</a:t>
              </a:r>
            </a:p>
          </p:txBody>
        </p:sp>
      </p:grpSp>
      <p:sp>
        <p:nvSpPr>
          <p:cNvPr id="6" name="圆角矩形 12"/>
          <p:cNvSpPr/>
          <p:nvPr/>
        </p:nvSpPr>
        <p:spPr>
          <a:xfrm>
            <a:off x="1057623" y="1653597"/>
            <a:ext cx="603730" cy="293020"/>
          </a:xfrm>
          <a:prstGeom prst="roundRect">
            <a:avLst>
              <a:gd name="adj" fmla="val 50000"/>
            </a:avLst>
          </a:prstGeom>
          <a:gradFill>
            <a:gsLst>
              <a:gs pos="0">
                <a:srgbClr val="FF3302"/>
              </a:gs>
              <a:gs pos="100000">
                <a:srgbClr val="CB0800"/>
              </a:gs>
            </a:gsLst>
            <a:lin ang="5400000" scaled="1"/>
          </a:gradFill>
          <a:ln w="12700" cap="flat" cmpd="sng" algn="ctr">
            <a:noFill/>
            <a:prstDash val="solid"/>
          </a:ln>
          <a:effectLst/>
        </p:spPr>
        <p:txBody>
          <a:bodyPr rtlCol="0" anchor="ctr"/>
          <a:lstStyle/>
          <a:p>
            <a:pPr algn="ctr" defTabSz="914400"/>
            <a:r>
              <a:rPr lang="zh-CN" altLang="en-US" sz="1200" kern="0">
                <a:gradFill>
                  <a:gsLst>
                    <a:gs pos="100000">
                      <a:prstClr val="white"/>
                    </a:gs>
                    <a:gs pos="0">
                      <a:prstClr val="white">
                        <a:lumMod val="95000"/>
                      </a:prstClr>
                    </a:gs>
                  </a:gsLst>
                  <a:path path="circle">
                    <a:fillToRect l="100000" b="100000"/>
                  </a:path>
                </a:gradFill>
                <a:ea typeface="微软雅黑" panose="020B0503020204020204" charset="-122"/>
              </a:rPr>
              <a:t>担当</a:t>
            </a:r>
            <a:endParaRPr lang="zh-CN" altLang="en-US" sz="1200" kern="0" dirty="0">
              <a:gradFill>
                <a:gsLst>
                  <a:gs pos="100000">
                    <a:prstClr val="white"/>
                  </a:gs>
                  <a:gs pos="0">
                    <a:prstClr val="white">
                      <a:lumMod val="95000"/>
                    </a:prstClr>
                  </a:gs>
                </a:gsLst>
                <a:path path="circle">
                  <a:fillToRect l="100000" b="100000"/>
                </a:path>
              </a:gradFill>
              <a:ea typeface="微软雅黑" panose="020B0503020204020204" charset="-122"/>
            </a:endParaRPr>
          </a:p>
        </p:txBody>
      </p:sp>
      <p:sp>
        <p:nvSpPr>
          <p:cNvPr id="7" name="Rectangle 43"/>
          <p:cNvSpPr/>
          <p:nvPr/>
        </p:nvSpPr>
        <p:spPr>
          <a:xfrm>
            <a:off x="734540" y="2367945"/>
            <a:ext cx="4542106" cy="1942039"/>
          </a:xfrm>
          <a:prstGeom prst="rect">
            <a:avLst/>
          </a:prstGeom>
        </p:spPr>
        <p:txBody>
          <a:bodyPr wrap="square" lIns="0" tIns="0" rIns="0" bIns="0">
            <a:noAutofit/>
          </a:bodyPr>
          <a:lstStyle/>
          <a:p>
            <a:pPr>
              <a:lnSpc>
                <a:spcPct val="150000"/>
              </a:lnSpc>
              <a:defRPr/>
            </a:pPr>
            <a:r>
              <a:rPr lang="zh-CN" altLang="en-US" sz="1200" dirty="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rPr>
              <a:t>党员干部要坚持原则、主持正义，敢讲真话，不用感情、私交代替政策、原则，努力树立公道正派、干净担当的组工干部好形象。如今，很多干部不敢讲真话、怕得罪人、红不了脸、总是“打哈哈”，作为组工干部就要公道正派，要坚持原则，做到一身正气，严格按规矩、政策办事，始终两袖清风，作好表率、树好形象、立好榜样，坚守住底线，敢讲敢做，与歪风邪气做斗争，勇于直面问题，迎难而上，让广大干部服气。</a:t>
            </a:r>
          </a:p>
        </p:txBody>
      </p:sp>
      <p:sp>
        <p:nvSpPr>
          <p:cNvPr id="8" name="矩形 7"/>
          <p:cNvSpPr/>
          <p:nvPr/>
        </p:nvSpPr>
        <p:spPr>
          <a:xfrm>
            <a:off x="540689" y="2226929"/>
            <a:ext cx="4929809" cy="22655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9" name="矩形 8"/>
          <p:cNvSpPr/>
          <p:nvPr/>
        </p:nvSpPr>
        <p:spPr>
          <a:xfrm>
            <a:off x="5788550" y="1542698"/>
            <a:ext cx="2608028" cy="2949789"/>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childTnLst>
                                </p:cTn>
                              </p:par>
                              <p:par>
                                <p:cTn id="14" presetID="53" presetClass="entr" presetSubtype="16"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fltVal val="0"/>
                                          </p:val>
                                        </p:tav>
                                        <p:tav tm="100000">
                                          <p:val>
                                            <p:strVal val="#ppt_w"/>
                                          </p:val>
                                        </p:tav>
                                      </p:tavLst>
                                    </p:anim>
                                    <p:anim calcmode="lin" valueType="num">
                                      <p:cBhvr>
                                        <p:cTn id="17" dur="1000" fill="hold"/>
                                        <p:tgtEl>
                                          <p:spTgt spid="6"/>
                                        </p:tgtEl>
                                        <p:attrNameLst>
                                          <p:attrName>ppt_h</p:attrName>
                                        </p:attrNameLst>
                                      </p:cBhvr>
                                      <p:tavLst>
                                        <p:tav tm="0">
                                          <p:val>
                                            <p:fltVal val="0"/>
                                          </p:val>
                                        </p:tav>
                                        <p:tav tm="100000">
                                          <p:val>
                                            <p:strVal val="#ppt_h"/>
                                          </p:val>
                                        </p:tav>
                                      </p:tavLst>
                                    </p:anim>
                                    <p:animEffect transition="in" filter="fade">
                                      <p:cBhvr>
                                        <p:cTn id="18" dur="1000"/>
                                        <p:tgtEl>
                                          <p:spTgt spid="6"/>
                                        </p:tgtEl>
                                      </p:cBhvr>
                                    </p:animEffect>
                                  </p:childTnLst>
                                </p:cTn>
                              </p:par>
                              <p:par>
                                <p:cTn id="19" presetID="35" presetClass="path" presetSubtype="0" accel="50000" decel="50000" fill="hold" grpId="2" nodeType="withEffect">
                                  <p:stCondLst>
                                    <p:cond delay="0"/>
                                  </p:stCondLst>
                                  <p:childTnLst>
                                    <p:animMotion origin="layout" path="M -1.11111E-6 5.55112E-17 L -0.10451 5.55112E-17 " pathEditMode="relative" rAng="0" ptsTypes="AA">
                                      <p:cBhvr>
                                        <p:cTn id="20" dur="1000" spd="-100000" fill="hold"/>
                                        <p:tgtEl>
                                          <p:spTgt spid="6"/>
                                        </p:tgtEl>
                                        <p:attrNameLst>
                                          <p:attrName>ppt_x</p:attrName>
                                          <p:attrName>ppt_y</p:attrName>
                                        </p:attrNameLst>
                                      </p:cBhvr>
                                      <p:rCtr x="-5226" y="0"/>
                                    </p:animMotion>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1000"/>
                                        <p:tgtEl>
                                          <p:spTgt spid="2"/>
                                        </p:tgtEl>
                                      </p:cBhvr>
                                    </p:animEffect>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up)">
                                      <p:cBhvr>
                                        <p:cTn id="28" dur="1500"/>
                                        <p:tgtEl>
                                          <p:spTgt spid="7"/>
                                        </p:tgtEl>
                                      </p:cBhvr>
                                    </p:animEffect>
                                  </p:childTnLst>
                                </p:cTn>
                              </p:par>
                            </p:childTnLst>
                          </p:cTn>
                        </p:par>
                        <p:par>
                          <p:cTn id="29" fill="hold">
                            <p:stCondLst>
                              <p:cond delay="4500"/>
                            </p:stCondLst>
                            <p:childTnLst>
                              <p:par>
                                <p:cTn id="30" presetID="10"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rotWithShape="1">
          <a:blip r:embed="rId3" cstate="screen"/>
          <a:srcRect/>
          <a:stretch>
            <a:fillRect/>
          </a:stretch>
        </p:blipFill>
        <p:spPr>
          <a:xfrm>
            <a:off x="1376120" y="2549250"/>
            <a:ext cx="1201622" cy="1716603"/>
          </a:xfrm>
          <a:prstGeom prst="rect">
            <a:avLst/>
          </a:prstGeom>
        </p:spPr>
      </p:pic>
      <p:pic>
        <p:nvPicPr>
          <p:cNvPr id="23" name="图片 22"/>
          <p:cNvPicPr>
            <a:picLocks noChangeAspect="1"/>
          </p:cNvPicPr>
          <p:nvPr/>
        </p:nvPicPr>
        <p:blipFill rotWithShape="1">
          <a:blip r:embed="rId4" cstate="screen"/>
          <a:srcRect/>
          <a:stretch>
            <a:fillRect/>
          </a:stretch>
        </p:blipFill>
        <p:spPr>
          <a:xfrm>
            <a:off x="6578534" y="2544096"/>
            <a:ext cx="1459113" cy="1777912"/>
          </a:xfrm>
          <a:prstGeom prst="rect">
            <a:avLst/>
          </a:prstGeom>
        </p:spPr>
      </p:pic>
      <p:pic>
        <p:nvPicPr>
          <p:cNvPr id="17" name="图片 16"/>
          <p:cNvPicPr>
            <a:picLocks noChangeAspect="1"/>
          </p:cNvPicPr>
          <p:nvPr/>
        </p:nvPicPr>
        <p:blipFill rotWithShape="1">
          <a:blip r:embed="rId5" cstate="screen"/>
          <a:srcRect/>
          <a:stretch>
            <a:fillRect/>
          </a:stretch>
        </p:blipFill>
        <p:spPr>
          <a:xfrm>
            <a:off x="2221587" y="2859053"/>
            <a:ext cx="5074856" cy="1907156"/>
          </a:xfrm>
          <a:custGeom>
            <a:avLst/>
            <a:gdLst>
              <a:gd name="connsiteX0" fmla="*/ 0 w 6766475"/>
              <a:gd name="connsiteY0" fmla="*/ 0 h 2542875"/>
              <a:gd name="connsiteX1" fmla="*/ 6766475 w 6766475"/>
              <a:gd name="connsiteY1" fmla="*/ 0 h 2542875"/>
              <a:gd name="connsiteX2" fmla="*/ 6766475 w 6766475"/>
              <a:gd name="connsiteY2" fmla="*/ 2542875 h 2542875"/>
              <a:gd name="connsiteX3" fmla="*/ 0 w 6766475"/>
              <a:gd name="connsiteY3" fmla="*/ 2542875 h 2542875"/>
            </a:gdLst>
            <a:ahLst/>
            <a:cxnLst>
              <a:cxn ang="0">
                <a:pos x="connsiteX0" y="connsiteY0"/>
              </a:cxn>
              <a:cxn ang="0">
                <a:pos x="connsiteX1" y="connsiteY1"/>
              </a:cxn>
              <a:cxn ang="0">
                <a:pos x="connsiteX2" y="connsiteY2"/>
              </a:cxn>
              <a:cxn ang="0">
                <a:pos x="connsiteX3" y="connsiteY3"/>
              </a:cxn>
            </a:cxnLst>
            <a:rect l="l" t="t" r="r" b="b"/>
            <a:pathLst>
              <a:path w="6766475" h="2542875">
                <a:moveTo>
                  <a:pt x="0" y="0"/>
                </a:moveTo>
                <a:lnTo>
                  <a:pt x="6766475" y="0"/>
                </a:lnTo>
                <a:lnTo>
                  <a:pt x="6766475" y="2542875"/>
                </a:lnTo>
                <a:lnTo>
                  <a:pt x="0" y="2542875"/>
                </a:lnTo>
                <a:close/>
              </a:path>
            </a:pathLst>
          </a:custGeom>
        </p:spPr>
      </p:pic>
      <p:pic>
        <p:nvPicPr>
          <p:cNvPr id="20" name="图片 19"/>
          <p:cNvPicPr>
            <a:picLocks noChangeAspect="1"/>
          </p:cNvPicPr>
          <p:nvPr/>
        </p:nvPicPr>
        <p:blipFill rotWithShape="1">
          <a:blip r:embed="rId6" cstate="screen"/>
          <a:srcRect/>
          <a:stretch>
            <a:fillRect/>
          </a:stretch>
        </p:blipFill>
        <p:spPr>
          <a:xfrm>
            <a:off x="4188991" y="561041"/>
            <a:ext cx="1002705" cy="795287"/>
          </a:xfrm>
          <a:custGeom>
            <a:avLst/>
            <a:gdLst>
              <a:gd name="connsiteX0" fmla="*/ 0 w 1049311"/>
              <a:gd name="connsiteY0" fmla="*/ 0 h 832252"/>
              <a:gd name="connsiteX1" fmla="*/ 1049311 w 1049311"/>
              <a:gd name="connsiteY1" fmla="*/ 0 h 832252"/>
              <a:gd name="connsiteX2" fmla="*/ 1049311 w 1049311"/>
              <a:gd name="connsiteY2" fmla="*/ 832252 h 832252"/>
              <a:gd name="connsiteX3" fmla="*/ 0 w 1049311"/>
              <a:gd name="connsiteY3" fmla="*/ 832252 h 832252"/>
            </a:gdLst>
            <a:ahLst/>
            <a:cxnLst>
              <a:cxn ang="0">
                <a:pos x="connsiteX0" y="connsiteY0"/>
              </a:cxn>
              <a:cxn ang="0">
                <a:pos x="connsiteX1" y="connsiteY1"/>
              </a:cxn>
              <a:cxn ang="0">
                <a:pos x="connsiteX2" y="connsiteY2"/>
              </a:cxn>
              <a:cxn ang="0">
                <a:pos x="connsiteX3" y="connsiteY3"/>
              </a:cxn>
            </a:cxnLst>
            <a:rect l="l" t="t" r="r" b="b"/>
            <a:pathLst>
              <a:path w="1049311" h="832252">
                <a:moveTo>
                  <a:pt x="0" y="0"/>
                </a:moveTo>
                <a:lnTo>
                  <a:pt x="1049311" y="0"/>
                </a:lnTo>
                <a:lnTo>
                  <a:pt x="1049311" y="832252"/>
                </a:lnTo>
                <a:lnTo>
                  <a:pt x="0" y="832252"/>
                </a:lnTo>
                <a:close/>
              </a:path>
            </a:pathLst>
          </a:custGeom>
        </p:spPr>
      </p:pic>
      <p:pic>
        <p:nvPicPr>
          <p:cNvPr id="21" name="图片 20"/>
          <p:cNvPicPr>
            <a:picLocks noChangeAspect="1"/>
          </p:cNvPicPr>
          <p:nvPr/>
        </p:nvPicPr>
        <p:blipFill rotWithShape="1">
          <a:blip r:embed="rId7" cstate="screen"/>
          <a:srcRect/>
          <a:stretch>
            <a:fillRect/>
          </a:stretch>
        </p:blipFill>
        <p:spPr>
          <a:xfrm>
            <a:off x="413897" y="340263"/>
            <a:ext cx="1563054" cy="880570"/>
          </a:xfrm>
          <a:custGeom>
            <a:avLst/>
            <a:gdLst>
              <a:gd name="connsiteX0" fmla="*/ 0 w 1477288"/>
              <a:gd name="connsiteY0" fmla="*/ 0 h 832252"/>
              <a:gd name="connsiteX1" fmla="*/ 1477288 w 1477288"/>
              <a:gd name="connsiteY1" fmla="*/ 0 h 832252"/>
              <a:gd name="connsiteX2" fmla="*/ 1477288 w 1477288"/>
              <a:gd name="connsiteY2" fmla="*/ 832252 h 832252"/>
              <a:gd name="connsiteX3" fmla="*/ 0 w 1477288"/>
              <a:gd name="connsiteY3" fmla="*/ 832252 h 832252"/>
            </a:gdLst>
            <a:ahLst/>
            <a:cxnLst>
              <a:cxn ang="0">
                <a:pos x="connsiteX0" y="connsiteY0"/>
              </a:cxn>
              <a:cxn ang="0">
                <a:pos x="connsiteX1" y="connsiteY1"/>
              </a:cxn>
              <a:cxn ang="0">
                <a:pos x="connsiteX2" y="connsiteY2"/>
              </a:cxn>
              <a:cxn ang="0">
                <a:pos x="connsiteX3" y="connsiteY3"/>
              </a:cxn>
            </a:cxnLst>
            <a:rect l="l" t="t" r="r" b="b"/>
            <a:pathLst>
              <a:path w="1477288" h="832252">
                <a:moveTo>
                  <a:pt x="0" y="0"/>
                </a:moveTo>
                <a:lnTo>
                  <a:pt x="1477288" y="0"/>
                </a:lnTo>
                <a:lnTo>
                  <a:pt x="1477288" y="832252"/>
                </a:lnTo>
                <a:lnTo>
                  <a:pt x="0" y="832252"/>
                </a:lnTo>
                <a:close/>
              </a:path>
            </a:pathLst>
          </a:custGeom>
        </p:spPr>
      </p:pic>
      <p:pic>
        <p:nvPicPr>
          <p:cNvPr id="12" name="图片 11"/>
          <p:cNvPicPr>
            <a:picLocks noChangeAspect="1"/>
          </p:cNvPicPr>
          <p:nvPr/>
        </p:nvPicPr>
        <p:blipFill rotWithShape="1">
          <a:blip r:embed="rId8" cstate="screen"/>
          <a:srcRect/>
          <a:stretch>
            <a:fillRect/>
          </a:stretch>
        </p:blipFill>
        <p:spPr>
          <a:xfrm flipH="1">
            <a:off x="4922929" y="3267431"/>
            <a:ext cx="4221051" cy="1535806"/>
          </a:xfrm>
          <a:prstGeom prst="rect">
            <a:avLst/>
          </a:prstGeom>
        </p:spPr>
      </p:pic>
      <p:pic>
        <p:nvPicPr>
          <p:cNvPr id="13" name="图片 12"/>
          <p:cNvPicPr>
            <a:picLocks noChangeAspect="1"/>
          </p:cNvPicPr>
          <p:nvPr/>
        </p:nvPicPr>
        <p:blipFill rotWithShape="1">
          <a:blip r:embed="rId8" cstate="screen"/>
          <a:srcRect/>
          <a:stretch>
            <a:fillRect/>
          </a:stretch>
        </p:blipFill>
        <p:spPr>
          <a:xfrm>
            <a:off x="-20" y="3288357"/>
            <a:ext cx="4221051" cy="1535806"/>
          </a:xfrm>
          <a:prstGeom prst="rect">
            <a:avLst/>
          </a:prstGeom>
        </p:spPr>
      </p:pic>
      <p:pic>
        <p:nvPicPr>
          <p:cNvPr id="16" name="图片 15"/>
          <p:cNvPicPr>
            <a:picLocks noChangeAspect="1"/>
          </p:cNvPicPr>
          <p:nvPr/>
        </p:nvPicPr>
        <p:blipFill rotWithShape="1">
          <a:blip r:embed="rId9" cstate="screen"/>
          <a:srcRect/>
          <a:stretch>
            <a:fillRect/>
          </a:stretch>
        </p:blipFill>
        <p:spPr>
          <a:xfrm flipH="1">
            <a:off x="5526415" y="3433245"/>
            <a:ext cx="2518349" cy="1090535"/>
          </a:xfrm>
          <a:prstGeom prst="rect">
            <a:avLst/>
          </a:prstGeom>
        </p:spPr>
      </p:pic>
      <p:pic>
        <p:nvPicPr>
          <p:cNvPr id="15" name="图片 14"/>
          <p:cNvPicPr>
            <a:picLocks noChangeAspect="1"/>
          </p:cNvPicPr>
          <p:nvPr/>
        </p:nvPicPr>
        <p:blipFill rotWithShape="1">
          <a:blip r:embed="rId9" cstate="screen"/>
          <a:srcRect/>
          <a:stretch>
            <a:fillRect/>
          </a:stretch>
        </p:blipFill>
        <p:spPr>
          <a:xfrm>
            <a:off x="1017199" y="3490065"/>
            <a:ext cx="2518349" cy="1090535"/>
          </a:xfrm>
          <a:prstGeom prst="rect">
            <a:avLst/>
          </a:prstGeom>
        </p:spPr>
      </p:pic>
      <p:pic>
        <p:nvPicPr>
          <p:cNvPr id="14" name="图片 13"/>
          <p:cNvPicPr>
            <a:picLocks noChangeAspect="1"/>
          </p:cNvPicPr>
          <p:nvPr/>
        </p:nvPicPr>
        <p:blipFill rotWithShape="1">
          <a:blip r:embed="rId10" cstate="screen"/>
          <a:srcRect t="66448" b="550"/>
          <a:stretch>
            <a:fillRect/>
          </a:stretch>
        </p:blipFill>
        <p:spPr>
          <a:xfrm>
            <a:off x="-20" y="3433379"/>
            <a:ext cx="9144000" cy="1506829"/>
          </a:xfrm>
          <a:prstGeom prst="rect">
            <a:avLst/>
          </a:prstGeom>
        </p:spPr>
      </p:pic>
      <p:sp>
        <p:nvSpPr>
          <p:cNvPr id="100" name="文本框 99"/>
          <p:cNvSpPr txBox="1"/>
          <p:nvPr/>
        </p:nvSpPr>
        <p:spPr>
          <a:xfrm>
            <a:off x="1703541" y="1454364"/>
            <a:ext cx="5973604" cy="784830"/>
          </a:xfrm>
          <a:prstGeom prst="rect">
            <a:avLst/>
          </a:prstGeom>
          <a:noFill/>
          <a:ln w="9525">
            <a:noFill/>
          </a:ln>
        </p:spPr>
        <p:txBody>
          <a:bodyPr wrap="square">
            <a:spAutoFit/>
          </a:bodyPr>
          <a:lstStyle/>
          <a:p>
            <a:pPr algn="ctr"/>
            <a:r>
              <a:rPr lang="zh-CN" altLang="en-US" sz="4500" b="1" dirty="0">
                <a:solidFill>
                  <a:srgbClr val="D7000F"/>
                </a:solidFill>
                <a:latin typeface="微软雅黑" panose="020B0503020204020204" charset="-122"/>
                <a:ea typeface="微软雅黑" panose="020B0503020204020204" charset="-122"/>
              </a:rPr>
              <a:t>新时代党的组织路线</a:t>
            </a:r>
          </a:p>
        </p:txBody>
      </p:sp>
      <p:sp>
        <p:nvSpPr>
          <p:cNvPr id="11" name="圆角矩形 10"/>
          <p:cNvSpPr/>
          <p:nvPr/>
        </p:nvSpPr>
        <p:spPr>
          <a:xfrm>
            <a:off x="3586138" y="2774085"/>
            <a:ext cx="2208410" cy="421106"/>
          </a:xfrm>
          <a:prstGeom prst="roundRect">
            <a:avLst/>
          </a:prstGeom>
          <a:gradFill flip="none" rotWithShape="1">
            <a:gsLst>
              <a:gs pos="0">
                <a:srgbClr val="E00314">
                  <a:shade val="30000"/>
                  <a:satMod val="115000"/>
                </a:srgbClr>
              </a:gs>
              <a:gs pos="50000">
                <a:srgbClr val="E00314">
                  <a:shade val="67500"/>
                  <a:satMod val="115000"/>
                </a:srgbClr>
              </a:gs>
              <a:gs pos="100000">
                <a:srgbClr val="E00314">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8" name="矩形 17"/>
          <p:cNvSpPr/>
          <p:nvPr/>
        </p:nvSpPr>
        <p:spPr>
          <a:xfrm>
            <a:off x="1365874" y="2293079"/>
            <a:ext cx="6648938" cy="369332"/>
          </a:xfrm>
          <a:prstGeom prst="rect">
            <a:avLst/>
          </a:prstGeom>
        </p:spPr>
        <p:txBody>
          <a:bodyPr wrap="square">
            <a:spAutoFit/>
          </a:bodyPr>
          <a:lstStyle/>
          <a:p>
            <a:pPr algn="ctr" defTabSz="914400" fontAlgn="base">
              <a:spcBef>
                <a:spcPct val="0"/>
              </a:spcBef>
              <a:spcAft>
                <a:spcPct val="0"/>
              </a:spcAft>
              <a:defRPr/>
            </a:pPr>
            <a:r>
              <a:rPr lang="en-US" altLang="zh-CN" sz="1800" kern="0" dirty="0">
                <a:ln w="3175">
                  <a:noFill/>
                </a:ln>
                <a:gradFill>
                  <a:gsLst>
                    <a:gs pos="0">
                      <a:srgbClr val="FF0000"/>
                    </a:gs>
                    <a:gs pos="100000">
                      <a:srgbClr val="C00000"/>
                    </a:gs>
                  </a:gsLst>
                  <a:lin ang="5400000" scaled="0"/>
                </a:gradFill>
                <a:latin typeface="微软雅黑" panose="020B0503020204020204" charset="-122"/>
                <a:ea typeface="微软雅黑" panose="020B0503020204020204" charset="-122"/>
              </a:rPr>
              <a:t>——【</a:t>
            </a:r>
            <a:r>
              <a:rPr lang="zh-CN" altLang="en-US" sz="1800" kern="0" dirty="0">
                <a:ln w="3175">
                  <a:noFill/>
                </a:ln>
                <a:gradFill>
                  <a:gsLst>
                    <a:gs pos="0">
                      <a:srgbClr val="FF0000"/>
                    </a:gs>
                    <a:gs pos="100000">
                      <a:srgbClr val="C00000"/>
                    </a:gs>
                  </a:gsLst>
                  <a:lin ang="5400000" scaled="0"/>
                </a:gradFill>
                <a:latin typeface="微软雅黑" panose="020B0503020204020204" charset="-122"/>
                <a:ea typeface="微软雅黑" panose="020B0503020204020204" charset="-122"/>
              </a:rPr>
              <a:t>二零</a:t>
            </a:r>
            <a:r>
              <a:rPr lang="zh-CN" altLang="en-US" sz="1800" kern="0" dirty="0" smtClean="0">
                <a:ln w="3175">
                  <a:noFill/>
                </a:ln>
                <a:gradFill>
                  <a:gsLst>
                    <a:gs pos="0">
                      <a:srgbClr val="FF0000"/>
                    </a:gs>
                    <a:gs pos="100000">
                      <a:srgbClr val="C00000"/>
                    </a:gs>
                  </a:gsLst>
                  <a:lin ang="5400000" scaled="0"/>
                </a:gradFill>
                <a:latin typeface="微软雅黑" panose="020B0503020204020204" charset="-122"/>
                <a:ea typeface="微软雅黑" panose="020B0503020204020204" charset="-122"/>
              </a:rPr>
              <a:t>一九全</a:t>
            </a:r>
            <a:r>
              <a:rPr lang="zh-CN" altLang="en-US" sz="1800" kern="0" dirty="0">
                <a:ln w="3175">
                  <a:noFill/>
                </a:ln>
                <a:gradFill>
                  <a:gsLst>
                    <a:gs pos="0">
                      <a:srgbClr val="FF0000"/>
                    </a:gs>
                    <a:gs pos="100000">
                      <a:srgbClr val="C00000"/>
                    </a:gs>
                  </a:gsLst>
                  <a:lin ang="5400000" scaled="0"/>
                </a:gradFill>
                <a:latin typeface="微软雅黑" panose="020B0503020204020204" charset="-122"/>
                <a:ea typeface="微软雅黑" panose="020B0503020204020204" charset="-122"/>
              </a:rPr>
              <a:t>国组织工作会议学习解读</a:t>
            </a:r>
            <a:r>
              <a:rPr lang="en-US" altLang="zh-CN" sz="1800" kern="0" dirty="0">
                <a:ln w="3175">
                  <a:noFill/>
                </a:ln>
                <a:gradFill>
                  <a:gsLst>
                    <a:gs pos="0">
                      <a:srgbClr val="FF0000"/>
                    </a:gs>
                    <a:gs pos="100000">
                      <a:srgbClr val="C00000"/>
                    </a:gs>
                  </a:gsLst>
                  <a:lin ang="5400000" scaled="0"/>
                </a:gradFill>
                <a:latin typeface="微软雅黑" panose="020B0503020204020204" charset="-122"/>
                <a:ea typeface="微软雅黑" panose="020B0503020204020204" charset="-122"/>
              </a:rPr>
              <a: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arn(inVertical)">
                                      <p:cBhvr>
                                        <p:cTn id="13" dur="11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rotWithShape="1">
          <a:blip r:embed="rId3" cstate="screen"/>
          <a:srcRect t="4103" r="51649"/>
          <a:stretch>
            <a:fillRect/>
          </a:stretch>
        </p:blipFill>
        <p:spPr>
          <a:xfrm>
            <a:off x="-318882" y="-52086"/>
            <a:ext cx="4705109" cy="5267986"/>
          </a:xfrm>
          <a:prstGeom prst="rect">
            <a:avLst/>
          </a:prstGeom>
        </p:spPr>
      </p:pic>
      <p:pic>
        <p:nvPicPr>
          <p:cNvPr id="14" name="图片 13"/>
          <p:cNvPicPr>
            <a:picLocks noChangeAspect="1"/>
          </p:cNvPicPr>
          <p:nvPr/>
        </p:nvPicPr>
        <p:blipFill rotWithShape="1">
          <a:blip r:embed="rId4" cstate="screen"/>
          <a:srcRect l="16900" t="18119" r="16607" b="69949"/>
          <a:stretch>
            <a:fillRect/>
          </a:stretch>
        </p:blipFill>
        <p:spPr>
          <a:xfrm>
            <a:off x="3028950" y="1787524"/>
            <a:ext cx="6115050" cy="617221"/>
          </a:xfrm>
          <a:prstGeom prst="rect">
            <a:avLst/>
          </a:prstGeom>
        </p:spPr>
      </p:pic>
      <p:sp>
        <p:nvSpPr>
          <p:cNvPr id="15" name="文本框 14"/>
          <p:cNvSpPr txBox="1"/>
          <p:nvPr/>
        </p:nvSpPr>
        <p:spPr>
          <a:xfrm>
            <a:off x="3370862" y="2781934"/>
            <a:ext cx="5522666" cy="769441"/>
          </a:xfrm>
          <a:prstGeom prst="rect">
            <a:avLst/>
          </a:prstGeom>
          <a:noFill/>
        </p:spPr>
        <p:txBody>
          <a:bodyPr wrap="none" rtlCol="0">
            <a:spAutoFit/>
          </a:bodyPr>
          <a:lstStyle/>
          <a:p>
            <a:pPr algn="ctr"/>
            <a:r>
              <a:rPr lang="zh-CN" altLang="en-US" sz="4400" b="1" spc="225" dirty="0">
                <a:solidFill>
                  <a:srgbClr val="C00000"/>
                </a:solidFill>
                <a:latin typeface="微软雅黑" panose="020B0503020204020204" charset="-122"/>
                <a:ea typeface="微软雅黑" panose="020B0503020204020204" charset="-122"/>
              </a:rPr>
              <a:t>新时代党的组织路线</a:t>
            </a:r>
          </a:p>
        </p:txBody>
      </p:sp>
      <p:sp>
        <p:nvSpPr>
          <p:cNvPr id="16" name="文本框 15"/>
          <p:cNvSpPr txBox="1"/>
          <p:nvPr/>
        </p:nvSpPr>
        <p:spPr>
          <a:xfrm>
            <a:off x="5270421" y="2277918"/>
            <a:ext cx="1723549" cy="553998"/>
          </a:xfrm>
          <a:prstGeom prst="rect">
            <a:avLst/>
          </a:prstGeom>
          <a:noFill/>
        </p:spPr>
        <p:txBody>
          <a:bodyPr wrap="none" rtlCol="0">
            <a:spAutoFit/>
          </a:bodyPr>
          <a:lstStyle/>
          <a:p>
            <a:pPr algn="ctr"/>
            <a:r>
              <a:rPr lang="zh-CN" altLang="en-US" sz="3000">
                <a:solidFill>
                  <a:srgbClr val="C00000"/>
                </a:solidFill>
                <a:latin typeface="微软雅黑" panose="020B0503020204020204" charset="-122"/>
                <a:ea typeface="微软雅黑" panose="020B0503020204020204" charset="-122"/>
              </a:rPr>
              <a:t>第一部分</a:t>
            </a:r>
          </a:p>
        </p:txBody>
      </p:sp>
      <p:pic>
        <p:nvPicPr>
          <p:cNvPr id="17" name="图片 16"/>
          <p:cNvPicPr>
            <a:picLocks noChangeAspect="1"/>
          </p:cNvPicPr>
          <p:nvPr/>
        </p:nvPicPr>
        <p:blipFill rotWithShape="1">
          <a:blip r:embed="rId5" cstate="screen"/>
          <a:srcRect/>
          <a:stretch>
            <a:fillRect/>
          </a:stretch>
        </p:blipFill>
        <p:spPr>
          <a:xfrm>
            <a:off x="2594610" y="3390256"/>
            <a:ext cx="6564630" cy="617221"/>
          </a:xfrm>
          <a:prstGeom prst="rect">
            <a:avLst/>
          </a:prstGeom>
        </p:spPr>
      </p:pic>
      <p:pic>
        <p:nvPicPr>
          <p:cNvPr id="18" name="图片 17"/>
          <p:cNvPicPr>
            <a:picLocks noChangeAspect="1"/>
          </p:cNvPicPr>
          <p:nvPr/>
        </p:nvPicPr>
        <p:blipFill rotWithShape="1">
          <a:blip r:embed="rId6" cstate="screen"/>
          <a:srcRect l="7185" t="57791" r="71262" b="12529"/>
          <a:stretch>
            <a:fillRect/>
          </a:stretch>
        </p:blipFill>
        <p:spPr>
          <a:xfrm flipH="1">
            <a:off x="7213921" y="330200"/>
            <a:ext cx="1930079" cy="1494974"/>
          </a:xfrm>
          <a:prstGeom prst="rect">
            <a:avLst/>
          </a:prstGeom>
        </p:spPr>
      </p:pic>
      <p:pic>
        <p:nvPicPr>
          <p:cNvPr id="19" name="图片 18"/>
          <p:cNvPicPr>
            <a:picLocks noChangeAspect="1"/>
          </p:cNvPicPr>
          <p:nvPr/>
        </p:nvPicPr>
        <p:blipFill rotWithShape="1">
          <a:blip r:embed="rId7" cstate="screen"/>
          <a:srcRect l="44503" r="42498" b="80667"/>
          <a:stretch>
            <a:fillRect/>
          </a:stretch>
        </p:blipFill>
        <p:spPr>
          <a:xfrm>
            <a:off x="5537835" y="904231"/>
            <a:ext cx="1188720" cy="9944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charset="-122"/>
              </a:rPr>
              <a:t>新时代党的组织路线</a:t>
            </a:r>
          </a:p>
        </p:txBody>
      </p:sp>
      <p:sp>
        <p:nvSpPr>
          <p:cNvPr id="53" name="TextBox 14"/>
          <p:cNvSpPr txBox="1"/>
          <p:nvPr/>
        </p:nvSpPr>
        <p:spPr>
          <a:xfrm>
            <a:off x="847167" y="1385235"/>
            <a:ext cx="744966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defRPr/>
            </a:pPr>
            <a:r>
              <a:rPr lang="zh-CN" altLang="en-US" sz="4800" b="1" kern="0" dirty="0">
                <a:gradFill>
                  <a:gsLst>
                    <a:gs pos="0">
                      <a:srgbClr val="FF0000"/>
                    </a:gs>
                    <a:gs pos="100000">
                      <a:srgbClr val="C00000"/>
                    </a:gs>
                  </a:gsLst>
                  <a:lin ang="5400000" scaled="0"/>
                </a:gradFill>
                <a:latin typeface="微软雅黑" panose="020B0503020204020204" charset="-122"/>
                <a:ea typeface="微软雅黑" panose="020B0503020204020204" charset="-122"/>
              </a:rPr>
              <a:t>★新时代党的组织路线★</a:t>
            </a:r>
          </a:p>
        </p:txBody>
      </p:sp>
      <p:sp>
        <p:nvSpPr>
          <p:cNvPr id="54" name="TextBox 9"/>
          <p:cNvSpPr txBox="1"/>
          <p:nvPr/>
        </p:nvSpPr>
        <p:spPr>
          <a:xfrm>
            <a:off x="769909" y="2663514"/>
            <a:ext cx="7604180" cy="1915909"/>
          </a:xfrm>
          <a:prstGeom prst="rect">
            <a:avLst/>
          </a:prstGeom>
          <a:noFill/>
        </p:spPr>
        <p:txBody>
          <a:bodyPr wrap="square" lIns="68580" tIns="34290" rIns="68580" bIns="34290" rtlCol="0">
            <a:spAutoFit/>
          </a:bodyPr>
          <a:lstStyle/>
          <a:p>
            <a:pPr algn="ctr" eaLnBrk="0" hangingPunct="0">
              <a:lnSpc>
                <a:spcPct val="150000"/>
              </a:lnSpc>
              <a:defRPr/>
            </a:pPr>
            <a:r>
              <a:rPr lang="zh-CN" altLang="en-US" sz="2000" kern="0" dirty="0">
                <a:gradFill>
                  <a:gsLst>
                    <a:gs pos="0">
                      <a:srgbClr val="C00000"/>
                    </a:gs>
                    <a:gs pos="100000">
                      <a:srgbClr val="FF0000"/>
                    </a:gs>
                  </a:gsLst>
                  <a:lin ang="5400000" scaled="0"/>
                </a:gradFill>
                <a:latin typeface="微软雅黑" panose="020B0503020204020204" charset="-122"/>
                <a:ea typeface="微软雅黑" panose="020B0503020204020204" charset="-122"/>
                <a:sym typeface="微软雅黑" panose="020B0503020204020204" charset="-122"/>
              </a:rPr>
              <a:t>全面贯彻新时代中国特色社会主义思想，以组织体系建设为重点，着力培养忠诚干净担当的高素质干部，着力集聚爱国奉献的各方面优秀人才，坚持德才兼备、以德为先、任人唯贤，为坚持和加强党的全面领导、坚持和发展中国特色社会主义提供坚强组织保证。</a:t>
            </a:r>
          </a:p>
        </p:txBody>
      </p:sp>
      <p:pic>
        <p:nvPicPr>
          <p:cNvPr id="55" name="图片 54"/>
          <p:cNvPicPr>
            <a:picLocks noChangeAspect="1"/>
          </p:cNvPicPr>
          <p:nvPr/>
        </p:nvPicPr>
        <p:blipFill>
          <a:blip r:embed="rId3"/>
          <a:stretch>
            <a:fillRect/>
          </a:stretch>
        </p:blipFill>
        <p:spPr>
          <a:xfrm>
            <a:off x="1989920" y="2040675"/>
            <a:ext cx="5143500" cy="8653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1100" fill="hold"/>
                                        <p:tgtEl>
                                          <p:spTgt spid="53"/>
                                        </p:tgtEl>
                                        <p:attrNameLst>
                                          <p:attrName>ppt_w</p:attrName>
                                        </p:attrNameLst>
                                      </p:cBhvr>
                                      <p:tavLst>
                                        <p:tav tm="0">
                                          <p:val>
                                            <p:fltVal val="0"/>
                                          </p:val>
                                        </p:tav>
                                        <p:tav tm="100000">
                                          <p:val>
                                            <p:strVal val="#ppt_w"/>
                                          </p:val>
                                        </p:tav>
                                      </p:tavLst>
                                    </p:anim>
                                    <p:anim calcmode="lin" valueType="num">
                                      <p:cBhvr>
                                        <p:cTn id="8" dur="1100" fill="hold"/>
                                        <p:tgtEl>
                                          <p:spTgt spid="53"/>
                                        </p:tgtEl>
                                        <p:attrNameLst>
                                          <p:attrName>ppt_h</p:attrName>
                                        </p:attrNameLst>
                                      </p:cBhvr>
                                      <p:tavLst>
                                        <p:tav tm="0">
                                          <p:val>
                                            <p:fltVal val="0"/>
                                          </p:val>
                                        </p:tav>
                                        <p:tav tm="100000">
                                          <p:val>
                                            <p:strVal val="#ppt_h"/>
                                          </p:val>
                                        </p:tav>
                                      </p:tavLst>
                                    </p:anim>
                                    <p:animEffect transition="in" filter="fade">
                                      <p:cBhvr>
                                        <p:cTn id="9" dur="1100"/>
                                        <p:tgtEl>
                                          <p:spTgt spid="53"/>
                                        </p:tgtEl>
                                      </p:cBhvr>
                                    </p:animEffect>
                                  </p:childTnLst>
                                </p:cTn>
                              </p:par>
                            </p:childTnLst>
                          </p:cTn>
                        </p:par>
                        <p:par>
                          <p:cTn id="10" fill="hold">
                            <p:stCondLst>
                              <p:cond delay="1500"/>
                            </p:stCondLst>
                            <p:childTnLst>
                              <p:par>
                                <p:cTn id="11" presetID="10" presetClass="entr" presetSubtype="0" fill="hold" nodeType="after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fade">
                                      <p:cBhvr>
                                        <p:cTn id="13" dur="500"/>
                                        <p:tgtEl>
                                          <p:spTgt spid="55"/>
                                        </p:tgtEl>
                                      </p:cBhvr>
                                    </p:animEffect>
                                  </p:childTnLst>
                                </p:cTn>
                              </p:par>
                            </p:childTnLst>
                          </p:cTn>
                        </p:par>
                        <p:par>
                          <p:cTn id="14" fill="hold">
                            <p:stCondLst>
                              <p:cond delay="2000"/>
                            </p:stCondLst>
                            <p:childTnLst>
                              <p:par>
                                <p:cTn id="15" presetID="22" presetClass="entr" presetSubtype="1" fill="hold" grpId="0" nodeType="after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wipe(up)">
                                      <p:cBhvr>
                                        <p:cTn id="17" dur="24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charset="-122"/>
              </a:rPr>
              <a:t>党的坚强组织体系重要性</a:t>
            </a:r>
          </a:p>
        </p:txBody>
      </p:sp>
      <p:sp>
        <p:nvSpPr>
          <p:cNvPr id="4" name="TextBox 14"/>
          <p:cNvSpPr txBox="1"/>
          <p:nvPr/>
        </p:nvSpPr>
        <p:spPr>
          <a:xfrm>
            <a:off x="520768" y="1253670"/>
            <a:ext cx="80388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defRPr/>
            </a:pPr>
            <a:r>
              <a:rPr lang="zh-CN" altLang="en-US" sz="1400" b="1" kern="0" dirty="0">
                <a:gradFill>
                  <a:gsLst>
                    <a:gs pos="0">
                      <a:srgbClr val="FF0000"/>
                    </a:gs>
                    <a:gs pos="100000">
                      <a:srgbClr val="C00000"/>
                    </a:gs>
                  </a:gsLst>
                  <a:lin ang="5400000" scaled="0"/>
                </a:gradFill>
                <a:latin typeface="微软雅黑" panose="020B0503020204020204" charset="-122"/>
                <a:ea typeface="微软雅黑" panose="020B0503020204020204" charset="-122"/>
              </a:rPr>
              <a:t>★习近平强调，党的力量来自组织。党的全面领导、党的全部工作要靠党的坚强组织体系去实现★</a:t>
            </a:r>
          </a:p>
        </p:txBody>
      </p:sp>
      <p:grpSp>
        <p:nvGrpSpPr>
          <p:cNvPr id="5" name="组合 4"/>
          <p:cNvGrpSpPr/>
          <p:nvPr/>
        </p:nvGrpSpPr>
        <p:grpSpPr>
          <a:xfrm>
            <a:off x="476709" y="1842570"/>
            <a:ext cx="1892962" cy="3005656"/>
            <a:chOff x="1108288" y="2186627"/>
            <a:chExt cx="2523949" cy="4310537"/>
          </a:xfrm>
        </p:grpSpPr>
        <p:sp>
          <p:nvSpPr>
            <p:cNvPr id="6" name="任意多边形 24"/>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p>
          </p:txBody>
        </p:sp>
        <p:sp>
          <p:nvSpPr>
            <p:cNvPr id="7" name="TextBox 29"/>
            <p:cNvSpPr txBox="1"/>
            <p:nvPr/>
          </p:nvSpPr>
          <p:spPr>
            <a:xfrm>
              <a:off x="1423045" y="4283315"/>
              <a:ext cx="1894432" cy="1191768"/>
            </a:xfrm>
            <a:prstGeom prst="rect">
              <a:avLst/>
            </a:prstGeom>
            <a:noFill/>
          </p:spPr>
          <p:txBody>
            <a:bodyPr wrap="square" lIns="0" tIns="0" rIns="0" bIns="0" rtlCol="0">
              <a:spAutoFit/>
            </a:bodyPr>
            <a:lstStyle/>
            <a:p>
              <a:pPr algn="ctr">
                <a:lnSpc>
                  <a:spcPct val="150000"/>
                </a:lnSpc>
                <a:spcBef>
                  <a:spcPts val="750"/>
                </a:spcBef>
                <a:defRPr/>
              </a:pPr>
              <a:r>
                <a:rPr lang="zh-CN" altLang="en-US" sz="120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rPr>
                <a:t>党中央是大脑和中枢，党中央必须有定于一尊、一锤定音的权威</a:t>
              </a:r>
              <a:endParaRPr lang="en-US" altLang="zh-CN" sz="120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endParaRPr>
            </a:p>
          </p:txBody>
        </p:sp>
        <p:sp>
          <p:nvSpPr>
            <p:cNvPr id="8" name="TextBox 30"/>
            <p:cNvSpPr txBox="1"/>
            <p:nvPr/>
          </p:nvSpPr>
          <p:spPr>
            <a:xfrm>
              <a:off x="1262175" y="3338561"/>
              <a:ext cx="2216170" cy="463464"/>
            </a:xfrm>
            <a:prstGeom prst="rect">
              <a:avLst/>
            </a:prstGeom>
            <a:noFill/>
          </p:spPr>
          <p:txBody>
            <a:bodyPr wrap="square" lIns="0" tIns="0" rIns="0" bIns="0" rtlCol="0">
              <a:spAutoFit/>
            </a:bodyPr>
            <a:lstStyle/>
            <a:p>
              <a:pPr algn="ctr"/>
              <a:r>
                <a:rPr lang="zh-CN" altLang="en-US" sz="2100" b="1" dirty="0">
                  <a:solidFill>
                    <a:schemeClr val="bg1"/>
                  </a:solidFill>
                  <a:latin typeface="微软雅黑" panose="020B0503020204020204" charset="-122"/>
                  <a:ea typeface="微软雅黑" panose="020B0503020204020204" charset="-122"/>
                </a:rPr>
                <a:t>党中央</a:t>
              </a:r>
            </a:p>
          </p:txBody>
        </p:sp>
        <p:sp>
          <p:nvSpPr>
            <p:cNvPr id="9" name="TextBox 20"/>
            <p:cNvSpPr txBox="1"/>
            <p:nvPr/>
          </p:nvSpPr>
          <p:spPr>
            <a:xfrm>
              <a:off x="2155459" y="2551571"/>
              <a:ext cx="429605" cy="615553"/>
            </a:xfrm>
            <a:prstGeom prst="rect">
              <a:avLst/>
            </a:prstGeom>
            <a:noFill/>
          </p:spPr>
          <p:txBody>
            <a:bodyPr wrap="none" lIns="0" tIns="0" rIns="0" bIns="0" rtlCol="0">
              <a:spAutoFit/>
            </a:bodyPr>
            <a:lstStyle/>
            <a:p>
              <a:pPr algn="ctr"/>
              <a:r>
                <a:rPr lang="en-US" altLang="zh-CN" sz="3000" spc="300" dirty="0">
                  <a:solidFill>
                    <a:schemeClr val="tx1">
                      <a:lumMod val="75000"/>
                      <a:lumOff val="25000"/>
                    </a:schemeClr>
                  </a:solidFill>
                  <a:latin typeface="Agency FB" panose="020B0503020202020204" pitchFamily="34" charset="0"/>
                  <a:ea typeface="微软雅黑" panose="020B0503020204020204" charset="-122"/>
                </a:rPr>
                <a:t>01</a:t>
              </a:r>
              <a:endParaRPr lang="zh-CN" altLang="en-US" sz="3000" spc="300" dirty="0">
                <a:solidFill>
                  <a:schemeClr val="tx1">
                    <a:lumMod val="75000"/>
                    <a:lumOff val="25000"/>
                  </a:schemeClr>
                </a:solidFill>
                <a:latin typeface="Agency FB" panose="020B0503020202020204" pitchFamily="34" charset="0"/>
                <a:ea typeface="微软雅黑" panose="020B0503020204020204" charset="-122"/>
              </a:endParaRPr>
            </a:p>
          </p:txBody>
        </p:sp>
      </p:grpSp>
      <p:grpSp>
        <p:nvGrpSpPr>
          <p:cNvPr id="10" name="组合 9"/>
          <p:cNvGrpSpPr/>
          <p:nvPr/>
        </p:nvGrpSpPr>
        <p:grpSpPr>
          <a:xfrm>
            <a:off x="4719171" y="1842570"/>
            <a:ext cx="1892962" cy="3005656"/>
            <a:chOff x="1108288" y="2186627"/>
            <a:chExt cx="2523949" cy="4310537"/>
          </a:xfrm>
        </p:grpSpPr>
        <p:sp>
          <p:nvSpPr>
            <p:cNvPr id="11" name="任意多边形 29"/>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p>
          </p:txBody>
        </p:sp>
        <p:sp>
          <p:nvSpPr>
            <p:cNvPr id="12" name="TextBox 29"/>
            <p:cNvSpPr txBox="1"/>
            <p:nvPr/>
          </p:nvSpPr>
          <p:spPr>
            <a:xfrm>
              <a:off x="1452249" y="4187596"/>
              <a:ext cx="1836021" cy="1589023"/>
            </a:xfrm>
            <a:prstGeom prst="rect">
              <a:avLst/>
            </a:prstGeom>
            <a:noFill/>
          </p:spPr>
          <p:txBody>
            <a:bodyPr wrap="square" lIns="0" tIns="0" rIns="0" bIns="0" rtlCol="0">
              <a:spAutoFit/>
            </a:bodyPr>
            <a:lstStyle/>
            <a:p>
              <a:pPr algn="ctr">
                <a:lnSpc>
                  <a:spcPct val="150000"/>
                </a:lnSpc>
                <a:spcBef>
                  <a:spcPts val="750"/>
                </a:spcBef>
                <a:defRPr/>
              </a:pPr>
              <a:r>
                <a:rPr lang="zh-CN" altLang="en-US" sz="120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rPr>
                <a:t>党组在党的组织体系中具有特殊地位，要贯彻落实党中央和上级党组织决策部署</a:t>
              </a:r>
              <a:endParaRPr lang="en-US" altLang="zh-CN" sz="120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endParaRPr>
            </a:p>
          </p:txBody>
        </p:sp>
        <p:sp>
          <p:nvSpPr>
            <p:cNvPr id="13" name="TextBox 30"/>
            <p:cNvSpPr txBox="1"/>
            <p:nvPr/>
          </p:nvSpPr>
          <p:spPr>
            <a:xfrm>
              <a:off x="1262175" y="3321856"/>
              <a:ext cx="2216170" cy="463464"/>
            </a:xfrm>
            <a:prstGeom prst="rect">
              <a:avLst/>
            </a:prstGeom>
            <a:noFill/>
          </p:spPr>
          <p:txBody>
            <a:bodyPr wrap="square" lIns="0" tIns="0" rIns="0" bIns="0" rtlCol="0">
              <a:spAutoFit/>
            </a:bodyPr>
            <a:lstStyle/>
            <a:p>
              <a:pPr algn="ctr"/>
              <a:r>
                <a:rPr lang="zh-CN" altLang="en-US" sz="2100" b="1" dirty="0">
                  <a:solidFill>
                    <a:schemeClr val="bg1"/>
                  </a:solidFill>
                  <a:latin typeface="微软雅黑" panose="020B0503020204020204" charset="-122"/>
                  <a:ea typeface="微软雅黑" panose="020B0503020204020204" charset="-122"/>
                </a:rPr>
                <a:t>党组</a:t>
              </a:r>
            </a:p>
          </p:txBody>
        </p:sp>
        <p:sp>
          <p:nvSpPr>
            <p:cNvPr id="14" name="TextBox 20"/>
            <p:cNvSpPr txBox="1"/>
            <p:nvPr/>
          </p:nvSpPr>
          <p:spPr>
            <a:xfrm>
              <a:off x="2099888" y="2551571"/>
              <a:ext cx="540747" cy="615553"/>
            </a:xfrm>
            <a:prstGeom prst="rect">
              <a:avLst/>
            </a:prstGeom>
            <a:noFill/>
          </p:spPr>
          <p:txBody>
            <a:bodyPr wrap="none" lIns="0" tIns="0" rIns="0" bIns="0" rtlCol="0">
              <a:spAutoFit/>
            </a:bodyPr>
            <a:lstStyle/>
            <a:p>
              <a:pPr algn="ctr"/>
              <a:r>
                <a:rPr lang="en-US" altLang="zh-CN" sz="3000" spc="300" dirty="0">
                  <a:solidFill>
                    <a:schemeClr val="tx1">
                      <a:lumMod val="75000"/>
                      <a:lumOff val="25000"/>
                    </a:schemeClr>
                  </a:solidFill>
                  <a:latin typeface="Agency FB" panose="020B0503020202020204" pitchFamily="34" charset="0"/>
                  <a:ea typeface="微软雅黑" panose="020B0503020204020204" charset="-122"/>
                </a:rPr>
                <a:t>03</a:t>
              </a:r>
              <a:endParaRPr lang="zh-CN" altLang="en-US" sz="3000" spc="300" dirty="0">
                <a:solidFill>
                  <a:schemeClr val="tx1">
                    <a:lumMod val="75000"/>
                    <a:lumOff val="25000"/>
                  </a:schemeClr>
                </a:solidFill>
                <a:latin typeface="Agency FB" panose="020B0503020202020204" pitchFamily="34" charset="0"/>
                <a:ea typeface="微软雅黑" panose="020B0503020204020204" charset="-122"/>
              </a:endParaRPr>
            </a:p>
          </p:txBody>
        </p:sp>
      </p:grpSp>
      <p:grpSp>
        <p:nvGrpSpPr>
          <p:cNvPr id="15" name="组合 14"/>
          <p:cNvGrpSpPr/>
          <p:nvPr/>
        </p:nvGrpSpPr>
        <p:grpSpPr>
          <a:xfrm>
            <a:off x="6842962" y="1842570"/>
            <a:ext cx="1892962" cy="3005656"/>
            <a:chOff x="1108288" y="2186627"/>
            <a:chExt cx="2523949" cy="4310537"/>
          </a:xfrm>
        </p:grpSpPr>
        <p:sp>
          <p:nvSpPr>
            <p:cNvPr id="16" name="任意多边形 34"/>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p>
          </p:txBody>
        </p:sp>
        <p:sp>
          <p:nvSpPr>
            <p:cNvPr id="17" name="TextBox 29"/>
            <p:cNvSpPr txBox="1"/>
            <p:nvPr/>
          </p:nvSpPr>
          <p:spPr>
            <a:xfrm>
              <a:off x="1527137" y="4109560"/>
              <a:ext cx="1870030" cy="1931104"/>
            </a:xfrm>
            <a:prstGeom prst="rect">
              <a:avLst/>
            </a:prstGeom>
            <a:noFill/>
          </p:spPr>
          <p:txBody>
            <a:bodyPr wrap="square" lIns="0" tIns="0" rIns="0" bIns="0" rtlCol="0">
              <a:spAutoFit/>
            </a:bodyPr>
            <a:lstStyle/>
            <a:p>
              <a:pPr algn="ctr">
                <a:lnSpc>
                  <a:spcPts val="1500"/>
                </a:lnSpc>
                <a:spcBef>
                  <a:spcPts val="750"/>
                </a:spcBef>
                <a:defRPr/>
              </a:pPr>
              <a:r>
                <a:rPr lang="zh-CN" altLang="en-US" sz="120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rPr>
                <a:t>每个党员特别是领导干部都要强化党的意识和组织观念，自觉做到思想上认同组织、政治上依靠组织、工作上服从组织、感情上信赖组织</a:t>
              </a:r>
              <a:endParaRPr lang="en-US" altLang="zh-CN" sz="120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endParaRPr>
            </a:p>
          </p:txBody>
        </p:sp>
        <p:sp>
          <p:nvSpPr>
            <p:cNvPr id="18" name="TextBox 30"/>
            <p:cNvSpPr txBox="1"/>
            <p:nvPr/>
          </p:nvSpPr>
          <p:spPr>
            <a:xfrm>
              <a:off x="1262175" y="3338561"/>
              <a:ext cx="2216170" cy="463464"/>
            </a:xfrm>
            <a:prstGeom prst="rect">
              <a:avLst/>
            </a:prstGeom>
            <a:noFill/>
          </p:spPr>
          <p:txBody>
            <a:bodyPr wrap="square" lIns="0" tIns="0" rIns="0" bIns="0" rtlCol="0">
              <a:spAutoFit/>
            </a:bodyPr>
            <a:lstStyle/>
            <a:p>
              <a:pPr algn="ctr"/>
              <a:r>
                <a:rPr lang="zh-CN" altLang="en-US" sz="2100" b="1" dirty="0">
                  <a:solidFill>
                    <a:schemeClr val="bg1"/>
                  </a:solidFill>
                  <a:latin typeface="微软雅黑" panose="020B0503020204020204" charset="-122"/>
                  <a:ea typeface="微软雅黑" panose="020B0503020204020204" charset="-122"/>
                </a:rPr>
                <a:t>党员</a:t>
              </a:r>
            </a:p>
          </p:txBody>
        </p:sp>
        <p:sp>
          <p:nvSpPr>
            <p:cNvPr id="19" name="TextBox 20"/>
            <p:cNvSpPr txBox="1"/>
            <p:nvPr/>
          </p:nvSpPr>
          <p:spPr>
            <a:xfrm>
              <a:off x="2109507" y="2551571"/>
              <a:ext cx="521511" cy="615553"/>
            </a:xfrm>
            <a:prstGeom prst="rect">
              <a:avLst/>
            </a:prstGeom>
            <a:noFill/>
          </p:spPr>
          <p:txBody>
            <a:bodyPr wrap="none" lIns="0" tIns="0" rIns="0" bIns="0" rtlCol="0">
              <a:spAutoFit/>
            </a:bodyPr>
            <a:lstStyle/>
            <a:p>
              <a:pPr algn="ctr"/>
              <a:r>
                <a:rPr lang="en-US" altLang="zh-CN" sz="3000" spc="300" dirty="0">
                  <a:solidFill>
                    <a:srgbClr val="404040"/>
                  </a:solidFill>
                  <a:latin typeface="Agency FB" panose="020B0503020202020204" pitchFamily="34" charset="0"/>
                  <a:ea typeface="微软雅黑" panose="020B0503020204020204" charset="-122"/>
                </a:rPr>
                <a:t>04</a:t>
              </a:r>
              <a:endParaRPr lang="zh-CN" altLang="en-US" sz="3000" spc="300" dirty="0">
                <a:solidFill>
                  <a:srgbClr val="404040"/>
                </a:solidFill>
                <a:latin typeface="Agency FB" panose="020B0503020202020204" pitchFamily="34" charset="0"/>
                <a:ea typeface="微软雅黑" panose="020B0503020204020204" charset="-122"/>
              </a:endParaRPr>
            </a:p>
          </p:txBody>
        </p:sp>
      </p:grpSp>
      <p:grpSp>
        <p:nvGrpSpPr>
          <p:cNvPr id="20" name="组合 19"/>
          <p:cNvGrpSpPr/>
          <p:nvPr/>
        </p:nvGrpSpPr>
        <p:grpSpPr>
          <a:xfrm>
            <a:off x="2595381" y="1842570"/>
            <a:ext cx="1892962" cy="3005656"/>
            <a:chOff x="1108288" y="2186627"/>
            <a:chExt cx="2523949" cy="4310537"/>
          </a:xfrm>
        </p:grpSpPr>
        <p:sp>
          <p:nvSpPr>
            <p:cNvPr id="21" name="任意多边形 39"/>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p>
          </p:txBody>
        </p:sp>
        <p:sp>
          <p:nvSpPr>
            <p:cNvPr id="22" name="TextBox 29"/>
            <p:cNvSpPr txBox="1"/>
            <p:nvPr/>
          </p:nvSpPr>
          <p:spPr>
            <a:xfrm>
              <a:off x="1527139" y="4109560"/>
              <a:ext cx="1686244" cy="1986279"/>
            </a:xfrm>
            <a:prstGeom prst="rect">
              <a:avLst/>
            </a:prstGeom>
            <a:noFill/>
          </p:spPr>
          <p:txBody>
            <a:bodyPr wrap="square" lIns="0" tIns="0" rIns="0" bIns="0" rtlCol="0">
              <a:spAutoFit/>
            </a:bodyPr>
            <a:lstStyle/>
            <a:p>
              <a:pPr algn="ctr">
                <a:lnSpc>
                  <a:spcPct val="150000"/>
                </a:lnSpc>
                <a:spcBef>
                  <a:spcPts val="750"/>
                </a:spcBef>
                <a:defRPr/>
              </a:pPr>
              <a:r>
                <a:rPr lang="zh-CN" altLang="en-US" sz="120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rPr>
                <a:t>党的地方组织的根本任务是确保党中央决策部署贯彻落实，有令即行、有禁即止</a:t>
              </a:r>
              <a:endParaRPr lang="en-US" altLang="zh-CN" sz="120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endParaRPr>
            </a:p>
          </p:txBody>
        </p:sp>
        <p:sp>
          <p:nvSpPr>
            <p:cNvPr id="23" name="TextBox 30"/>
            <p:cNvSpPr txBox="1"/>
            <p:nvPr/>
          </p:nvSpPr>
          <p:spPr>
            <a:xfrm>
              <a:off x="1300275" y="3351223"/>
              <a:ext cx="2216170" cy="463464"/>
            </a:xfrm>
            <a:prstGeom prst="rect">
              <a:avLst/>
            </a:prstGeom>
            <a:noFill/>
          </p:spPr>
          <p:txBody>
            <a:bodyPr wrap="square" lIns="0" tIns="0" rIns="0" bIns="0" rtlCol="0">
              <a:spAutoFit/>
            </a:bodyPr>
            <a:lstStyle/>
            <a:p>
              <a:r>
                <a:rPr lang="zh-CN" altLang="en-US" sz="2100" b="1" dirty="0">
                  <a:solidFill>
                    <a:schemeClr val="bg1"/>
                  </a:solidFill>
                  <a:latin typeface="微软雅黑" panose="020B0503020204020204" charset="-122"/>
                  <a:ea typeface="微软雅黑" panose="020B0503020204020204" charset="-122"/>
                </a:rPr>
                <a:t>党的地方组织</a:t>
              </a:r>
            </a:p>
          </p:txBody>
        </p:sp>
        <p:sp>
          <p:nvSpPr>
            <p:cNvPr id="24" name="TextBox 20"/>
            <p:cNvSpPr txBox="1"/>
            <p:nvPr/>
          </p:nvSpPr>
          <p:spPr>
            <a:xfrm>
              <a:off x="2107369" y="2551571"/>
              <a:ext cx="525785" cy="615553"/>
            </a:xfrm>
            <a:prstGeom prst="rect">
              <a:avLst/>
            </a:prstGeom>
            <a:noFill/>
          </p:spPr>
          <p:txBody>
            <a:bodyPr wrap="none" lIns="0" tIns="0" rIns="0" bIns="0" rtlCol="0">
              <a:spAutoFit/>
            </a:bodyPr>
            <a:lstStyle/>
            <a:p>
              <a:pPr algn="ctr"/>
              <a:r>
                <a:rPr lang="en-US" altLang="zh-CN" sz="3000" spc="300" dirty="0">
                  <a:solidFill>
                    <a:srgbClr val="404040"/>
                  </a:solidFill>
                  <a:latin typeface="Agency FB" panose="020B0503020202020204" pitchFamily="34" charset="0"/>
                  <a:ea typeface="微软雅黑" panose="020B0503020204020204" charset="-122"/>
                </a:rPr>
                <a:t>02</a:t>
              </a:r>
              <a:endParaRPr lang="zh-CN" altLang="en-US" sz="3000" spc="300" dirty="0">
                <a:solidFill>
                  <a:srgbClr val="404040"/>
                </a:solidFill>
                <a:latin typeface="Agency FB" panose="020B0503020202020204" pitchFamily="34" charset="0"/>
                <a:ea typeface="微软雅黑" panose="020B050302020402020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100" fill="hold"/>
                                        <p:tgtEl>
                                          <p:spTgt spid="4"/>
                                        </p:tgtEl>
                                        <p:attrNameLst>
                                          <p:attrName>ppt_w</p:attrName>
                                        </p:attrNameLst>
                                      </p:cBhvr>
                                      <p:tavLst>
                                        <p:tav tm="0">
                                          <p:val>
                                            <p:fltVal val="0"/>
                                          </p:val>
                                        </p:tav>
                                        <p:tav tm="100000">
                                          <p:val>
                                            <p:strVal val="#ppt_w"/>
                                          </p:val>
                                        </p:tav>
                                      </p:tavLst>
                                    </p:anim>
                                    <p:anim calcmode="lin" valueType="num">
                                      <p:cBhvr>
                                        <p:cTn id="8" dur="1100" fill="hold"/>
                                        <p:tgtEl>
                                          <p:spTgt spid="4"/>
                                        </p:tgtEl>
                                        <p:attrNameLst>
                                          <p:attrName>ppt_h</p:attrName>
                                        </p:attrNameLst>
                                      </p:cBhvr>
                                      <p:tavLst>
                                        <p:tav tm="0">
                                          <p:val>
                                            <p:fltVal val="0"/>
                                          </p:val>
                                        </p:tav>
                                        <p:tav tm="100000">
                                          <p:val>
                                            <p:strVal val="#ppt_h"/>
                                          </p:val>
                                        </p:tav>
                                      </p:tavLst>
                                    </p:anim>
                                    <p:animEffect transition="in" filter="fade">
                                      <p:cBhvr>
                                        <p:cTn id="9" dur="1100"/>
                                        <p:tgtEl>
                                          <p:spTgt spid="4"/>
                                        </p:tgtEl>
                                      </p:cBhvr>
                                    </p:animEffect>
                                  </p:childTnLst>
                                </p:cTn>
                              </p:par>
                              <p:par>
                                <p:cTn id="10" presetID="25"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5"/>
                                        </p:tgtEl>
                                      </p:cBhvr>
                                    </p:animEffect>
                                  </p:childTnLst>
                                </p:cTn>
                              </p:par>
                              <p:par>
                                <p:cTn id="20" presetID="25" presetClass="entr" presetSubtype="0" fill="hold" nodeType="withEffect">
                                  <p:stCondLst>
                                    <p:cond delay="250"/>
                                  </p:stCondLst>
                                  <p:childTnLst>
                                    <p:set>
                                      <p:cBhvr>
                                        <p:cTn id="21" dur="1" fill="hold">
                                          <p:stCondLst>
                                            <p:cond delay="0"/>
                                          </p:stCondLst>
                                        </p:cTn>
                                        <p:tgtEl>
                                          <p:spTgt spid="20"/>
                                        </p:tgtEl>
                                        <p:attrNameLst>
                                          <p:attrName>style.visibility</p:attrName>
                                        </p:attrNameLst>
                                      </p:cBhvr>
                                      <p:to>
                                        <p:strVal val="visible"/>
                                      </p:to>
                                    </p:set>
                                    <p:anim calcmode="lin" valueType="num">
                                      <p:cBhvr>
                                        <p:cTn id="22"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25" dur="1000" fill="hold"/>
                                        <p:tgtEl>
                                          <p:spTgt spid="20"/>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20"/>
                                        </p:tgtEl>
                                      </p:cBhvr>
                                    </p:animEffect>
                                  </p:childTnLst>
                                </p:cTn>
                              </p:par>
                              <p:par>
                                <p:cTn id="30" presetID="25" presetClass="entr" presetSubtype="0" fill="hold" nodeType="withEffect">
                                  <p:stCondLst>
                                    <p:cond delay="5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35" dur="1000" fill="hold"/>
                                        <p:tgtEl>
                                          <p:spTgt spid="10"/>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10"/>
                                        </p:tgtEl>
                                      </p:cBhvr>
                                    </p:animEffect>
                                  </p:childTnLst>
                                </p:cTn>
                              </p:par>
                              <p:par>
                                <p:cTn id="40" presetID="25" presetClass="entr" presetSubtype="0" fill="hold" nodeType="withEffect">
                                  <p:stCondLst>
                                    <p:cond delay="75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45" dur="1000" fill="hold"/>
                                        <p:tgtEl>
                                          <p:spTgt spid="15"/>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charset="-122"/>
              </a:rPr>
              <a:t>提高党的建设质量的方式</a:t>
            </a:r>
          </a:p>
        </p:txBody>
      </p:sp>
      <p:sp>
        <p:nvSpPr>
          <p:cNvPr id="4" name="TextBox 14"/>
          <p:cNvSpPr txBox="1"/>
          <p:nvPr/>
        </p:nvSpPr>
        <p:spPr>
          <a:xfrm>
            <a:off x="552573" y="1181133"/>
            <a:ext cx="80388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defRPr/>
            </a:pPr>
            <a:r>
              <a:rPr lang="zh-CN" altLang="en-US" sz="1800" b="1" kern="0" dirty="0">
                <a:gradFill>
                  <a:gsLst>
                    <a:gs pos="0">
                      <a:srgbClr val="FF0000"/>
                    </a:gs>
                    <a:gs pos="100000">
                      <a:srgbClr val="C00000"/>
                    </a:gs>
                  </a:gsLst>
                  <a:lin ang="5400000" scaled="0"/>
                </a:gradFill>
                <a:latin typeface="微软雅黑" panose="020B0503020204020204" charset="-122"/>
                <a:ea typeface="微软雅黑" panose="020B0503020204020204" charset="-122"/>
              </a:rPr>
              <a:t>★习近平指出，加强党的基层组织建设，关键是从严抓好落实★</a:t>
            </a:r>
          </a:p>
        </p:txBody>
      </p:sp>
      <p:grpSp>
        <p:nvGrpSpPr>
          <p:cNvPr id="5" name="Group 2"/>
          <p:cNvGrpSpPr/>
          <p:nvPr/>
        </p:nvGrpSpPr>
        <p:grpSpPr>
          <a:xfrm>
            <a:off x="3049214" y="1820398"/>
            <a:ext cx="2054255" cy="1536017"/>
            <a:chOff x="4657725" y="946151"/>
            <a:chExt cx="2441575" cy="1825625"/>
          </a:xfrm>
          <a:gradFill>
            <a:gsLst>
              <a:gs pos="0">
                <a:srgbClr val="FE1F01"/>
              </a:gs>
              <a:gs pos="100000">
                <a:srgbClr val="D40000"/>
              </a:gs>
            </a:gsLst>
            <a:lin ang="0" scaled="0"/>
          </a:gradFill>
        </p:grpSpPr>
        <p:sp>
          <p:nvSpPr>
            <p:cNvPr id="6" name="Freeform 3"/>
            <p:cNvSpPr/>
            <p:nvPr/>
          </p:nvSpPr>
          <p:spPr bwMode="auto">
            <a:xfrm>
              <a:off x="5953125" y="2046288"/>
              <a:ext cx="1146175" cy="593725"/>
            </a:xfrm>
            <a:custGeom>
              <a:avLst/>
              <a:gdLst>
                <a:gd name="T0" fmla="*/ 849 w 904"/>
                <a:gd name="T1" fmla="*/ 0 h 468"/>
                <a:gd name="T2" fmla="*/ 873 w 904"/>
                <a:gd name="T3" fmla="*/ 58 h 468"/>
                <a:gd name="T4" fmla="*/ 507 w 904"/>
                <a:gd name="T5" fmla="*/ 436 h 468"/>
                <a:gd name="T6" fmla="*/ 396 w 904"/>
                <a:gd name="T7" fmla="*/ 436 h 468"/>
                <a:gd name="T8" fmla="*/ 30 w 904"/>
                <a:gd name="T9" fmla="*/ 58 h 468"/>
                <a:gd name="T10" fmla="*/ 55 w 904"/>
                <a:gd name="T11" fmla="*/ 0 h 468"/>
                <a:gd name="T12" fmla="*/ 849 w 90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904" h="468">
                  <a:moveTo>
                    <a:pt x="849" y="0"/>
                  </a:moveTo>
                  <a:cubicBezTo>
                    <a:pt x="893" y="0"/>
                    <a:pt x="904" y="26"/>
                    <a:pt x="873" y="58"/>
                  </a:cubicBezTo>
                  <a:cubicBezTo>
                    <a:pt x="507" y="436"/>
                    <a:pt x="507" y="436"/>
                    <a:pt x="507" y="436"/>
                  </a:cubicBezTo>
                  <a:cubicBezTo>
                    <a:pt x="477" y="468"/>
                    <a:pt x="427" y="468"/>
                    <a:pt x="396" y="436"/>
                  </a:cubicBezTo>
                  <a:cubicBezTo>
                    <a:pt x="30" y="58"/>
                    <a:pt x="30" y="58"/>
                    <a:pt x="30" y="58"/>
                  </a:cubicBezTo>
                  <a:cubicBezTo>
                    <a:pt x="0" y="26"/>
                    <a:pt x="11" y="0"/>
                    <a:pt x="55" y="0"/>
                  </a:cubicBezTo>
                  <a:lnTo>
                    <a:pt x="849" y="0"/>
                  </a:lnTo>
                  <a:close/>
                </a:path>
              </a:pathLst>
            </a:custGeom>
            <a:grpFill/>
            <a:ln>
              <a:noFill/>
            </a:ln>
          </p:spPr>
          <p:txBody>
            <a:bodyPr vert="horz" wrap="square" lIns="91440" tIns="45720" rIns="91440" bIns="45720" numCol="1" anchor="t" anchorCtr="0" compatLnSpc="1"/>
            <a:lstStyle/>
            <a:p>
              <a:pPr defTabSz="914400">
                <a:defRPr/>
              </a:pPr>
              <a:endParaRPr lang="en-US" sz="1800" kern="0">
                <a:solidFill>
                  <a:prstClr val="black"/>
                </a:solidFill>
                <a:latin typeface="Arial" panose="020B0604020202020204"/>
                <a:ea typeface="微软雅黑" panose="020B0503020204020204" charset="-122"/>
              </a:endParaRPr>
            </a:p>
          </p:txBody>
        </p:sp>
        <p:sp>
          <p:nvSpPr>
            <p:cNvPr id="7" name="Freeform 4"/>
            <p:cNvSpPr/>
            <p:nvPr/>
          </p:nvSpPr>
          <p:spPr bwMode="auto">
            <a:xfrm>
              <a:off x="4657725" y="946151"/>
              <a:ext cx="2151063" cy="1825625"/>
            </a:xfrm>
            <a:custGeom>
              <a:avLst/>
              <a:gdLst>
                <a:gd name="T0" fmla="*/ 848 w 1696"/>
                <a:gd name="T1" fmla="*/ 0 h 1440"/>
                <a:gd name="T2" fmla="*/ 0 w 1696"/>
                <a:gd name="T3" fmla="*/ 848 h 1440"/>
                <a:gd name="T4" fmla="*/ 241 w 1696"/>
                <a:gd name="T5" fmla="*/ 1440 h 1440"/>
                <a:gd name="T6" fmla="*/ 718 w 1696"/>
                <a:gd name="T7" fmla="*/ 1209 h 1440"/>
                <a:gd name="T8" fmla="*/ 464 w 1696"/>
                <a:gd name="T9" fmla="*/ 848 h 1440"/>
                <a:gd name="T10" fmla="*/ 848 w 1696"/>
                <a:gd name="T11" fmla="*/ 464 h 1440"/>
                <a:gd name="T12" fmla="*/ 1232 w 1696"/>
                <a:gd name="T13" fmla="*/ 848 h 1440"/>
                <a:gd name="T14" fmla="*/ 1213 w 1696"/>
                <a:gd name="T15" fmla="*/ 966 h 1440"/>
                <a:gd name="T16" fmla="*/ 1293 w 1696"/>
                <a:gd name="T17" fmla="*/ 966 h 1440"/>
                <a:gd name="T18" fmla="*/ 1293 w 1696"/>
                <a:gd name="T19" fmla="*/ 1062 h 1440"/>
                <a:gd name="T20" fmla="*/ 1669 w 1696"/>
                <a:gd name="T21" fmla="*/ 1062 h 1440"/>
                <a:gd name="T22" fmla="*/ 1696 w 1696"/>
                <a:gd name="T23" fmla="*/ 848 h 1440"/>
                <a:gd name="T24" fmla="*/ 848 w 1696"/>
                <a:gd name="T25" fmla="*/ 0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96" h="1440">
                  <a:moveTo>
                    <a:pt x="848" y="0"/>
                  </a:moveTo>
                  <a:cubicBezTo>
                    <a:pt x="380" y="0"/>
                    <a:pt x="0" y="380"/>
                    <a:pt x="0" y="848"/>
                  </a:cubicBezTo>
                  <a:cubicBezTo>
                    <a:pt x="0" y="1078"/>
                    <a:pt x="92" y="1287"/>
                    <a:pt x="241" y="1440"/>
                  </a:cubicBezTo>
                  <a:cubicBezTo>
                    <a:pt x="374" y="1315"/>
                    <a:pt x="540" y="1235"/>
                    <a:pt x="718" y="1209"/>
                  </a:cubicBezTo>
                  <a:cubicBezTo>
                    <a:pt x="570" y="1156"/>
                    <a:pt x="464" y="1014"/>
                    <a:pt x="464" y="848"/>
                  </a:cubicBezTo>
                  <a:cubicBezTo>
                    <a:pt x="464" y="636"/>
                    <a:pt x="636" y="464"/>
                    <a:pt x="848" y="464"/>
                  </a:cubicBezTo>
                  <a:cubicBezTo>
                    <a:pt x="1060" y="464"/>
                    <a:pt x="1232" y="636"/>
                    <a:pt x="1232" y="848"/>
                  </a:cubicBezTo>
                  <a:cubicBezTo>
                    <a:pt x="1232" y="889"/>
                    <a:pt x="1225" y="929"/>
                    <a:pt x="1213" y="966"/>
                  </a:cubicBezTo>
                  <a:cubicBezTo>
                    <a:pt x="1293" y="966"/>
                    <a:pt x="1293" y="966"/>
                    <a:pt x="1293" y="966"/>
                  </a:cubicBezTo>
                  <a:cubicBezTo>
                    <a:pt x="1293" y="1062"/>
                    <a:pt x="1293" y="1062"/>
                    <a:pt x="1293" y="1062"/>
                  </a:cubicBezTo>
                  <a:cubicBezTo>
                    <a:pt x="1669" y="1062"/>
                    <a:pt x="1669" y="1062"/>
                    <a:pt x="1669" y="1062"/>
                  </a:cubicBezTo>
                  <a:cubicBezTo>
                    <a:pt x="1687" y="994"/>
                    <a:pt x="1696" y="922"/>
                    <a:pt x="1696" y="848"/>
                  </a:cubicBezTo>
                  <a:cubicBezTo>
                    <a:pt x="1696" y="380"/>
                    <a:pt x="1316" y="0"/>
                    <a:pt x="848" y="0"/>
                  </a:cubicBezTo>
                  <a:close/>
                </a:path>
              </a:pathLst>
            </a:custGeom>
            <a:grpFill/>
            <a:ln>
              <a:noFill/>
            </a:ln>
          </p:spPr>
          <p:txBody>
            <a:bodyPr vert="horz" wrap="square" lIns="91440" tIns="45720" rIns="91440" bIns="45720" numCol="1" anchor="t" anchorCtr="0" compatLnSpc="1"/>
            <a:lstStyle/>
            <a:p>
              <a:pPr defTabSz="914400">
                <a:defRPr/>
              </a:pPr>
              <a:endParaRPr lang="en-US" sz="1800" kern="0">
                <a:solidFill>
                  <a:prstClr val="black"/>
                </a:solidFill>
                <a:latin typeface="Arial" panose="020B0604020202020204"/>
                <a:ea typeface="微软雅黑" panose="020B0503020204020204" charset="-122"/>
              </a:endParaRPr>
            </a:p>
          </p:txBody>
        </p:sp>
      </p:grpSp>
      <p:grpSp>
        <p:nvGrpSpPr>
          <p:cNvPr id="8" name="Group 5"/>
          <p:cNvGrpSpPr/>
          <p:nvPr/>
        </p:nvGrpSpPr>
        <p:grpSpPr>
          <a:xfrm>
            <a:off x="3049214" y="2923659"/>
            <a:ext cx="1536017" cy="2028878"/>
            <a:chOff x="4657725" y="2257426"/>
            <a:chExt cx="1825625" cy="2411413"/>
          </a:xfrm>
          <a:gradFill>
            <a:gsLst>
              <a:gs pos="0">
                <a:srgbClr val="FE1F01"/>
              </a:gs>
              <a:gs pos="100000">
                <a:srgbClr val="D40000"/>
              </a:gs>
            </a:gsLst>
            <a:lin ang="0" scaled="0"/>
          </a:gradFill>
        </p:grpSpPr>
        <p:sp>
          <p:nvSpPr>
            <p:cNvPr id="9" name="Freeform 6"/>
            <p:cNvSpPr/>
            <p:nvPr/>
          </p:nvSpPr>
          <p:spPr bwMode="auto">
            <a:xfrm>
              <a:off x="5753100" y="2257426"/>
              <a:ext cx="593725" cy="1146175"/>
            </a:xfrm>
            <a:custGeom>
              <a:avLst/>
              <a:gdLst>
                <a:gd name="T0" fmla="*/ 0 w 468"/>
                <a:gd name="T1" fmla="*/ 55 h 904"/>
                <a:gd name="T2" fmla="*/ 57 w 468"/>
                <a:gd name="T3" fmla="*/ 30 h 904"/>
                <a:gd name="T4" fmla="*/ 436 w 468"/>
                <a:gd name="T5" fmla="*/ 397 h 904"/>
                <a:gd name="T6" fmla="*/ 436 w 468"/>
                <a:gd name="T7" fmla="*/ 508 h 904"/>
                <a:gd name="T8" fmla="*/ 57 w 468"/>
                <a:gd name="T9" fmla="*/ 874 h 904"/>
                <a:gd name="T10" fmla="*/ 0 w 468"/>
                <a:gd name="T11" fmla="*/ 849 h 904"/>
                <a:gd name="T12" fmla="*/ 0 w 468"/>
                <a:gd name="T13" fmla="*/ 55 h 904"/>
              </a:gdLst>
              <a:ahLst/>
              <a:cxnLst>
                <a:cxn ang="0">
                  <a:pos x="T0" y="T1"/>
                </a:cxn>
                <a:cxn ang="0">
                  <a:pos x="T2" y="T3"/>
                </a:cxn>
                <a:cxn ang="0">
                  <a:pos x="T4" y="T5"/>
                </a:cxn>
                <a:cxn ang="0">
                  <a:pos x="T6" y="T7"/>
                </a:cxn>
                <a:cxn ang="0">
                  <a:pos x="T8" y="T9"/>
                </a:cxn>
                <a:cxn ang="0">
                  <a:pos x="T10" y="T11"/>
                </a:cxn>
                <a:cxn ang="0">
                  <a:pos x="T12" y="T13"/>
                </a:cxn>
              </a:cxnLst>
              <a:rect l="0" t="0" r="r" b="b"/>
              <a:pathLst>
                <a:path w="468" h="904">
                  <a:moveTo>
                    <a:pt x="0" y="55"/>
                  </a:moveTo>
                  <a:cubicBezTo>
                    <a:pt x="0" y="11"/>
                    <a:pt x="26" y="0"/>
                    <a:pt x="57" y="30"/>
                  </a:cubicBezTo>
                  <a:cubicBezTo>
                    <a:pt x="436" y="397"/>
                    <a:pt x="436" y="397"/>
                    <a:pt x="436" y="397"/>
                  </a:cubicBezTo>
                  <a:cubicBezTo>
                    <a:pt x="468" y="427"/>
                    <a:pt x="468" y="477"/>
                    <a:pt x="436" y="508"/>
                  </a:cubicBezTo>
                  <a:cubicBezTo>
                    <a:pt x="57" y="874"/>
                    <a:pt x="57" y="874"/>
                    <a:pt x="57" y="874"/>
                  </a:cubicBezTo>
                  <a:cubicBezTo>
                    <a:pt x="26" y="904"/>
                    <a:pt x="0" y="893"/>
                    <a:pt x="0" y="849"/>
                  </a:cubicBezTo>
                  <a:lnTo>
                    <a:pt x="0" y="55"/>
                  </a:lnTo>
                  <a:close/>
                </a:path>
              </a:pathLst>
            </a:custGeom>
            <a:grpFill/>
            <a:ln>
              <a:noFill/>
            </a:ln>
          </p:spPr>
          <p:txBody>
            <a:bodyPr vert="horz" wrap="square" lIns="91440" tIns="45720" rIns="91440" bIns="45720" numCol="1" anchor="t" anchorCtr="0" compatLnSpc="1"/>
            <a:lstStyle/>
            <a:p>
              <a:pPr defTabSz="914400">
                <a:defRPr/>
              </a:pPr>
              <a:endParaRPr lang="en-US" sz="1800" kern="0">
                <a:solidFill>
                  <a:prstClr val="black"/>
                </a:solidFill>
                <a:latin typeface="Arial" panose="020B0604020202020204"/>
                <a:ea typeface="微软雅黑" panose="020B0503020204020204" charset="-122"/>
              </a:endParaRPr>
            </a:p>
          </p:txBody>
        </p:sp>
        <p:sp>
          <p:nvSpPr>
            <p:cNvPr id="10" name="Freeform 7"/>
            <p:cNvSpPr/>
            <p:nvPr/>
          </p:nvSpPr>
          <p:spPr bwMode="auto">
            <a:xfrm>
              <a:off x="4657725" y="2517776"/>
              <a:ext cx="1825625" cy="2151063"/>
            </a:xfrm>
            <a:custGeom>
              <a:avLst/>
              <a:gdLst>
                <a:gd name="T0" fmla="*/ 1209 w 1440"/>
                <a:gd name="T1" fmla="*/ 978 h 1696"/>
                <a:gd name="T2" fmla="*/ 848 w 1440"/>
                <a:gd name="T3" fmla="*/ 1232 h 1696"/>
                <a:gd name="T4" fmla="*/ 464 w 1440"/>
                <a:gd name="T5" fmla="*/ 848 h 1696"/>
                <a:gd name="T6" fmla="*/ 848 w 1440"/>
                <a:gd name="T7" fmla="*/ 464 h 1696"/>
                <a:gd name="T8" fmla="*/ 969 w 1440"/>
                <a:gd name="T9" fmla="*/ 483 h 1696"/>
                <a:gd name="T10" fmla="*/ 969 w 1440"/>
                <a:gd name="T11" fmla="*/ 9 h 1696"/>
                <a:gd name="T12" fmla="*/ 848 w 1440"/>
                <a:gd name="T13" fmla="*/ 0 h 1696"/>
                <a:gd name="T14" fmla="*/ 0 w 1440"/>
                <a:gd name="T15" fmla="*/ 848 h 1696"/>
                <a:gd name="T16" fmla="*/ 848 w 1440"/>
                <a:gd name="T17" fmla="*/ 1696 h 1696"/>
                <a:gd name="T18" fmla="*/ 1440 w 1440"/>
                <a:gd name="T19" fmla="*/ 1455 h 1696"/>
                <a:gd name="T20" fmla="*/ 1209 w 1440"/>
                <a:gd name="T21" fmla="*/ 978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40" h="1696">
                  <a:moveTo>
                    <a:pt x="1209" y="978"/>
                  </a:moveTo>
                  <a:cubicBezTo>
                    <a:pt x="1156" y="1126"/>
                    <a:pt x="1014" y="1232"/>
                    <a:pt x="848" y="1232"/>
                  </a:cubicBezTo>
                  <a:cubicBezTo>
                    <a:pt x="636" y="1232"/>
                    <a:pt x="464" y="1060"/>
                    <a:pt x="464" y="848"/>
                  </a:cubicBezTo>
                  <a:cubicBezTo>
                    <a:pt x="464" y="636"/>
                    <a:pt x="636" y="464"/>
                    <a:pt x="848" y="464"/>
                  </a:cubicBezTo>
                  <a:cubicBezTo>
                    <a:pt x="890" y="464"/>
                    <a:pt x="931" y="471"/>
                    <a:pt x="969" y="483"/>
                  </a:cubicBezTo>
                  <a:cubicBezTo>
                    <a:pt x="969" y="9"/>
                    <a:pt x="969" y="9"/>
                    <a:pt x="969" y="9"/>
                  </a:cubicBezTo>
                  <a:cubicBezTo>
                    <a:pt x="929" y="3"/>
                    <a:pt x="889" y="0"/>
                    <a:pt x="848" y="0"/>
                  </a:cubicBezTo>
                  <a:cubicBezTo>
                    <a:pt x="380" y="0"/>
                    <a:pt x="0" y="380"/>
                    <a:pt x="0" y="848"/>
                  </a:cubicBezTo>
                  <a:cubicBezTo>
                    <a:pt x="0" y="1316"/>
                    <a:pt x="380" y="1696"/>
                    <a:pt x="848" y="1696"/>
                  </a:cubicBezTo>
                  <a:cubicBezTo>
                    <a:pt x="1078" y="1696"/>
                    <a:pt x="1287" y="1604"/>
                    <a:pt x="1440" y="1455"/>
                  </a:cubicBezTo>
                  <a:cubicBezTo>
                    <a:pt x="1315" y="1322"/>
                    <a:pt x="1235" y="1156"/>
                    <a:pt x="1209" y="978"/>
                  </a:cubicBezTo>
                  <a:close/>
                </a:path>
              </a:pathLst>
            </a:custGeom>
            <a:grpFill/>
            <a:ln>
              <a:noFill/>
            </a:ln>
          </p:spPr>
          <p:txBody>
            <a:bodyPr vert="horz" wrap="square" lIns="91440" tIns="45720" rIns="91440" bIns="45720" numCol="1" anchor="t" anchorCtr="0" compatLnSpc="1"/>
            <a:lstStyle/>
            <a:p>
              <a:pPr defTabSz="914400">
                <a:defRPr/>
              </a:pPr>
              <a:endParaRPr lang="en-US" sz="1800" kern="0">
                <a:solidFill>
                  <a:prstClr val="black"/>
                </a:solidFill>
                <a:latin typeface="Arial" panose="020B0604020202020204"/>
                <a:ea typeface="微软雅黑" panose="020B0503020204020204" charset="-122"/>
              </a:endParaRPr>
            </a:p>
          </p:txBody>
        </p:sp>
      </p:grpSp>
      <p:grpSp>
        <p:nvGrpSpPr>
          <p:cNvPr id="11" name="Group 8"/>
          <p:cNvGrpSpPr/>
          <p:nvPr/>
        </p:nvGrpSpPr>
        <p:grpSpPr>
          <a:xfrm>
            <a:off x="4139118" y="3416519"/>
            <a:ext cx="2042234" cy="1536017"/>
            <a:chOff x="5953125" y="2843213"/>
            <a:chExt cx="2427288" cy="1825625"/>
          </a:xfrm>
          <a:gradFill>
            <a:gsLst>
              <a:gs pos="0">
                <a:srgbClr val="FE1F01"/>
              </a:gs>
              <a:gs pos="100000">
                <a:srgbClr val="D40000"/>
              </a:gs>
            </a:gsLst>
            <a:lin ang="0" scaled="0"/>
          </a:gradFill>
        </p:grpSpPr>
        <p:sp>
          <p:nvSpPr>
            <p:cNvPr id="12" name="Freeform 9"/>
            <p:cNvSpPr/>
            <p:nvPr/>
          </p:nvSpPr>
          <p:spPr bwMode="auto">
            <a:xfrm>
              <a:off x="5953125" y="2989263"/>
              <a:ext cx="1146175" cy="593725"/>
            </a:xfrm>
            <a:custGeom>
              <a:avLst/>
              <a:gdLst>
                <a:gd name="T0" fmla="*/ 55 w 904"/>
                <a:gd name="T1" fmla="*/ 468 h 468"/>
                <a:gd name="T2" fmla="*/ 30 w 904"/>
                <a:gd name="T3" fmla="*/ 411 h 468"/>
                <a:gd name="T4" fmla="*/ 396 w 904"/>
                <a:gd name="T5" fmla="*/ 32 h 468"/>
                <a:gd name="T6" fmla="*/ 507 w 904"/>
                <a:gd name="T7" fmla="*/ 32 h 468"/>
                <a:gd name="T8" fmla="*/ 873 w 904"/>
                <a:gd name="T9" fmla="*/ 411 h 468"/>
                <a:gd name="T10" fmla="*/ 849 w 904"/>
                <a:gd name="T11" fmla="*/ 468 h 468"/>
                <a:gd name="T12" fmla="*/ 55 w 904"/>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904" h="468">
                  <a:moveTo>
                    <a:pt x="55" y="468"/>
                  </a:moveTo>
                  <a:cubicBezTo>
                    <a:pt x="11" y="468"/>
                    <a:pt x="0" y="442"/>
                    <a:pt x="30" y="411"/>
                  </a:cubicBezTo>
                  <a:cubicBezTo>
                    <a:pt x="396" y="32"/>
                    <a:pt x="396" y="32"/>
                    <a:pt x="396" y="32"/>
                  </a:cubicBezTo>
                  <a:cubicBezTo>
                    <a:pt x="427" y="0"/>
                    <a:pt x="477" y="0"/>
                    <a:pt x="507" y="32"/>
                  </a:cubicBezTo>
                  <a:cubicBezTo>
                    <a:pt x="873" y="411"/>
                    <a:pt x="873" y="411"/>
                    <a:pt x="873" y="411"/>
                  </a:cubicBezTo>
                  <a:cubicBezTo>
                    <a:pt x="904" y="442"/>
                    <a:pt x="893" y="468"/>
                    <a:pt x="849" y="468"/>
                  </a:cubicBezTo>
                  <a:lnTo>
                    <a:pt x="55" y="468"/>
                  </a:lnTo>
                  <a:close/>
                </a:path>
              </a:pathLst>
            </a:custGeom>
            <a:grpFill/>
            <a:ln>
              <a:noFill/>
            </a:ln>
          </p:spPr>
          <p:txBody>
            <a:bodyPr vert="horz" wrap="square" lIns="91440" tIns="45720" rIns="91440" bIns="45720" numCol="1" anchor="t" anchorCtr="0" compatLnSpc="1"/>
            <a:lstStyle/>
            <a:p>
              <a:pPr defTabSz="914400">
                <a:defRPr/>
              </a:pPr>
              <a:endParaRPr lang="en-US" sz="1800" kern="0">
                <a:solidFill>
                  <a:prstClr val="black"/>
                </a:solidFill>
                <a:latin typeface="Arial" panose="020B0604020202020204"/>
                <a:ea typeface="微软雅黑" panose="020B0503020204020204" charset="-122"/>
              </a:endParaRPr>
            </a:p>
          </p:txBody>
        </p:sp>
        <p:sp>
          <p:nvSpPr>
            <p:cNvPr id="13" name="Freeform 10"/>
            <p:cNvSpPr/>
            <p:nvPr/>
          </p:nvSpPr>
          <p:spPr bwMode="auto">
            <a:xfrm>
              <a:off x="6230938" y="2843213"/>
              <a:ext cx="2149475" cy="1825625"/>
            </a:xfrm>
            <a:custGeom>
              <a:avLst/>
              <a:gdLst>
                <a:gd name="T0" fmla="*/ 978 w 1696"/>
                <a:gd name="T1" fmla="*/ 231 h 1440"/>
                <a:gd name="T2" fmla="*/ 1232 w 1696"/>
                <a:gd name="T3" fmla="*/ 592 h 1440"/>
                <a:gd name="T4" fmla="*/ 848 w 1696"/>
                <a:gd name="T5" fmla="*/ 976 h 1440"/>
                <a:gd name="T6" fmla="*/ 464 w 1696"/>
                <a:gd name="T7" fmla="*/ 592 h 1440"/>
                <a:gd name="T8" fmla="*/ 487 w 1696"/>
                <a:gd name="T9" fmla="*/ 462 h 1440"/>
                <a:gd name="T10" fmla="*/ 10 w 1696"/>
                <a:gd name="T11" fmla="*/ 462 h 1440"/>
                <a:gd name="T12" fmla="*/ 0 w 1696"/>
                <a:gd name="T13" fmla="*/ 592 h 1440"/>
                <a:gd name="T14" fmla="*/ 848 w 1696"/>
                <a:gd name="T15" fmla="*/ 1440 h 1440"/>
                <a:gd name="T16" fmla="*/ 1696 w 1696"/>
                <a:gd name="T17" fmla="*/ 592 h 1440"/>
                <a:gd name="T18" fmla="*/ 1455 w 1696"/>
                <a:gd name="T19" fmla="*/ 0 h 1440"/>
                <a:gd name="T20" fmla="*/ 978 w 1696"/>
                <a:gd name="T21" fmla="*/ 231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6" h="1440">
                  <a:moveTo>
                    <a:pt x="978" y="231"/>
                  </a:moveTo>
                  <a:cubicBezTo>
                    <a:pt x="1126" y="284"/>
                    <a:pt x="1232" y="426"/>
                    <a:pt x="1232" y="592"/>
                  </a:cubicBezTo>
                  <a:cubicBezTo>
                    <a:pt x="1232" y="804"/>
                    <a:pt x="1060" y="976"/>
                    <a:pt x="848" y="976"/>
                  </a:cubicBezTo>
                  <a:cubicBezTo>
                    <a:pt x="636" y="976"/>
                    <a:pt x="464" y="804"/>
                    <a:pt x="464" y="592"/>
                  </a:cubicBezTo>
                  <a:cubicBezTo>
                    <a:pt x="464" y="546"/>
                    <a:pt x="472" y="503"/>
                    <a:pt x="487" y="462"/>
                  </a:cubicBezTo>
                  <a:cubicBezTo>
                    <a:pt x="10" y="462"/>
                    <a:pt x="10" y="462"/>
                    <a:pt x="10" y="462"/>
                  </a:cubicBezTo>
                  <a:cubicBezTo>
                    <a:pt x="3" y="504"/>
                    <a:pt x="0" y="548"/>
                    <a:pt x="0" y="592"/>
                  </a:cubicBezTo>
                  <a:cubicBezTo>
                    <a:pt x="0" y="1060"/>
                    <a:pt x="380" y="1440"/>
                    <a:pt x="848" y="1440"/>
                  </a:cubicBezTo>
                  <a:cubicBezTo>
                    <a:pt x="1316" y="1440"/>
                    <a:pt x="1696" y="1060"/>
                    <a:pt x="1696" y="592"/>
                  </a:cubicBezTo>
                  <a:cubicBezTo>
                    <a:pt x="1696" y="362"/>
                    <a:pt x="1604" y="153"/>
                    <a:pt x="1455" y="0"/>
                  </a:cubicBezTo>
                  <a:cubicBezTo>
                    <a:pt x="1322" y="125"/>
                    <a:pt x="1156" y="205"/>
                    <a:pt x="978" y="231"/>
                  </a:cubicBezTo>
                  <a:close/>
                </a:path>
              </a:pathLst>
            </a:custGeom>
            <a:grpFill/>
            <a:ln>
              <a:noFill/>
            </a:ln>
          </p:spPr>
          <p:txBody>
            <a:bodyPr vert="horz" wrap="square" lIns="91440" tIns="45720" rIns="91440" bIns="45720" numCol="1" anchor="t" anchorCtr="0" compatLnSpc="1"/>
            <a:lstStyle/>
            <a:p>
              <a:pPr defTabSz="914400">
                <a:defRPr/>
              </a:pPr>
              <a:endParaRPr lang="en-US" sz="1800" kern="0">
                <a:solidFill>
                  <a:prstClr val="black"/>
                </a:solidFill>
                <a:latin typeface="Arial" panose="020B0604020202020204"/>
                <a:ea typeface="微软雅黑" panose="020B0503020204020204" charset="-122"/>
              </a:endParaRPr>
            </a:p>
          </p:txBody>
        </p:sp>
      </p:grpSp>
      <p:grpSp>
        <p:nvGrpSpPr>
          <p:cNvPr id="14" name="Group 11"/>
          <p:cNvGrpSpPr/>
          <p:nvPr/>
        </p:nvGrpSpPr>
        <p:grpSpPr>
          <a:xfrm>
            <a:off x="4645335" y="1820399"/>
            <a:ext cx="1536017" cy="2067612"/>
            <a:chOff x="6554788" y="946151"/>
            <a:chExt cx="1825625" cy="2457450"/>
          </a:xfrm>
          <a:gradFill>
            <a:gsLst>
              <a:gs pos="0">
                <a:srgbClr val="FE1F01"/>
              </a:gs>
              <a:gs pos="100000">
                <a:srgbClr val="D40000"/>
              </a:gs>
            </a:gsLst>
            <a:lin ang="0" scaled="0"/>
          </a:gradFill>
        </p:grpSpPr>
        <p:sp>
          <p:nvSpPr>
            <p:cNvPr id="15" name="Freeform 12"/>
            <p:cNvSpPr/>
            <p:nvPr/>
          </p:nvSpPr>
          <p:spPr bwMode="auto">
            <a:xfrm>
              <a:off x="6691313" y="2257426"/>
              <a:ext cx="593725" cy="1146175"/>
            </a:xfrm>
            <a:custGeom>
              <a:avLst/>
              <a:gdLst>
                <a:gd name="T0" fmla="*/ 468 w 468"/>
                <a:gd name="T1" fmla="*/ 849 h 904"/>
                <a:gd name="T2" fmla="*/ 410 w 468"/>
                <a:gd name="T3" fmla="*/ 874 h 904"/>
                <a:gd name="T4" fmla="*/ 32 w 468"/>
                <a:gd name="T5" fmla="*/ 508 h 904"/>
                <a:gd name="T6" fmla="*/ 32 w 468"/>
                <a:gd name="T7" fmla="*/ 397 h 904"/>
                <a:gd name="T8" fmla="*/ 410 w 468"/>
                <a:gd name="T9" fmla="*/ 30 h 904"/>
                <a:gd name="T10" fmla="*/ 468 w 468"/>
                <a:gd name="T11" fmla="*/ 55 h 904"/>
                <a:gd name="T12" fmla="*/ 468 w 468"/>
                <a:gd name="T13" fmla="*/ 849 h 904"/>
              </a:gdLst>
              <a:ahLst/>
              <a:cxnLst>
                <a:cxn ang="0">
                  <a:pos x="T0" y="T1"/>
                </a:cxn>
                <a:cxn ang="0">
                  <a:pos x="T2" y="T3"/>
                </a:cxn>
                <a:cxn ang="0">
                  <a:pos x="T4" y="T5"/>
                </a:cxn>
                <a:cxn ang="0">
                  <a:pos x="T6" y="T7"/>
                </a:cxn>
                <a:cxn ang="0">
                  <a:pos x="T8" y="T9"/>
                </a:cxn>
                <a:cxn ang="0">
                  <a:pos x="T10" y="T11"/>
                </a:cxn>
                <a:cxn ang="0">
                  <a:pos x="T12" y="T13"/>
                </a:cxn>
              </a:cxnLst>
              <a:rect l="0" t="0" r="r" b="b"/>
              <a:pathLst>
                <a:path w="468" h="904">
                  <a:moveTo>
                    <a:pt x="468" y="849"/>
                  </a:moveTo>
                  <a:cubicBezTo>
                    <a:pt x="468" y="893"/>
                    <a:pt x="442" y="904"/>
                    <a:pt x="410" y="874"/>
                  </a:cubicBezTo>
                  <a:cubicBezTo>
                    <a:pt x="32" y="508"/>
                    <a:pt x="32" y="508"/>
                    <a:pt x="32" y="508"/>
                  </a:cubicBezTo>
                  <a:cubicBezTo>
                    <a:pt x="0" y="477"/>
                    <a:pt x="0" y="427"/>
                    <a:pt x="32" y="397"/>
                  </a:cubicBezTo>
                  <a:cubicBezTo>
                    <a:pt x="410" y="30"/>
                    <a:pt x="410" y="30"/>
                    <a:pt x="410" y="30"/>
                  </a:cubicBezTo>
                  <a:cubicBezTo>
                    <a:pt x="442" y="0"/>
                    <a:pt x="468" y="11"/>
                    <a:pt x="468" y="55"/>
                  </a:cubicBezTo>
                  <a:lnTo>
                    <a:pt x="468" y="849"/>
                  </a:lnTo>
                  <a:close/>
                </a:path>
              </a:pathLst>
            </a:custGeom>
            <a:grpFill/>
            <a:ln>
              <a:noFill/>
            </a:ln>
          </p:spPr>
          <p:txBody>
            <a:bodyPr vert="horz" wrap="square" lIns="91440" tIns="45720" rIns="91440" bIns="45720" numCol="1" anchor="t" anchorCtr="0" compatLnSpc="1"/>
            <a:lstStyle/>
            <a:p>
              <a:pPr defTabSz="914400">
                <a:defRPr/>
              </a:pPr>
              <a:endParaRPr lang="en-US" sz="1800" kern="0">
                <a:solidFill>
                  <a:prstClr val="black"/>
                </a:solidFill>
                <a:latin typeface="Arial" panose="020B0604020202020204"/>
                <a:ea typeface="微软雅黑" panose="020B0503020204020204" charset="-122"/>
              </a:endParaRPr>
            </a:p>
          </p:txBody>
        </p:sp>
        <p:sp>
          <p:nvSpPr>
            <p:cNvPr id="16" name="Freeform 13"/>
            <p:cNvSpPr/>
            <p:nvPr/>
          </p:nvSpPr>
          <p:spPr bwMode="auto">
            <a:xfrm>
              <a:off x="6554788" y="946151"/>
              <a:ext cx="1825625" cy="2151063"/>
            </a:xfrm>
            <a:custGeom>
              <a:avLst/>
              <a:gdLst>
                <a:gd name="T0" fmla="*/ 592 w 1440"/>
                <a:gd name="T1" fmla="*/ 0 h 1696"/>
                <a:gd name="T2" fmla="*/ 0 w 1440"/>
                <a:gd name="T3" fmla="*/ 241 h 1696"/>
                <a:gd name="T4" fmla="*/ 231 w 1440"/>
                <a:gd name="T5" fmla="*/ 718 h 1696"/>
                <a:gd name="T6" fmla="*/ 592 w 1440"/>
                <a:gd name="T7" fmla="*/ 464 h 1696"/>
                <a:gd name="T8" fmla="*/ 976 w 1440"/>
                <a:gd name="T9" fmla="*/ 848 h 1696"/>
                <a:gd name="T10" fmla="*/ 592 w 1440"/>
                <a:gd name="T11" fmla="*/ 1232 h 1696"/>
                <a:gd name="T12" fmla="*/ 452 w 1440"/>
                <a:gd name="T13" fmla="*/ 1206 h 1696"/>
                <a:gd name="T14" fmla="*/ 452 w 1440"/>
                <a:gd name="T15" fmla="*/ 1300 h 1696"/>
                <a:gd name="T16" fmla="*/ 389 w 1440"/>
                <a:gd name="T17" fmla="*/ 1300 h 1696"/>
                <a:gd name="T18" fmla="*/ 389 w 1440"/>
                <a:gd name="T19" fmla="*/ 1671 h 1696"/>
                <a:gd name="T20" fmla="*/ 592 w 1440"/>
                <a:gd name="T21" fmla="*/ 1696 h 1696"/>
                <a:gd name="T22" fmla="*/ 1440 w 1440"/>
                <a:gd name="T23" fmla="*/ 848 h 1696"/>
                <a:gd name="T24" fmla="*/ 592 w 1440"/>
                <a:gd name="T25" fmla="*/ 0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40" h="1696">
                  <a:moveTo>
                    <a:pt x="592" y="0"/>
                  </a:moveTo>
                  <a:cubicBezTo>
                    <a:pt x="362" y="0"/>
                    <a:pt x="153" y="92"/>
                    <a:pt x="0" y="241"/>
                  </a:cubicBezTo>
                  <a:cubicBezTo>
                    <a:pt x="125" y="374"/>
                    <a:pt x="205" y="540"/>
                    <a:pt x="231" y="718"/>
                  </a:cubicBezTo>
                  <a:cubicBezTo>
                    <a:pt x="284" y="570"/>
                    <a:pt x="426" y="464"/>
                    <a:pt x="592" y="464"/>
                  </a:cubicBezTo>
                  <a:cubicBezTo>
                    <a:pt x="804" y="464"/>
                    <a:pt x="976" y="636"/>
                    <a:pt x="976" y="848"/>
                  </a:cubicBezTo>
                  <a:cubicBezTo>
                    <a:pt x="976" y="1060"/>
                    <a:pt x="804" y="1232"/>
                    <a:pt x="592" y="1232"/>
                  </a:cubicBezTo>
                  <a:cubicBezTo>
                    <a:pt x="543" y="1232"/>
                    <a:pt x="495" y="1223"/>
                    <a:pt x="452" y="1206"/>
                  </a:cubicBezTo>
                  <a:cubicBezTo>
                    <a:pt x="452" y="1300"/>
                    <a:pt x="452" y="1300"/>
                    <a:pt x="452" y="1300"/>
                  </a:cubicBezTo>
                  <a:cubicBezTo>
                    <a:pt x="389" y="1300"/>
                    <a:pt x="389" y="1300"/>
                    <a:pt x="389" y="1300"/>
                  </a:cubicBezTo>
                  <a:cubicBezTo>
                    <a:pt x="389" y="1671"/>
                    <a:pt x="389" y="1671"/>
                    <a:pt x="389" y="1671"/>
                  </a:cubicBezTo>
                  <a:cubicBezTo>
                    <a:pt x="454" y="1687"/>
                    <a:pt x="522" y="1696"/>
                    <a:pt x="592" y="1696"/>
                  </a:cubicBezTo>
                  <a:cubicBezTo>
                    <a:pt x="1060" y="1696"/>
                    <a:pt x="1440" y="1316"/>
                    <a:pt x="1440" y="848"/>
                  </a:cubicBezTo>
                  <a:cubicBezTo>
                    <a:pt x="1440" y="380"/>
                    <a:pt x="1060" y="0"/>
                    <a:pt x="592" y="0"/>
                  </a:cubicBezTo>
                  <a:close/>
                </a:path>
              </a:pathLst>
            </a:custGeom>
            <a:grpFill/>
            <a:ln>
              <a:noFill/>
            </a:ln>
          </p:spPr>
          <p:txBody>
            <a:bodyPr vert="horz" wrap="square" lIns="91440" tIns="45720" rIns="91440" bIns="45720" numCol="1" anchor="t" anchorCtr="0" compatLnSpc="1"/>
            <a:lstStyle/>
            <a:p>
              <a:pPr defTabSz="914400">
                <a:defRPr/>
              </a:pPr>
              <a:endParaRPr lang="en-US" sz="1800" kern="0">
                <a:solidFill>
                  <a:prstClr val="black"/>
                </a:solidFill>
                <a:latin typeface="Arial" panose="020B0604020202020204"/>
                <a:ea typeface="微软雅黑" panose="020B0503020204020204" charset="-122"/>
              </a:endParaRPr>
            </a:p>
          </p:txBody>
        </p:sp>
      </p:grpSp>
      <p:sp>
        <p:nvSpPr>
          <p:cNvPr id="17" name="TextBox 14"/>
          <p:cNvSpPr txBox="1"/>
          <p:nvPr/>
        </p:nvSpPr>
        <p:spPr>
          <a:xfrm rot="18920653">
            <a:off x="3284970" y="2196830"/>
            <a:ext cx="684551" cy="284847"/>
          </a:xfrm>
          <a:prstGeom prst="rect">
            <a:avLst/>
          </a:prstGeom>
          <a:noFill/>
        </p:spPr>
        <p:txBody>
          <a:bodyPr wrap="none" rtlCol="0" anchor="ctr">
            <a:prstTxWarp prst="textArchUp">
              <a:avLst/>
            </a:prstTxWarp>
            <a:spAutoFit/>
          </a:bodyPr>
          <a:lstStyle/>
          <a:p>
            <a:pPr algn="ctr"/>
            <a:r>
              <a:rPr lang="zh-CN" altLang="en-US" sz="1400" dirty="0">
                <a:solidFill>
                  <a:srgbClr val="E7E6E6"/>
                </a:solidFill>
                <a:latin typeface="微软雅黑" panose="020B0503020204020204" charset="-122"/>
                <a:ea typeface="微软雅黑" panose="020B0503020204020204" charset="-122"/>
              </a:rPr>
              <a:t>组织力</a:t>
            </a:r>
            <a:endParaRPr lang="id-ID" sz="1400" dirty="0">
              <a:solidFill>
                <a:srgbClr val="E7E6E6"/>
              </a:solidFill>
              <a:latin typeface="微软雅黑" panose="020B0503020204020204" charset="-122"/>
              <a:ea typeface="微软雅黑" panose="020B0503020204020204" charset="-122"/>
            </a:endParaRPr>
          </a:p>
        </p:txBody>
      </p:sp>
      <p:sp>
        <p:nvSpPr>
          <p:cNvPr id="18" name="TextBox 15"/>
          <p:cNvSpPr txBox="1"/>
          <p:nvPr/>
        </p:nvSpPr>
        <p:spPr>
          <a:xfrm rot="2904439">
            <a:off x="5240600" y="2267678"/>
            <a:ext cx="850888" cy="284847"/>
          </a:xfrm>
          <a:prstGeom prst="rect">
            <a:avLst/>
          </a:prstGeom>
          <a:noFill/>
        </p:spPr>
        <p:txBody>
          <a:bodyPr wrap="none" rtlCol="0" anchor="ctr">
            <a:prstTxWarp prst="textArchUp">
              <a:avLst/>
            </a:prstTxWarp>
            <a:spAutoFit/>
          </a:bodyPr>
          <a:lstStyle/>
          <a:p>
            <a:pPr algn="ctr"/>
            <a:r>
              <a:rPr lang="zh-CN" altLang="en-US" sz="1400" dirty="0">
                <a:solidFill>
                  <a:prstClr val="white"/>
                </a:solidFill>
                <a:latin typeface="微软雅黑" panose="020B0503020204020204" charset="-122"/>
                <a:ea typeface="微软雅黑" panose="020B0503020204020204" charset="-122"/>
              </a:rPr>
              <a:t>党建工作</a:t>
            </a:r>
            <a:endParaRPr lang="id-ID" altLang="zh-CN" sz="1400" dirty="0">
              <a:solidFill>
                <a:prstClr val="white"/>
              </a:solidFill>
              <a:latin typeface="微软雅黑" panose="020B0503020204020204" charset="-122"/>
              <a:ea typeface="微软雅黑" panose="020B0503020204020204" charset="-122"/>
            </a:endParaRPr>
          </a:p>
        </p:txBody>
      </p:sp>
      <p:sp>
        <p:nvSpPr>
          <p:cNvPr id="19" name="TextBox 16"/>
          <p:cNvSpPr txBox="1"/>
          <p:nvPr/>
        </p:nvSpPr>
        <p:spPr>
          <a:xfrm rot="3328205">
            <a:off x="3076241" y="4155008"/>
            <a:ext cx="882784" cy="284847"/>
          </a:xfrm>
          <a:prstGeom prst="rect">
            <a:avLst/>
          </a:prstGeom>
          <a:noFill/>
        </p:spPr>
        <p:txBody>
          <a:bodyPr wrap="none" rtlCol="0" anchor="ctr">
            <a:prstTxWarp prst="textArchDown">
              <a:avLst/>
            </a:prstTxWarp>
            <a:spAutoFit/>
          </a:bodyPr>
          <a:lstStyle/>
          <a:p>
            <a:pPr algn="ctr"/>
            <a:r>
              <a:rPr lang="zh-CN" altLang="en-US" sz="1400" dirty="0">
                <a:solidFill>
                  <a:prstClr val="white"/>
                </a:solidFill>
                <a:latin typeface="微软雅黑" panose="020B0503020204020204" charset="-122"/>
                <a:ea typeface="微软雅黑" panose="020B0503020204020204" charset="-122"/>
              </a:rPr>
              <a:t>社会党组织</a:t>
            </a:r>
            <a:endParaRPr lang="id-ID" altLang="zh-CN" sz="1400" dirty="0">
              <a:solidFill>
                <a:prstClr val="white"/>
              </a:solidFill>
              <a:latin typeface="微软雅黑" panose="020B0503020204020204" charset="-122"/>
              <a:ea typeface="微软雅黑" panose="020B0503020204020204" charset="-122"/>
            </a:endParaRPr>
          </a:p>
        </p:txBody>
      </p:sp>
      <p:sp>
        <p:nvSpPr>
          <p:cNvPr id="20" name="TextBox 17"/>
          <p:cNvSpPr txBox="1"/>
          <p:nvPr/>
        </p:nvSpPr>
        <p:spPr>
          <a:xfrm rot="18872992">
            <a:off x="5121059" y="4278824"/>
            <a:ext cx="906503" cy="284847"/>
          </a:xfrm>
          <a:prstGeom prst="rect">
            <a:avLst/>
          </a:prstGeom>
          <a:noFill/>
        </p:spPr>
        <p:txBody>
          <a:bodyPr wrap="none" rtlCol="0" anchor="ctr">
            <a:prstTxWarp prst="textArchDown">
              <a:avLst/>
            </a:prstTxWarp>
            <a:spAutoFit/>
          </a:bodyPr>
          <a:lstStyle/>
          <a:p>
            <a:pPr algn="ctr"/>
            <a:r>
              <a:rPr lang="zh-CN" altLang="en-US" sz="1400" dirty="0">
                <a:solidFill>
                  <a:prstClr val="white"/>
                </a:solidFill>
                <a:latin typeface="微软雅黑" panose="020B0503020204020204" charset="-122"/>
                <a:ea typeface="微软雅黑" panose="020B0503020204020204" charset="-122"/>
              </a:rPr>
              <a:t>基层党组织</a:t>
            </a:r>
            <a:endParaRPr lang="id-ID" altLang="zh-CN" sz="1400" dirty="0">
              <a:solidFill>
                <a:prstClr val="white"/>
              </a:solidFill>
              <a:latin typeface="微软雅黑" panose="020B0503020204020204" charset="-122"/>
              <a:ea typeface="微软雅黑" panose="020B0503020204020204" charset="-122"/>
            </a:endParaRPr>
          </a:p>
        </p:txBody>
      </p:sp>
      <p:sp>
        <p:nvSpPr>
          <p:cNvPr id="21" name="TextBox 19"/>
          <p:cNvSpPr txBox="1"/>
          <p:nvPr/>
        </p:nvSpPr>
        <p:spPr>
          <a:xfrm>
            <a:off x="2229029" y="1855711"/>
            <a:ext cx="492443" cy="461665"/>
          </a:xfrm>
          <a:prstGeom prst="rect">
            <a:avLst/>
          </a:prstGeom>
          <a:noFill/>
        </p:spPr>
        <p:txBody>
          <a:bodyPr wrap="none" rtlCol="0">
            <a:spAutoFit/>
          </a:bodyPr>
          <a:lstStyle/>
          <a:p>
            <a:pPr defTabSz="914400" fontAlgn="base">
              <a:spcBef>
                <a:spcPct val="0"/>
              </a:spcBef>
              <a:spcAft>
                <a:spcPct val="0"/>
              </a:spcAft>
              <a:defRPr/>
            </a:pPr>
            <a:r>
              <a:rPr lang="zh-CN" altLang="en-US" sz="2400" b="1"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cs typeface="Clear Sans" panose="020B0503030202020304" pitchFamily="34" charset="0"/>
              </a:rPr>
              <a:t>要</a:t>
            </a:r>
            <a:endParaRPr lang="en-US" altLang="zh-CN" sz="2400" b="1"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cs typeface="Clear Sans" panose="020B0503030202020304" pitchFamily="34" charset="0"/>
            </a:endParaRPr>
          </a:p>
        </p:txBody>
      </p:sp>
      <p:sp>
        <p:nvSpPr>
          <p:cNvPr id="22" name="TextBox 20"/>
          <p:cNvSpPr txBox="1"/>
          <p:nvPr/>
        </p:nvSpPr>
        <p:spPr>
          <a:xfrm>
            <a:off x="644210" y="2258967"/>
            <a:ext cx="2077262" cy="923330"/>
          </a:xfrm>
          <a:prstGeom prst="rect">
            <a:avLst/>
          </a:prstGeom>
          <a:noFill/>
        </p:spPr>
        <p:txBody>
          <a:bodyPr wrap="square" rtlCol="0">
            <a:spAutoFit/>
          </a:bodyPr>
          <a:lstStyle/>
          <a:p>
            <a:pPr algn="r" defTabSz="914400">
              <a:lnSpc>
                <a:spcPct val="150000"/>
              </a:lnSpc>
              <a:defRPr/>
            </a:pPr>
            <a:r>
              <a:rPr lang="zh-CN" altLang="en-US" sz="900" kern="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sym typeface="Gill Sans" charset="0"/>
              </a:rPr>
              <a:t>以提升组织力为重点，突出政治功能，健全基层组织，优化组织设置，理顺隶属关系，创新活动方式，扩大基层党的组织覆盖和工作覆盖</a:t>
            </a:r>
            <a:endParaRPr lang="id-ID" altLang="zh-CN" sz="1050" kern="0" dirty="0">
              <a:gradFill>
                <a:gsLst>
                  <a:gs pos="0">
                    <a:prstClr val="black">
                      <a:lumMod val="75000"/>
                      <a:lumOff val="25000"/>
                    </a:prstClr>
                  </a:gs>
                  <a:gs pos="100000">
                    <a:prstClr val="black">
                      <a:lumMod val="85000"/>
                      <a:lumOff val="15000"/>
                    </a:prstClr>
                  </a:gs>
                </a:gsLst>
                <a:lin ang="5400000" scaled="0"/>
              </a:gradFill>
              <a:latin typeface="Arial" panose="020B0604020202020204"/>
              <a:ea typeface="微软雅黑" panose="020B0503020204020204" charset="-122"/>
            </a:endParaRPr>
          </a:p>
        </p:txBody>
      </p:sp>
      <p:sp>
        <p:nvSpPr>
          <p:cNvPr id="23" name="TextBox 21"/>
          <p:cNvSpPr txBox="1"/>
          <p:nvPr/>
        </p:nvSpPr>
        <p:spPr>
          <a:xfrm>
            <a:off x="2229029" y="3568567"/>
            <a:ext cx="492443" cy="461665"/>
          </a:xfrm>
          <a:prstGeom prst="rect">
            <a:avLst/>
          </a:prstGeom>
          <a:noFill/>
        </p:spPr>
        <p:txBody>
          <a:bodyPr wrap="none" rtlCol="0">
            <a:spAutoFit/>
          </a:bodyPr>
          <a:lstStyle/>
          <a:p>
            <a:pPr defTabSz="914400" fontAlgn="base">
              <a:spcBef>
                <a:spcPct val="0"/>
              </a:spcBef>
              <a:spcAft>
                <a:spcPct val="0"/>
              </a:spcAft>
              <a:defRPr/>
            </a:pPr>
            <a:r>
              <a:rPr lang="zh-CN" altLang="en-US" sz="2400" b="1"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cs typeface="Clear Sans" panose="020B0503030202020304" pitchFamily="34" charset="0"/>
              </a:rPr>
              <a:t>要</a:t>
            </a:r>
            <a:endParaRPr lang="en-US" altLang="zh-CN" sz="2400" b="1"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cs typeface="Clear Sans" panose="020B0503030202020304" pitchFamily="34" charset="0"/>
            </a:endParaRPr>
          </a:p>
        </p:txBody>
      </p:sp>
      <p:sp>
        <p:nvSpPr>
          <p:cNvPr id="24" name="TextBox 22"/>
          <p:cNvSpPr txBox="1"/>
          <p:nvPr/>
        </p:nvSpPr>
        <p:spPr>
          <a:xfrm>
            <a:off x="644210" y="3971823"/>
            <a:ext cx="2077262" cy="715581"/>
          </a:xfrm>
          <a:prstGeom prst="rect">
            <a:avLst/>
          </a:prstGeom>
          <a:noFill/>
        </p:spPr>
        <p:txBody>
          <a:bodyPr wrap="square" rtlCol="0">
            <a:spAutoFit/>
          </a:bodyPr>
          <a:lstStyle/>
          <a:p>
            <a:pPr algn="r" defTabSz="914400">
              <a:lnSpc>
                <a:spcPct val="150000"/>
              </a:lnSpc>
              <a:defRPr/>
            </a:pPr>
            <a:r>
              <a:rPr lang="zh-CN" altLang="en-US" sz="900"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sym typeface="Gill Sans" charset="0"/>
              </a:rPr>
              <a:t>加强社会组织党的建设，探索加强新兴业态和互联网党建工作。要加强支部标准化、规范化建设</a:t>
            </a:r>
            <a:endParaRPr lang="id-ID" altLang="zh-CN" sz="1050" kern="0" dirty="0">
              <a:gradFill>
                <a:gsLst>
                  <a:gs pos="0">
                    <a:prstClr val="black">
                      <a:lumMod val="75000"/>
                      <a:lumOff val="25000"/>
                    </a:prstClr>
                  </a:gs>
                  <a:gs pos="100000">
                    <a:prstClr val="black">
                      <a:lumMod val="85000"/>
                      <a:lumOff val="15000"/>
                    </a:prstClr>
                  </a:gs>
                </a:gsLst>
                <a:lin ang="5400000" scaled="0"/>
              </a:gradFill>
              <a:latin typeface="Arial" panose="020B0604020202020204"/>
              <a:ea typeface="微软雅黑" panose="020B0503020204020204" charset="-122"/>
            </a:endParaRPr>
          </a:p>
        </p:txBody>
      </p:sp>
      <p:sp>
        <p:nvSpPr>
          <p:cNvPr id="25" name="TextBox 23"/>
          <p:cNvSpPr txBox="1"/>
          <p:nvPr/>
        </p:nvSpPr>
        <p:spPr>
          <a:xfrm>
            <a:off x="6484236" y="1855711"/>
            <a:ext cx="492443" cy="461665"/>
          </a:xfrm>
          <a:prstGeom prst="rect">
            <a:avLst/>
          </a:prstGeom>
          <a:noFill/>
        </p:spPr>
        <p:txBody>
          <a:bodyPr wrap="none" rtlCol="0">
            <a:spAutoFit/>
          </a:bodyPr>
          <a:lstStyle/>
          <a:p>
            <a:pPr defTabSz="914400" fontAlgn="base">
              <a:spcBef>
                <a:spcPct val="0"/>
              </a:spcBef>
              <a:spcAft>
                <a:spcPct val="0"/>
              </a:spcAft>
              <a:defRPr/>
            </a:pPr>
            <a:r>
              <a:rPr lang="zh-CN" altLang="en-US" sz="2400" b="1"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cs typeface="Clear Sans" panose="020B0503030202020304" pitchFamily="34" charset="0"/>
              </a:rPr>
              <a:t>要</a:t>
            </a:r>
            <a:endParaRPr lang="en-US" altLang="zh-CN" sz="2400" b="1"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cs typeface="Clear Sans" panose="020B0503030202020304" pitchFamily="34" charset="0"/>
            </a:endParaRPr>
          </a:p>
        </p:txBody>
      </p:sp>
      <p:sp>
        <p:nvSpPr>
          <p:cNvPr id="26" name="TextBox 24"/>
          <p:cNvSpPr txBox="1"/>
          <p:nvPr/>
        </p:nvSpPr>
        <p:spPr>
          <a:xfrm>
            <a:off x="6480515" y="2258967"/>
            <a:ext cx="2057410" cy="715581"/>
          </a:xfrm>
          <a:prstGeom prst="rect">
            <a:avLst/>
          </a:prstGeom>
          <a:noFill/>
        </p:spPr>
        <p:txBody>
          <a:bodyPr wrap="square" rtlCol="0">
            <a:spAutoFit/>
          </a:bodyPr>
          <a:lstStyle/>
          <a:p>
            <a:pPr defTabSz="914400">
              <a:lnSpc>
                <a:spcPct val="150000"/>
              </a:lnSpc>
              <a:defRPr/>
            </a:pPr>
            <a:r>
              <a:rPr lang="zh-CN" altLang="en-US" sz="900" kern="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sym typeface="Gill Sans" charset="0"/>
              </a:rPr>
              <a:t>加强企业、农村、机关、事业单位、社区等各领域党建工作，推动基层党组织全面进步、全面过硬</a:t>
            </a:r>
            <a:endParaRPr lang="id-ID" altLang="zh-CN" sz="1050" kern="0" dirty="0">
              <a:gradFill>
                <a:gsLst>
                  <a:gs pos="0">
                    <a:prstClr val="black">
                      <a:lumMod val="75000"/>
                      <a:lumOff val="25000"/>
                    </a:prstClr>
                  </a:gs>
                  <a:gs pos="100000">
                    <a:prstClr val="black">
                      <a:lumMod val="85000"/>
                      <a:lumOff val="15000"/>
                    </a:prstClr>
                  </a:gs>
                </a:gsLst>
                <a:lin ang="5400000" scaled="0"/>
              </a:gradFill>
              <a:latin typeface="Arial" panose="020B0604020202020204"/>
              <a:ea typeface="微软雅黑" panose="020B0503020204020204" charset="-122"/>
            </a:endParaRPr>
          </a:p>
        </p:txBody>
      </p:sp>
      <p:sp>
        <p:nvSpPr>
          <p:cNvPr id="27" name="TextBox 25"/>
          <p:cNvSpPr txBox="1"/>
          <p:nvPr/>
        </p:nvSpPr>
        <p:spPr>
          <a:xfrm>
            <a:off x="6484236" y="3568567"/>
            <a:ext cx="492443" cy="461665"/>
          </a:xfrm>
          <a:prstGeom prst="rect">
            <a:avLst/>
          </a:prstGeom>
          <a:noFill/>
        </p:spPr>
        <p:txBody>
          <a:bodyPr wrap="none" rtlCol="0">
            <a:spAutoFit/>
          </a:bodyPr>
          <a:lstStyle/>
          <a:p>
            <a:pPr defTabSz="914400" fontAlgn="base">
              <a:spcBef>
                <a:spcPct val="0"/>
              </a:spcBef>
              <a:spcAft>
                <a:spcPct val="0"/>
              </a:spcAft>
              <a:defRPr/>
            </a:pPr>
            <a:r>
              <a:rPr lang="zh-CN" altLang="en-US" sz="2400" b="1"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cs typeface="Clear Sans" panose="020B0503030202020304" pitchFamily="34" charset="0"/>
              </a:rPr>
              <a:t>要</a:t>
            </a:r>
            <a:endParaRPr lang="en-US" altLang="zh-CN" sz="2400" b="1"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cs typeface="Clear Sans" panose="020B0503030202020304" pitchFamily="34" charset="0"/>
            </a:endParaRPr>
          </a:p>
        </p:txBody>
      </p:sp>
      <p:sp>
        <p:nvSpPr>
          <p:cNvPr id="28" name="TextBox 26"/>
          <p:cNvSpPr txBox="1"/>
          <p:nvPr/>
        </p:nvSpPr>
        <p:spPr>
          <a:xfrm>
            <a:off x="6480515" y="3971823"/>
            <a:ext cx="2314290" cy="923330"/>
          </a:xfrm>
          <a:prstGeom prst="rect">
            <a:avLst/>
          </a:prstGeom>
          <a:noFill/>
        </p:spPr>
        <p:txBody>
          <a:bodyPr wrap="square" rtlCol="0">
            <a:spAutoFit/>
          </a:bodyPr>
          <a:lstStyle/>
          <a:p>
            <a:pPr defTabSz="914400">
              <a:lnSpc>
                <a:spcPct val="150000"/>
              </a:lnSpc>
              <a:defRPr/>
            </a:pPr>
            <a:r>
              <a:rPr lang="zh-CN" altLang="en-US" sz="900"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sym typeface="Gill Sans" charset="0"/>
              </a:rPr>
              <a:t>在贯彻落实中发挥领导作用，强化政治引领，发挥党的群众工作优势和党员先锋模范作用，引领基层各类组织自觉贯彻党的主张，确保基层治理正确方向</a:t>
            </a:r>
            <a:endParaRPr lang="id-ID" altLang="zh-CN" sz="1050" kern="0" dirty="0">
              <a:gradFill>
                <a:gsLst>
                  <a:gs pos="0">
                    <a:prstClr val="black">
                      <a:lumMod val="75000"/>
                      <a:lumOff val="25000"/>
                    </a:prstClr>
                  </a:gs>
                  <a:gs pos="100000">
                    <a:prstClr val="black">
                      <a:lumMod val="85000"/>
                      <a:lumOff val="15000"/>
                    </a:prstClr>
                  </a:gs>
                </a:gsLst>
                <a:lin ang="5400000" scaled="0"/>
              </a:gradFill>
              <a:latin typeface="Arial" panose="020B0604020202020204"/>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100" fill="hold"/>
                                        <p:tgtEl>
                                          <p:spTgt spid="4"/>
                                        </p:tgtEl>
                                        <p:attrNameLst>
                                          <p:attrName>ppt_w</p:attrName>
                                        </p:attrNameLst>
                                      </p:cBhvr>
                                      <p:tavLst>
                                        <p:tav tm="0">
                                          <p:val>
                                            <p:fltVal val="0"/>
                                          </p:val>
                                        </p:tav>
                                        <p:tav tm="100000">
                                          <p:val>
                                            <p:strVal val="#ppt_w"/>
                                          </p:val>
                                        </p:tav>
                                      </p:tavLst>
                                    </p:anim>
                                    <p:anim calcmode="lin" valueType="num">
                                      <p:cBhvr>
                                        <p:cTn id="8" dur="1100" fill="hold"/>
                                        <p:tgtEl>
                                          <p:spTgt spid="4"/>
                                        </p:tgtEl>
                                        <p:attrNameLst>
                                          <p:attrName>ppt_h</p:attrName>
                                        </p:attrNameLst>
                                      </p:cBhvr>
                                      <p:tavLst>
                                        <p:tav tm="0">
                                          <p:val>
                                            <p:fltVal val="0"/>
                                          </p:val>
                                        </p:tav>
                                        <p:tav tm="100000">
                                          <p:val>
                                            <p:strVal val="#ppt_h"/>
                                          </p:val>
                                        </p:tav>
                                      </p:tavLst>
                                    </p:anim>
                                    <p:animEffect transition="in" filter="fade">
                                      <p:cBhvr>
                                        <p:cTn id="9" dur="1100"/>
                                        <p:tgtEl>
                                          <p:spTgt spid="4"/>
                                        </p:tgtEl>
                                      </p:cBhvr>
                                    </p:animEffect>
                                  </p:childTnLst>
                                </p:cTn>
                              </p:par>
                            </p:childTnLst>
                          </p:cTn>
                        </p:par>
                        <p:par>
                          <p:cTn id="10" fill="hold">
                            <p:stCondLst>
                              <p:cond delay="1500"/>
                            </p:stCondLst>
                            <p:childTnLst>
                              <p:par>
                                <p:cTn id="11" presetID="22" presetClass="entr" presetSubtype="8"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par>
                                <p:cTn id="14" presetID="22" presetClass="entr" presetSubtype="1"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par>
                                <p:cTn id="17" presetID="22" presetClass="entr" presetSubtype="4"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par>
                                <p:cTn id="20" presetID="22" presetClass="entr" presetSubtype="4"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500"/>
                                        <p:tgtEl>
                                          <p:spTgt spid="18"/>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500"/>
                                        <p:tgtEl>
                                          <p:spTgt spid="2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childTnLst>
                          </p:cTn>
                        </p:par>
                        <p:par>
                          <p:cTn id="49" fill="hold">
                            <p:stCondLst>
                              <p:cond delay="3000"/>
                            </p:stCondLst>
                            <p:childTnLst>
                              <p:par>
                                <p:cTn id="50" presetID="10" presetClass="entr" presetSubtype="0" fill="hold" grpId="0"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500"/>
                                        <p:tgtEl>
                                          <p:spTgt spid="2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a:solidFill>
                  <a:srgbClr val="C00000"/>
                </a:solidFill>
                <a:latin typeface="Arial" panose="020B0604020202020204"/>
                <a:ea typeface="微软雅黑" panose="020B0503020204020204" charset="-122"/>
              </a:rPr>
              <a:t>提高党的建设质量的方式</a:t>
            </a:r>
            <a:endParaRPr lang="zh-CN" altLang="en-US" sz="2000" b="1" kern="0" dirty="0">
              <a:solidFill>
                <a:srgbClr val="C00000"/>
              </a:solidFill>
              <a:latin typeface="Arial" panose="020B0604020202020204"/>
              <a:ea typeface="微软雅黑" panose="020B0503020204020204" charset="-122"/>
            </a:endParaRPr>
          </a:p>
        </p:txBody>
      </p:sp>
      <p:sp>
        <p:nvSpPr>
          <p:cNvPr id="4" name="TextBox 14"/>
          <p:cNvSpPr txBox="1"/>
          <p:nvPr/>
        </p:nvSpPr>
        <p:spPr>
          <a:xfrm>
            <a:off x="844495" y="1653406"/>
            <a:ext cx="745501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defRPr/>
            </a:pPr>
            <a:r>
              <a:rPr lang="zh-CN" altLang="en-US" sz="1800" b="1" kern="0" dirty="0">
                <a:gradFill>
                  <a:gsLst>
                    <a:gs pos="0">
                      <a:srgbClr val="FF0000"/>
                    </a:gs>
                    <a:gs pos="100000">
                      <a:srgbClr val="C00000"/>
                    </a:gs>
                  </a:gsLst>
                  <a:lin ang="5400000" scaled="0"/>
                </a:gradFill>
                <a:latin typeface="微软雅黑" panose="020B0503020204020204" charset="-122"/>
                <a:ea typeface="微软雅黑" panose="020B0503020204020204" charset="-122"/>
              </a:rPr>
              <a:t>★习近平强调，提高党的建设质量，是党的十九大总结实践经验、顺应新时代党的建设总要求提出的重大课题★</a:t>
            </a:r>
          </a:p>
        </p:txBody>
      </p:sp>
      <p:grpSp>
        <p:nvGrpSpPr>
          <p:cNvPr id="5" name="îsḷîḍe"/>
          <p:cNvGrpSpPr/>
          <p:nvPr/>
        </p:nvGrpSpPr>
        <p:grpSpPr>
          <a:xfrm>
            <a:off x="818966" y="2662451"/>
            <a:ext cx="3583029" cy="1737784"/>
            <a:chOff x="1720275" y="1314000"/>
            <a:chExt cx="2976100" cy="2317045"/>
          </a:xfrm>
        </p:grpSpPr>
        <p:grpSp>
          <p:nvGrpSpPr>
            <p:cNvPr id="6" name="íṣḷïḍé"/>
            <p:cNvGrpSpPr/>
            <p:nvPr/>
          </p:nvGrpSpPr>
          <p:grpSpPr>
            <a:xfrm>
              <a:off x="1720275" y="1314000"/>
              <a:ext cx="2976100" cy="2317045"/>
              <a:chOff x="156613" y="1872171"/>
              <a:chExt cx="3996756" cy="2542862"/>
            </a:xfrm>
          </p:grpSpPr>
          <p:sp>
            <p:nvSpPr>
              <p:cNvPr id="8" name="îṩľïḑê"/>
              <p:cNvSpPr/>
              <p:nvPr/>
            </p:nvSpPr>
            <p:spPr>
              <a:xfrm>
                <a:off x="156613" y="2118223"/>
                <a:ext cx="3996756" cy="2296810"/>
              </a:xfrm>
              <a:prstGeom prst="roundRect">
                <a:avLst>
                  <a:gd name="adj" fmla="val 2415"/>
                </a:avLst>
              </a:prstGeom>
              <a:noFill/>
              <a:ln w="3175" cap="flat" cmpd="sng" algn="ctr">
                <a:solidFill>
                  <a:srgbClr val="E81B18"/>
                </a:solidFill>
                <a:prstDash val="solid"/>
                <a:miter lim="800000"/>
              </a:ln>
              <a:effectLst/>
            </p:spPr>
            <p:txBody>
              <a:bodyPr wrap="square" tIns="46800" anchor="t">
                <a:normAutofit/>
              </a:bodyPr>
              <a:lstStyle/>
              <a:p>
                <a:pPr marL="0" marR="0" lvl="0" indent="0" defTabSz="914400" eaLnBrk="1" fontAlgn="auto" latinLnBrk="0" hangingPunct="1">
                  <a:lnSpc>
                    <a:spcPct val="120000"/>
                  </a:lnSpc>
                  <a:spcBef>
                    <a:spcPts val="0"/>
                  </a:spcBef>
                  <a:spcAft>
                    <a:spcPts val="0"/>
                  </a:spcAft>
                  <a:buClrTx/>
                  <a:buSzTx/>
                  <a:buFontTx/>
                  <a:buNone/>
                  <a:defRPr/>
                </a:pPr>
                <a:r>
                  <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rPr>
                  <a:t/>
                </a:r>
                <a:br>
                  <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rPr>
                </a:br>
                <a:r>
                  <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rPr>
                  <a:t/>
                </a:r>
                <a:br>
                  <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rPr>
                </a:br>
                <a:endPar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endParaRPr>
              </a:p>
            </p:txBody>
          </p:sp>
          <p:sp>
            <p:nvSpPr>
              <p:cNvPr id="9" name="î$ľîḍé"/>
              <p:cNvSpPr/>
              <p:nvPr/>
            </p:nvSpPr>
            <p:spPr>
              <a:xfrm>
                <a:off x="507407" y="1872171"/>
                <a:ext cx="3295169" cy="422826"/>
              </a:xfrm>
              <a:prstGeom prst="roundRect">
                <a:avLst>
                  <a:gd name="adj" fmla="val 50000"/>
                </a:avLst>
              </a:prstGeom>
              <a:gradFill>
                <a:gsLst>
                  <a:gs pos="0">
                    <a:srgbClr val="E81B18"/>
                  </a:gs>
                  <a:gs pos="100000">
                    <a:srgbClr val="F82B26"/>
                  </a:gs>
                </a:gsLst>
                <a:lin ang="3600000" scaled="0"/>
              </a:gradFill>
              <a:ln w="12700" cap="flat" cmpd="sng" algn="ctr">
                <a:noFill/>
                <a:prstDash val="solid"/>
                <a:miter lim="800000"/>
              </a:ln>
              <a:effectLst/>
            </p:spPr>
            <p:txBody>
              <a:bodyPr wrap="none" anchor="ctr">
                <a:noAutofit/>
              </a:bodyPr>
              <a:lstStyle/>
              <a:p>
                <a:pPr lvl="0" algn="ctr" defTabSz="914400">
                  <a:defRPr/>
                </a:pPr>
                <a:r>
                  <a:rPr lang="zh-CN" altLang="en-US" sz="1400" b="1" kern="0" spc="300" dirty="0">
                    <a:solidFill>
                      <a:srgbClr val="FFFFFF"/>
                    </a:solidFill>
                    <a:latin typeface="微软雅黑" panose="020B0503020204020204" charset="-122"/>
                    <a:ea typeface="微软雅黑" panose="020B0503020204020204" charset="-122"/>
                  </a:rPr>
                  <a:t>提高党的建设质量</a:t>
                </a:r>
                <a:endParaRPr kumimoji="0" lang="zh-CN" altLang="en-US" sz="1400" b="1" i="0" u="none" strike="noStrike" kern="0" cap="none" spc="300" normalizeH="0" baseline="0" noProof="0" dirty="0">
                  <a:ln>
                    <a:noFill/>
                  </a:ln>
                  <a:solidFill>
                    <a:srgbClr val="FFFFFF"/>
                  </a:solidFill>
                  <a:effectLst/>
                  <a:uLnTx/>
                  <a:uFillTx/>
                  <a:latin typeface="微软雅黑" panose="020B0503020204020204" charset="-122"/>
                  <a:ea typeface="微软雅黑" panose="020B0503020204020204" charset="-122"/>
                </a:endParaRPr>
              </a:p>
            </p:txBody>
          </p:sp>
          <p:sp>
            <p:nvSpPr>
              <p:cNvPr id="10" name="ïṡ1íḍe"/>
              <p:cNvSpPr txBox="1"/>
              <p:nvPr/>
            </p:nvSpPr>
            <p:spPr bwMode="auto">
              <a:xfrm>
                <a:off x="1163367" y="1979291"/>
                <a:ext cx="107" cy="243196"/>
              </a:xfrm>
              <a:prstGeom prst="rect">
                <a:avLst/>
              </a:prstGeom>
              <a:noFill/>
              <a:scene3d>
                <a:camera prst="orthographicFront">
                  <a:rot lat="0" lon="0" rev="0"/>
                </a:camera>
                <a:lightRig rig="threePt" dir="t"/>
              </a:scene3d>
              <a:sp3d prstMaterial="matte">
                <a:bevelT w="1270" h="127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srgbClr val="000000"/>
                  </a:solidFill>
                  <a:effectLst/>
                  <a:uLnTx/>
                  <a:uFillTx/>
                </a:endParaRPr>
              </a:p>
            </p:txBody>
          </p:sp>
        </p:grpSp>
        <p:sp>
          <p:nvSpPr>
            <p:cNvPr id="7" name="íSļîḋê"/>
            <p:cNvSpPr/>
            <p:nvPr/>
          </p:nvSpPr>
          <p:spPr bwMode="auto">
            <a:xfrm>
              <a:off x="1804324" y="1952384"/>
              <a:ext cx="2808002" cy="804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lvl="0" algn="ctr" defTabSz="685800">
                <a:lnSpc>
                  <a:spcPct val="150000"/>
                </a:lnSpc>
                <a:defRPr/>
              </a:pPr>
              <a:r>
                <a:rPr lang="zh-CN" altLang="en-US"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rPr>
                <a:t>要坚持和发扬我们党加强自身建设形成的优良传统和成功经验</a:t>
              </a:r>
              <a:endParaRPr kumimoji="0" lang="zh-CN" altLang="en-US" b="0" i="0" u="none" strike="noStrike" kern="1200" cap="none" spc="0" normalizeH="0" baseline="0" noProof="0" dirty="0">
                <a:ln>
                  <a:noFill/>
                </a:ln>
                <a:gradFill>
                  <a:gsLst>
                    <a:gs pos="0">
                      <a:prstClr val="black">
                        <a:lumMod val="75000"/>
                        <a:lumOff val="25000"/>
                      </a:prstClr>
                    </a:gs>
                    <a:gs pos="100000">
                      <a:prstClr val="black">
                        <a:lumMod val="85000"/>
                        <a:lumOff val="15000"/>
                      </a:prstClr>
                    </a:gs>
                  </a:gsLst>
                  <a:lin ang="5400000" scaled="0"/>
                </a:gradFill>
                <a:effectLst/>
                <a:uLnTx/>
                <a:uFillTx/>
                <a:latin typeface="微软雅黑" panose="020B0503020204020204" charset="-122"/>
                <a:ea typeface="微软雅黑" panose="020B0503020204020204" charset="-122"/>
              </a:endParaRPr>
            </a:p>
          </p:txBody>
        </p:sp>
      </p:grpSp>
      <p:grpSp>
        <p:nvGrpSpPr>
          <p:cNvPr id="11" name="îsḷîḍe"/>
          <p:cNvGrpSpPr/>
          <p:nvPr/>
        </p:nvGrpSpPr>
        <p:grpSpPr>
          <a:xfrm>
            <a:off x="4716476" y="2662451"/>
            <a:ext cx="3583029" cy="1737784"/>
            <a:chOff x="1720275" y="1314000"/>
            <a:chExt cx="2976100" cy="2317045"/>
          </a:xfrm>
        </p:grpSpPr>
        <p:grpSp>
          <p:nvGrpSpPr>
            <p:cNvPr id="12" name="íṣḷïḍé"/>
            <p:cNvGrpSpPr/>
            <p:nvPr/>
          </p:nvGrpSpPr>
          <p:grpSpPr>
            <a:xfrm>
              <a:off x="1720275" y="1314000"/>
              <a:ext cx="2976100" cy="2317045"/>
              <a:chOff x="156613" y="1872171"/>
              <a:chExt cx="3996756" cy="2542862"/>
            </a:xfrm>
          </p:grpSpPr>
          <p:sp>
            <p:nvSpPr>
              <p:cNvPr id="14" name="îṩľïḑê"/>
              <p:cNvSpPr/>
              <p:nvPr/>
            </p:nvSpPr>
            <p:spPr>
              <a:xfrm>
                <a:off x="156613" y="2118224"/>
                <a:ext cx="3996756" cy="2296809"/>
              </a:xfrm>
              <a:prstGeom prst="roundRect">
                <a:avLst>
                  <a:gd name="adj" fmla="val 2415"/>
                </a:avLst>
              </a:prstGeom>
              <a:noFill/>
              <a:ln w="3175" cap="flat" cmpd="sng" algn="ctr">
                <a:solidFill>
                  <a:srgbClr val="E81B18"/>
                </a:solidFill>
                <a:prstDash val="solid"/>
                <a:miter lim="800000"/>
              </a:ln>
              <a:effectLst/>
            </p:spPr>
            <p:txBody>
              <a:bodyPr wrap="square" tIns="46800" anchor="t">
                <a:normAutofit/>
              </a:bodyPr>
              <a:lstStyle/>
              <a:p>
                <a:pPr marL="0" marR="0" lvl="0" indent="0" defTabSz="914400" eaLnBrk="1" fontAlgn="auto" latinLnBrk="0" hangingPunct="1">
                  <a:lnSpc>
                    <a:spcPct val="120000"/>
                  </a:lnSpc>
                  <a:spcBef>
                    <a:spcPts val="0"/>
                  </a:spcBef>
                  <a:spcAft>
                    <a:spcPts val="0"/>
                  </a:spcAft>
                  <a:buClrTx/>
                  <a:buSzTx/>
                  <a:buFontTx/>
                  <a:buNone/>
                  <a:defRPr/>
                </a:pPr>
                <a:r>
                  <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rPr>
                  <a:t/>
                </a:r>
                <a:br>
                  <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rPr>
                </a:br>
                <a:r>
                  <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rPr>
                  <a:t/>
                </a:r>
                <a:br>
                  <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rPr>
                </a:br>
                <a:endPar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endParaRPr>
              </a:p>
            </p:txBody>
          </p:sp>
          <p:sp>
            <p:nvSpPr>
              <p:cNvPr id="15" name="î$ľîḍé"/>
              <p:cNvSpPr/>
              <p:nvPr/>
            </p:nvSpPr>
            <p:spPr>
              <a:xfrm>
                <a:off x="507407" y="1872171"/>
                <a:ext cx="3295169" cy="422826"/>
              </a:xfrm>
              <a:prstGeom prst="roundRect">
                <a:avLst>
                  <a:gd name="adj" fmla="val 50000"/>
                </a:avLst>
              </a:prstGeom>
              <a:gradFill>
                <a:gsLst>
                  <a:gs pos="0">
                    <a:srgbClr val="E81B18"/>
                  </a:gs>
                  <a:gs pos="100000">
                    <a:srgbClr val="F82B26"/>
                  </a:gs>
                </a:gsLst>
                <a:lin ang="3600000" scaled="0"/>
              </a:gradFill>
              <a:ln w="12700" cap="flat" cmpd="sng" algn="ctr">
                <a:noFill/>
                <a:prstDash val="solid"/>
                <a:miter lim="800000"/>
              </a:ln>
              <a:effectLst/>
            </p:spPr>
            <p:txBody>
              <a:bodyPr wrap="none" anchor="ctr">
                <a:noAutofit/>
              </a:bodyPr>
              <a:lstStyle/>
              <a:p>
                <a:pPr lvl="0" algn="ctr" defTabSz="914400">
                  <a:defRPr/>
                </a:pPr>
                <a:r>
                  <a:rPr lang="zh-CN" altLang="en-US" sz="1400" b="1" kern="0" spc="300" dirty="0">
                    <a:solidFill>
                      <a:srgbClr val="FFFFFF"/>
                    </a:solidFill>
                    <a:latin typeface="微软雅黑" panose="020B0503020204020204" charset="-122"/>
                    <a:ea typeface="微软雅黑" panose="020B0503020204020204" charset="-122"/>
                  </a:rPr>
                  <a:t>提高党的建设质量</a:t>
                </a:r>
                <a:endParaRPr kumimoji="0" lang="zh-CN" altLang="en-US" sz="1400" b="1" i="0" u="none" strike="noStrike" kern="0" cap="none" spc="300" normalizeH="0" baseline="0" noProof="0" dirty="0">
                  <a:ln>
                    <a:noFill/>
                  </a:ln>
                  <a:solidFill>
                    <a:srgbClr val="FFFFFF"/>
                  </a:solidFill>
                  <a:effectLst/>
                  <a:uLnTx/>
                  <a:uFillTx/>
                  <a:latin typeface="微软雅黑" panose="020B0503020204020204" charset="-122"/>
                  <a:ea typeface="微软雅黑" panose="020B0503020204020204" charset="-122"/>
                </a:endParaRPr>
              </a:p>
            </p:txBody>
          </p:sp>
          <p:sp>
            <p:nvSpPr>
              <p:cNvPr id="16" name="ïṡ1íḍe"/>
              <p:cNvSpPr txBox="1"/>
              <p:nvPr/>
            </p:nvSpPr>
            <p:spPr bwMode="auto">
              <a:xfrm>
                <a:off x="1163367" y="1979291"/>
                <a:ext cx="107" cy="243196"/>
              </a:xfrm>
              <a:prstGeom prst="rect">
                <a:avLst/>
              </a:prstGeom>
              <a:noFill/>
              <a:scene3d>
                <a:camera prst="orthographicFront">
                  <a:rot lat="0" lon="0" rev="0"/>
                </a:camera>
                <a:lightRig rig="threePt" dir="t"/>
              </a:scene3d>
              <a:sp3d prstMaterial="matte">
                <a:bevelT w="1270" h="127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srgbClr val="000000"/>
                  </a:solidFill>
                  <a:effectLst/>
                  <a:uLnTx/>
                  <a:uFillTx/>
                </a:endParaRPr>
              </a:p>
            </p:txBody>
          </p:sp>
        </p:grpSp>
        <p:sp>
          <p:nvSpPr>
            <p:cNvPr id="13" name="íSļîḋê"/>
            <p:cNvSpPr/>
            <p:nvPr/>
          </p:nvSpPr>
          <p:spPr bwMode="auto">
            <a:xfrm>
              <a:off x="1804324" y="1952384"/>
              <a:ext cx="2808002" cy="804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lvl="0" algn="ctr" defTabSz="685800">
                <a:lnSpc>
                  <a:spcPct val="150000"/>
                </a:lnSpc>
                <a:defRPr/>
              </a:pPr>
              <a:r>
                <a:rPr lang="zh-CN" altLang="en-US" sz="1600" dirty="0">
                  <a:gradFill>
                    <a:gsLst>
                      <a:gs pos="0">
                        <a:prstClr val="black">
                          <a:lumMod val="75000"/>
                          <a:lumOff val="25000"/>
                        </a:prstClr>
                      </a:gs>
                      <a:gs pos="100000">
                        <a:prstClr val="black">
                          <a:lumMod val="85000"/>
                          <a:lumOff val="15000"/>
                        </a:prstClr>
                      </a:gs>
                    </a:gsLst>
                    <a:lin ang="5400000" scaled="0"/>
                  </a:gradFill>
                  <a:latin typeface="微软雅黑" panose="020B0503020204020204" charset="-122"/>
                  <a:ea typeface="微软雅黑" panose="020B0503020204020204" charset="-122"/>
                </a:rPr>
                <a:t>要根据党的建设面临的新情况新问题大力推进改革创新，用新的思路、举措、办法解决新的矛盾和问题</a:t>
              </a:r>
              <a:endParaRPr kumimoji="0" lang="zh-CN" altLang="en-US" sz="1600" b="0" i="0" u="none" strike="noStrike" kern="1200" cap="none" spc="0" normalizeH="0" baseline="0" noProof="0" dirty="0">
                <a:ln>
                  <a:noFill/>
                </a:ln>
                <a:gradFill>
                  <a:gsLst>
                    <a:gs pos="0">
                      <a:prstClr val="black">
                        <a:lumMod val="75000"/>
                        <a:lumOff val="25000"/>
                      </a:prstClr>
                    </a:gs>
                    <a:gs pos="100000">
                      <a:prstClr val="black">
                        <a:lumMod val="85000"/>
                        <a:lumOff val="15000"/>
                      </a:prstClr>
                    </a:gs>
                  </a:gsLst>
                  <a:lin ang="5400000" scaled="0"/>
                </a:gradFill>
                <a:effectLst/>
                <a:uLnTx/>
                <a:uFillTx/>
                <a:latin typeface="微软雅黑" panose="020B0503020204020204" charset="-122"/>
                <a:ea typeface="微软雅黑" panose="020B050302020402020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100" fill="hold"/>
                                        <p:tgtEl>
                                          <p:spTgt spid="4"/>
                                        </p:tgtEl>
                                        <p:attrNameLst>
                                          <p:attrName>ppt_w</p:attrName>
                                        </p:attrNameLst>
                                      </p:cBhvr>
                                      <p:tavLst>
                                        <p:tav tm="0">
                                          <p:val>
                                            <p:fltVal val="0"/>
                                          </p:val>
                                        </p:tav>
                                        <p:tav tm="100000">
                                          <p:val>
                                            <p:strVal val="#ppt_w"/>
                                          </p:val>
                                        </p:tav>
                                      </p:tavLst>
                                    </p:anim>
                                    <p:anim calcmode="lin" valueType="num">
                                      <p:cBhvr>
                                        <p:cTn id="8" dur="1100" fill="hold"/>
                                        <p:tgtEl>
                                          <p:spTgt spid="4"/>
                                        </p:tgtEl>
                                        <p:attrNameLst>
                                          <p:attrName>ppt_h</p:attrName>
                                        </p:attrNameLst>
                                      </p:cBhvr>
                                      <p:tavLst>
                                        <p:tav tm="0">
                                          <p:val>
                                            <p:fltVal val="0"/>
                                          </p:val>
                                        </p:tav>
                                        <p:tav tm="100000">
                                          <p:val>
                                            <p:strVal val="#ppt_h"/>
                                          </p:val>
                                        </p:tav>
                                      </p:tavLst>
                                    </p:anim>
                                    <p:animEffect transition="in" filter="fade">
                                      <p:cBhvr>
                                        <p:cTn id="9" dur="1100"/>
                                        <p:tgtEl>
                                          <p:spTgt spid="4"/>
                                        </p:tgtEl>
                                      </p:cBhvr>
                                    </p:animEffect>
                                  </p:childTnLst>
                                </p:cTn>
                              </p:par>
                            </p:childTnLst>
                          </p:cTn>
                        </p:par>
                        <p:par>
                          <p:cTn id="10" fill="hold">
                            <p:stCondLst>
                              <p:cond delay="15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p:stCondLst>
                              <p:cond delay="2000"/>
                            </p:stCondLst>
                            <p:childTnLst>
                              <p:par>
                                <p:cTn id="15" presetID="10" presetClass="entr" presetSubtype="0"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charset="-122"/>
              </a:rPr>
              <a:t>三个层面解读党的坚强组织体系</a:t>
            </a:r>
          </a:p>
        </p:txBody>
      </p:sp>
      <p:grpSp>
        <p:nvGrpSpPr>
          <p:cNvPr id="4" name="组合 3"/>
          <p:cNvGrpSpPr/>
          <p:nvPr/>
        </p:nvGrpSpPr>
        <p:grpSpPr>
          <a:xfrm>
            <a:off x="913320" y="1498756"/>
            <a:ext cx="1568294" cy="1568294"/>
            <a:chOff x="3433282" y="1462739"/>
            <a:chExt cx="1443518" cy="1443518"/>
          </a:xfrm>
        </p:grpSpPr>
        <p:grpSp>
          <p:nvGrpSpPr>
            <p:cNvPr id="5" name="组合 4"/>
            <p:cNvGrpSpPr/>
            <p:nvPr/>
          </p:nvGrpSpPr>
          <p:grpSpPr>
            <a:xfrm>
              <a:off x="3433282" y="1462739"/>
              <a:ext cx="1443518" cy="1443518"/>
              <a:chOff x="2681608" y="1294395"/>
              <a:chExt cx="1506218" cy="1506218"/>
            </a:xfrm>
          </p:grpSpPr>
          <p:sp>
            <p:nvSpPr>
              <p:cNvPr id="7" name="椭圆 6"/>
              <p:cNvSpPr/>
              <p:nvPr/>
            </p:nvSpPr>
            <p:spPr>
              <a:xfrm>
                <a:off x="2681608" y="1294395"/>
                <a:ext cx="1506218" cy="1506218"/>
              </a:xfrm>
              <a:prstGeom prst="ellipse">
                <a:avLst/>
              </a:prstGeom>
              <a:noFill/>
              <a:ln w="12700" cap="flat" cmpd="sng" algn="ctr">
                <a:solidFill>
                  <a:srgbClr val="C00000"/>
                </a:solid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微软雅黑" panose="020B0503020204020204" charset="-122"/>
                </a:endParaRPr>
              </a:p>
            </p:txBody>
          </p:sp>
          <p:sp>
            <p:nvSpPr>
              <p:cNvPr id="8" name="Freeform 5"/>
              <p:cNvSpPr/>
              <p:nvPr/>
            </p:nvSpPr>
            <p:spPr bwMode="auto">
              <a:xfrm flipV="1">
                <a:off x="2777383" y="1390167"/>
                <a:ext cx="1314666" cy="1314675"/>
              </a:xfrm>
              <a:prstGeom prst="ellipse">
                <a:avLst/>
              </a:prstGeom>
              <a:gradFill>
                <a:gsLst>
                  <a:gs pos="0">
                    <a:srgbClr val="FF3302"/>
                  </a:gs>
                  <a:gs pos="100000">
                    <a:srgbClr val="CB0800"/>
                  </a:gs>
                </a:gsLst>
                <a:lin ang="5400000" scaled="1"/>
              </a:gradFill>
              <a:ln w="9525"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微软雅黑" panose="020B0503020204020204" charset="-122"/>
                </a:endParaRPr>
              </a:p>
            </p:txBody>
          </p:sp>
          <p:sp>
            <p:nvSpPr>
              <p:cNvPr id="9" name="任意多边形 7"/>
              <p:cNvSpPr/>
              <p:nvPr/>
            </p:nvSpPr>
            <p:spPr bwMode="auto">
              <a:xfrm flipV="1">
                <a:off x="2688967" y="1301750"/>
                <a:ext cx="1326030" cy="1238236"/>
              </a:xfrm>
              <a:custGeom>
                <a:avLst/>
                <a:gdLst>
                  <a:gd name="connsiteX0" fmla="*/ 745749 w 1326030"/>
                  <a:gd name="connsiteY0" fmla="*/ 1238236 h 1238236"/>
                  <a:gd name="connsiteX1" fmla="*/ 1273073 w 1326030"/>
                  <a:gd name="connsiteY1" fmla="*/ 1019809 h 1238236"/>
                  <a:gd name="connsiteX2" fmla="*/ 1326030 w 1326030"/>
                  <a:gd name="connsiteY2" fmla="*/ 955624 h 1238236"/>
                  <a:gd name="connsiteX3" fmla="*/ 1245552 w 1326030"/>
                  <a:gd name="connsiteY3" fmla="*/ 967907 h 1238236"/>
                  <a:gd name="connsiteX4" fmla="*/ 1147542 w 1326030"/>
                  <a:gd name="connsiteY4" fmla="*/ 972856 h 1238236"/>
                  <a:gd name="connsiteX5" fmla="*/ 188953 w 1326030"/>
                  <a:gd name="connsiteY5" fmla="*/ 14259 h 1238236"/>
                  <a:gd name="connsiteX6" fmla="*/ 189673 w 1326030"/>
                  <a:gd name="connsiteY6" fmla="*/ 0 h 1238236"/>
                  <a:gd name="connsiteX7" fmla="*/ 127362 w 1326030"/>
                  <a:gd name="connsiteY7" fmla="*/ 75522 h 1238236"/>
                  <a:gd name="connsiteX8" fmla="*/ 0 w 1326030"/>
                  <a:gd name="connsiteY8" fmla="*/ 492481 h 1238236"/>
                  <a:gd name="connsiteX9" fmla="*/ 745749 w 1326030"/>
                  <a:gd name="connsiteY9" fmla="*/ 1238236 h 123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26030" h="1238236">
                    <a:moveTo>
                      <a:pt x="745749" y="1238236"/>
                    </a:moveTo>
                    <a:cubicBezTo>
                      <a:pt x="951682" y="1238236"/>
                      <a:pt x="1138119" y="1154765"/>
                      <a:pt x="1273073" y="1019809"/>
                    </a:cubicBezTo>
                    <a:lnTo>
                      <a:pt x="1326030" y="955624"/>
                    </a:lnTo>
                    <a:lnTo>
                      <a:pt x="1245552" y="967907"/>
                    </a:lnTo>
                    <a:cubicBezTo>
                      <a:pt x="1213327" y="971180"/>
                      <a:pt x="1180631" y="972856"/>
                      <a:pt x="1147542" y="972856"/>
                    </a:cubicBezTo>
                    <a:cubicBezTo>
                      <a:pt x="618128" y="972856"/>
                      <a:pt x="188953" y="543678"/>
                      <a:pt x="188953" y="14259"/>
                    </a:cubicBezTo>
                    <a:lnTo>
                      <a:pt x="189673" y="0"/>
                    </a:lnTo>
                    <a:lnTo>
                      <a:pt x="127362" y="75522"/>
                    </a:lnTo>
                    <a:cubicBezTo>
                      <a:pt x="46952" y="194546"/>
                      <a:pt x="0" y="338030"/>
                      <a:pt x="0" y="492481"/>
                    </a:cubicBezTo>
                    <a:cubicBezTo>
                      <a:pt x="0" y="904350"/>
                      <a:pt x="333883" y="1238236"/>
                      <a:pt x="745749" y="1238236"/>
                    </a:cubicBezTo>
                    <a:close/>
                  </a:path>
                </a:pathLst>
              </a:custGeom>
              <a:gradFill flip="none" rotWithShape="1">
                <a:gsLst>
                  <a:gs pos="30000">
                    <a:srgbClr val="FFFFFF">
                      <a:alpha val="0"/>
                    </a:srgbClr>
                  </a:gs>
                  <a:gs pos="95000">
                    <a:srgbClr val="FFFFFF">
                      <a:alpha val="90000"/>
                    </a:srgbClr>
                  </a:gs>
                </a:gsLst>
                <a:lin ang="8100000" scaled="1"/>
                <a:tileRect/>
              </a:gradFill>
              <a:ln w="9525"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微软雅黑" panose="020B0503020204020204" charset="-122"/>
                </a:endParaRPr>
              </a:p>
            </p:txBody>
          </p:sp>
        </p:grpSp>
        <p:sp>
          <p:nvSpPr>
            <p:cNvPr id="6" name="TextBox 14"/>
            <p:cNvSpPr txBox="1"/>
            <p:nvPr/>
          </p:nvSpPr>
          <p:spPr>
            <a:xfrm>
              <a:off x="3540800" y="1799405"/>
              <a:ext cx="1170365" cy="878197"/>
            </a:xfrm>
            <a:prstGeom prst="rect">
              <a:avLst/>
            </a:prstGeom>
            <a:noFill/>
            <a:effectLst/>
          </p:spPr>
          <p:txBody>
            <a:bodyPr wrap="square" rtlCol="0">
              <a:spAutoFit/>
            </a:bodyPr>
            <a:lstStyle/>
            <a:p>
              <a:pPr lvl="0" algn="ctr" defTabSz="914400">
                <a:defRPr/>
              </a:pPr>
              <a:r>
                <a:rPr lang="zh-CN" altLang="en-US" sz="2800" b="1" kern="0" dirty="0">
                  <a:solidFill>
                    <a:schemeClr val="bg1"/>
                  </a:solidFill>
                  <a:latin typeface="微软雅黑" panose="020B0503020204020204" charset="-122"/>
                  <a:ea typeface="微软雅黑" panose="020B0503020204020204" charset="-122"/>
                </a:rPr>
                <a:t>职守</a:t>
              </a:r>
              <a:endParaRPr lang="en-US" altLang="zh-CN" sz="2800" b="1" kern="0" dirty="0">
                <a:solidFill>
                  <a:schemeClr val="bg1"/>
                </a:solidFill>
                <a:latin typeface="微软雅黑" panose="020B0503020204020204" charset="-122"/>
                <a:ea typeface="微软雅黑" panose="020B0503020204020204" charset="-122"/>
              </a:endParaRPr>
            </a:p>
            <a:p>
              <a:pPr lvl="0" algn="ctr" defTabSz="914400">
                <a:defRPr/>
              </a:pPr>
              <a:r>
                <a:rPr lang="zh-CN" altLang="en-US" sz="2800" kern="0" dirty="0">
                  <a:solidFill>
                    <a:schemeClr val="bg1"/>
                  </a:solidFill>
                  <a:latin typeface="微软雅黑" panose="020B0503020204020204" charset="-122"/>
                  <a:ea typeface="微软雅黑" panose="020B0503020204020204" charset="-122"/>
                </a:rPr>
                <a:t>分明</a:t>
              </a:r>
              <a:endParaRPr kumimoji="0" lang="zh-CN" altLang="en-US" sz="2800" i="0" u="none" strike="noStrike" kern="0" cap="none" spc="0" normalizeH="0" baseline="0" noProof="0" dirty="0">
                <a:ln>
                  <a:noFill/>
                </a:ln>
                <a:solidFill>
                  <a:schemeClr val="bg1"/>
                </a:solidFill>
                <a:effectLst/>
                <a:uLnTx/>
                <a:uFillTx/>
                <a:latin typeface="微软雅黑" panose="020B0503020204020204" charset="-122"/>
                <a:ea typeface="微软雅黑" panose="020B0503020204020204" charset="-122"/>
              </a:endParaRPr>
            </a:p>
          </p:txBody>
        </p:sp>
      </p:grpSp>
      <p:sp>
        <p:nvSpPr>
          <p:cNvPr id="10" name="加号 9"/>
          <p:cNvSpPr/>
          <p:nvPr/>
        </p:nvSpPr>
        <p:spPr>
          <a:xfrm>
            <a:off x="2676668" y="1885187"/>
            <a:ext cx="819150" cy="795432"/>
          </a:xfrm>
          <a:prstGeom prst="mathPlus">
            <a:avLst/>
          </a:prstGeom>
          <a:gradFill>
            <a:gsLst>
              <a:gs pos="0">
                <a:srgbClr val="FF3302"/>
              </a:gs>
              <a:gs pos="100000">
                <a:srgbClr val="CB08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p:nvGrpSpPr>
        <p:grpSpPr>
          <a:xfrm>
            <a:off x="3774175" y="1506414"/>
            <a:ext cx="1568294" cy="1568294"/>
            <a:chOff x="3433282" y="1462739"/>
            <a:chExt cx="1443518" cy="1443518"/>
          </a:xfrm>
        </p:grpSpPr>
        <p:grpSp>
          <p:nvGrpSpPr>
            <p:cNvPr id="12" name="组合 11"/>
            <p:cNvGrpSpPr/>
            <p:nvPr/>
          </p:nvGrpSpPr>
          <p:grpSpPr>
            <a:xfrm>
              <a:off x="3433282" y="1462739"/>
              <a:ext cx="1443518" cy="1443518"/>
              <a:chOff x="2681608" y="1294395"/>
              <a:chExt cx="1506218" cy="1506218"/>
            </a:xfrm>
          </p:grpSpPr>
          <p:sp>
            <p:nvSpPr>
              <p:cNvPr id="14" name="椭圆 13"/>
              <p:cNvSpPr/>
              <p:nvPr/>
            </p:nvSpPr>
            <p:spPr>
              <a:xfrm>
                <a:off x="2681608" y="1294395"/>
                <a:ext cx="1506218" cy="1506218"/>
              </a:xfrm>
              <a:prstGeom prst="ellipse">
                <a:avLst/>
              </a:prstGeom>
              <a:noFill/>
              <a:ln w="12700" cap="flat" cmpd="sng" algn="ctr">
                <a:solidFill>
                  <a:srgbClr val="C00000"/>
                </a:solid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微软雅黑" panose="020B0503020204020204" charset="-122"/>
                </a:endParaRPr>
              </a:p>
            </p:txBody>
          </p:sp>
          <p:sp>
            <p:nvSpPr>
              <p:cNvPr id="15" name="Freeform 5"/>
              <p:cNvSpPr/>
              <p:nvPr/>
            </p:nvSpPr>
            <p:spPr bwMode="auto">
              <a:xfrm flipV="1">
                <a:off x="2777383" y="1390167"/>
                <a:ext cx="1314666" cy="1314675"/>
              </a:xfrm>
              <a:prstGeom prst="ellipse">
                <a:avLst/>
              </a:prstGeom>
              <a:gradFill>
                <a:gsLst>
                  <a:gs pos="0">
                    <a:srgbClr val="FF3302"/>
                  </a:gs>
                  <a:gs pos="100000">
                    <a:srgbClr val="CB0800"/>
                  </a:gs>
                </a:gsLst>
                <a:lin ang="5400000" scaled="1"/>
              </a:gradFill>
              <a:ln w="9525"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微软雅黑" panose="020B0503020204020204" charset="-122"/>
                </a:endParaRPr>
              </a:p>
            </p:txBody>
          </p:sp>
          <p:sp>
            <p:nvSpPr>
              <p:cNvPr id="16" name="任意多边形 14"/>
              <p:cNvSpPr/>
              <p:nvPr/>
            </p:nvSpPr>
            <p:spPr bwMode="auto">
              <a:xfrm flipV="1">
                <a:off x="2688967" y="1301750"/>
                <a:ext cx="1326030" cy="1238236"/>
              </a:xfrm>
              <a:custGeom>
                <a:avLst/>
                <a:gdLst>
                  <a:gd name="connsiteX0" fmla="*/ 745749 w 1326030"/>
                  <a:gd name="connsiteY0" fmla="*/ 1238236 h 1238236"/>
                  <a:gd name="connsiteX1" fmla="*/ 1273073 w 1326030"/>
                  <a:gd name="connsiteY1" fmla="*/ 1019809 h 1238236"/>
                  <a:gd name="connsiteX2" fmla="*/ 1326030 w 1326030"/>
                  <a:gd name="connsiteY2" fmla="*/ 955624 h 1238236"/>
                  <a:gd name="connsiteX3" fmla="*/ 1245552 w 1326030"/>
                  <a:gd name="connsiteY3" fmla="*/ 967907 h 1238236"/>
                  <a:gd name="connsiteX4" fmla="*/ 1147542 w 1326030"/>
                  <a:gd name="connsiteY4" fmla="*/ 972856 h 1238236"/>
                  <a:gd name="connsiteX5" fmla="*/ 188953 w 1326030"/>
                  <a:gd name="connsiteY5" fmla="*/ 14259 h 1238236"/>
                  <a:gd name="connsiteX6" fmla="*/ 189673 w 1326030"/>
                  <a:gd name="connsiteY6" fmla="*/ 0 h 1238236"/>
                  <a:gd name="connsiteX7" fmla="*/ 127362 w 1326030"/>
                  <a:gd name="connsiteY7" fmla="*/ 75522 h 1238236"/>
                  <a:gd name="connsiteX8" fmla="*/ 0 w 1326030"/>
                  <a:gd name="connsiteY8" fmla="*/ 492481 h 1238236"/>
                  <a:gd name="connsiteX9" fmla="*/ 745749 w 1326030"/>
                  <a:gd name="connsiteY9" fmla="*/ 1238236 h 123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26030" h="1238236">
                    <a:moveTo>
                      <a:pt x="745749" y="1238236"/>
                    </a:moveTo>
                    <a:cubicBezTo>
                      <a:pt x="951682" y="1238236"/>
                      <a:pt x="1138119" y="1154765"/>
                      <a:pt x="1273073" y="1019809"/>
                    </a:cubicBezTo>
                    <a:lnTo>
                      <a:pt x="1326030" y="955624"/>
                    </a:lnTo>
                    <a:lnTo>
                      <a:pt x="1245552" y="967907"/>
                    </a:lnTo>
                    <a:cubicBezTo>
                      <a:pt x="1213327" y="971180"/>
                      <a:pt x="1180631" y="972856"/>
                      <a:pt x="1147542" y="972856"/>
                    </a:cubicBezTo>
                    <a:cubicBezTo>
                      <a:pt x="618128" y="972856"/>
                      <a:pt x="188953" y="543678"/>
                      <a:pt x="188953" y="14259"/>
                    </a:cubicBezTo>
                    <a:lnTo>
                      <a:pt x="189673" y="0"/>
                    </a:lnTo>
                    <a:lnTo>
                      <a:pt x="127362" y="75522"/>
                    </a:lnTo>
                    <a:cubicBezTo>
                      <a:pt x="46952" y="194546"/>
                      <a:pt x="0" y="338030"/>
                      <a:pt x="0" y="492481"/>
                    </a:cubicBezTo>
                    <a:cubicBezTo>
                      <a:pt x="0" y="904350"/>
                      <a:pt x="333883" y="1238236"/>
                      <a:pt x="745749" y="1238236"/>
                    </a:cubicBezTo>
                    <a:close/>
                  </a:path>
                </a:pathLst>
              </a:custGeom>
              <a:gradFill flip="none" rotWithShape="1">
                <a:gsLst>
                  <a:gs pos="30000">
                    <a:srgbClr val="FFFFFF">
                      <a:alpha val="0"/>
                    </a:srgbClr>
                  </a:gs>
                  <a:gs pos="95000">
                    <a:srgbClr val="FFFFFF">
                      <a:alpha val="90000"/>
                    </a:srgbClr>
                  </a:gs>
                </a:gsLst>
                <a:lin ang="8100000" scaled="1"/>
                <a:tileRect/>
              </a:gradFill>
              <a:ln w="9525"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微软雅黑" panose="020B0503020204020204" charset="-122"/>
                </a:endParaRPr>
              </a:p>
            </p:txBody>
          </p:sp>
        </p:grpSp>
        <p:sp>
          <p:nvSpPr>
            <p:cNvPr id="13" name="TextBox 14"/>
            <p:cNvSpPr txBox="1"/>
            <p:nvPr/>
          </p:nvSpPr>
          <p:spPr>
            <a:xfrm>
              <a:off x="3577723" y="1784672"/>
              <a:ext cx="1170365" cy="878197"/>
            </a:xfrm>
            <a:prstGeom prst="rect">
              <a:avLst/>
            </a:prstGeom>
            <a:noFill/>
            <a:effectLst/>
          </p:spPr>
          <p:txBody>
            <a:bodyPr wrap="square" rtlCol="0">
              <a:spAutoFit/>
            </a:bodyPr>
            <a:lstStyle/>
            <a:p>
              <a:pPr lvl="0" algn="ctr" defTabSz="914400">
                <a:defRPr/>
              </a:pPr>
              <a:r>
                <a:rPr lang="zh-CN" altLang="en-US" sz="2800" b="1" kern="0" dirty="0">
                  <a:solidFill>
                    <a:schemeClr val="bg1"/>
                  </a:solidFill>
                  <a:latin typeface="微软雅黑" panose="020B0503020204020204" charset="-122"/>
                  <a:ea typeface="微软雅黑" panose="020B0503020204020204" charset="-122"/>
                </a:rPr>
                <a:t>战术</a:t>
              </a:r>
              <a:endParaRPr lang="en-US" altLang="zh-CN" sz="2800" b="1" kern="0" dirty="0">
                <a:solidFill>
                  <a:schemeClr val="bg1"/>
                </a:solidFill>
                <a:latin typeface="微软雅黑" panose="020B0503020204020204" charset="-122"/>
                <a:ea typeface="微软雅黑" panose="020B0503020204020204" charset="-122"/>
              </a:endParaRPr>
            </a:p>
            <a:p>
              <a:pPr lvl="0" algn="ctr" defTabSz="914400">
                <a:defRPr/>
              </a:pPr>
              <a:r>
                <a:rPr kumimoji="0" lang="zh-CN" altLang="en-US" sz="2800" i="0" u="none" strike="noStrike" kern="0" cap="none" spc="0" normalizeH="0" baseline="0" noProof="0" dirty="0">
                  <a:ln>
                    <a:noFill/>
                  </a:ln>
                  <a:solidFill>
                    <a:schemeClr val="bg1"/>
                  </a:solidFill>
                  <a:effectLst/>
                  <a:uLnTx/>
                  <a:uFillTx/>
                  <a:latin typeface="微软雅黑" panose="020B0503020204020204" charset="-122"/>
                  <a:ea typeface="微软雅黑" panose="020B0503020204020204" charset="-122"/>
                </a:rPr>
                <a:t>先进</a:t>
              </a:r>
            </a:p>
          </p:txBody>
        </p:sp>
      </p:grpSp>
      <p:sp>
        <p:nvSpPr>
          <p:cNvPr id="17" name="加号 16"/>
          <p:cNvSpPr/>
          <p:nvPr/>
        </p:nvSpPr>
        <p:spPr>
          <a:xfrm>
            <a:off x="5588698" y="1885187"/>
            <a:ext cx="819150" cy="795432"/>
          </a:xfrm>
          <a:prstGeom prst="mathPlus">
            <a:avLst/>
          </a:prstGeom>
          <a:gradFill>
            <a:gsLst>
              <a:gs pos="0">
                <a:srgbClr val="FF3302"/>
              </a:gs>
              <a:gs pos="100000">
                <a:srgbClr val="CB08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6688825" y="1504039"/>
            <a:ext cx="1568294" cy="1568294"/>
            <a:chOff x="3433282" y="1462739"/>
            <a:chExt cx="1443518" cy="1443518"/>
          </a:xfrm>
        </p:grpSpPr>
        <p:grpSp>
          <p:nvGrpSpPr>
            <p:cNvPr id="19" name="组合 18"/>
            <p:cNvGrpSpPr/>
            <p:nvPr/>
          </p:nvGrpSpPr>
          <p:grpSpPr>
            <a:xfrm>
              <a:off x="3433282" y="1462739"/>
              <a:ext cx="1443518" cy="1443518"/>
              <a:chOff x="2681608" y="1294395"/>
              <a:chExt cx="1506218" cy="1506218"/>
            </a:xfrm>
          </p:grpSpPr>
          <p:sp>
            <p:nvSpPr>
              <p:cNvPr id="21" name="椭圆 20"/>
              <p:cNvSpPr/>
              <p:nvPr/>
            </p:nvSpPr>
            <p:spPr>
              <a:xfrm>
                <a:off x="2681608" y="1294395"/>
                <a:ext cx="1506218" cy="1506218"/>
              </a:xfrm>
              <a:prstGeom prst="ellipse">
                <a:avLst/>
              </a:prstGeom>
              <a:noFill/>
              <a:ln w="12700" cap="flat" cmpd="sng" algn="ctr">
                <a:solidFill>
                  <a:srgbClr val="C00000"/>
                </a:solid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微软雅黑" panose="020B0503020204020204" charset="-122"/>
                </a:endParaRPr>
              </a:p>
            </p:txBody>
          </p:sp>
          <p:sp>
            <p:nvSpPr>
              <p:cNvPr id="22" name="Freeform 5"/>
              <p:cNvSpPr/>
              <p:nvPr/>
            </p:nvSpPr>
            <p:spPr bwMode="auto">
              <a:xfrm flipV="1">
                <a:off x="2777383" y="1390167"/>
                <a:ext cx="1314666" cy="1314675"/>
              </a:xfrm>
              <a:prstGeom prst="ellipse">
                <a:avLst/>
              </a:prstGeom>
              <a:gradFill>
                <a:gsLst>
                  <a:gs pos="0">
                    <a:srgbClr val="FF3302"/>
                  </a:gs>
                  <a:gs pos="100000">
                    <a:srgbClr val="CB0800"/>
                  </a:gs>
                </a:gsLst>
                <a:lin ang="5400000" scaled="1"/>
              </a:gradFill>
              <a:ln w="9525"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微软雅黑" panose="020B0503020204020204" charset="-122"/>
                </a:endParaRPr>
              </a:p>
            </p:txBody>
          </p:sp>
          <p:sp>
            <p:nvSpPr>
              <p:cNvPr id="23" name="任意多边形 21"/>
              <p:cNvSpPr/>
              <p:nvPr/>
            </p:nvSpPr>
            <p:spPr bwMode="auto">
              <a:xfrm flipV="1">
                <a:off x="2688967" y="1301750"/>
                <a:ext cx="1326030" cy="1238236"/>
              </a:xfrm>
              <a:custGeom>
                <a:avLst/>
                <a:gdLst>
                  <a:gd name="connsiteX0" fmla="*/ 745749 w 1326030"/>
                  <a:gd name="connsiteY0" fmla="*/ 1238236 h 1238236"/>
                  <a:gd name="connsiteX1" fmla="*/ 1273073 w 1326030"/>
                  <a:gd name="connsiteY1" fmla="*/ 1019809 h 1238236"/>
                  <a:gd name="connsiteX2" fmla="*/ 1326030 w 1326030"/>
                  <a:gd name="connsiteY2" fmla="*/ 955624 h 1238236"/>
                  <a:gd name="connsiteX3" fmla="*/ 1245552 w 1326030"/>
                  <a:gd name="connsiteY3" fmla="*/ 967907 h 1238236"/>
                  <a:gd name="connsiteX4" fmla="*/ 1147542 w 1326030"/>
                  <a:gd name="connsiteY4" fmla="*/ 972856 h 1238236"/>
                  <a:gd name="connsiteX5" fmla="*/ 188953 w 1326030"/>
                  <a:gd name="connsiteY5" fmla="*/ 14259 h 1238236"/>
                  <a:gd name="connsiteX6" fmla="*/ 189673 w 1326030"/>
                  <a:gd name="connsiteY6" fmla="*/ 0 h 1238236"/>
                  <a:gd name="connsiteX7" fmla="*/ 127362 w 1326030"/>
                  <a:gd name="connsiteY7" fmla="*/ 75522 h 1238236"/>
                  <a:gd name="connsiteX8" fmla="*/ 0 w 1326030"/>
                  <a:gd name="connsiteY8" fmla="*/ 492481 h 1238236"/>
                  <a:gd name="connsiteX9" fmla="*/ 745749 w 1326030"/>
                  <a:gd name="connsiteY9" fmla="*/ 1238236 h 123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26030" h="1238236">
                    <a:moveTo>
                      <a:pt x="745749" y="1238236"/>
                    </a:moveTo>
                    <a:cubicBezTo>
                      <a:pt x="951682" y="1238236"/>
                      <a:pt x="1138119" y="1154765"/>
                      <a:pt x="1273073" y="1019809"/>
                    </a:cubicBezTo>
                    <a:lnTo>
                      <a:pt x="1326030" y="955624"/>
                    </a:lnTo>
                    <a:lnTo>
                      <a:pt x="1245552" y="967907"/>
                    </a:lnTo>
                    <a:cubicBezTo>
                      <a:pt x="1213327" y="971180"/>
                      <a:pt x="1180631" y="972856"/>
                      <a:pt x="1147542" y="972856"/>
                    </a:cubicBezTo>
                    <a:cubicBezTo>
                      <a:pt x="618128" y="972856"/>
                      <a:pt x="188953" y="543678"/>
                      <a:pt x="188953" y="14259"/>
                    </a:cubicBezTo>
                    <a:lnTo>
                      <a:pt x="189673" y="0"/>
                    </a:lnTo>
                    <a:lnTo>
                      <a:pt x="127362" y="75522"/>
                    </a:lnTo>
                    <a:cubicBezTo>
                      <a:pt x="46952" y="194546"/>
                      <a:pt x="0" y="338030"/>
                      <a:pt x="0" y="492481"/>
                    </a:cubicBezTo>
                    <a:cubicBezTo>
                      <a:pt x="0" y="904350"/>
                      <a:pt x="333883" y="1238236"/>
                      <a:pt x="745749" y="1238236"/>
                    </a:cubicBezTo>
                    <a:close/>
                  </a:path>
                </a:pathLst>
              </a:custGeom>
              <a:gradFill flip="none" rotWithShape="1">
                <a:gsLst>
                  <a:gs pos="30000">
                    <a:srgbClr val="FFFFFF">
                      <a:alpha val="0"/>
                    </a:srgbClr>
                  </a:gs>
                  <a:gs pos="95000">
                    <a:srgbClr val="FFFFFF">
                      <a:alpha val="90000"/>
                    </a:srgbClr>
                  </a:gs>
                </a:gsLst>
                <a:lin ang="8100000" scaled="1"/>
                <a:tileRect/>
              </a:gradFill>
              <a:ln w="9525"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微软雅黑" panose="020B0503020204020204" charset="-122"/>
                </a:endParaRPr>
              </a:p>
            </p:txBody>
          </p:sp>
        </p:grpSp>
        <p:sp>
          <p:nvSpPr>
            <p:cNvPr id="20" name="TextBox 14"/>
            <p:cNvSpPr txBox="1"/>
            <p:nvPr/>
          </p:nvSpPr>
          <p:spPr>
            <a:xfrm>
              <a:off x="3569858" y="1780469"/>
              <a:ext cx="1170365" cy="878197"/>
            </a:xfrm>
            <a:prstGeom prst="rect">
              <a:avLst/>
            </a:prstGeom>
            <a:noFill/>
            <a:effectLst/>
          </p:spPr>
          <p:txBody>
            <a:bodyPr wrap="square" rtlCol="0">
              <a:spAutoFit/>
            </a:bodyPr>
            <a:lstStyle/>
            <a:p>
              <a:pPr lvl="0" algn="ctr" defTabSz="914400">
                <a:defRPr/>
              </a:pPr>
              <a:r>
                <a:rPr lang="zh-CN" altLang="en-US" sz="2800" b="1" kern="0" dirty="0">
                  <a:solidFill>
                    <a:schemeClr val="bg1"/>
                  </a:solidFill>
                  <a:latin typeface="微软雅黑" panose="020B0503020204020204" charset="-122"/>
                  <a:ea typeface="微软雅黑" panose="020B0503020204020204" charset="-122"/>
                </a:rPr>
                <a:t>人才</a:t>
              </a:r>
              <a:endParaRPr lang="en-US" altLang="zh-CN" sz="2800" b="1" kern="0" dirty="0">
                <a:solidFill>
                  <a:schemeClr val="bg1"/>
                </a:solidFill>
                <a:latin typeface="微软雅黑" panose="020B0503020204020204" charset="-122"/>
                <a:ea typeface="微软雅黑" panose="020B0503020204020204" charset="-122"/>
              </a:endParaRPr>
            </a:p>
            <a:p>
              <a:pPr lvl="0" algn="ctr" defTabSz="914400">
                <a:defRPr/>
              </a:pPr>
              <a:r>
                <a:rPr lang="zh-CN" altLang="en-US" sz="2800" kern="0" dirty="0">
                  <a:solidFill>
                    <a:schemeClr val="bg1"/>
                  </a:solidFill>
                  <a:latin typeface="微软雅黑" panose="020B0503020204020204" charset="-122"/>
                  <a:ea typeface="微软雅黑" panose="020B0503020204020204" charset="-122"/>
                </a:rPr>
                <a:t>优秀</a:t>
              </a:r>
              <a:endParaRPr kumimoji="0" lang="zh-CN" altLang="en-US" sz="2800" i="0" u="none" strike="noStrike" kern="0" cap="none" spc="0" normalizeH="0" baseline="0" noProof="0" dirty="0">
                <a:ln>
                  <a:noFill/>
                </a:ln>
                <a:solidFill>
                  <a:schemeClr val="bg1"/>
                </a:solidFill>
                <a:effectLst/>
                <a:uLnTx/>
                <a:uFillTx/>
                <a:latin typeface="微软雅黑" panose="020B0503020204020204" charset="-122"/>
                <a:ea typeface="微软雅黑" panose="020B0503020204020204" charset="-122"/>
              </a:endParaRPr>
            </a:p>
          </p:txBody>
        </p:sp>
      </p:grpSp>
      <p:sp>
        <p:nvSpPr>
          <p:cNvPr id="24" name="TextBox 14"/>
          <p:cNvSpPr txBox="1"/>
          <p:nvPr/>
        </p:nvSpPr>
        <p:spPr>
          <a:xfrm>
            <a:off x="1291350" y="3769686"/>
            <a:ext cx="66525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defRPr/>
            </a:pPr>
            <a:r>
              <a:rPr lang="zh-CN" altLang="en-US" sz="4800" b="1" kern="0" dirty="0">
                <a:gradFill>
                  <a:gsLst>
                    <a:gs pos="0">
                      <a:srgbClr val="FF0000"/>
                    </a:gs>
                    <a:gs pos="100000">
                      <a:srgbClr val="C00000"/>
                    </a:gs>
                  </a:gsLst>
                  <a:lin ang="5400000" scaled="0"/>
                </a:gradFill>
                <a:latin typeface="微软雅黑" panose="020B0503020204020204" charset="-122"/>
                <a:ea typeface="微软雅黑" panose="020B0503020204020204" charset="-122"/>
              </a:rPr>
              <a:t>★党的坚强组织体系★</a:t>
            </a:r>
          </a:p>
        </p:txBody>
      </p:sp>
      <p:sp>
        <p:nvSpPr>
          <p:cNvPr id="25" name="任意多边形 23"/>
          <p:cNvSpPr/>
          <p:nvPr/>
        </p:nvSpPr>
        <p:spPr>
          <a:xfrm rot="2507361" flipH="1">
            <a:off x="4291189" y="2934939"/>
            <a:ext cx="605138" cy="605138"/>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gradFill>
            <a:gsLst>
              <a:gs pos="0">
                <a:srgbClr val="FF3302"/>
              </a:gs>
              <a:gs pos="100000">
                <a:srgbClr val="CB0800"/>
              </a:gs>
            </a:gsLst>
            <a:lin ang="5400000" scaled="1"/>
          </a:gradFill>
          <a:ln w="6350" cap="flat" cmpd="sng" algn="ctr">
            <a:noFill/>
            <a:prstDash val="solid"/>
          </a:ln>
          <a:effectLst/>
        </p:spPr>
        <p:txBody>
          <a:bodyPr lIns="68580" tIns="34290" rIns="68580" bIns="34290"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gradFill>
                <a:gsLst>
                  <a:gs pos="100000">
                    <a:prstClr val="white"/>
                  </a:gs>
                  <a:gs pos="0">
                    <a:prstClr val="white">
                      <a:lumMod val="95000"/>
                    </a:prstClr>
                  </a:gs>
                </a:gsLst>
                <a:path path="circle">
                  <a:fillToRect l="100000" b="100000"/>
                </a:path>
              </a:gradFill>
              <a:effectLst/>
              <a:uLnTx/>
              <a:uFillTx/>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49" presetClass="entr" presetSubtype="0" decel="10000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 calcmode="lin" valueType="num">
                                      <p:cBhvr>
                                        <p:cTn id="15" dur="500" fill="hold"/>
                                        <p:tgtEl>
                                          <p:spTgt spid="10"/>
                                        </p:tgtEl>
                                        <p:attrNameLst>
                                          <p:attrName>style.rotation</p:attrName>
                                        </p:attrNameLst>
                                      </p:cBhvr>
                                      <p:tavLst>
                                        <p:tav tm="0">
                                          <p:val>
                                            <p:fltVal val="360"/>
                                          </p:val>
                                        </p:tav>
                                        <p:tav tm="100000">
                                          <p:val>
                                            <p:fltVal val="0"/>
                                          </p:val>
                                        </p:tav>
                                      </p:tavLst>
                                    </p:anim>
                                    <p:animEffect transition="in" filter="fade">
                                      <p:cBhvr>
                                        <p:cTn id="16" dur="500"/>
                                        <p:tgtEl>
                                          <p:spTgt spid="10"/>
                                        </p:tgtEl>
                                      </p:cBhvr>
                                    </p:animEffect>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par>
                          <p:cTn id="23" fill="hold">
                            <p:stCondLst>
                              <p:cond delay="1500"/>
                            </p:stCondLst>
                            <p:childTnLst>
                              <p:par>
                                <p:cTn id="24" presetID="49" presetClass="entr" presetSubtype="0" decel="100000"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p:cTn id="26" dur="500" fill="hold"/>
                                        <p:tgtEl>
                                          <p:spTgt spid="17"/>
                                        </p:tgtEl>
                                        <p:attrNameLst>
                                          <p:attrName>ppt_w</p:attrName>
                                        </p:attrNameLst>
                                      </p:cBhvr>
                                      <p:tavLst>
                                        <p:tav tm="0">
                                          <p:val>
                                            <p:fltVal val="0"/>
                                          </p:val>
                                        </p:tav>
                                        <p:tav tm="100000">
                                          <p:val>
                                            <p:strVal val="#ppt_w"/>
                                          </p:val>
                                        </p:tav>
                                      </p:tavLst>
                                    </p:anim>
                                    <p:anim calcmode="lin" valueType="num">
                                      <p:cBhvr>
                                        <p:cTn id="27" dur="500" fill="hold"/>
                                        <p:tgtEl>
                                          <p:spTgt spid="17"/>
                                        </p:tgtEl>
                                        <p:attrNameLst>
                                          <p:attrName>ppt_h</p:attrName>
                                        </p:attrNameLst>
                                      </p:cBhvr>
                                      <p:tavLst>
                                        <p:tav tm="0">
                                          <p:val>
                                            <p:fltVal val="0"/>
                                          </p:val>
                                        </p:tav>
                                        <p:tav tm="100000">
                                          <p:val>
                                            <p:strVal val="#ppt_h"/>
                                          </p:val>
                                        </p:tav>
                                      </p:tavLst>
                                    </p:anim>
                                    <p:anim calcmode="lin" valueType="num">
                                      <p:cBhvr>
                                        <p:cTn id="28" dur="500" fill="hold"/>
                                        <p:tgtEl>
                                          <p:spTgt spid="17"/>
                                        </p:tgtEl>
                                        <p:attrNameLst>
                                          <p:attrName>style.rotation</p:attrName>
                                        </p:attrNameLst>
                                      </p:cBhvr>
                                      <p:tavLst>
                                        <p:tav tm="0">
                                          <p:val>
                                            <p:fltVal val="360"/>
                                          </p:val>
                                        </p:tav>
                                        <p:tav tm="100000">
                                          <p:val>
                                            <p:fltVal val="0"/>
                                          </p:val>
                                        </p:tav>
                                      </p:tavLst>
                                    </p:anim>
                                    <p:animEffect transition="in" filter="fade">
                                      <p:cBhvr>
                                        <p:cTn id="29" dur="500"/>
                                        <p:tgtEl>
                                          <p:spTgt spid="17"/>
                                        </p:tgtEl>
                                      </p:cBhvr>
                                    </p:animEffect>
                                  </p:childTnLst>
                                </p:cTn>
                              </p:par>
                            </p:childTnLst>
                          </p:cTn>
                        </p:par>
                        <p:par>
                          <p:cTn id="30" fill="hold">
                            <p:stCondLst>
                              <p:cond delay="2000"/>
                            </p:stCondLst>
                            <p:childTnLst>
                              <p:par>
                                <p:cTn id="31" presetID="53" presetClass="entr" presetSubtype="16" fill="hold"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fltVal val="0"/>
                                          </p:val>
                                        </p:tav>
                                        <p:tav tm="100000">
                                          <p:val>
                                            <p:strVal val="#ppt_w"/>
                                          </p:val>
                                        </p:tav>
                                      </p:tavLst>
                                    </p:anim>
                                    <p:anim calcmode="lin" valueType="num">
                                      <p:cBhvr>
                                        <p:cTn id="34" dur="500" fill="hold"/>
                                        <p:tgtEl>
                                          <p:spTgt spid="18"/>
                                        </p:tgtEl>
                                        <p:attrNameLst>
                                          <p:attrName>ppt_h</p:attrName>
                                        </p:attrNameLst>
                                      </p:cBhvr>
                                      <p:tavLst>
                                        <p:tav tm="0">
                                          <p:val>
                                            <p:fltVal val="0"/>
                                          </p:val>
                                        </p:tav>
                                        <p:tav tm="100000">
                                          <p:val>
                                            <p:strVal val="#ppt_h"/>
                                          </p:val>
                                        </p:tav>
                                      </p:tavLst>
                                    </p:anim>
                                    <p:animEffect transition="in" filter="fade">
                                      <p:cBhvr>
                                        <p:cTn id="35" dur="500"/>
                                        <p:tgtEl>
                                          <p:spTgt spid="18"/>
                                        </p:tgtEl>
                                      </p:cBhvr>
                                    </p:animEffect>
                                  </p:childTnLst>
                                </p:cTn>
                              </p:par>
                            </p:childTnLst>
                          </p:cTn>
                        </p:par>
                        <p:par>
                          <p:cTn id="36" fill="hold">
                            <p:stCondLst>
                              <p:cond delay="2500"/>
                            </p:stCondLst>
                            <p:childTnLst>
                              <p:par>
                                <p:cTn id="37" presetID="12" presetClass="entr" presetSubtype="1"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p:tgtEl>
                                          <p:spTgt spid="25"/>
                                        </p:tgtEl>
                                        <p:attrNameLst>
                                          <p:attrName>ppt_y</p:attrName>
                                        </p:attrNameLst>
                                      </p:cBhvr>
                                      <p:tavLst>
                                        <p:tav tm="0">
                                          <p:val>
                                            <p:strVal val="#ppt_y-#ppt_h*1.125000"/>
                                          </p:val>
                                        </p:tav>
                                        <p:tav tm="100000">
                                          <p:val>
                                            <p:strVal val="#ppt_y"/>
                                          </p:val>
                                        </p:tav>
                                      </p:tavLst>
                                    </p:anim>
                                    <p:animEffect transition="in" filter="wipe(down)">
                                      <p:cBhvr>
                                        <p:cTn id="40" dur="500"/>
                                        <p:tgtEl>
                                          <p:spTgt spid="25"/>
                                        </p:tgtEl>
                                      </p:cBhvr>
                                    </p:animEffect>
                                  </p:childTnLst>
                                </p:cTn>
                              </p:par>
                            </p:childTnLst>
                          </p:cTn>
                        </p:par>
                        <p:par>
                          <p:cTn id="41" fill="hold">
                            <p:stCondLst>
                              <p:cond delay="3000"/>
                            </p:stCondLst>
                            <p:childTnLst>
                              <p:par>
                                <p:cTn id="42" presetID="14" presetClass="entr" presetSubtype="10" fill="hold" grpId="0" nodeType="afterEffect">
                                  <p:stCondLst>
                                    <p:cond delay="0"/>
                                  </p:stCondLst>
                                  <p:iterate type="lt">
                                    <p:tmPct val="33333"/>
                                  </p:iterate>
                                  <p:childTnLst>
                                    <p:set>
                                      <p:cBhvr>
                                        <p:cTn id="43" dur="1" fill="hold">
                                          <p:stCondLst>
                                            <p:cond delay="0"/>
                                          </p:stCondLst>
                                        </p:cTn>
                                        <p:tgtEl>
                                          <p:spTgt spid="24"/>
                                        </p:tgtEl>
                                        <p:attrNameLst>
                                          <p:attrName>style.visibility</p:attrName>
                                        </p:attrNameLst>
                                      </p:cBhvr>
                                      <p:to>
                                        <p:strVal val="visible"/>
                                      </p:to>
                                    </p:set>
                                    <p:animEffect transition="in" filter="randombar(horizontal)">
                                      <p:cBhvr>
                                        <p:cTn id="4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24" grpId="0"/>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charset="-122"/>
              </a:rPr>
              <a:t>党的坚强组织体系</a:t>
            </a:r>
            <a:r>
              <a:rPr lang="en-US" altLang="zh-CN" sz="2000" b="1" kern="0" dirty="0">
                <a:solidFill>
                  <a:srgbClr val="C00000"/>
                </a:solidFill>
                <a:latin typeface="Arial" panose="020B0604020202020204"/>
                <a:ea typeface="微软雅黑" panose="020B0503020204020204" charset="-122"/>
              </a:rPr>
              <a:t>——</a:t>
            </a:r>
            <a:r>
              <a:rPr lang="zh-CN" altLang="en-US" sz="2000" b="1" kern="0" dirty="0">
                <a:solidFill>
                  <a:srgbClr val="C00000"/>
                </a:solidFill>
                <a:latin typeface="Arial" panose="020B0604020202020204"/>
                <a:ea typeface="微软雅黑" panose="020B0503020204020204" charset="-122"/>
              </a:rPr>
              <a:t>职守</a:t>
            </a:r>
          </a:p>
        </p:txBody>
      </p:sp>
      <p:sp>
        <p:nvSpPr>
          <p:cNvPr id="4" name="TextBox 14"/>
          <p:cNvSpPr txBox="1"/>
          <p:nvPr/>
        </p:nvSpPr>
        <p:spPr>
          <a:xfrm>
            <a:off x="500846" y="1239291"/>
            <a:ext cx="803885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defRPr/>
            </a:pPr>
            <a:r>
              <a:rPr lang="zh-CN" altLang="en-US" sz="2000" b="1" kern="0" dirty="0">
                <a:gradFill>
                  <a:gsLst>
                    <a:gs pos="0">
                      <a:srgbClr val="FF0000"/>
                    </a:gs>
                    <a:gs pos="100000">
                      <a:srgbClr val="C00000"/>
                    </a:gs>
                  </a:gsLst>
                  <a:lin ang="5400000" scaled="0"/>
                </a:gradFill>
                <a:latin typeface="微软雅黑" panose="020B0503020204020204" charset="-122"/>
                <a:ea typeface="微软雅黑" panose="020B0503020204020204" charset="-122"/>
              </a:rPr>
              <a:t>★一个组织体系要得到良好的运转，需要各安其位、各司其职★</a:t>
            </a:r>
          </a:p>
        </p:txBody>
      </p:sp>
      <p:grpSp>
        <p:nvGrpSpPr>
          <p:cNvPr id="5" name="Group 1"/>
          <p:cNvGrpSpPr/>
          <p:nvPr/>
        </p:nvGrpSpPr>
        <p:grpSpPr>
          <a:xfrm>
            <a:off x="900290" y="1889676"/>
            <a:ext cx="7639410" cy="2739474"/>
            <a:chOff x="623888" y="1690580"/>
            <a:chExt cx="5261535" cy="4181225"/>
          </a:xfrm>
        </p:grpSpPr>
        <p:sp>
          <p:nvSpPr>
            <p:cNvPr id="6" name="Rectangle: Rounded Corners 2"/>
            <p:cNvSpPr/>
            <p:nvPr/>
          </p:nvSpPr>
          <p:spPr>
            <a:xfrm>
              <a:off x="682670" y="1763714"/>
              <a:ext cx="5202753" cy="4108091"/>
            </a:xfrm>
            <a:prstGeom prst="roundRect">
              <a:avLst/>
            </a:prstGeom>
            <a:solidFill>
              <a:srgbClr val="FFFFFF">
                <a:lumMod val="85000"/>
              </a:srgbClr>
            </a:solidFill>
            <a:ln w="3175"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015" b="0" i="0" u="none" strike="noStrike" kern="0" cap="none" spc="0" normalizeH="0" baseline="0" noProof="0">
                <a:ln>
                  <a:noFill/>
                </a:ln>
                <a:solidFill>
                  <a:srgbClr val="FFFFFF"/>
                </a:solidFill>
                <a:effectLst/>
                <a:uLnTx/>
                <a:uFillTx/>
                <a:latin typeface="微软雅黑" panose="020B0503020204020204" charset="-122"/>
                <a:ea typeface="微软雅黑" panose="020B0503020204020204" charset="-122"/>
              </a:endParaRPr>
            </a:p>
          </p:txBody>
        </p:sp>
        <p:sp>
          <p:nvSpPr>
            <p:cNvPr id="7" name="Rectangle: Rounded Corners 3"/>
            <p:cNvSpPr/>
            <p:nvPr/>
          </p:nvSpPr>
          <p:spPr>
            <a:xfrm>
              <a:off x="623888" y="1690580"/>
              <a:ext cx="5202754" cy="4009287"/>
            </a:xfrm>
            <a:prstGeom prst="roundRect">
              <a:avLst/>
            </a:prstGeom>
            <a:solidFill>
              <a:srgbClr val="FEFEFE"/>
            </a:solidFill>
            <a:ln w="3175" cap="flat" cmpd="sng" algn="ctr">
              <a:solidFill>
                <a:srgbClr val="FF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015" b="0" i="0" u="none" strike="noStrike" kern="0" cap="none" spc="0" normalizeH="0" baseline="0" noProof="0">
                <a:ln>
                  <a:noFill/>
                </a:ln>
                <a:solidFill>
                  <a:srgbClr val="FFFFFF"/>
                </a:solidFill>
                <a:effectLst/>
                <a:uLnTx/>
                <a:uFillTx/>
                <a:latin typeface="微软雅黑" panose="020B0503020204020204" charset="-122"/>
                <a:ea typeface="微软雅黑" panose="020B0503020204020204" charset="-122"/>
              </a:endParaRPr>
            </a:p>
          </p:txBody>
        </p:sp>
      </p:grpSp>
      <p:sp>
        <p:nvSpPr>
          <p:cNvPr id="8" name="Rectangle 43"/>
          <p:cNvSpPr/>
          <p:nvPr/>
        </p:nvSpPr>
        <p:spPr>
          <a:xfrm>
            <a:off x="1113780" y="2008446"/>
            <a:ext cx="7182495" cy="1420554"/>
          </a:xfrm>
          <a:prstGeom prst="rect">
            <a:avLst/>
          </a:prstGeom>
        </p:spPr>
        <p:txBody>
          <a:bodyPr wrap="square" lIns="0" tIns="0" rIns="0" bIns="0">
            <a:noAutofit/>
          </a:bodyPr>
          <a:lstStyle/>
          <a:p>
            <a:pPr algn="ctr">
              <a:lnSpc>
                <a:spcPct val="200000"/>
              </a:lnSpc>
              <a:defRPr/>
            </a:pPr>
            <a:r>
              <a:rPr lang="zh-CN" altLang="en-US" dirty="0">
                <a:gradFill>
                  <a:gsLst>
                    <a:gs pos="0">
                      <a:prstClr val="black">
                        <a:lumMod val="75000"/>
                        <a:lumOff val="25000"/>
                      </a:prstClr>
                    </a:gs>
                    <a:gs pos="100000">
                      <a:prstClr val="black">
                        <a:lumMod val="85000"/>
                        <a:lumOff val="15000"/>
                      </a:prstClr>
                    </a:gs>
                  </a:gsLst>
                  <a:lin ang="18900000" scaled="1"/>
                </a:gradFill>
                <a:latin typeface="微软雅黑" panose="020B0503020204020204" charset="-122"/>
                <a:ea typeface="微软雅黑" panose="020B0503020204020204" charset="-122"/>
              </a:rPr>
              <a:t>党中央是大脑和中枢，党中央必须有定于一尊、一锤定音的权威。党的地方组织的根本任务是确保党中央决策部署贯彻落实，有令即行、有禁即止。党组在党的组织体系中具有特殊地位，要贯彻落实党中央和上级党组织决策部署。每个党员特别是领导干部都要强化党的意识和组织观念，自觉做到思想上认同组织、政治上依靠组织、工作上服从组织、感情上信赖组织。</a:t>
            </a:r>
            <a:endParaRPr lang="zh-CN" altLang="en-US" dirty="0">
              <a:solidFill>
                <a:prstClr val="black">
                  <a:lumMod val="75000"/>
                  <a:lumOff val="25000"/>
                </a:prstClr>
              </a:solidFill>
              <a:latin typeface="微软雅黑" panose="020B0503020204020204" charset="-122"/>
              <a:ea typeface="微软雅黑" panose="020B0503020204020204" charset="-122"/>
              <a:sym typeface="Gill Sans" charset="0"/>
            </a:endParaRPr>
          </a:p>
        </p:txBody>
      </p:sp>
      <p:sp>
        <p:nvSpPr>
          <p:cNvPr id="9" name="TextBox 14"/>
          <p:cNvSpPr txBox="1"/>
          <p:nvPr/>
        </p:nvSpPr>
        <p:spPr>
          <a:xfrm>
            <a:off x="657895" y="3779487"/>
            <a:ext cx="80388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defRPr/>
            </a:pPr>
            <a:r>
              <a:rPr lang="zh-CN" altLang="en-US" sz="2400" b="1" kern="0" dirty="0">
                <a:gradFill>
                  <a:gsLst>
                    <a:gs pos="0">
                      <a:srgbClr val="FF0000"/>
                    </a:gs>
                    <a:gs pos="100000">
                      <a:srgbClr val="C00000"/>
                    </a:gs>
                  </a:gsLst>
                  <a:lin ang="5400000" scaled="0"/>
                </a:gradFill>
                <a:latin typeface="微软雅黑" panose="020B0503020204020204" charset="-122"/>
                <a:ea typeface="微软雅黑" panose="020B0503020204020204" charset="-122"/>
              </a:rPr>
              <a:t>中央、地方组织、党组、党员，各自职守清清楚楚</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100" fill="hold"/>
                                        <p:tgtEl>
                                          <p:spTgt spid="4"/>
                                        </p:tgtEl>
                                        <p:attrNameLst>
                                          <p:attrName>ppt_w</p:attrName>
                                        </p:attrNameLst>
                                      </p:cBhvr>
                                      <p:tavLst>
                                        <p:tav tm="0">
                                          <p:val>
                                            <p:fltVal val="0"/>
                                          </p:val>
                                        </p:tav>
                                        <p:tav tm="100000">
                                          <p:val>
                                            <p:strVal val="#ppt_w"/>
                                          </p:val>
                                        </p:tav>
                                      </p:tavLst>
                                    </p:anim>
                                    <p:anim calcmode="lin" valueType="num">
                                      <p:cBhvr>
                                        <p:cTn id="8" dur="1100" fill="hold"/>
                                        <p:tgtEl>
                                          <p:spTgt spid="4"/>
                                        </p:tgtEl>
                                        <p:attrNameLst>
                                          <p:attrName>ppt_h</p:attrName>
                                        </p:attrNameLst>
                                      </p:cBhvr>
                                      <p:tavLst>
                                        <p:tav tm="0">
                                          <p:val>
                                            <p:fltVal val="0"/>
                                          </p:val>
                                        </p:tav>
                                        <p:tav tm="100000">
                                          <p:val>
                                            <p:strVal val="#ppt_h"/>
                                          </p:val>
                                        </p:tav>
                                      </p:tavLst>
                                    </p:anim>
                                    <p:animEffect transition="in" filter="fade">
                                      <p:cBhvr>
                                        <p:cTn id="9" dur="1100"/>
                                        <p:tgtEl>
                                          <p:spTgt spid="4"/>
                                        </p:tgtEl>
                                      </p:cBhvr>
                                    </p:animEffect>
                                  </p:childTnLst>
                                </p:cTn>
                              </p:par>
                            </p:childTnLst>
                          </p:cTn>
                        </p:par>
                        <p:par>
                          <p:cTn id="10" fill="hold">
                            <p:stCondLst>
                              <p:cond delay="15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p:stCondLst>
                              <p:cond delay="20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1800"/>
                                        <p:tgtEl>
                                          <p:spTgt spid="8"/>
                                        </p:tgtEl>
                                      </p:cBhvr>
                                    </p:animEffect>
                                  </p:childTnLst>
                                </p:cTn>
                              </p:par>
                            </p:childTnLst>
                          </p:cTn>
                        </p:par>
                        <p:par>
                          <p:cTn id="18" fill="hold">
                            <p:stCondLst>
                              <p:cond delay="4000"/>
                            </p:stCondLst>
                            <p:childTnLst>
                              <p:par>
                                <p:cTn id="19" presetID="12" presetClass="entr" presetSubtype="4"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1100"/>
                                        <p:tgtEl>
                                          <p:spTgt spid="9"/>
                                        </p:tgtEl>
                                        <p:attrNameLst>
                                          <p:attrName>ppt_y</p:attrName>
                                        </p:attrNameLst>
                                      </p:cBhvr>
                                      <p:tavLst>
                                        <p:tav tm="0">
                                          <p:val>
                                            <p:strVal val="#ppt_y+#ppt_h*1.125000"/>
                                          </p:val>
                                        </p:tav>
                                        <p:tav tm="100000">
                                          <p:val>
                                            <p:strVal val="#ppt_y"/>
                                          </p:val>
                                        </p:tav>
                                      </p:tavLst>
                                    </p:anim>
                                    <p:animEffect transition="in" filter="wipe(up)">
                                      <p:cBhvr>
                                        <p:cTn id="22" dur="11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贯彻新时代党的组织路线PPT模板"/>
  <p:tag name="ISPRING_FIRST_PUBLISH" val="1"/>
</p:tagLst>
</file>

<file path=ppt/theme/theme1.xml><?xml version="1.0" encoding="utf-8"?>
<a:theme xmlns:a="http://schemas.openxmlformats.org/drawingml/2006/main" name=" www.2ppt.com">
  <a:themeElements>
    <a:clrScheme name="自定义 60">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C00000"/>
      </a:hlink>
      <a:folHlink>
        <a:srgbClr val="C00000"/>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2138</Words>
  <Application>Microsoft Office PowerPoint</Application>
  <PresentationFormat>全屏显示(16:9)</PresentationFormat>
  <Paragraphs>154</Paragraphs>
  <Slides>24</Slides>
  <Notes>24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Clear Sans</vt:lpstr>
      <vt:lpstr>Gill Sans</vt:lpstr>
      <vt:lpstr>等线</vt:lpstr>
      <vt:lpstr>宋体</vt:lpstr>
      <vt:lpstr>微软雅黑</vt:lpstr>
      <vt:lpstr>Agency FB</vt:lpstr>
      <vt:lpstr>Arial</vt:lpstr>
      <vt:lpstr>Calibri</vt:lpstr>
      <vt:lpstr>Calibri Light</vt:lpstr>
      <vt:lpstr>Century Gothic</vt:lpstr>
      <vt:lpstr>Impact</vt:lpstr>
      <vt:lpstr> 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2022-03-16T03:46:14Z</dcterms:created>
  <dcterms:modified xsi:type="dcterms:W3CDTF">2023-01-10T07:01:38Z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1212F906BF314BBFA054FAEB62C9D1C5</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