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72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919AF-1581-4427-A467-40B72E2BCB6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FBCD6-10EA-4C76-8F23-728813E976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FBCD6-10EA-4C76-8F23-728813E9768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EEB9-076E-4223-A389-C6320BCE1A38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47FDD7C-018A-4C4C-A6B8-13F3D13C3800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63F2-15EE-4EF8-BFA3-B0D5915A7AB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364A-FEB2-4A17-8B4B-B673D1285EE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DEB-3C76-4157-BE84-B5F30F455E4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5941-8069-468D-AD83-76BDB9CE7B3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867-98E3-4348-8C49-83108DFFB24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5449E6-A362-4C87-B3B0-580D0602AB2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020-4DA1-43B5-AB0C-D1EC7A7B07DC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192-523E-4020-ABB4-F9C15FD5B08B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E6E5-2BF6-40A8-961C-0E01399C1D9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3392-D4B6-46D3-B7B3-10C45793424B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6BF-D085-4EB1-B51B-A9D2CA0587B0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6607-E3CD-4120-88A8-0D44D2BE3BA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734F-ACFD-4873-84C1-DC128CB240E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5B7-A6F6-4DC0-987B-5922F875522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E13D-DB4E-40A0-A725-EBC7FDFC2CF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9F5D-1450-4017-9759-046EA6900371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FB5C-97F5-40EB-A309-1AC050A097F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AA7AE2-E844-4F9F-BBE0-893D84E0DAB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94DFFE-C035-4F8D-9D4E-386D9908577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0E58B6-9D54-4781-B2F9-D8A9E993672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20953" y="3789040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dirty="0" smtClean="0"/>
              <a:t>比例尺</a:t>
            </a:r>
            <a:endParaRPr lang="zh-CN" altLang="en-US" sz="4800" dirty="0"/>
          </a:p>
        </p:txBody>
      </p:sp>
      <p:sp>
        <p:nvSpPr>
          <p:cNvPr id="5" name="矩形 4"/>
          <p:cNvSpPr/>
          <p:nvPr/>
        </p:nvSpPr>
        <p:spPr>
          <a:xfrm>
            <a:off x="2839444" y="574081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619558" y="1340768"/>
            <a:ext cx="7772400" cy="14700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7200" b="1" spc="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</a:rPr>
              <a:t>快乐足球</a:t>
            </a:r>
            <a:endParaRPr lang="zh-CN" altLang="en-US" sz="7200" b="1" spc="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 idx="4294967295"/>
          </p:nvPr>
        </p:nvSpPr>
        <p:spPr>
          <a:xfrm>
            <a:off x="553244" y="76498"/>
            <a:ext cx="8229600" cy="1143000"/>
          </a:xfrm>
        </p:spPr>
        <p:txBody>
          <a:bodyPr/>
          <a:lstStyle/>
          <a:p>
            <a:r>
              <a:rPr lang="zh-CN" altLang="en-US" dirty="0"/>
              <a:t>巩固应用</a:t>
            </a:r>
          </a:p>
        </p:txBody>
      </p:sp>
      <p:grpSp>
        <p:nvGrpSpPr>
          <p:cNvPr id="11267" name="组合 20"/>
          <p:cNvGrpSpPr/>
          <p:nvPr/>
        </p:nvGrpSpPr>
        <p:grpSpPr bwMode="auto">
          <a:xfrm>
            <a:off x="660400" y="1243013"/>
            <a:ext cx="4572000" cy="512762"/>
            <a:chOff x="2714612" y="3881440"/>
            <a:chExt cx="4572032" cy="512244"/>
          </a:xfrm>
        </p:grpSpPr>
        <p:sp>
          <p:nvSpPr>
            <p:cNvPr id="4" name="矩形 3"/>
            <p:cNvSpPr/>
            <p:nvPr/>
          </p:nvSpPr>
          <p:spPr>
            <a:xfrm>
              <a:off x="3000364" y="3892541"/>
              <a:ext cx="4286280" cy="5011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714612" y="3881440"/>
              <a:ext cx="500067" cy="499557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268" name="Picture 3" descr="D:\花纹\儿童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3213" y="1004888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1343025" y="1317625"/>
            <a:ext cx="361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9532A"/>
                </a:solidFill>
                <a:latin typeface="Calibri" panose="020F0502020204030204" pitchFamily="34" charset="0"/>
              </a:rPr>
              <a:t> </a:t>
            </a:r>
            <a:r>
              <a:rPr lang="zh-CN" altLang="en-US" sz="2000" b="1">
                <a:solidFill>
                  <a:srgbClr val="09532A"/>
                </a:solidFill>
                <a:latin typeface="Calibri" panose="020F0502020204030204" pitchFamily="34" charset="0"/>
              </a:rPr>
              <a:t>线段比例尺与数值比例尺互化</a:t>
            </a:r>
          </a:p>
        </p:txBody>
      </p:sp>
      <p:pic>
        <p:nvPicPr>
          <p:cNvPr id="11270" name="图片 9" descr="自主练习4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989138"/>
            <a:ext cx="2879725" cy="367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图片 10" descr="自主练习4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1989138"/>
            <a:ext cx="2808288" cy="36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87488" y="431958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  <a:latin typeface="Calibri" panose="020F0502020204030204" pitchFamily="34" charset="0"/>
              </a:rPr>
              <a:t>20</a:t>
            </a:r>
            <a:endParaRPr lang="zh-CN" altLang="en-US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005013" y="4329113"/>
            <a:ext cx="43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  <a:latin typeface="Calibri" panose="020F0502020204030204" pitchFamily="34" charset="0"/>
              </a:rPr>
              <a:t>40</a:t>
            </a:r>
            <a:endParaRPr lang="zh-CN" altLang="en-US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008813" y="4316413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  <a:latin typeface="Calibri" panose="020F0502020204030204" pitchFamily="34" charset="0"/>
              </a:rPr>
              <a:t>3000</a:t>
            </a:r>
            <a:endParaRPr lang="zh-CN" altLang="en-US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491288" y="431958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zh-CN" altLang="en-US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 idx="4294967295"/>
          </p:nvPr>
        </p:nvSpPr>
        <p:spPr>
          <a:xfrm>
            <a:off x="537369" y="3473"/>
            <a:ext cx="8229600" cy="1143000"/>
          </a:xfrm>
        </p:spPr>
        <p:txBody>
          <a:bodyPr/>
          <a:lstStyle/>
          <a:p>
            <a:r>
              <a:rPr lang="zh-CN" altLang="en-US" dirty="0"/>
              <a:t>巩固应用</a:t>
            </a:r>
          </a:p>
        </p:txBody>
      </p:sp>
      <p:grpSp>
        <p:nvGrpSpPr>
          <p:cNvPr id="12291" name="组合 21"/>
          <p:cNvGrpSpPr/>
          <p:nvPr/>
        </p:nvGrpSpPr>
        <p:grpSpPr bwMode="auto">
          <a:xfrm>
            <a:off x="644525" y="1255713"/>
            <a:ext cx="4572000" cy="511175"/>
            <a:chOff x="2714612" y="4786322"/>
            <a:chExt cx="4572032" cy="510544"/>
          </a:xfrm>
        </p:grpSpPr>
        <p:sp>
          <p:nvSpPr>
            <p:cNvPr id="4" name="矩形 3"/>
            <p:cNvSpPr/>
            <p:nvPr/>
          </p:nvSpPr>
          <p:spPr>
            <a:xfrm>
              <a:off x="3000364" y="4795835"/>
              <a:ext cx="4286280" cy="5010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714612" y="4786322"/>
              <a:ext cx="500067" cy="4994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292" name="Picture 3" descr="D:\花纹\儿童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338" y="1041400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3" name="组合 18"/>
          <p:cNvGrpSpPr/>
          <p:nvPr/>
        </p:nvGrpSpPr>
        <p:grpSpPr bwMode="auto">
          <a:xfrm>
            <a:off x="1616075" y="2247900"/>
            <a:ext cx="6269038" cy="515938"/>
            <a:chOff x="2714612" y="2071678"/>
            <a:chExt cx="6268732" cy="515640"/>
          </a:xfrm>
        </p:grpSpPr>
        <p:sp>
          <p:nvSpPr>
            <p:cNvPr id="8" name="矩形 7"/>
            <p:cNvSpPr/>
            <p:nvPr/>
          </p:nvSpPr>
          <p:spPr>
            <a:xfrm>
              <a:off x="3000348" y="2087544"/>
              <a:ext cx="5982996" cy="49977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714612" y="2071678"/>
              <a:ext cx="500039" cy="49977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solidFill>
                    <a:srgbClr val="0953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200" b="1" dirty="0">
                <a:solidFill>
                  <a:srgbClr val="09532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94" name="组合 19"/>
          <p:cNvGrpSpPr/>
          <p:nvPr/>
        </p:nvGrpSpPr>
        <p:grpSpPr bwMode="auto">
          <a:xfrm>
            <a:off x="1616075" y="3152775"/>
            <a:ext cx="6269038" cy="514350"/>
            <a:chOff x="2714612" y="2976559"/>
            <a:chExt cx="6268732" cy="513942"/>
          </a:xfrm>
        </p:grpSpPr>
        <p:sp>
          <p:nvSpPr>
            <p:cNvPr id="11" name="矩形 10"/>
            <p:cNvSpPr/>
            <p:nvPr/>
          </p:nvSpPr>
          <p:spPr>
            <a:xfrm>
              <a:off x="3000348" y="2990836"/>
              <a:ext cx="5982996" cy="4996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714612" y="2976559"/>
              <a:ext cx="500039" cy="49966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solidFill>
                    <a:srgbClr val="0953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200" b="1" dirty="0">
                <a:solidFill>
                  <a:srgbClr val="09532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95" name="组合 20"/>
          <p:cNvGrpSpPr/>
          <p:nvPr/>
        </p:nvGrpSpPr>
        <p:grpSpPr bwMode="auto">
          <a:xfrm>
            <a:off x="1616075" y="4057650"/>
            <a:ext cx="6269038" cy="512763"/>
            <a:chOff x="2714612" y="3881440"/>
            <a:chExt cx="6268732" cy="512244"/>
          </a:xfrm>
        </p:grpSpPr>
        <p:sp>
          <p:nvSpPr>
            <p:cNvPr id="14" name="矩形 13"/>
            <p:cNvSpPr/>
            <p:nvPr/>
          </p:nvSpPr>
          <p:spPr>
            <a:xfrm>
              <a:off x="3000348" y="3892542"/>
              <a:ext cx="5982996" cy="5011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2714612" y="3881440"/>
              <a:ext cx="500039" cy="499557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solidFill>
                    <a:srgbClr val="0953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2200" b="1" dirty="0">
                <a:solidFill>
                  <a:srgbClr val="09532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96" name="组合 21"/>
          <p:cNvGrpSpPr/>
          <p:nvPr/>
        </p:nvGrpSpPr>
        <p:grpSpPr bwMode="auto">
          <a:xfrm>
            <a:off x="1616075" y="4962525"/>
            <a:ext cx="6269038" cy="511175"/>
            <a:chOff x="2714612" y="4786322"/>
            <a:chExt cx="6268732" cy="510544"/>
          </a:xfrm>
        </p:grpSpPr>
        <p:sp>
          <p:nvSpPr>
            <p:cNvPr id="17" name="矩形 16"/>
            <p:cNvSpPr/>
            <p:nvPr/>
          </p:nvSpPr>
          <p:spPr>
            <a:xfrm>
              <a:off x="3000348" y="4795835"/>
              <a:ext cx="5982996" cy="5010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2714612" y="4786322"/>
              <a:ext cx="500039" cy="4994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solidFill>
                    <a:srgbClr val="0953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2200" b="1" dirty="0">
                <a:solidFill>
                  <a:srgbClr val="09532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297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962150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3" descr="D:\花纹\儿童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2962275"/>
            <a:ext cx="571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3" descr="D:\花纹\儿童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3819525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3" descr="D:\花纹\儿童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4748213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TextBox 22"/>
          <p:cNvSpPr txBox="1">
            <a:spLocks noChangeArrowheads="1"/>
          </p:cNvSpPr>
          <p:nvPr/>
        </p:nvSpPr>
        <p:spPr bwMode="auto">
          <a:xfrm>
            <a:off x="1908175" y="1304925"/>
            <a:ext cx="21066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09532A"/>
                </a:solidFill>
                <a:latin typeface="Calibri" panose="020F0502020204030204" pitchFamily="34" charset="0"/>
              </a:rPr>
              <a:t> </a:t>
            </a:r>
            <a:r>
              <a:rPr lang="zh-CN" altLang="en-US" sz="2000" b="1" dirty="0">
                <a:solidFill>
                  <a:srgbClr val="09532A"/>
                </a:solidFill>
                <a:latin typeface="Calibri" panose="020F0502020204030204" pitchFamily="34" charset="0"/>
              </a:rPr>
              <a:t>火眼金睛辩对</a:t>
            </a:r>
            <a:r>
              <a:rPr lang="zh-CN" altLang="en-US" sz="2000" b="1" dirty="0" smtClean="0">
                <a:solidFill>
                  <a:srgbClr val="09532A"/>
                </a:solidFill>
                <a:latin typeface="Calibri" panose="020F0502020204030204" pitchFamily="34" charset="0"/>
              </a:rPr>
              <a:t>错 </a:t>
            </a:r>
            <a:endParaRPr lang="zh-CN" altLang="en-US" sz="2000" b="1" dirty="0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12302" name="TextBox 23"/>
          <p:cNvSpPr txBox="1">
            <a:spLocks noChangeArrowheads="1"/>
          </p:cNvSpPr>
          <p:nvPr/>
        </p:nvSpPr>
        <p:spPr bwMode="auto">
          <a:xfrm>
            <a:off x="2124075" y="2325688"/>
            <a:ext cx="2030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9532A"/>
                </a:solidFill>
                <a:latin typeface="Calibri" panose="020F0502020204030204" pitchFamily="34" charset="0"/>
              </a:rPr>
              <a:t>比例尺是把尺子。</a:t>
            </a:r>
          </a:p>
        </p:txBody>
      </p:sp>
      <p:sp>
        <p:nvSpPr>
          <p:cNvPr id="12303" name="TextBox 24"/>
          <p:cNvSpPr txBox="1">
            <a:spLocks noChangeArrowheads="1"/>
          </p:cNvSpPr>
          <p:nvPr/>
        </p:nvSpPr>
        <p:spPr bwMode="auto">
          <a:xfrm>
            <a:off x="2124075" y="3248025"/>
            <a:ext cx="1928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9532A"/>
                </a:solidFill>
                <a:latin typeface="Calibri" panose="020F0502020204030204" pitchFamily="34" charset="0"/>
              </a:rPr>
              <a:t>比例尺都比</a:t>
            </a:r>
            <a:r>
              <a:rPr lang="en-US" altLang="zh-CN" dirty="0">
                <a:solidFill>
                  <a:srgbClr val="09532A"/>
                </a:solidFill>
                <a:latin typeface="Calibri" panose="020F0502020204030204" pitchFamily="34" charset="0"/>
              </a:rPr>
              <a:t>1</a:t>
            </a:r>
            <a:r>
              <a:rPr lang="zh-CN" altLang="en-US" dirty="0">
                <a:solidFill>
                  <a:srgbClr val="09532A"/>
                </a:solidFill>
                <a:latin typeface="Calibri" panose="020F0502020204030204" pitchFamily="34" charset="0"/>
              </a:rPr>
              <a:t>小。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3575" y="4149725"/>
            <a:ext cx="31083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09532A"/>
                </a:solidFill>
                <a:latin typeface="+mn-ea"/>
                <a:ea typeface="+mn-ea"/>
              </a:rPr>
              <a:t>用数值比例尺表示是</a:t>
            </a:r>
            <a:r>
              <a:rPr lang="en-US" dirty="0">
                <a:solidFill>
                  <a:srgbClr val="09532A"/>
                </a:solidFill>
                <a:latin typeface="+mn-ea"/>
                <a:ea typeface="+mn-ea"/>
              </a:rPr>
              <a:t>1</a:t>
            </a:r>
            <a:r>
              <a:rPr lang="zh-CN" altLang="en-US" dirty="0">
                <a:solidFill>
                  <a:srgbClr val="09532A"/>
                </a:solidFill>
                <a:latin typeface="+mn-ea"/>
                <a:ea typeface="+mn-ea"/>
              </a:rPr>
              <a:t>：</a:t>
            </a:r>
            <a:r>
              <a:rPr lang="en-US" dirty="0">
                <a:solidFill>
                  <a:srgbClr val="09532A"/>
                </a:solidFill>
                <a:latin typeface="+mn-ea"/>
                <a:ea typeface="+mn-ea"/>
              </a:rPr>
              <a:t>60</a:t>
            </a:r>
            <a:r>
              <a:rPr lang="zh-CN" altLang="en-US" dirty="0">
                <a:solidFill>
                  <a:srgbClr val="09532A"/>
                </a:solidFill>
                <a:latin typeface="+mn-ea"/>
                <a:ea typeface="+mn-ea"/>
              </a:rPr>
              <a:t>。</a:t>
            </a:r>
          </a:p>
        </p:txBody>
      </p:sp>
      <p:cxnSp>
        <p:nvCxnSpPr>
          <p:cNvPr id="38" name="直接连接符 37"/>
          <p:cNvCxnSpPr/>
          <p:nvPr/>
        </p:nvCxnSpPr>
        <p:spPr>
          <a:xfrm rot="5400000">
            <a:off x="2190750" y="4437063"/>
            <a:ext cx="142875" cy="0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rot="5400000">
            <a:off x="2551112" y="4427538"/>
            <a:ext cx="142875" cy="0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rot="5400000">
            <a:off x="2909888" y="4432300"/>
            <a:ext cx="144462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2262188" y="4486275"/>
            <a:ext cx="719137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矩形 41"/>
          <p:cNvSpPr>
            <a:spLocks noChangeArrowheads="1"/>
          </p:cNvSpPr>
          <p:nvPr/>
        </p:nvSpPr>
        <p:spPr bwMode="auto">
          <a:xfrm>
            <a:off x="2451100" y="4106863"/>
            <a:ext cx="382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>
                <a:solidFill>
                  <a:srgbClr val="09532A"/>
                </a:solidFill>
                <a:latin typeface="Calibri" panose="020F0502020204030204" pitchFamily="34" charset="0"/>
              </a:rPr>
              <a:t>60</a:t>
            </a:r>
            <a:endParaRPr lang="zh-CN" altLang="en-US" sz="1400">
              <a:latin typeface="Calibri" panose="020F0502020204030204" pitchFamily="34" charset="0"/>
            </a:endParaRPr>
          </a:p>
        </p:txBody>
      </p:sp>
      <p:sp>
        <p:nvSpPr>
          <p:cNvPr id="12310" name="矩形 42"/>
          <p:cNvSpPr>
            <a:spLocks noChangeArrowheads="1"/>
          </p:cNvSpPr>
          <p:nvPr/>
        </p:nvSpPr>
        <p:spPr bwMode="auto">
          <a:xfrm>
            <a:off x="2124075" y="4106863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>
                <a:solidFill>
                  <a:srgbClr val="09532A"/>
                </a:solidFill>
                <a:latin typeface="Calibri" panose="020F0502020204030204" pitchFamily="34" charset="0"/>
              </a:rPr>
              <a:t>0</a:t>
            </a:r>
            <a:endParaRPr lang="zh-CN" altLang="en-US" sz="1400">
              <a:latin typeface="Calibri" panose="020F0502020204030204" pitchFamily="34" charset="0"/>
            </a:endParaRPr>
          </a:p>
        </p:txBody>
      </p:sp>
      <p:sp>
        <p:nvSpPr>
          <p:cNvPr id="12311" name="矩形 43"/>
          <p:cNvSpPr>
            <a:spLocks noChangeArrowheads="1"/>
          </p:cNvSpPr>
          <p:nvPr/>
        </p:nvSpPr>
        <p:spPr bwMode="auto">
          <a:xfrm>
            <a:off x="2700338" y="4106863"/>
            <a:ext cx="661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rgbClr val="09532A"/>
                </a:solidFill>
                <a:latin typeface="Calibri" panose="020F0502020204030204" pitchFamily="34" charset="0"/>
              </a:rPr>
              <a:t>120</a:t>
            </a:r>
            <a:r>
              <a:rPr lang="zh-CN" altLang="en-US" sz="1400" dirty="0">
                <a:solidFill>
                  <a:srgbClr val="09532A"/>
                </a:solidFill>
                <a:latin typeface="Calibri" panose="020F0502020204030204" pitchFamily="34" charset="0"/>
              </a:rPr>
              <a:t>米</a:t>
            </a:r>
            <a:endParaRPr lang="zh-CN" altLang="en-US" sz="1400" dirty="0"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24075" y="5048250"/>
            <a:ext cx="4865688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一幅图</a:t>
            </a:r>
            <a:r>
              <a:rPr lang="en-US" altLang="zh-CN" sz="1600" kern="900" spc="-300" dirty="0">
                <a:solidFill>
                  <a:srgbClr val="09532A"/>
                </a:solidFill>
                <a:latin typeface="+mn-ea"/>
                <a:ea typeface="+mn-ea"/>
              </a:rPr>
              <a:t>,</a:t>
            </a:r>
            <a:r>
              <a:rPr lang="zh-CN" alt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用图上的</a:t>
            </a:r>
            <a:r>
              <a:rPr 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1</a:t>
            </a:r>
            <a:r>
              <a:rPr lang="zh-CN" alt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厘米表示实际的</a:t>
            </a:r>
            <a:r>
              <a:rPr 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1</a:t>
            </a:r>
            <a:r>
              <a:rPr lang="zh-CN" alt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厘米</a:t>
            </a:r>
            <a:r>
              <a:rPr lang="en-US" altLang="zh-CN" sz="1600" kern="900" spc="-300" dirty="0">
                <a:solidFill>
                  <a:srgbClr val="09532A"/>
                </a:solidFill>
                <a:latin typeface="+mn-ea"/>
                <a:ea typeface="+mn-ea"/>
              </a:rPr>
              <a:t>,</a:t>
            </a:r>
            <a:r>
              <a:rPr lang="zh-CN" alt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这副图的比例尺是</a:t>
            </a:r>
            <a:r>
              <a:rPr 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1</a:t>
            </a:r>
            <a:r>
              <a:rPr lang="en-US" altLang="zh-CN" sz="1600" kern="900" spc="-300" dirty="0">
                <a:solidFill>
                  <a:srgbClr val="09532A"/>
                </a:solidFill>
                <a:latin typeface="+mn-ea"/>
                <a:ea typeface="+mn-ea"/>
              </a:rPr>
              <a:t>:</a:t>
            </a:r>
            <a:r>
              <a:rPr 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1 </a:t>
            </a:r>
            <a:r>
              <a:rPr lang="zh-CN" altLang="en-US" sz="1600" kern="900" spc="-300" dirty="0">
                <a:solidFill>
                  <a:srgbClr val="09532A"/>
                </a:solidFill>
                <a:latin typeface="+mn-ea"/>
                <a:ea typeface="+mn-ea"/>
              </a:rPr>
              <a:t>。</a:t>
            </a:r>
          </a:p>
        </p:txBody>
      </p:sp>
      <p:sp>
        <p:nvSpPr>
          <p:cNvPr id="12313" name="TextBox 45"/>
          <p:cNvSpPr txBox="1">
            <a:spLocks noChangeArrowheads="1"/>
          </p:cNvSpPr>
          <p:nvPr/>
        </p:nvSpPr>
        <p:spPr bwMode="auto">
          <a:xfrm>
            <a:off x="7092950" y="2349500"/>
            <a:ext cx="78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9532A"/>
                </a:solidFill>
                <a:latin typeface="Calibri" panose="020F0502020204030204" pitchFamily="34" charset="0"/>
              </a:rPr>
              <a:t>(       )</a:t>
            </a:r>
            <a:endParaRPr lang="zh-CN" altLang="en-US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12314" name="TextBox 46"/>
          <p:cNvSpPr txBox="1">
            <a:spLocks noChangeArrowheads="1"/>
          </p:cNvSpPr>
          <p:nvPr/>
        </p:nvSpPr>
        <p:spPr bwMode="auto">
          <a:xfrm>
            <a:off x="7097713" y="3284538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9532A"/>
                </a:solidFill>
                <a:latin typeface="Calibri" panose="020F0502020204030204" pitchFamily="34" charset="0"/>
              </a:rPr>
              <a:t>(       )</a:t>
            </a:r>
            <a:endParaRPr lang="zh-CN" altLang="en-US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12315" name="TextBox 47"/>
          <p:cNvSpPr txBox="1">
            <a:spLocks noChangeArrowheads="1"/>
          </p:cNvSpPr>
          <p:nvPr/>
        </p:nvSpPr>
        <p:spPr bwMode="auto">
          <a:xfrm>
            <a:off x="7092950" y="4149725"/>
            <a:ext cx="78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9532A"/>
                </a:solidFill>
                <a:latin typeface="Calibri" panose="020F0502020204030204" pitchFamily="34" charset="0"/>
              </a:rPr>
              <a:t>(       )</a:t>
            </a:r>
            <a:endParaRPr lang="zh-CN" altLang="en-US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12316" name="TextBox 48"/>
          <p:cNvSpPr txBox="1">
            <a:spLocks noChangeArrowheads="1"/>
          </p:cNvSpPr>
          <p:nvPr/>
        </p:nvSpPr>
        <p:spPr bwMode="auto">
          <a:xfrm>
            <a:off x="7092950" y="5084763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9532A"/>
                </a:solidFill>
                <a:latin typeface="Calibri" panose="020F0502020204030204" pitchFamily="34" charset="0"/>
              </a:rPr>
              <a:t>(       )</a:t>
            </a:r>
            <a:endParaRPr lang="zh-CN" altLang="en-US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7235825" y="5013325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C00000"/>
                </a:solidFill>
                <a:latin typeface="Calibri" panose="020F0502020204030204" pitchFamily="34" charset="0"/>
              </a:rPr>
              <a:t>√</a:t>
            </a: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7202488" y="2263775"/>
            <a:ext cx="596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00000"/>
                </a:solidFill>
                <a:latin typeface="Calibri" panose="020F0502020204030204" pitchFamily="34" charset="0"/>
              </a:rPr>
              <a:t>×</a:t>
            </a:r>
            <a:endParaRPr lang="zh-CN" altLang="en-US" sz="32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7191375" y="3208338"/>
            <a:ext cx="596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00000"/>
                </a:solidFill>
                <a:latin typeface="Calibri" panose="020F0502020204030204" pitchFamily="34" charset="0"/>
              </a:rPr>
              <a:t>×</a:t>
            </a:r>
            <a:endParaRPr lang="zh-CN" altLang="en-US" sz="32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7215188" y="4076700"/>
            <a:ext cx="596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00000"/>
                </a:solidFill>
                <a:latin typeface="Calibri" panose="020F0502020204030204" pitchFamily="34" charset="0"/>
              </a:rPr>
              <a:t>×</a:t>
            </a:r>
            <a:endParaRPr lang="zh-CN" altLang="en-US" sz="32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2321" name="TextBox 42"/>
          <p:cNvSpPr txBox="1">
            <a:spLocks noChangeArrowheads="1"/>
          </p:cNvSpPr>
          <p:nvPr/>
        </p:nvSpPr>
        <p:spPr bwMode="auto">
          <a:xfrm>
            <a:off x="468313" y="6165850"/>
            <a:ext cx="38877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zh-CN" altLang="en-US"/>
              <a:t>巩固应用</a:t>
            </a:r>
          </a:p>
        </p:txBody>
      </p:sp>
      <p:pic>
        <p:nvPicPr>
          <p:cNvPr id="13315" name="图片 2" descr="自主练习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2205038"/>
            <a:ext cx="7853362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6" name="组合 18"/>
          <p:cNvGrpSpPr/>
          <p:nvPr/>
        </p:nvGrpSpPr>
        <p:grpSpPr bwMode="auto">
          <a:xfrm>
            <a:off x="692150" y="1243013"/>
            <a:ext cx="4572000" cy="515937"/>
            <a:chOff x="2714612" y="2071678"/>
            <a:chExt cx="4572032" cy="515640"/>
          </a:xfrm>
        </p:grpSpPr>
        <p:sp>
          <p:nvSpPr>
            <p:cNvPr id="7" name="矩形 6"/>
            <p:cNvSpPr/>
            <p:nvPr/>
          </p:nvSpPr>
          <p:spPr>
            <a:xfrm>
              <a:off x="3000364" y="2087544"/>
              <a:ext cx="4286280" cy="49977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2714612" y="2071678"/>
              <a:ext cx="500067" cy="49977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317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63" y="957263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1931988" y="1304925"/>
            <a:ext cx="1992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9532A"/>
                </a:solidFill>
                <a:latin typeface="Calibri" panose="020F0502020204030204" pitchFamily="34" charset="0"/>
              </a:rPr>
              <a:t>量一量，算一算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1835696" y="1916832"/>
            <a:ext cx="5616624" cy="2520280"/>
            <a:chOff x="1285852" y="928670"/>
            <a:chExt cx="4786346" cy="1071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圆角矩形 5"/>
            <p:cNvSpPr/>
            <p:nvPr/>
          </p:nvSpPr>
          <p:spPr>
            <a:xfrm>
              <a:off x="1285852" y="928670"/>
              <a:ext cx="4786346" cy="1071570"/>
            </a:xfrm>
            <a:prstGeom prst="roundRect">
              <a:avLst/>
            </a:prstGeom>
            <a:solidFill>
              <a:srgbClr val="D9E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800" dirty="0">
                  <a:solidFill>
                    <a:schemeClr val="tx1"/>
                  </a:solidFill>
                </a:rPr>
                <a:t>谢谢！</a:t>
              </a: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1428728" y="1035827"/>
              <a:ext cx="4500594" cy="857256"/>
            </a:xfrm>
            <a:prstGeom prst="roundRect">
              <a:avLst/>
            </a:prstGeom>
            <a:noFill/>
            <a:ln w="12700">
              <a:solidFill>
                <a:srgbClr val="0F59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620688"/>
            <a:ext cx="8229600" cy="1143000"/>
          </a:xfrm>
        </p:spPr>
        <p:txBody>
          <a:bodyPr anchor="t"/>
          <a:lstStyle/>
          <a:p>
            <a:r>
              <a:rPr lang="zh-CN" altLang="en-US" sz="6600" b="1" dirty="0"/>
              <a:t>学习目标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2276872"/>
            <a:ext cx="8229600" cy="3887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4000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了解比例尺并能根据比例尺的意义求一幅图的比例尺。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4000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会计算图上距离和实际距离。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4000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体会图形的相似，培养空间观念。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4000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结合实际培养问题意识和解决问题的能力。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 idx="4294967295"/>
          </p:nvPr>
        </p:nvSpPr>
        <p:spPr>
          <a:xfrm>
            <a:off x="6898" y="332656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zh-CN" altLang="en-US" sz="4000" dirty="0"/>
              <a:t>快乐足球</a:t>
            </a:r>
            <a:r>
              <a:rPr lang="en-US" altLang="zh-CN" sz="4000" dirty="0">
                <a:latin typeface="黑体" panose="02010609060101010101" pitchFamily="49" charset="-122"/>
              </a:rPr>
              <a:t>—</a:t>
            </a:r>
            <a:r>
              <a:rPr lang="zh-CN" altLang="en-US" sz="4000" dirty="0"/>
              <a:t>比例尺</a:t>
            </a:r>
          </a:p>
        </p:txBody>
      </p:sp>
      <p:pic>
        <p:nvPicPr>
          <p:cNvPr id="4099" name="图片 4" descr="信息窗1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08050"/>
            <a:ext cx="7019925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836613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7178675" y="1595438"/>
            <a:ext cx="1714500" cy="2214562"/>
          </a:xfrm>
          <a:prstGeom prst="roundRect">
            <a:avLst/>
          </a:prstGeom>
          <a:solidFill>
            <a:srgbClr val="FCAEED">
              <a:alpha val="56000"/>
            </a:srgbClr>
          </a:solidFill>
          <a:ln>
            <a:solidFill>
              <a:srgbClr val="09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72275" y="2000250"/>
            <a:ext cx="1903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F5922"/>
                </a:solidFill>
                <a:latin typeface="Calibri" panose="020F0502020204030204" pitchFamily="34" charset="0"/>
              </a:rPr>
              <a:t>      足球场地：</a:t>
            </a:r>
            <a:endParaRPr lang="en-US" altLang="zh-CN" sz="2400" dirty="0">
              <a:solidFill>
                <a:srgbClr val="0F5922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zh-CN" sz="2400" dirty="0">
                <a:solidFill>
                  <a:srgbClr val="0F5922"/>
                </a:solidFill>
                <a:latin typeface="Calibri" panose="020F0502020204030204" pitchFamily="34" charset="0"/>
              </a:rPr>
              <a:t>      </a:t>
            </a:r>
            <a:r>
              <a:rPr lang="zh-CN" altLang="en-US" sz="2400" dirty="0">
                <a:solidFill>
                  <a:srgbClr val="0F5922"/>
                </a:solidFill>
                <a:latin typeface="Calibri" panose="020F0502020204030204" pitchFamily="34" charset="0"/>
              </a:rPr>
              <a:t>长</a:t>
            </a:r>
            <a:r>
              <a:rPr lang="en-US" altLang="zh-CN" sz="2400" dirty="0">
                <a:solidFill>
                  <a:srgbClr val="0F5922"/>
                </a:solidFill>
                <a:latin typeface="Calibri" panose="020F0502020204030204" pitchFamily="34" charset="0"/>
              </a:rPr>
              <a:t>95</a:t>
            </a:r>
            <a:r>
              <a:rPr lang="zh-CN" altLang="en-US" sz="2400" dirty="0">
                <a:solidFill>
                  <a:srgbClr val="0F5922"/>
                </a:solidFill>
                <a:latin typeface="Calibri" panose="020F0502020204030204" pitchFamily="34" charset="0"/>
              </a:rPr>
              <a:t>米</a:t>
            </a:r>
            <a:endParaRPr lang="en-US" altLang="zh-CN" sz="2400" dirty="0">
              <a:solidFill>
                <a:srgbClr val="0F5922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zh-CN" sz="2400" dirty="0">
                <a:solidFill>
                  <a:srgbClr val="0F5922"/>
                </a:solidFill>
                <a:latin typeface="Calibri" panose="020F0502020204030204" pitchFamily="34" charset="0"/>
              </a:rPr>
              <a:t>      </a:t>
            </a:r>
            <a:r>
              <a:rPr lang="zh-CN" altLang="en-US" sz="2400" dirty="0">
                <a:solidFill>
                  <a:srgbClr val="0F5922"/>
                </a:solidFill>
                <a:latin typeface="Calibri" panose="020F0502020204030204" pitchFamily="34" charset="0"/>
              </a:rPr>
              <a:t>宽</a:t>
            </a:r>
            <a:r>
              <a:rPr lang="en-US" altLang="zh-CN" sz="2400" dirty="0">
                <a:solidFill>
                  <a:srgbClr val="0F5922"/>
                </a:solidFill>
                <a:latin typeface="Calibri" panose="020F0502020204030204" pitchFamily="34" charset="0"/>
              </a:rPr>
              <a:t>60</a:t>
            </a:r>
            <a:r>
              <a:rPr lang="zh-CN" altLang="en-US" sz="2400" dirty="0">
                <a:solidFill>
                  <a:srgbClr val="0F5922"/>
                </a:solidFill>
                <a:latin typeface="Calibri" panose="020F0502020204030204" pitchFamily="34" charset="0"/>
              </a:rPr>
              <a:t>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6528601" y="235903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5122" name="标题 1"/>
          <p:cNvSpPr>
            <a:spLocks noGrp="1"/>
          </p:cNvSpPr>
          <p:nvPr>
            <p:ph type="title" idx="4294967295"/>
          </p:nvPr>
        </p:nvSpPr>
        <p:spPr>
          <a:xfrm>
            <a:off x="378619" y="188640"/>
            <a:ext cx="8229600" cy="1143000"/>
          </a:xfrm>
        </p:spPr>
        <p:txBody>
          <a:bodyPr/>
          <a:lstStyle/>
          <a:p>
            <a:r>
              <a:rPr lang="zh-CN" altLang="en-US" dirty="0"/>
              <a:t>快乐足球</a:t>
            </a:r>
            <a:r>
              <a:rPr lang="en-US" altLang="zh-CN" dirty="0">
                <a:latin typeface="黑体" panose="02010609060101010101" pitchFamily="49" charset="-122"/>
              </a:rPr>
              <a:t>—</a:t>
            </a:r>
            <a:r>
              <a:rPr lang="zh-CN" altLang="en-US" dirty="0"/>
              <a:t>比例尺</a:t>
            </a:r>
          </a:p>
        </p:txBody>
      </p:sp>
      <p:sp>
        <p:nvSpPr>
          <p:cNvPr id="3" name="矩形 2"/>
          <p:cNvSpPr/>
          <p:nvPr/>
        </p:nvSpPr>
        <p:spPr>
          <a:xfrm>
            <a:off x="1692275" y="1628775"/>
            <a:ext cx="3527425" cy="2160588"/>
          </a:xfrm>
          <a:prstGeom prst="rect">
            <a:avLst/>
          </a:prstGeom>
          <a:solidFill>
            <a:srgbClr val="92D050"/>
          </a:solidFill>
          <a:ln w="38100">
            <a:solidFill>
              <a:srgbClr val="09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5" name="直接连接符 4"/>
          <p:cNvCxnSpPr>
            <a:stCxn id="3" idx="0"/>
            <a:endCxn id="3" idx="2"/>
          </p:cNvCxnSpPr>
          <p:nvPr/>
        </p:nvCxnSpPr>
        <p:spPr>
          <a:xfrm rot="16200000" flipH="1">
            <a:off x="2375694" y="2709069"/>
            <a:ext cx="2159000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57288" y="2276475"/>
            <a:ext cx="461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6</a:t>
            </a:r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厘米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13050" y="3933825"/>
            <a:ext cx="966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9.5</a:t>
            </a:r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厘米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29250" y="4500563"/>
            <a:ext cx="16843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09532A"/>
                </a:solidFill>
                <a:latin typeface="Calibri" panose="020F0502020204030204" pitchFamily="34" charset="0"/>
              </a:rPr>
              <a:t>9.5:9500 </a:t>
            </a:r>
          </a:p>
          <a:p>
            <a:pPr eaLnBrk="1" hangingPunct="1"/>
            <a:r>
              <a:rPr lang="en-US" altLang="zh-CN" sz="2800">
                <a:solidFill>
                  <a:srgbClr val="09532A"/>
                </a:solidFill>
                <a:latin typeface="Calibri" panose="020F0502020204030204" pitchFamily="34" charset="0"/>
              </a:rPr>
              <a:t> 6:6000</a:t>
            </a:r>
            <a:endParaRPr lang="zh-CN" altLang="en-US" sz="2800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29250" y="4500563"/>
            <a:ext cx="28971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09532A"/>
                </a:solidFill>
                <a:latin typeface="Calibri" panose="020F0502020204030204" pitchFamily="34" charset="0"/>
              </a:rPr>
              <a:t>9.5:9500=</a:t>
            </a:r>
            <a:r>
              <a:rPr lang="en-US" altLang="zh-CN" sz="2800">
                <a:solidFill>
                  <a:srgbClr val="C00000"/>
                </a:solidFill>
                <a:latin typeface="Calibri" panose="020F0502020204030204" pitchFamily="34" charset="0"/>
              </a:rPr>
              <a:t>1:1000</a:t>
            </a:r>
          </a:p>
          <a:p>
            <a:pPr eaLnBrk="1" hangingPunct="1"/>
            <a:r>
              <a:rPr lang="en-US" altLang="zh-CN" sz="2800">
                <a:solidFill>
                  <a:srgbClr val="09532A"/>
                </a:solidFill>
                <a:latin typeface="Calibri" panose="020F0502020204030204" pitchFamily="34" charset="0"/>
              </a:rPr>
              <a:t> 6:6000=</a:t>
            </a:r>
            <a:r>
              <a:rPr lang="en-US" altLang="zh-CN" sz="2800">
                <a:solidFill>
                  <a:srgbClr val="C00000"/>
                </a:solidFill>
                <a:latin typeface="Calibri" panose="020F0502020204030204" pitchFamily="34" charset="0"/>
              </a:rPr>
              <a:t>1:1000</a:t>
            </a:r>
            <a:endParaRPr lang="zh-CN" altLang="en-US" sz="28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71688" y="4500563"/>
            <a:ext cx="1849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09532A"/>
                </a:solidFill>
                <a:latin typeface="Calibri" panose="020F0502020204030204" pitchFamily="34" charset="0"/>
              </a:rPr>
              <a:t>9.5</a:t>
            </a:r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米</a:t>
            </a:r>
            <a:r>
              <a:rPr lang="en-US" altLang="zh-CN" b="1" dirty="0">
                <a:solidFill>
                  <a:srgbClr val="09532A"/>
                </a:solidFill>
                <a:latin typeface="Calibri" panose="020F0502020204030204" pitchFamily="34" charset="0"/>
              </a:rPr>
              <a:t>=9500</a:t>
            </a:r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厘米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3125" y="50720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09532A"/>
                </a:solidFill>
                <a:latin typeface="Calibri" panose="020F0502020204030204" pitchFamily="34" charset="0"/>
              </a:rPr>
              <a:t>60</a:t>
            </a:r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米</a:t>
            </a:r>
            <a:r>
              <a:rPr lang="en-US" altLang="zh-CN" b="1" dirty="0">
                <a:solidFill>
                  <a:srgbClr val="09532A"/>
                </a:solidFill>
                <a:latin typeface="Calibri" panose="020F0502020204030204" pitchFamily="34" charset="0"/>
              </a:rPr>
              <a:t>=6000</a:t>
            </a:r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厘米</a:t>
            </a:r>
          </a:p>
        </p:txBody>
      </p:sp>
      <p:pic>
        <p:nvPicPr>
          <p:cNvPr id="5131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1214438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圆角矩形 18"/>
          <p:cNvSpPr/>
          <p:nvPr/>
        </p:nvSpPr>
        <p:spPr>
          <a:xfrm rot="5400000">
            <a:off x="6406357" y="1594643"/>
            <a:ext cx="1714500" cy="2214563"/>
          </a:xfrm>
          <a:prstGeom prst="roundRect">
            <a:avLst/>
          </a:prstGeom>
          <a:solidFill>
            <a:srgbClr val="FCAEED">
              <a:alpha val="56000"/>
            </a:srgbClr>
          </a:solidFill>
          <a:ln>
            <a:solidFill>
              <a:srgbClr val="09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33" name="TextBox 19"/>
          <p:cNvSpPr txBox="1">
            <a:spLocks noChangeArrowheads="1"/>
          </p:cNvSpPr>
          <p:nvPr/>
        </p:nvSpPr>
        <p:spPr bwMode="auto">
          <a:xfrm>
            <a:off x="6772275" y="2000250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F5922"/>
                </a:solidFill>
                <a:latin typeface="Calibri" panose="020F0502020204030204" pitchFamily="34" charset="0"/>
              </a:rPr>
              <a:t>足球场地：</a:t>
            </a:r>
            <a:endParaRPr lang="en-US" altLang="zh-CN" sz="2400">
              <a:solidFill>
                <a:srgbClr val="0F5922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zh-CN" sz="2400">
                <a:solidFill>
                  <a:srgbClr val="0F5922"/>
                </a:solidFill>
                <a:latin typeface="Calibri" panose="020F0502020204030204" pitchFamily="34" charset="0"/>
              </a:rPr>
              <a:t>    </a:t>
            </a:r>
            <a:r>
              <a:rPr lang="zh-CN" altLang="en-US" sz="2400">
                <a:solidFill>
                  <a:srgbClr val="0F5922"/>
                </a:solidFill>
                <a:latin typeface="Calibri" panose="020F0502020204030204" pitchFamily="34" charset="0"/>
              </a:rPr>
              <a:t>长</a:t>
            </a:r>
            <a:r>
              <a:rPr lang="en-US" altLang="zh-CN" sz="2400">
                <a:solidFill>
                  <a:srgbClr val="0F5922"/>
                </a:solidFill>
                <a:latin typeface="Calibri" panose="020F0502020204030204" pitchFamily="34" charset="0"/>
              </a:rPr>
              <a:t>95</a:t>
            </a:r>
            <a:r>
              <a:rPr lang="zh-CN" altLang="en-US" sz="2400">
                <a:solidFill>
                  <a:srgbClr val="0F5922"/>
                </a:solidFill>
                <a:latin typeface="Calibri" panose="020F0502020204030204" pitchFamily="34" charset="0"/>
              </a:rPr>
              <a:t>米</a:t>
            </a:r>
            <a:endParaRPr lang="en-US" altLang="zh-CN" sz="2400">
              <a:solidFill>
                <a:srgbClr val="0F5922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zh-CN" sz="2400">
                <a:solidFill>
                  <a:srgbClr val="0F5922"/>
                </a:solidFill>
                <a:latin typeface="Calibri" panose="020F0502020204030204" pitchFamily="34" charset="0"/>
              </a:rPr>
              <a:t>    </a:t>
            </a:r>
            <a:r>
              <a:rPr lang="zh-CN" altLang="en-US" sz="2400">
                <a:solidFill>
                  <a:srgbClr val="0F5922"/>
                </a:solidFill>
                <a:latin typeface="Calibri" panose="020F0502020204030204" pitchFamily="34" charset="0"/>
              </a:rPr>
              <a:t>宽</a:t>
            </a:r>
            <a:r>
              <a:rPr lang="en-US" altLang="zh-CN" sz="2400">
                <a:solidFill>
                  <a:srgbClr val="0F5922"/>
                </a:solidFill>
                <a:latin typeface="Calibri" panose="020F0502020204030204" pitchFamily="34" charset="0"/>
              </a:rPr>
              <a:t>60</a:t>
            </a:r>
            <a:r>
              <a:rPr lang="zh-CN" altLang="en-US" sz="2400">
                <a:solidFill>
                  <a:srgbClr val="0F5922"/>
                </a:solidFill>
                <a:latin typeface="Calibri" panose="020F0502020204030204" pitchFamily="34" charset="0"/>
              </a:rPr>
              <a:t>米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673100" y="188640"/>
            <a:ext cx="8229600" cy="1143000"/>
          </a:xfrm>
        </p:spPr>
        <p:txBody>
          <a:bodyPr/>
          <a:lstStyle/>
          <a:p>
            <a:r>
              <a:rPr lang="zh-CN" altLang="en-US" dirty="0"/>
              <a:t>快乐足球</a:t>
            </a:r>
            <a:r>
              <a:rPr lang="en-US" altLang="zh-CN" dirty="0">
                <a:latin typeface="黑体" panose="02010609060101010101" pitchFamily="49" charset="-122"/>
              </a:rPr>
              <a:t>—</a:t>
            </a:r>
            <a:r>
              <a:rPr lang="zh-CN" altLang="en-US" dirty="0"/>
              <a:t>比例尺</a:t>
            </a:r>
          </a:p>
        </p:txBody>
      </p:sp>
      <p:grpSp>
        <p:nvGrpSpPr>
          <p:cNvPr id="6147" name="组合 38"/>
          <p:cNvGrpSpPr/>
          <p:nvPr/>
        </p:nvGrpSpPr>
        <p:grpSpPr bwMode="auto">
          <a:xfrm>
            <a:off x="1131888" y="1617663"/>
            <a:ext cx="7770812" cy="5097462"/>
            <a:chOff x="1132037" y="1617493"/>
            <a:chExt cx="7771177" cy="5097655"/>
          </a:xfrm>
        </p:grpSpPr>
        <p:grpSp>
          <p:nvGrpSpPr>
            <p:cNvPr id="6155" name="组合 18"/>
            <p:cNvGrpSpPr/>
            <p:nvPr/>
          </p:nvGrpSpPr>
          <p:grpSpPr bwMode="auto">
            <a:xfrm>
              <a:off x="1142976" y="1857364"/>
              <a:ext cx="6715172" cy="4143404"/>
              <a:chOff x="1285852" y="928670"/>
              <a:chExt cx="4786346" cy="1071570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1285976" y="928631"/>
                <a:ext cx="4786537" cy="1071603"/>
              </a:xfrm>
              <a:prstGeom prst="roundRect">
                <a:avLst/>
              </a:prstGeom>
              <a:solidFill>
                <a:srgbClr val="D9E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106A21"/>
                  </a:solidFill>
                </a:endParaRP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1428554" y="984059"/>
                <a:ext cx="4501382" cy="960748"/>
              </a:xfrm>
              <a:prstGeom prst="roundRect">
                <a:avLst/>
              </a:prstGeom>
              <a:noFill/>
              <a:ln w="12700">
                <a:solidFill>
                  <a:srgbClr val="0F59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</p:grpSp>
        <p:pic>
          <p:nvPicPr>
            <p:cNvPr id="6156" name="Picture 2" descr="D:\花纹\天使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43539" flipH="1">
              <a:off x="1132037" y="1617493"/>
              <a:ext cx="786874" cy="908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2" descr="D:\花纹\儿童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9322" y="5548178"/>
              <a:ext cx="2973892" cy="1166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8" name="组合 28"/>
            <p:cNvGrpSpPr/>
            <p:nvPr/>
          </p:nvGrpSpPr>
          <p:grpSpPr bwMode="auto">
            <a:xfrm>
              <a:off x="2143108" y="2999578"/>
              <a:ext cx="4644264" cy="143670"/>
              <a:chOff x="2143108" y="2643182"/>
              <a:chExt cx="4644264" cy="14367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2143321" y="2643861"/>
                <a:ext cx="142882" cy="142880"/>
              </a:xfrm>
              <a:prstGeom prst="ellipse">
                <a:avLst/>
              </a:prstGeom>
              <a:solidFill>
                <a:srgbClr val="0F59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  <p:cxnSp>
            <p:nvCxnSpPr>
              <p:cNvPr id="28" name="直接连接符 27"/>
              <p:cNvCxnSpPr>
                <a:stCxn id="26" idx="4"/>
              </p:cNvCxnSpPr>
              <p:nvPr/>
            </p:nvCxnSpPr>
            <p:spPr>
              <a:xfrm rot="16200000" flipH="1">
                <a:off x="4500076" y="499841"/>
                <a:ext cx="1587" cy="4572215"/>
              </a:xfrm>
              <a:prstGeom prst="line">
                <a:avLst/>
              </a:prstGeom>
              <a:ln>
                <a:solidFill>
                  <a:srgbClr val="0F592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59" name="组合 29"/>
            <p:cNvGrpSpPr/>
            <p:nvPr/>
          </p:nvGrpSpPr>
          <p:grpSpPr bwMode="auto">
            <a:xfrm>
              <a:off x="2143108" y="3618707"/>
              <a:ext cx="4644264" cy="143670"/>
              <a:chOff x="2143108" y="2643182"/>
              <a:chExt cx="4644264" cy="14367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2143321" y="2643881"/>
                <a:ext cx="142882" cy="142880"/>
              </a:xfrm>
              <a:prstGeom prst="ellipse">
                <a:avLst/>
              </a:prstGeom>
              <a:solidFill>
                <a:srgbClr val="0F59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4"/>
              </p:cNvCxnSpPr>
              <p:nvPr/>
            </p:nvCxnSpPr>
            <p:spPr>
              <a:xfrm rot="16200000" flipH="1">
                <a:off x="4500076" y="499861"/>
                <a:ext cx="1587" cy="4572215"/>
              </a:xfrm>
              <a:prstGeom prst="line">
                <a:avLst/>
              </a:prstGeom>
              <a:ln>
                <a:solidFill>
                  <a:srgbClr val="0F592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60" name="组合 32"/>
            <p:cNvGrpSpPr/>
            <p:nvPr/>
          </p:nvGrpSpPr>
          <p:grpSpPr bwMode="auto">
            <a:xfrm>
              <a:off x="2143108" y="4237836"/>
              <a:ext cx="4644264" cy="143670"/>
              <a:chOff x="2143108" y="2643182"/>
              <a:chExt cx="4644264" cy="14367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2143321" y="2643900"/>
                <a:ext cx="142882" cy="142880"/>
              </a:xfrm>
              <a:prstGeom prst="ellipse">
                <a:avLst/>
              </a:prstGeom>
              <a:solidFill>
                <a:srgbClr val="0F59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  <p:cxnSp>
            <p:nvCxnSpPr>
              <p:cNvPr id="35" name="直接连接符 34"/>
              <p:cNvCxnSpPr>
                <a:stCxn id="34" idx="4"/>
              </p:cNvCxnSpPr>
              <p:nvPr/>
            </p:nvCxnSpPr>
            <p:spPr>
              <a:xfrm rot="16200000" flipH="1">
                <a:off x="4500076" y="499880"/>
                <a:ext cx="1587" cy="4572215"/>
              </a:xfrm>
              <a:prstGeom prst="line">
                <a:avLst/>
              </a:prstGeom>
              <a:ln>
                <a:solidFill>
                  <a:srgbClr val="0F592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61" name="组合 35"/>
            <p:cNvGrpSpPr/>
            <p:nvPr/>
          </p:nvGrpSpPr>
          <p:grpSpPr bwMode="auto">
            <a:xfrm>
              <a:off x="2143108" y="4856966"/>
              <a:ext cx="4644264" cy="143670"/>
              <a:chOff x="2143108" y="2643182"/>
              <a:chExt cx="4644264" cy="143670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2143321" y="2643919"/>
                <a:ext cx="142882" cy="142880"/>
              </a:xfrm>
              <a:prstGeom prst="ellipse">
                <a:avLst/>
              </a:prstGeom>
              <a:solidFill>
                <a:srgbClr val="0F59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  <p:cxnSp>
            <p:nvCxnSpPr>
              <p:cNvPr id="38" name="直接连接符 37"/>
              <p:cNvCxnSpPr>
                <a:stCxn id="37" idx="4"/>
              </p:cNvCxnSpPr>
              <p:nvPr/>
            </p:nvCxnSpPr>
            <p:spPr>
              <a:xfrm rot="16200000" flipH="1">
                <a:off x="4500076" y="499899"/>
                <a:ext cx="1587" cy="4572215"/>
              </a:xfrm>
              <a:prstGeom prst="line">
                <a:avLst/>
              </a:prstGeom>
              <a:ln>
                <a:solidFill>
                  <a:srgbClr val="0F592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48" name="TextBox 21"/>
          <p:cNvSpPr txBox="1">
            <a:spLocks noChangeArrowheads="1"/>
          </p:cNvSpPr>
          <p:nvPr/>
        </p:nvSpPr>
        <p:spPr bwMode="auto">
          <a:xfrm>
            <a:off x="2339975" y="2700338"/>
            <a:ext cx="5297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图上距离和实际距离的比，叫做这副图的</a:t>
            </a:r>
            <a:r>
              <a:rPr lang="zh-CN" alt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比例尺</a:t>
            </a:r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。</a:t>
            </a:r>
          </a:p>
        </p:txBody>
      </p:sp>
      <p:sp>
        <p:nvSpPr>
          <p:cNvPr id="6149" name="TextBox 22"/>
          <p:cNvSpPr txBox="1">
            <a:spLocks noChangeArrowheads="1"/>
          </p:cNvSpPr>
          <p:nvPr/>
        </p:nvSpPr>
        <p:spPr bwMode="auto">
          <a:xfrm>
            <a:off x="2922588" y="3357563"/>
            <a:ext cx="3089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图上距离：实际距离</a:t>
            </a:r>
            <a:r>
              <a:rPr lang="en-US" altLang="zh-CN" b="1" dirty="0">
                <a:solidFill>
                  <a:srgbClr val="09532A"/>
                </a:solidFill>
                <a:latin typeface="Calibri" panose="020F0502020204030204" pitchFamily="34" charset="0"/>
              </a:rPr>
              <a:t>=</a:t>
            </a:r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比例尺</a:t>
            </a:r>
          </a:p>
        </p:txBody>
      </p:sp>
      <p:sp>
        <p:nvSpPr>
          <p:cNvPr id="6150" name="TextBox 23"/>
          <p:cNvSpPr txBox="1">
            <a:spLocks noChangeArrowheads="1"/>
          </p:cNvSpPr>
          <p:nvPr/>
        </p:nvSpPr>
        <p:spPr bwMode="auto">
          <a:xfrm>
            <a:off x="3055938" y="4221163"/>
            <a:ext cx="41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或</a:t>
            </a:r>
          </a:p>
        </p:txBody>
      </p:sp>
      <p:sp>
        <p:nvSpPr>
          <p:cNvPr id="6151" name="TextBox 26"/>
          <p:cNvSpPr txBox="1">
            <a:spLocks noChangeArrowheads="1"/>
          </p:cNvSpPr>
          <p:nvPr/>
        </p:nvSpPr>
        <p:spPr bwMode="auto">
          <a:xfrm>
            <a:off x="4640263" y="4221163"/>
            <a:ext cx="1011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09532A"/>
                </a:solidFill>
                <a:latin typeface="Calibri" panose="020F0502020204030204" pitchFamily="34" charset="0"/>
              </a:rPr>
              <a:t>=</a:t>
            </a:r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比例尺</a:t>
            </a:r>
          </a:p>
        </p:txBody>
      </p:sp>
      <p:sp>
        <p:nvSpPr>
          <p:cNvPr id="6152" name="矩形 28"/>
          <p:cNvSpPr>
            <a:spLocks noChangeArrowheads="1"/>
          </p:cNvSpPr>
          <p:nvPr/>
        </p:nvSpPr>
        <p:spPr bwMode="auto">
          <a:xfrm>
            <a:off x="3525838" y="4067175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图上距离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153" name="矩形 29"/>
          <p:cNvSpPr>
            <a:spLocks noChangeArrowheads="1"/>
          </p:cNvSpPr>
          <p:nvPr/>
        </p:nvSpPr>
        <p:spPr bwMode="auto">
          <a:xfrm>
            <a:off x="3525838" y="4437063"/>
            <a:ext cx="1114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9532A"/>
                </a:solidFill>
                <a:latin typeface="Calibri" panose="020F0502020204030204" pitchFamily="34" charset="0"/>
              </a:rPr>
              <a:t>实际距离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3475038" y="4422775"/>
            <a:ext cx="1223962" cy="1588"/>
          </a:xfrm>
          <a:prstGeom prst="line">
            <a:avLst/>
          </a:prstGeom>
          <a:ln w="25400" cmpd="sng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zh-CN" altLang="en-US"/>
              <a:t>快乐足球</a:t>
            </a:r>
            <a:r>
              <a:rPr lang="en-US" altLang="zh-CN">
                <a:latin typeface="黑体" panose="02010609060101010101" pitchFamily="49" charset="-122"/>
              </a:rPr>
              <a:t>—</a:t>
            </a:r>
            <a:r>
              <a:rPr lang="zh-CN" altLang="en-US"/>
              <a:t>比例尺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912813" y="1414463"/>
            <a:ext cx="3167062" cy="5762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9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954088" y="1439863"/>
            <a:ext cx="3070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9532A"/>
                </a:solidFill>
                <a:latin typeface="Calibri" panose="020F0502020204030204" pitchFamily="34" charset="0"/>
              </a:rPr>
              <a:t>认识不同的比例尺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3863" y="3203575"/>
            <a:ext cx="1338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C00000"/>
                </a:solidFill>
                <a:latin typeface="Calibri" panose="020F0502020204030204" pitchFamily="34" charset="0"/>
              </a:rPr>
              <a:t>数值比例尺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2275" y="4508500"/>
            <a:ext cx="1338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C00000"/>
                </a:solidFill>
                <a:latin typeface="Calibri" panose="020F0502020204030204" pitchFamily="34" charset="0"/>
              </a:rPr>
              <a:t>线段比例尺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08400" y="32035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1:1000</a:t>
            </a:r>
            <a:endParaRPr lang="zh-CN" altLang="en-US" b="1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3438" y="3209925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或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7813" y="30226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</a:t>
            </a:r>
            <a:endParaRPr lang="zh-CN" altLang="en-US" b="1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181600" y="3335338"/>
            <a:ext cx="69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1000</a:t>
            </a:r>
            <a:endParaRPr lang="zh-CN" altLang="en-US">
              <a:latin typeface="Calibri" panose="020F050202020403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270500" y="3348038"/>
            <a:ext cx="503238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5400000">
            <a:off x="3780631" y="4818857"/>
            <a:ext cx="142875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rot="5400000">
            <a:off x="5941219" y="4817269"/>
            <a:ext cx="142875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5400000">
            <a:off x="5221287" y="4814888"/>
            <a:ext cx="142875" cy="0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5400000">
            <a:off x="4501356" y="4814094"/>
            <a:ext cx="142875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851275" y="4868863"/>
            <a:ext cx="2160588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4356100" y="4356100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10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683000" y="4356100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0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5067300" y="4356100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20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5795963" y="4356100"/>
            <a:ext cx="67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30</a:t>
            </a:r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米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0" y="52149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lang="zh-CN" altLang="en-US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394200" y="5526088"/>
            <a:ext cx="69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Calibri" panose="020F0502020204030204" pitchFamily="34" charset="0"/>
              </a:rPr>
              <a:t>1000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483100" y="5540375"/>
            <a:ext cx="504825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540000" y="5384800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10</a:t>
            </a:r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米</a:t>
            </a:r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=1000</a:t>
            </a:r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厘米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30" grpId="0"/>
      <p:bldP spid="31" grpId="0"/>
      <p:bldP spid="32" grpId="0"/>
      <p:bldP spid="33" grpId="0"/>
      <p:bldP spid="21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 idx="4294967295"/>
          </p:nvPr>
        </p:nvSpPr>
        <p:spPr>
          <a:xfrm>
            <a:off x="495300" y="188640"/>
            <a:ext cx="8229600" cy="1143000"/>
          </a:xfrm>
        </p:spPr>
        <p:txBody>
          <a:bodyPr/>
          <a:lstStyle/>
          <a:p>
            <a:r>
              <a:rPr lang="zh-CN" altLang="en-US" dirty="0"/>
              <a:t>快乐足球</a:t>
            </a:r>
            <a:r>
              <a:rPr lang="en-US" altLang="zh-CN" dirty="0">
                <a:latin typeface="黑体" panose="02010609060101010101" pitchFamily="49" charset="-122"/>
              </a:rPr>
              <a:t>—</a:t>
            </a:r>
            <a:r>
              <a:rPr lang="zh-CN" altLang="en-US" dirty="0"/>
              <a:t>比例尺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912813" y="1414463"/>
            <a:ext cx="3167062" cy="5762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9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954088" y="1439863"/>
            <a:ext cx="3070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9532A"/>
                </a:solidFill>
                <a:latin typeface="Calibri" panose="020F0502020204030204" pitchFamily="34" charset="0"/>
              </a:rPr>
              <a:t>认识不同的比例尺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3863" y="3203575"/>
            <a:ext cx="1338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C00000"/>
                </a:solidFill>
                <a:latin typeface="Calibri" panose="020F0502020204030204" pitchFamily="34" charset="0"/>
              </a:rPr>
              <a:t>数值比例尺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2275" y="4508500"/>
            <a:ext cx="1338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C00000"/>
                </a:solidFill>
                <a:latin typeface="Calibri" panose="020F0502020204030204" pitchFamily="34" charset="0"/>
              </a:rPr>
              <a:t>线段比例尺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08400" y="32035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1:1000</a:t>
            </a:r>
            <a:endParaRPr lang="zh-CN" altLang="en-US" b="1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3438" y="3209925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或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7813" y="30226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</a:t>
            </a:r>
            <a:endParaRPr lang="zh-CN" altLang="en-US" b="1">
              <a:solidFill>
                <a:srgbClr val="0953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181600" y="3335338"/>
            <a:ext cx="69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1000</a:t>
            </a:r>
            <a:endParaRPr lang="zh-CN" altLang="en-US">
              <a:latin typeface="Calibri" panose="020F050202020403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270500" y="3348038"/>
            <a:ext cx="503238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5400000">
            <a:off x="3780631" y="4818857"/>
            <a:ext cx="142875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rot="5400000">
            <a:off x="5941219" y="4817269"/>
            <a:ext cx="142875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5400000">
            <a:off x="5221287" y="4814888"/>
            <a:ext cx="142875" cy="0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5400000">
            <a:off x="4501356" y="4814094"/>
            <a:ext cx="142875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851275" y="4868863"/>
            <a:ext cx="2160588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4356100" y="4356100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10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683000" y="4356100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0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5067300" y="4356100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20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5795963" y="4356100"/>
            <a:ext cx="67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30</a:t>
            </a:r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米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0" y="52149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lang="zh-CN" altLang="en-US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394200" y="5526088"/>
            <a:ext cx="69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Calibri" panose="020F0502020204030204" pitchFamily="34" charset="0"/>
              </a:rPr>
              <a:t>1000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483100" y="5540375"/>
            <a:ext cx="504825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540000" y="5384800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10</a:t>
            </a:r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米</a:t>
            </a:r>
            <a:r>
              <a:rPr lang="en-US" altLang="zh-CN" b="1">
                <a:solidFill>
                  <a:srgbClr val="09532A"/>
                </a:solidFill>
                <a:latin typeface="Calibri" panose="020F0502020204030204" pitchFamily="34" charset="0"/>
              </a:rPr>
              <a:t>=1000</a:t>
            </a:r>
            <a:r>
              <a:rPr lang="zh-CN" altLang="en-US" b="1">
                <a:solidFill>
                  <a:srgbClr val="09532A"/>
                </a:solidFill>
                <a:latin typeface="Calibri" panose="020F0502020204030204" pitchFamily="34" charset="0"/>
              </a:rPr>
              <a:t>厘米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30" grpId="0"/>
      <p:bldP spid="31" grpId="0"/>
      <p:bldP spid="32" grpId="0"/>
      <p:bldP spid="33" grpId="0"/>
      <p:bldP spid="21" grpId="0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zh-CN" altLang="en-US"/>
              <a:t>巩固应用</a:t>
            </a:r>
          </a:p>
        </p:txBody>
      </p:sp>
      <p:grpSp>
        <p:nvGrpSpPr>
          <p:cNvPr id="9219" name="Group 11"/>
          <p:cNvGrpSpPr/>
          <p:nvPr/>
        </p:nvGrpSpPr>
        <p:grpSpPr bwMode="auto">
          <a:xfrm>
            <a:off x="5148263" y="2060575"/>
            <a:ext cx="3778250" cy="2911475"/>
            <a:chOff x="681" y="402"/>
            <a:chExt cx="4400" cy="2995"/>
          </a:xfrm>
        </p:grpSpPr>
        <p:pic>
          <p:nvPicPr>
            <p:cNvPr id="9226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1" y="402"/>
              <a:ext cx="4400" cy="2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 Box 8"/>
            <p:cNvSpPr txBox="1">
              <a:spLocks noChangeArrowheads="1"/>
            </p:cNvSpPr>
            <p:nvPr/>
          </p:nvSpPr>
          <p:spPr bwMode="auto">
            <a:xfrm>
              <a:off x="3699" y="2920"/>
              <a:ext cx="749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>
                  <a:solidFill>
                    <a:srgbClr val="09532A"/>
                  </a:solidFill>
                  <a:latin typeface="Calibri" panose="020F0502020204030204" pitchFamily="34" charset="0"/>
                </a:rPr>
                <a:t>比例尺</a:t>
              </a:r>
            </a:p>
            <a:p>
              <a:pPr eaLnBrk="1" hangingPunct="1"/>
              <a:r>
                <a:rPr lang="en-US" altLang="zh-CN" sz="1200">
                  <a:solidFill>
                    <a:srgbClr val="09532A"/>
                  </a:solidFill>
                  <a:latin typeface="Calibri" panose="020F0502020204030204" pitchFamily="34" charset="0"/>
                </a:rPr>
                <a:t>  10:1</a:t>
              </a:r>
            </a:p>
          </p:txBody>
        </p:sp>
      </p:grpSp>
      <p:pic>
        <p:nvPicPr>
          <p:cNvPr id="9220" name="图片 5" descr="自主练习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2060575"/>
            <a:ext cx="49006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1" name="组合 18"/>
          <p:cNvGrpSpPr/>
          <p:nvPr/>
        </p:nvGrpSpPr>
        <p:grpSpPr bwMode="auto">
          <a:xfrm>
            <a:off x="692150" y="1243013"/>
            <a:ext cx="4572000" cy="515937"/>
            <a:chOff x="2714612" y="2071678"/>
            <a:chExt cx="4572032" cy="515640"/>
          </a:xfrm>
        </p:grpSpPr>
        <p:sp>
          <p:nvSpPr>
            <p:cNvPr id="11" name="矩形 10"/>
            <p:cNvSpPr/>
            <p:nvPr/>
          </p:nvSpPr>
          <p:spPr>
            <a:xfrm>
              <a:off x="3000364" y="2087544"/>
              <a:ext cx="4286280" cy="49977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714612" y="2071678"/>
              <a:ext cx="500067" cy="49977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222" name="Picture 3" descr="D:\花纹\儿童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63" y="957263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1517650" y="1304925"/>
            <a:ext cx="328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9532A"/>
                </a:solidFill>
                <a:latin typeface="Calibri" panose="020F0502020204030204" pitchFamily="34" charset="0"/>
              </a:rPr>
              <a:t>说出下面比例尺表示的意义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 idx="4294967295"/>
          </p:nvPr>
        </p:nvSpPr>
        <p:spPr>
          <a:xfrm>
            <a:off x="323528" y="112713"/>
            <a:ext cx="8229600" cy="1143000"/>
          </a:xfrm>
        </p:spPr>
        <p:txBody>
          <a:bodyPr/>
          <a:lstStyle/>
          <a:p>
            <a:r>
              <a:rPr lang="zh-CN" altLang="en-US" dirty="0"/>
              <a:t>巩固应用</a:t>
            </a:r>
          </a:p>
        </p:txBody>
      </p:sp>
      <p:grpSp>
        <p:nvGrpSpPr>
          <p:cNvPr id="10243" name="组合 19"/>
          <p:cNvGrpSpPr/>
          <p:nvPr/>
        </p:nvGrpSpPr>
        <p:grpSpPr bwMode="auto">
          <a:xfrm>
            <a:off x="655638" y="1255713"/>
            <a:ext cx="4572000" cy="514350"/>
            <a:chOff x="2714612" y="2976559"/>
            <a:chExt cx="4572032" cy="513942"/>
          </a:xfrm>
        </p:grpSpPr>
        <p:sp>
          <p:nvSpPr>
            <p:cNvPr id="4" name="矩形 3"/>
            <p:cNvSpPr/>
            <p:nvPr/>
          </p:nvSpPr>
          <p:spPr>
            <a:xfrm>
              <a:off x="3000364" y="2990835"/>
              <a:ext cx="4286280" cy="49966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714612" y="2976559"/>
              <a:ext cx="500065" cy="499665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244" name="Picture 3" descr="D:\花纹\儿童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1065213"/>
            <a:ext cx="571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1931988" y="1328738"/>
            <a:ext cx="1865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9532A"/>
                </a:solidFill>
                <a:latin typeface="Calibri" panose="020F0502020204030204" pitchFamily="34" charset="0"/>
              </a:rPr>
              <a:t>想一想  填一填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331640" y="2420888"/>
          <a:ext cx="6552729" cy="177139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8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图上距离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实际距离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比例尺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9532A"/>
                          </a:solidFill>
                        </a:rPr>
                        <a:t>2.4</a:t>
                      </a:r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厘米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9532A"/>
                          </a:solidFill>
                        </a:rPr>
                        <a:t>9.6</a:t>
                      </a:r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千米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9532A"/>
                          </a:solidFill>
                        </a:rPr>
                        <a:t>1.8</a:t>
                      </a:r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厘米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9532A"/>
                          </a:solidFill>
                        </a:rPr>
                        <a:t>36</a:t>
                      </a:r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米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9532A"/>
                          </a:solidFill>
                        </a:rPr>
                        <a:t>1.2</a:t>
                      </a:r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厘米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9532A"/>
                          </a:solidFill>
                        </a:rPr>
                        <a:t>60</a:t>
                      </a:r>
                      <a:r>
                        <a:rPr lang="zh-CN" altLang="en-US" dirty="0" smtClean="0">
                          <a:solidFill>
                            <a:srgbClr val="09532A"/>
                          </a:solidFill>
                        </a:rPr>
                        <a:t>千米</a:t>
                      </a:r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953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11863" y="2924175"/>
            <a:ext cx="1312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zh-CN" altLang="en-US">
                <a:solidFill>
                  <a:srgbClr val="C00000"/>
                </a:solidFill>
                <a:latin typeface="Calibri" panose="020F0502020204030204" pitchFamily="34" charset="0"/>
              </a:rPr>
              <a:t>：</a:t>
            </a:r>
            <a:r>
              <a:rPr lang="en-US" altLang="zh-CN">
                <a:solidFill>
                  <a:srgbClr val="C00000"/>
                </a:solidFill>
                <a:latin typeface="Calibri" panose="020F0502020204030204" pitchFamily="34" charset="0"/>
              </a:rPr>
              <a:t>400000</a:t>
            </a:r>
            <a:endParaRPr lang="zh-CN" altLang="en-US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56325" y="3357563"/>
            <a:ext cx="1057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zh-CN" altLang="en-US">
                <a:solidFill>
                  <a:srgbClr val="C00000"/>
                </a:solidFill>
                <a:latin typeface="Calibri" panose="020F0502020204030204" pitchFamily="34" charset="0"/>
              </a:rPr>
              <a:t>：</a:t>
            </a:r>
            <a:r>
              <a:rPr lang="en-US" altLang="zh-CN">
                <a:solidFill>
                  <a:srgbClr val="C00000"/>
                </a:solidFill>
                <a:latin typeface="Calibri" panose="020F0502020204030204" pitchFamily="34" charset="0"/>
              </a:rPr>
              <a:t>2000</a:t>
            </a:r>
            <a:endParaRPr lang="zh-CN" altLang="en-US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1863" y="3789363"/>
            <a:ext cx="1441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zh-CN" altLang="en-US">
                <a:solidFill>
                  <a:srgbClr val="C00000"/>
                </a:solidFill>
                <a:latin typeface="Calibri" panose="020F0502020204030204" pitchFamily="34" charset="0"/>
              </a:rPr>
              <a:t>：</a:t>
            </a:r>
            <a:r>
              <a:rPr lang="en-US" altLang="zh-CN">
                <a:solidFill>
                  <a:srgbClr val="C00000"/>
                </a:solidFill>
                <a:latin typeface="Calibri" panose="020F0502020204030204" pitchFamily="34" charset="0"/>
              </a:rPr>
              <a:t>5000000</a:t>
            </a:r>
            <a:endParaRPr lang="zh-CN" altLang="en-US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447</Words>
  <Application>Microsoft Office PowerPoint</Application>
  <PresentationFormat>全屏显示(4:3)</PresentationFormat>
  <Paragraphs>126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黑体</vt:lpstr>
      <vt:lpstr>华文楷体</vt:lpstr>
      <vt:lpstr>宋体</vt:lpstr>
      <vt:lpstr>微软雅黑</vt:lpstr>
      <vt:lpstr>幼圆</vt:lpstr>
      <vt:lpstr>Arial</vt:lpstr>
      <vt:lpstr>Calibri</vt:lpstr>
      <vt:lpstr>Franklin Gothic Book</vt:lpstr>
      <vt:lpstr>Perpetua</vt:lpstr>
      <vt:lpstr>Wingdings 2</vt:lpstr>
      <vt:lpstr>WWW.2PPT.COM
</vt:lpstr>
      <vt:lpstr>PowerPoint 演示文稿</vt:lpstr>
      <vt:lpstr>学习目标</vt:lpstr>
      <vt:lpstr>快乐足球—比例尺</vt:lpstr>
      <vt:lpstr>快乐足球—比例尺</vt:lpstr>
      <vt:lpstr>快乐足球—比例尺</vt:lpstr>
      <vt:lpstr>快乐足球—比例尺</vt:lpstr>
      <vt:lpstr>快乐足球—比例尺</vt:lpstr>
      <vt:lpstr>巩固应用</vt:lpstr>
      <vt:lpstr>巩固应用</vt:lpstr>
      <vt:lpstr>巩固应用</vt:lpstr>
      <vt:lpstr>巩固应用</vt:lpstr>
      <vt:lpstr>巩固应用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2021-12-31T02:38:05Z</dcterms:created>
  <dcterms:modified xsi:type="dcterms:W3CDTF">2023-01-17T00:54:02Z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F926C74AF6104CAD9100A7E3BD7ED3FB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