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00"/>
    <a:srgbClr val="FFCC00"/>
    <a:srgbClr val="CC99FF"/>
    <a:srgbClr val="00CC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4" autoAdjust="0"/>
    <p:restoredTop sz="95674" autoAdjust="0"/>
  </p:normalViewPr>
  <p:slideViewPr>
    <p:cSldViewPr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5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9AB0B1A-3384-4B09-852E-6CE1D57AFF9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B67EC7A-1D88-40E9-AB08-00A7F94F1AA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C3DA62-E780-4D8E-82C7-A8F78B4FD4D5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E33BE-9766-447E-AAE3-D0C2B31E9148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36E37D-17D6-488A-8F46-6CC31D130548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3094E7-E885-4925-9F92-23B77708CFB1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EC2E6-1881-42E3-B4EA-185A7CF1A7D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7C31C-8527-4204-BE44-8C5F07FCC7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F8EE3-5F87-409E-A30A-1A190740C48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0FEFF-4D07-4D28-A282-2C66393CD5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24AC4-C685-4F91-A534-1F970ADACF7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01635-338B-4639-9F86-1D3C6A2F47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C7250-8F8D-44C1-AEE8-09B9282D64F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C72A5-C2EC-4E82-A47F-4A891633A0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C7930-4826-490E-B3B5-DB2A1A3BA09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E160B-DC76-4C19-BA23-491D1B9DAF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963C-AC1D-42E5-A8CF-BBF7F4CD5F9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9DC0-3C01-4032-8B98-40634349E9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222EA-7575-409D-916E-EAB130F4EAD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E379-8B21-4AD6-B840-85B9C659C7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F9032-0837-4303-A6EA-0E6BD941000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4048-C72D-43F1-B32B-B0C3BC6F1D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1950D-F500-4E9B-B043-9BA8C75C3C9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DD8D-7553-4694-ADAF-3CF64EC4CF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1AB33-6201-42EB-9983-DAEF698F076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49056-9E98-4E7A-A6A7-59BD621CA5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9F2EE08-0D4F-4CA3-9AF1-32D1A1A81E2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2914710-0D7F-4AA2-B666-6903B608487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2888947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1022" y="1871047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6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小数点位置向右移动的规律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1"/>
          <p:cNvSpPr txBox="1">
            <a:spLocks noChangeArrowheads="1"/>
          </p:cNvSpPr>
          <p:nvPr/>
        </p:nvSpPr>
        <p:spPr bwMode="auto">
          <a:xfrm>
            <a:off x="2571750" y="980728"/>
            <a:ext cx="40005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学习重、难点</a:t>
            </a:r>
          </a:p>
        </p:txBody>
      </p:sp>
      <p:sp>
        <p:nvSpPr>
          <p:cNvPr id="3076" name="TextBox 12"/>
          <p:cNvSpPr txBox="1">
            <a:spLocks noChangeArrowheads="1"/>
          </p:cNvSpPr>
          <p:nvPr/>
        </p:nvSpPr>
        <p:spPr bwMode="auto">
          <a:xfrm>
            <a:off x="357188" y="1988840"/>
            <a:ext cx="835818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重点：掌握小数点位置向右移动的规及</a:t>
            </a:r>
            <a:endParaRPr lang="en-US" altLang="zh-CN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          </a:t>
            </a:r>
            <a:r>
              <a:rPr lang="zh-CN" altLang="en-US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应用规律解决实际问题。</a:t>
            </a:r>
            <a:endParaRPr lang="en-US" altLang="zh-CN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难点：掌握小数点位置向右移动，小数</a:t>
            </a:r>
            <a:endParaRPr lang="en-US" altLang="zh-CN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          </a:t>
            </a:r>
            <a:r>
              <a:rPr lang="zh-CN" altLang="en-US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位数不够时用</a:t>
            </a:r>
            <a:r>
              <a:rPr lang="en-US" altLang="zh-CN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补足的方法。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5"/>
          <p:cNvSpPr txBox="1">
            <a:spLocks noChangeArrowheads="1"/>
          </p:cNvSpPr>
          <p:nvPr/>
        </p:nvSpPr>
        <p:spPr bwMode="auto">
          <a:xfrm>
            <a:off x="3059113" y="901668"/>
            <a:ext cx="28575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方法总结</a:t>
            </a:r>
          </a:p>
        </p:txBody>
      </p:sp>
      <p:sp>
        <p:nvSpPr>
          <p:cNvPr id="15" name="矩形 14"/>
          <p:cNvSpPr/>
          <p:nvPr/>
        </p:nvSpPr>
        <p:spPr>
          <a:xfrm>
            <a:off x="395288" y="3207809"/>
            <a:ext cx="2160588" cy="134408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小数点位置向右移动的规律</a:t>
            </a:r>
          </a:p>
        </p:txBody>
      </p:sp>
      <p:sp>
        <p:nvSpPr>
          <p:cNvPr id="16" name="左大括号 15"/>
          <p:cNvSpPr/>
          <p:nvPr/>
        </p:nvSpPr>
        <p:spPr>
          <a:xfrm>
            <a:off x="2627314" y="2151591"/>
            <a:ext cx="360363" cy="3744384"/>
          </a:xfrm>
          <a:prstGeom prst="leftBrace">
            <a:avLst>
              <a:gd name="adj1" fmla="val 59284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059113" y="1766359"/>
            <a:ext cx="2160588" cy="96096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一个数扩大到原来的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</a:t>
            </a:r>
          </a:p>
        </p:txBody>
      </p:sp>
      <p:sp>
        <p:nvSpPr>
          <p:cNvPr id="18" name="矩形 17"/>
          <p:cNvSpPr/>
          <p:nvPr/>
        </p:nvSpPr>
        <p:spPr>
          <a:xfrm>
            <a:off x="3059113" y="3495676"/>
            <a:ext cx="2160588" cy="95884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一个数扩大到原来的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</a:t>
            </a:r>
          </a:p>
        </p:txBody>
      </p:sp>
      <p:sp>
        <p:nvSpPr>
          <p:cNvPr id="19" name="矩形 18"/>
          <p:cNvSpPr/>
          <p:nvPr/>
        </p:nvSpPr>
        <p:spPr>
          <a:xfrm>
            <a:off x="3059113" y="5415492"/>
            <a:ext cx="2089150" cy="105621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一个数扩大到原来的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</a:t>
            </a:r>
          </a:p>
        </p:txBody>
      </p:sp>
      <p:sp>
        <p:nvSpPr>
          <p:cNvPr id="20" name="右箭头 19"/>
          <p:cNvSpPr/>
          <p:nvPr/>
        </p:nvSpPr>
        <p:spPr>
          <a:xfrm>
            <a:off x="5364163" y="1958975"/>
            <a:ext cx="719138" cy="480483"/>
          </a:xfrm>
          <a:prstGeom prst="rightArrow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227763" y="1671109"/>
            <a:ext cx="2160588" cy="96096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小数点向右移动一位</a:t>
            </a:r>
          </a:p>
        </p:txBody>
      </p:sp>
      <p:sp>
        <p:nvSpPr>
          <p:cNvPr id="24" name="右箭头 23"/>
          <p:cNvSpPr/>
          <p:nvPr/>
        </p:nvSpPr>
        <p:spPr>
          <a:xfrm>
            <a:off x="5364163" y="3688292"/>
            <a:ext cx="719138" cy="478367"/>
          </a:xfrm>
          <a:prstGeom prst="rightArrow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227763" y="3400425"/>
            <a:ext cx="2160588" cy="958851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小数点向右移动两位</a:t>
            </a:r>
          </a:p>
        </p:txBody>
      </p:sp>
      <p:sp>
        <p:nvSpPr>
          <p:cNvPr id="27" name="右箭头 26"/>
          <p:cNvSpPr/>
          <p:nvPr/>
        </p:nvSpPr>
        <p:spPr>
          <a:xfrm>
            <a:off x="5364163" y="5703359"/>
            <a:ext cx="719138" cy="480484"/>
          </a:xfrm>
          <a:prstGeom prst="rightArrow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227763" y="5415492"/>
            <a:ext cx="2160588" cy="96096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小数点向右移动三位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1"/>
          <p:cNvSpPr txBox="1">
            <a:spLocks noChangeArrowheads="1"/>
          </p:cNvSpPr>
          <p:nvPr/>
        </p:nvSpPr>
        <p:spPr bwMode="auto">
          <a:xfrm>
            <a:off x="3143250" y="1052736"/>
            <a:ext cx="27860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归纳总结</a:t>
            </a:r>
          </a:p>
        </p:txBody>
      </p:sp>
      <p:sp>
        <p:nvSpPr>
          <p:cNvPr id="5124" name="TextBox 19"/>
          <p:cNvSpPr txBox="1">
            <a:spLocks noChangeArrowheads="1"/>
          </p:cNvSpPr>
          <p:nvPr/>
        </p:nvSpPr>
        <p:spPr bwMode="auto">
          <a:xfrm>
            <a:off x="500063" y="2260047"/>
            <a:ext cx="8501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3.87×10</a:t>
            </a:r>
            <a:r>
              <a:rPr lang="zh-CN" altLang="en-U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38.7    3.87×100</a:t>
            </a:r>
            <a:r>
              <a:rPr lang="zh-CN" altLang="en-U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387    3.87×1000</a:t>
            </a:r>
            <a:r>
              <a:rPr lang="zh-CN" altLang="en-U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3870</a:t>
            </a:r>
            <a:endParaRPr lang="zh-CN" altLang="en-US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125" name="TextBox 24"/>
          <p:cNvSpPr txBox="1">
            <a:spLocks noChangeArrowheads="1"/>
          </p:cNvSpPr>
          <p:nvPr/>
        </p:nvSpPr>
        <p:spPr bwMode="auto">
          <a:xfrm>
            <a:off x="357188" y="3117298"/>
            <a:ext cx="85010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一个数扩大到原来的</a:t>
            </a: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倍、</a:t>
            </a: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倍、</a:t>
            </a: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倍</a:t>
            </a: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可以直接应用小数点位置向右移动的规律求积；如果小数位数不够时，要用</a:t>
            </a: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补足。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>
            <a:hlinkClick r:id="" action="ppaction://hlinkshowjump?jump=firstslide"/>
          </p:cNvPr>
          <p:cNvSpPr/>
          <p:nvPr/>
        </p:nvSpPr>
        <p:spPr>
          <a:xfrm>
            <a:off x="7286625" y="476251"/>
            <a:ext cx="1428750" cy="66674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首页</a:t>
            </a:r>
          </a:p>
        </p:txBody>
      </p:sp>
      <p:sp>
        <p:nvSpPr>
          <p:cNvPr id="6152" name="TextBox 21"/>
          <p:cNvSpPr txBox="1">
            <a:spLocks noChangeArrowheads="1"/>
          </p:cNvSpPr>
          <p:nvPr/>
        </p:nvSpPr>
        <p:spPr bwMode="auto">
          <a:xfrm>
            <a:off x="3143251" y="980728"/>
            <a:ext cx="27860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改写单位</a:t>
            </a:r>
          </a:p>
        </p:txBody>
      </p:sp>
      <p:sp>
        <p:nvSpPr>
          <p:cNvPr id="6153" name="TextBox 19"/>
          <p:cNvSpPr txBox="1">
            <a:spLocks noChangeArrowheads="1"/>
          </p:cNvSpPr>
          <p:nvPr/>
        </p:nvSpPr>
        <p:spPr bwMode="auto">
          <a:xfrm>
            <a:off x="1785938" y="2355725"/>
            <a:ext cx="6000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1.3m</a:t>
            </a:r>
            <a:r>
              <a:rPr lang="zh-CN" altLang="en-U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130cm               0.65m</a:t>
            </a:r>
            <a:r>
              <a:rPr lang="zh-CN" altLang="en-U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65cm</a:t>
            </a:r>
            <a:endParaRPr lang="zh-CN" altLang="en-US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4" name="TextBox 24"/>
          <p:cNvSpPr txBox="1">
            <a:spLocks noChangeArrowheads="1"/>
          </p:cNvSpPr>
          <p:nvPr/>
        </p:nvSpPr>
        <p:spPr bwMode="auto">
          <a:xfrm>
            <a:off x="357188" y="3212976"/>
            <a:ext cx="85010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把高级单位改写成低级单位的数，如果两个单位之间的进率是</a:t>
            </a: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1000……</a:t>
            </a: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那么可以运用小数点向右移动的规律进行改写</a:t>
            </a:r>
            <a:r>
              <a:rPr lang="zh-CN" altLang="en-US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全屏显示(4:3)</PresentationFormat>
  <Paragraphs>26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华文楷体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2022-01-06T03:34:21Z</dcterms:created>
  <dcterms:modified xsi:type="dcterms:W3CDTF">2023-01-17T00:54:06Z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1A223F8146864A9F92491FF9CAE7E794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