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06" r:id="rId2"/>
    <p:sldId id="404" r:id="rId3"/>
    <p:sldId id="318" r:id="rId4"/>
    <p:sldId id="353" r:id="rId5"/>
    <p:sldId id="388" r:id="rId6"/>
    <p:sldId id="256" r:id="rId7"/>
    <p:sldId id="276" r:id="rId8"/>
    <p:sldId id="277" r:id="rId9"/>
    <p:sldId id="284" r:id="rId10"/>
    <p:sldId id="283" r:id="rId11"/>
    <p:sldId id="288" r:id="rId12"/>
    <p:sldId id="289" r:id="rId13"/>
    <p:sldId id="291" r:id="rId14"/>
    <p:sldId id="295" r:id="rId15"/>
    <p:sldId id="296" r:id="rId16"/>
    <p:sldId id="300" r:id="rId17"/>
    <p:sldId id="301" r:id="rId18"/>
    <p:sldId id="267" r:id="rId19"/>
    <p:sldId id="40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FF9900"/>
    <a:srgbClr val="66FF33"/>
    <a:srgbClr val="FF33CC"/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E2CAC70-9F10-4573-B15F-0F69F97A8D2C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AC70-9F10-4573-B15F-0F69F97A8D2C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149080"/>
            <a:ext cx="6661150" cy="966787"/>
          </a:xfr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724400"/>
            <a:ext cx="6661150" cy="576263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036966-4A10-452B-B033-08895928A4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39969-F6DA-4F4E-A50A-40D6049B0F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EF6ED-E85A-4A4D-9982-F00F3D57B4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6225"/>
            <a:ext cx="8229600" cy="11414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4D9994-F385-43D0-A783-9A423055B76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4D8C3-ADDB-4EBF-B3CA-C64B4E980FF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C323D-80DA-4E0E-935C-5A765EC87F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8DABF-AC72-4BF1-9BF5-BDABBD3E4BD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43760-BF8E-4377-A677-09A6BC8A97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83071-2C46-464C-A2E6-D27FE64A4F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F13B3-3E65-4B15-B4EC-353A98510F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2BE32-484D-4972-AF90-43B4998F65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A9B0328-443B-4066-B57A-D60B4192A74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5949280"/>
            <a:ext cx="9144000" cy="576263"/>
          </a:xfrm>
        </p:spPr>
        <p:txBody>
          <a:bodyPr/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 smtClean="0">
              <a:solidFill>
                <a:schemeClr val="tx2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539552" y="3811687"/>
            <a:ext cx="66611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0" spc="300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坐标与图形的变化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250825" y="566738"/>
          <a:ext cx="6096000" cy="6343651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3485" name="Group 173"/>
          <p:cNvGrpSpPr/>
          <p:nvPr/>
        </p:nvGrpSpPr>
        <p:grpSpPr bwMode="auto">
          <a:xfrm>
            <a:off x="250825" y="549275"/>
            <a:ext cx="6121400" cy="5810250"/>
            <a:chOff x="0" y="0"/>
            <a:chExt cx="3856" cy="3660"/>
          </a:xfrm>
        </p:grpSpPr>
        <p:sp>
          <p:nvSpPr>
            <p:cNvPr id="13486" name="Line 174"/>
            <p:cNvSpPr>
              <a:spLocks noChangeShapeType="1"/>
            </p:cNvSpPr>
            <p:nvPr/>
          </p:nvSpPr>
          <p:spPr bwMode="auto">
            <a:xfrm flipV="1">
              <a:off x="0" y="1950"/>
              <a:ext cx="3856" cy="1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87" name="Line 175"/>
            <p:cNvSpPr>
              <a:spLocks noChangeShapeType="1"/>
            </p:cNvSpPr>
            <p:nvPr/>
          </p:nvSpPr>
          <p:spPr bwMode="auto">
            <a:xfrm flipV="1">
              <a:off x="635" y="0"/>
              <a:ext cx="0" cy="3629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88" name="Text Box 176"/>
            <p:cNvSpPr txBox="1">
              <a:spLocks noChangeArrowheads="1"/>
            </p:cNvSpPr>
            <p:nvPr/>
          </p:nvSpPr>
          <p:spPr bwMode="auto">
            <a:xfrm>
              <a:off x="816" y="1905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3489" name="Text Box 177"/>
            <p:cNvSpPr txBox="1">
              <a:spLocks noChangeArrowheads="1"/>
            </p:cNvSpPr>
            <p:nvPr/>
          </p:nvSpPr>
          <p:spPr bwMode="auto">
            <a:xfrm>
              <a:off x="1134" y="1905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3490" name="Text Box 178"/>
            <p:cNvSpPr txBox="1">
              <a:spLocks noChangeArrowheads="1"/>
            </p:cNvSpPr>
            <p:nvPr/>
          </p:nvSpPr>
          <p:spPr bwMode="auto">
            <a:xfrm>
              <a:off x="1451" y="1905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3491" name="Text Box 179"/>
            <p:cNvSpPr txBox="1">
              <a:spLocks noChangeArrowheads="1"/>
            </p:cNvSpPr>
            <p:nvPr/>
          </p:nvSpPr>
          <p:spPr bwMode="auto">
            <a:xfrm>
              <a:off x="1769" y="1905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3492" name="Text Box 180"/>
            <p:cNvSpPr txBox="1">
              <a:spLocks noChangeArrowheads="1"/>
            </p:cNvSpPr>
            <p:nvPr/>
          </p:nvSpPr>
          <p:spPr bwMode="auto">
            <a:xfrm>
              <a:off x="2086" y="1905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3493" name="Text Box 181"/>
            <p:cNvSpPr txBox="1">
              <a:spLocks noChangeArrowheads="1"/>
            </p:cNvSpPr>
            <p:nvPr/>
          </p:nvSpPr>
          <p:spPr bwMode="auto">
            <a:xfrm>
              <a:off x="2404" y="1905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3494" name="Text Box 182"/>
            <p:cNvSpPr txBox="1">
              <a:spLocks noChangeArrowheads="1"/>
            </p:cNvSpPr>
            <p:nvPr/>
          </p:nvSpPr>
          <p:spPr bwMode="auto">
            <a:xfrm>
              <a:off x="2721" y="1905"/>
              <a:ext cx="3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3495" name="Text Box 183"/>
            <p:cNvSpPr txBox="1">
              <a:spLocks noChangeArrowheads="1"/>
            </p:cNvSpPr>
            <p:nvPr/>
          </p:nvSpPr>
          <p:spPr bwMode="auto">
            <a:xfrm>
              <a:off x="3039" y="1905"/>
              <a:ext cx="2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3496" name="Text Box 184"/>
            <p:cNvSpPr txBox="1">
              <a:spLocks noChangeArrowheads="1"/>
            </p:cNvSpPr>
            <p:nvPr/>
          </p:nvSpPr>
          <p:spPr bwMode="auto">
            <a:xfrm>
              <a:off x="453" y="1905"/>
              <a:ext cx="1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3497" name="Rectangle 185"/>
            <p:cNvSpPr>
              <a:spLocks noChangeArrowheads="1"/>
            </p:cNvSpPr>
            <p:nvPr/>
          </p:nvSpPr>
          <p:spPr bwMode="auto">
            <a:xfrm>
              <a:off x="408" y="2132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–1</a:t>
              </a:r>
            </a:p>
          </p:txBody>
        </p:sp>
        <p:sp>
          <p:nvSpPr>
            <p:cNvPr id="13498" name="Rectangle 186"/>
            <p:cNvSpPr>
              <a:spLocks noChangeArrowheads="1"/>
            </p:cNvSpPr>
            <p:nvPr/>
          </p:nvSpPr>
          <p:spPr bwMode="auto">
            <a:xfrm>
              <a:off x="408" y="2450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panose="020B0604020202020204" pitchFamily="34" charset="0"/>
                </a:rPr>
                <a:t>–</a:t>
              </a: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3499" name="Rectangle 187"/>
            <p:cNvSpPr>
              <a:spLocks noChangeArrowheads="1"/>
            </p:cNvSpPr>
            <p:nvPr/>
          </p:nvSpPr>
          <p:spPr bwMode="auto">
            <a:xfrm>
              <a:off x="408" y="2767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–3</a:t>
              </a:r>
            </a:p>
          </p:txBody>
        </p:sp>
        <p:sp>
          <p:nvSpPr>
            <p:cNvPr id="13500" name="Rectangle 188"/>
            <p:cNvSpPr>
              <a:spLocks noChangeArrowheads="1"/>
            </p:cNvSpPr>
            <p:nvPr/>
          </p:nvSpPr>
          <p:spPr bwMode="auto">
            <a:xfrm>
              <a:off x="408" y="308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–4</a:t>
              </a:r>
            </a:p>
          </p:txBody>
        </p:sp>
        <p:sp>
          <p:nvSpPr>
            <p:cNvPr id="13501" name="Rectangle 189"/>
            <p:cNvSpPr>
              <a:spLocks noChangeArrowheads="1"/>
            </p:cNvSpPr>
            <p:nvPr/>
          </p:nvSpPr>
          <p:spPr bwMode="auto">
            <a:xfrm>
              <a:off x="408" y="3448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–5</a:t>
              </a:r>
            </a:p>
          </p:txBody>
        </p:sp>
        <p:sp>
          <p:nvSpPr>
            <p:cNvPr id="13502" name="Text Box 190"/>
            <p:cNvSpPr txBox="1">
              <a:spLocks noChangeArrowheads="1"/>
            </p:cNvSpPr>
            <p:nvPr/>
          </p:nvSpPr>
          <p:spPr bwMode="auto">
            <a:xfrm>
              <a:off x="499" y="1588"/>
              <a:ext cx="1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1600" b="1">
                <a:latin typeface="Arial" panose="020B0604020202020204" pitchFamily="34" charset="0"/>
              </a:endParaRPr>
            </a:p>
          </p:txBody>
        </p:sp>
        <p:sp>
          <p:nvSpPr>
            <p:cNvPr id="13503" name="Text Box 191"/>
            <p:cNvSpPr txBox="1">
              <a:spLocks noChangeArrowheads="1"/>
            </p:cNvSpPr>
            <p:nvPr/>
          </p:nvSpPr>
          <p:spPr bwMode="auto">
            <a:xfrm>
              <a:off x="499" y="1588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3504" name="Text Box 192"/>
            <p:cNvSpPr txBox="1">
              <a:spLocks noChangeArrowheads="1"/>
            </p:cNvSpPr>
            <p:nvPr/>
          </p:nvSpPr>
          <p:spPr bwMode="auto">
            <a:xfrm>
              <a:off x="499" y="1271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3505" name="Text Box 193"/>
            <p:cNvSpPr txBox="1">
              <a:spLocks noChangeArrowheads="1"/>
            </p:cNvSpPr>
            <p:nvPr/>
          </p:nvSpPr>
          <p:spPr bwMode="auto">
            <a:xfrm>
              <a:off x="499" y="953"/>
              <a:ext cx="3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3506" name="Text Box 194"/>
            <p:cNvSpPr txBox="1">
              <a:spLocks noChangeArrowheads="1"/>
            </p:cNvSpPr>
            <p:nvPr/>
          </p:nvSpPr>
          <p:spPr bwMode="auto">
            <a:xfrm>
              <a:off x="499" y="590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3507" name="Text Box 195"/>
            <p:cNvSpPr txBox="1">
              <a:spLocks noChangeArrowheads="1"/>
            </p:cNvSpPr>
            <p:nvPr/>
          </p:nvSpPr>
          <p:spPr bwMode="auto">
            <a:xfrm>
              <a:off x="499" y="272"/>
              <a:ext cx="22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13508" name="Group 196"/>
          <p:cNvGrpSpPr/>
          <p:nvPr/>
        </p:nvGrpSpPr>
        <p:grpSpPr bwMode="auto">
          <a:xfrm>
            <a:off x="1258888" y="1628775"/>
            <a:ext cx="2520950" cy="3168650"/>
            <a:chOff x="0" y="0"/>
            <a:chExt cx="1588" cy="1996"/>
          </a:xfrm>
        </p:grpSpPr>
        <p:sp>
          <p:nvSpPr>
            <p:cNvPr id="13509" name="Line 197"/>
            <p:cNvSpPr>
              <a:spLocks noChangeShapeType="1"/>
            </p:cNvSpPr>
            <p:nvPr/>
          </p:nvSpPr>
          <p:spPr bwMode="auto">
            <a:xfrm flipV="1">
              <a:off x="0" y="0"/>
              <a:ext cx="1588" cy="1270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10" name="Line 198"/>
            <p:cNvSpPr>
              <a:spLocks noChangeShapeType="1"/>
            </p:cNvSpPr>
            <p:nvPr/>
          </p:nvSpPr>
          <p:spPr bwMode="auto">
            <a:xfrm flipH="1">
              <a:off x="953" y="0"/>
              <a:ext cx="635" cy="1270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11" name="Line 199"/>
            <p:cNvSpPr>
              <a:spLocks noChangeShapeType="1"/>
            </p:cNvSpPr>
            <p:nvPr/>
          </p:nvSpPr>
          <p:spPr bwMode="auto">
            <a:xfrm flipV="1">
              <a:off x="953" y="953"/>
              <a:ext cx="635" cy="317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12" name="Line 200"/>
            <p:cNvSpPr>
              <a:spLocks noChangeShapeType="1"/>
            </p:cNvSpPr>
            <p:nvPr/>
          </p:nvSpPr>
          <p:spPr bwMode="auto">
            <a:xfrm>
              <a:off x="1587" y="953"/>
              <a:ext cx="0" cy="680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13" name="Line 201"/>
            <p:cNvSpPr>
              <a:spLocks noChangeShapeType="1"/>
            </p:cNvSpPr>
            <p:nvPr/>
          </p:nvSpPr>
          <p:spPr bwMode="auto">
            <a:xfrm>
              <a:off x="953" y="1270"/>
              <a:ext cx="634" cy="363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14" name="Line 202"/>
            <p:cNvSpPr>
              <a:spLocks noChangeShapeType="1"/>
            </p:cNvSpPr>
            <p:nvPr/>
          </p:nvSpPr>
          <p:spPr bwMode="auto">
            <a:xfrm>
              <a:off x="953" y="1270"/>
              <a:ext cx="317" cy="726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15" name="Line 203"/>
            <p:cNvSpPr>
              <a:spLocks noChangeShapeType="1"/>
            </p:cNvSpPr>
            <p:nvPr/>
          </p:nvSpPr>
          <p:spPr bwMode="auto">
            <a:xfrm>
              <a:off x="0" y="1270"/>
              <a:ext cx="1270" cy="726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516" name="Text Box 204"/>
          <p:cNvSpPr txBox="1">
            <a:spLocks noChangeArrowheads="1"/>
          </p:cNvSpPr>
          <p:nvPr/>
        </p:nvSpPr>
        <p:spPr bwMode="auto">
          <a:xfrm>
            <a:off x="6624638" y="549275"/>
            <a:ext cx="2519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3517" name="Text Box 205"/>
          <p:cNvSpPr txBox="1">
            <a:spLocks noChangeArrowheads="1"/>
          </p:cNvSpPr>
          <p:nvPr/>
        </p:nvSpPr>
        <p:spPr bwMode="auto">
          <a:xfrm>
            <a:off x="6696075" y="1628775"/>
            <a:ext cx="24479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Arial" panose="020B0604020202020204" pitchFamily="34" charset="0"/>
              </a:rPr>
              <a:t>横坐标不变, 纵坐标都-1, </a:t>
            </a:r>
          </a:p>
          <a:p>
            <a:pPr>
              <a:spcBef>
                <a:spcPct val="50000"/>
              </a:spcBef>
            </a:pPr>
            <a:r>
              <a:rPr lang="zh-CN" altLang="en-US" sz="4000" b="1">
                <a:latin typeface="Arial" panose="020B0604020202020204" pitchFamily="34" charset="0"/>
              </a:rPr>
              <a:t>则原图形变为什么样？</a:t>
            </a:r>
          </a:p>
        </p:txBody>
      </p:sp>
      <p:sp>
        <p:nvSpPr>
          <p:cNvPr id="13518" name="Text Box 206"/>
          <p:cNvSpPr txBox="1">
            <a:spLocks noChangeArrowheads="1"/>
          </p:cNvSpPr>
          <p:nvPr/>
        </p:nvSpPr>
        <p:spPr bwMode="auto">
          <a:xfrm>
            <a:off x="6516688" y="4797425"/>
            <a:ext cx="2087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13519" name="Text Box 207"/>
          <p:cNvSpPr txBox="1">
            <a:spLocks noChangeArrowheads="1"/>
          </p:cNvSpPr>
          <p:nvPr/>
        </p:nvSpPr>
        <p:spPr bwMode="auto">
          <a:xfrm>
            <a:off x="971550" y="549275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3520" name="Text Box 208"/>
          <p:cNvSpPr txBox="1">
            <a:spLocks noChangeArrowheads="1"/>
          </p:cNvSpPr>
          <p:nvPr/>
        </p:nvSpPr>
        <p:spPr bwMode="auto">
          <a:xfrm>
            <a:off x="6011863" y="35734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3521" name="WordArt 209"/>
          <p:cNvSpPr>
            <a:spLocks noChangeArrowheads="1" noChangeShapeType="1"/>
          </p:cNvSpPr>
          <p:nvPr/>
        </p:nvSpPr>
        <p:spPr bwMode="auto">
          <a:xfrm>
            <a:off x="6477000" y="0"/>
            <a:ext cx="26670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zh-CN" altLang="en-US" sz="3600" i="1">
                <a:ln w="9525" cmpd="sng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猜一猜</a:t>
            </a:r>
          </a:p>
        </p:txBody>
      </p:sp>
      <p:grpSp>
        <p:nvGrpSpPr>
          <p:cNvPr id="13522" name="Group 210"/>
          <p:cNvGrpSpPr/>
          <p:nvPr/>
        </p:nvGrpSpPr>
        <p:grpSpPr bwMode="auto">
          <a:xfrm>
            <a:off x="1295400" y="2165350"/>
            <a:ext cx="2520950" cy="3168650"/>
            <a:chOff x="0" y="0"/>
            <a:chExt cx="1588" cy="1996"/>
          </a:xfrm>
        </p:grpSpPr>
        <p:sp>
          <p:nvSpPr>
            <p:cNvPr id="13523" name="Line 211"/>
            <p:cNvSpPr>
              <a:spLocks noChangeShapeType="1"/>
            </p:cNvSpPr>
            <p:nvPr/>
          </p:nvSpPr>
          <p:spPr bwMode="auto">
            <a:xfrm flipV="1">
              <a:off x="0" y="0"/>
              <a:ext cx="1588" cy="1270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24" name="Line 212"/>
            <p:cNvSpPr>
              <a:spLocks noChangeShapeType="1"/>
            </p:cNvSpPr>
            <p:nvPr/>
          </p:nvSpPr>
          <p:spPr bwMode="auto">
            <a:xfrm flipH="1">
              <a:off x="953" y="0"/>
              <a:ext cx="635" cy="1270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25" name="Line 213"/>
            <p:cNvSpPr>
              <a:spLocks noChangeShapeType="1"/>
            </p:cNvSpPr>
            <p:nvPr/>
          </p:nvSpPr>
          <p:spPr bwMode="auto">
            <a:xfrm flipV="1">
              <a:off x="953" y="953"/>
              <a:ext cx="635" cy="317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26" name="Line 214"/>
            <p:cNvSpPr>
              <a:spLocks noChangeShapeType="1"/>
            </p:cNvSpPr>
            <p:nvPr/>
          </p:nvSpPr>
          <p:spPr bwMode="auto">
            <a:xfrm>
              <a:off x="1587" y="953"/>
              <a:ext cx="0" cy="680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27" name="Line 215"/>
            <p:cNvSpPr>
              <a:spLocks noChangeShapeType="1"/>
            </p:cNvSpPr>
            <p:nvPr/>
          </p:nvSpPr>
          <p:spPr bwMode="auto">
            <a:xfrm>
              <a:off x="953" y="1270"/>
              <a:ext cx="634" cy="363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28" name="Line 216"/>
            <p:cNvSpPr>
              <a:spLocks noChangeShapeType="1"/>
            </p:cNvSpPr>
            <p:nvPr/>
          </p:nvSpPr>
          <p:spPr bwMode="auto">
            <a:xfrm>
              <a:off x="953" y="1270"/>
              <a:ext cx="317" cy="726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29" name="Line 217"/>
            <p:cNvSpPr>
              <a:spLocks noChangeShapeType="1"/>
            </p:cNvSpPr>
            <p:nvPr/>
          </p:nvSpPr>
          <p:spPr bwMode="auto">
            <a:xfrm>
              <a:off x="0" y="1270"/>
              <a:ext cx="1270" cy="726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530" name="Text Box 218"/>
          <p:cNvSpPr txBox="1">
            <a:spLocks noChangeArrowheads="1"/>
          </p:cNvSpPr>
          <p:nvPr/>
        </p:nvSpPr>
        <p:spPr bwMode="auto">
          <a:xfrm>
            <a:off x="755650" y="5257800"/>
            <a:ext cx="5492750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楷体_GB2312" pitchFamily="1" charset="-122"/>
                <a:ea typeface="楷体_GB2312" pitchFamily="1" charset="-122"/>
              </a:rPr>
              <a:t>原图形被向下平移1个单位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0825" y="620713"/>
            <a:ext cx="87122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chemeClr val="accent2"/>
                </a:solidFill>
              </a:rPr>
              <a:t>一、平移</a:t>
            </a:r>
          </a:p>
          <a:p>
            <a:r>
              <a:rPr lang="zh-CN" altLang="en-US" sz="4000" b="1" dirty="0">
                <a:solidFill>
                  <a:srgbClr val="000000"/>
                </a:solidFill>
              </a:rPr>
              <a:t>1.纵坐标不变，横坐标分别增加（减少）</a:t>
            </a:r>
            <a:r>
              <a:rPr lang="en-US" sz="4000" b="1" dirty="0">
                <a:solidFill>
                  <a:srgbClr val="000000"/>
                </a:solidFill>
              </a:rPr>
              <a:t>a</a:t>
            </a:r>
            <a:r>
              <a:rPr lang="zh-CN" altLang="en-US" sz="4000" b="1" dirty="0">
                <a:solidFill>
                  <a:srgbClr val="000000"/>
                </a:solidFill>
              </a:rPr>
              <a:t>个单位时，图形</a:t>
            </a:r>
            <a:r>
              <a:rPr lang="en-US" sz="4000" dirty="0">
                <a:solidFill>
                  <a:srgbClr val="000000"/>
                </a:solidFill>
              </a:rPr>
              <a:t>_____________</a:t>
            </a:r>
            <a:endParaRPr lang="zh-CN" altLang="en-US" sz="3600" u="sng" dirty="0">
              <a:solidFill>
                <a:srgbClr val="000000"/>
              </a:solidFill>
            </a:endParaRPr>
          </a:p>
          <a:p>
            <a:r>
              <a:rPr lang="zh-CN" altLang="en-US" sz="4000" b="1" dirty="0">
                <a:solidFill>
                  <a:srgbClr val="000000"/>
                </a:solidFill>
              </a:rPr>
              <a:t>平移 </a:t>
            </a:r>
            <a:r>
              <a:rPr lang="en-US" sz="4000" b="1" dirty="0">
                <a:solidFill>
                  <a:srgbClr val="000000"/>
                </a:solidFill>
              </a:rPr>
              <a:t>a</a:t>
            </a:r>
            <a:r>
              <a:rPr lang="zh-CN" altLang="en-US" sz="4000" b="1" dirty="0">
                <a:solidFill>
                  <a:srgbClr val="000000"/>
                </a:solidFill>
              </a:rPr>
              <a:t>个 单位；</a:t>
            </a:r>
          </a:p>
          <a:p>
            <a:endParaRPr lang="zh-CN" altLang="en-US" sz="4000" b="1" dirty="0"/>
          </a:p>
          <a:p>
            <a:r>
              <a:rPr lang="zh-CN" altLang="en-US" sz="4000" b="1" dirty="0">
                <a:solidFill>
                  <a:srgbClr val="000000"/>
                </a:solidFill>
              </a:rPr>
              <a:t>2.横坐标不变，纵坐标分别增加（减少） </a:t>
            </a:r>
            <a:r>
              <a:rPr lang="en-US" sz="4000" b="1" dirty="0">
                <a:solidFill>
                  <a:srgbClr val="000000"/>
                </a:solidFill>
              </a:rPr>
              <a:t>a</a:t>
            </a:r>
            <a:r>
              <a:rPr lang="zh-CN" altLang="en-US" sz="4000" b="1" dirty="0">
                <a:solidFill>
                  <a:srgbClr val="000000"/>
                </a:solidFill>
              </a:rPr>
              <a:t>个单位时，图形</a:t>
            </a:r>
            <a:r>
              <a:rPr lang="en-US" sz="4000" dirty="0">
                <a:solidFill>
                  <a:srgbClr val="000000"/>
                </a:solidFill>
              </a:rPr>
              <a:t>___________</a:t>
            </a:r>
            <a:endParaRPr lang="en-US" sz="4000" u="sng" dirty="0">
              <a:solidFill>
                <a:srgbClr val="000000"/>
              </a:solidFill>
            </a:endParaRPr>
          </a:p>
          <a:p>
            <a:r>
              <a:rPr lang="zh-CN" altLang="en-US" sz="4000" b="1" dirty="0">
                <a:solidFill>
                  <a:srgbClr val="000000"/>
                </a:solidFill>
              </a:rPr>
              <a:t>平移</a:t>
            </a:r>
            <a:r>
              <a:rPr lang="en-US" sz="4000" b="1" dirty="0">
                <a:solidFill>
                  <a:srgbClr val="000000"/>
                </a:solidFill>
              </a:rPr>
              <a:t>a</a:t>
            </a:r>
            <a:r>
              <a:rPr lang="zh-CN" altLang="en-US" sz="4000" b="1" dirty="0">
                <a:solidFill>
                  <a:srgbClr val="000000"/>
                </a:solidFill>
              </a:rPr>
              <a:t>个单位；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292725" y="4221163"/>
            <a:ext cx="3527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向上（向下）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292725" y="1844675"/>
            <a:ext cx="2562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</a:rPr>
              <a:t>向右</a:t>
            </a:r>
            <a:r>
              <a:rPr lang="en-US" sz="4000" b="1">
                <a:solidFill>
                  <a:srgbClr val="FF0000"/>
                </a:solidFill>
              </a:rPr>
              <a:t>(</a:t>
            </a:r>
            <a:r>
              <a:rPr lang="zh-CN" altLang="en-US" sz="4000" b="1">
                <a:solidFill>
                  <a:srgbClr val="FF0000"/>
                </a:solidFill>
              </a:rPr>
              <a:t>向左</a:t>
            </a:r>
            <a:r>
              <a:rPr lang="en-US" sz="4000" b="1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1" autoUpdateAnimBg="0"/>
      <p:bldP spid="1434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6075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5125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 dirty="0">
                <a:solidFill>
                  <a:schemeClr val="accent2"/>
                </a:solidFill>
              </a:rPr>
              <a:t>思考：</a:t>
            </a:r>
          </a:p>
          <a:p>
            <a:r>
              <a:rPr lang="zh-CN" altLang="en-US" sz="4000" b="1" dirty="0"/>
              <a:t>经过下列几种变化，所得的图案与原来的图案相比有什么变化 ？</a:t>
            </a:r>
          </a:p>
          <a:p>
            <a:r>
              <a:rPr lang="zh-CN" altLang="en-US" sz="4000" b="1" dirty="0"/>
              <a:t>简单表示为：(</a:t>
            </a:r>
            <a:r>
              <a:rPr lang="en-US" sz="4000" b="1" dirty="0" err="1"/>
              <a:t>x,y</a:t>
            </a:r>
            <a:r>
              <a:rPr lang="en-US" sz="4000" b="1" dirty="0"/>
              <a:t>) </a:t>
            </a:r>
            <a:r>
              <a:rPr lang="en-US" sz="4000" b="1" dirty="0">
                <a:sym typeface="Wingdings" panose="05000000000000000000" pitchFamily="2" charset="2"/>
              </a:rPr>
              <a:t></a:t>
            </a:r>
            <a:r>
              <a:rPr lang="en-US" sz="4000" b="1" dirty="0"/>
              <a:t>(</a:t>
            </a:r>
            <a:r>
              <a:rPr lang="en-US" sz="4000" b="1" dirty="0" err="1"/>
              <a:t>x,y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+3</a:t>
            </a:r>
            <a:r>
              <a:rPr lang="en-US" sz="4000" b="1" dirty="0"/>
              <a:t>).</a:t>
            </a:r>
          </a:p>
          <a:p>
            <a:r>
              <a:rPr lang="en-US" sz="4000" b="1" dirty="0"/>
              <a:t>                        </a:t>
            </a:r>
            <a:r>
              <a:rPr lang="zh-CN" altLang="en-US" sz="4000" b="1" dirty="0"/>
              <a:t>                        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132138" y="4076700"/>
            <a:ext cx="472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4000" b="1"/>
          </a:p>
          <a:p>
            <a:r>
              <a:rPr lang="zh-CN" altLang="en-US" sz="4000" b="1"/>
              <a:t>(</a:t>
            </a:r>
            <a:r>
              <a:rPr lang="en-US" sz="4000" b="1"/>
              <a:t>x,y) </a:t>
            </a:r>
            <a:r>
              <a:rPr lang="en-US" sz="4000" b="1">
                <a:sym typeface="Wingdings" panose="05000000000000000000" pitchFamily="2" charset="2"/>
              </a:rPr>
              <a:t></a:t>
            </a:r>
            <a:r>
              <a:rPr lang="en-US" sz="4000" b="1"/>
              <a:t>(x  </a:t>
            </a:r>
            <a:r>
              <a:rPr lang="en-US" sz="4000" b="1">
                <a:solidFill>
                  <a:srgbClr val="FF0000"/>
                </a:solidFill>
              </a:rPr>
              <a:t>-3</a:t>
            </a:r>
            <a:r>
              <a:rPr lang="en-US" sz="4000" b="1"/>
              <a:t>,y </a:t>
            </a:r>
            <a:r>
              <a:rPr lang="en-US" sz="4000" b="1">
                <a:solidFill>
                  <a:srgbClr val="FF0000"/>
                </a:solidFill>
              </a:rPr>
              <a:t>+3</a:t>
            </a:r>
            <a:r>
              <a:rPr lang="en-US" sz="4000" b="1"/>
              <a:t>).</a:t>
            </a:r>
            <a:endParaRPr lang="zh-CN" altLang="en-US" sz="4000">
              <a:latin typeface="Arial" panose="020B0604020202020204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916238" y="3357563"/>
            <a:ext cx="46688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/>
              <a:t> </a:t>
            </a:r>
            <a:r>
              <a:rPr lang="zh-CN" altLang="en-US" sz="4000" b="1"/>
              <a:t>(</a:t>
            </a:r>
            <a:r>
              <a:rPr lang="en-US" sz="4000" b="1"/>
              <a:t>x,y) </a:t>
            </a:r>
            <a:r>
              <a:rPr lang="en-US" sz="4000" b="1">
                <a:sym typeface="Wingdings" panose="05000000000000000000" pitchFamily="2" charset="2"/>
              </a:rPr>
              <a:t></a:t>
            </a:r>
            <a:r>
              <a:rPr lang="en-US" sz="4000" b="1"/>
              <a:t>(x </a:t>
            </a:r>
            <a:r>
              <a:rPr lang="en-US" sz="4000" b="1">
                <a:solidFill>
                  <a:srgbClr val="FF0000"/>
                </a:solidFill>
              </a:rPr>
              <a:t>+3</a:t>
            </a:r>
            <a:r>
              <a:rPr lang="en-US" sz="4000" b="1"/>
              <a:t>,y </a:t>
            </a:r>
            <a:r>
              <a:rPr lang="en-US" sz="4000" b="1">
                <a:solidFill>
                  <a:srgbClr val="FF0000"/>
                </a:solidFill>
              </a:rPr>
              <a:t>+3</a:t>
            </a:r>
            <a:r>
              <a:rPr lang="en-US" sz="4000" b="1"/>
              <a:t>).</a:t>
            </a:r>
          </a:p>
          <a:p>
            <a:r>
              <a:rPr lang="en-US" sz="4000" b="1"/>
              <a:t> </a:t>
            </a:r>
            <a:endParaRPr lang="zh-CN" altLang="en-US" sz="3600">
              <a:latin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6053138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4000" b="1" dirty="0">
                <a:latin typeface="Arial" panose="020B0604020202020204" pitchFamily="34" charset="0"/>
              </a:rPr>
              <a:t>你能得到怎样结论？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64" grpId="0" autoUpdateAnimBg="0"/>
      <p:bldP spid="1536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11188" y="549275"/>
            <a:ext cx="2590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4800" b="1" dirty="0">
                <a:solidFill>
                  <a:srgbClr val="CC0099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平移：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3850" y="1557338"/>
            <a:ext cx="54721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4800" b="1" dirty="0"/>
              <a:t>(</a:t>
            </a:r>
            <a:r>
              <a:rPr lang="en-US" sz="4800" b="1" dirty="0" err="1"/>
              <a:t>x,y</a:t>
            </a:r>
            <a:r>
              <a:rPr lang="en-US" sz="4800" b="1" dirty="0"/>
              <a:t>) </a:t>
            </a:r>
            <a:r>
              <a:rPr lang="en-US" sz="4800" b="1" dirty="0">
                <a:sym typeface="Wingdings" panose="05000000000000000000" pitchFamily="2" charset="2"/>
              </a:rPr>
              <a:t></a:t>
            </a:r>
            <a:r>
              <a:rPr lang="en-US" sz="4800" b="1" dirty="0"/>
              <a:t>(x </a:t>
            </a:r>
            <a:r>
              <a:rPr lang="en-US" sz="4800" b="1" dirty="0">
                <a:solidFill>
                  <a:srgbClr val="FF0000"/>
                </a:solidFill>
              </a:rPr>
              <a:t>+</a:t>
            </a:r>
            <a:r>
              <a:rPr lang="en-US" sz="4800" b="1" dirty="0" err="1">
                <a:solidFill>
                  <a:srgbClr val="FF0000"/>
                </a:solidFill>
              </a:rPr>
              <a:t>a</a:t>
            </a:r>
            <a:r>
              <a:rPr lang="en-US" sz="4800" b="1" dirty="0" err="1"/>
              <a:t>,y</a:t>
            </a:r>
            <a:r>
              <a:rPr lang="en-US" sz="4800" b="1" dirty="0" err="1">
                <a:solidFill>
                  <a:srgbClr val="FF0000"/>
                </a:solidFill>
              </a:rPr>
              <a:t>+b</a:t>
            </a:r>
            <a:r>
              <a:rPr lang="en-US" sz="4800" b="1" dirty="0"/>
              <a:t>)</a:t>
            </a:r>
            <a:endParaRPr lang="zh-CN" altLang="en-US" sz="4800" b="1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0825" y="2636838"/>
            <a:ext cx="86423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</a:rPr>
              <a:t>沿</a:t>
            </a:r>
            <a:r>
              <a:rPr lang="en-US" sz="3600" b="1" dirty="0"/>
              <a:t>x</a:t>
            </a:r>
            <a:r>
              <a:rPr lang="zh-CN" altLang="en-US" sz="3600" b="1" dirty="0">
                <a:latin typeface="Arial" panose="020B0604020202020204" pitchFamily="34" charset="0"/>
              </a:rPr>
              <a:t>轴方向平移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|a|</a:t>
            </a:r>
            <a:r>
              <a:rPr lang="zh-CN" altLang="en-US" sz="3600" b="1" dirty="0">
                <a:latin typeface="Arial" panose="020B0604020202020204" pitchFamily="34" charset="0"/>
              </a:rPr>
              <a:t>个单位</a:t>
            </a:r>
            <a:r>
              <a:rPr lang="en-US" sz="3600" b="1" dirty="0">
                <a:latin typeface="Arial" panose="020B0604020202020204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</a:rPr>
              <a:t>    若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a&gt;0</a:t>
            </a:r>
            <a:r>
              <a:rPr lang="en-US" sz="3600" b="1" dirty="0">
                <a:latin typeface="Arial" panose="020B0604020202020204" pitchFamily="34" charset="0"/>
              </a:rPr>
              <a:t>,</a:t>
            </a:r>
            <a:r>
              <a:rPr lang="zh-CN" altLang="en-US" sz="3600" b="1" dirty="0">
                <a:latin typeface="Arial" panose="020B0604020202020204" pitchFamily="34" charset="0"/>
              </a:rPr>
              <a:t>则向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右</a:t>
            </a:r>
            <a:r>
              <a:rPr lang="zh-CN" altLang="en-US" sz="3600" b="1" dirty="0">
                <a:latin typeface="Arial" panose="020B0604020202020204" pitchFamily="34" charset="0"/>
              </a:rPr>
              <a:t>平移；若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a&lt;0</a:t>
            </a:r>
            <a:r>
              <a:rPr lang="en-US" sz="3600" b="1" dirty="0">
                <a:latin typeface="Arial" panose="020B0604020202020204" pitchFamily="34" charset="0"/>
              </a:rPr>
              <a:t>,</a:t>
            </a:r>
            <a:r>
              <a:rPr lang="zh-CN" altLang="en-US" sz="3600" b="1" dirty="0">
                <a:latin typeface="Arial" panose="020B0604020202020204" pitchFamily="34" charset="0"/>
              </a:rPr>
              <a:t>则向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左</a:t>
            </a:r>
            <a:r>
              <a:rPr lang="zh-CN" altLang="en-US" sz="3600" b="1" dirty="0">
                <a:latin typeface="Arial" panose="020B0604020202020204" pitchFamily="34" charset="0"/>
              </a:rPr>
              <a:t>平移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3600" b="1" dirty="0"/>
              <a:t>沿</a:t>
            </a:r>
            <a:r>
              <a:rPr lang="en-US" sz="3600" b="1" dirty="0"/>
              <a:t>y</a:t>
            </a:r>
            <a:r>
              <a:rPr lang="zh-CN" altLang="en-US" sz="3600" b="1" dirty="0"/>
              <a:t>轴方向平移</a:t>
            </a:r>
            <a:r>
              <a:rPr lang="en-US" sz="3600" b="1" dirty="0">
                <a:solidFill>
                  <a:srgbClr val="FF0000"/>
                </a:solidFill>
              </a:rPr>
              <a:t>|b|</a:t>
            </a:r>
            <a:r>
              <a:rPr lang="zh-CN" altLang="en-US" sz="3600" b="1" dirty="0"/>
              <a:t>个单位</a:t>
            </a:r>
            <a:r>
              <a:rPr lang="en-US" sz="3600" b="1" dirty="0"/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3600" b="1" dirty="0"/>
              <a:t>     若</a:t>
            </a:r>
            <a:r>
              <a:rPr lang="en-US" sz="3600" b="1" dirty="0">
                <a:solidFill>
                  <a:srgbClr val="FF0000"/>
                </a:solidFill>
              </a:rPr>
              <a:t>b&gt;0</a:t>
            </a:r>
            <a:r>
              <a:rPr lang="en-US" sz="3600" b="1" dirty="0"/>
              <a:t>,</a:t>
            </a:r>
            <a:r>
              <a:rPr lang="zh-CN" altLang="en-US" sz="3600" b="1" dirty="0"/>
              <a:t>则向</a:t>
            </a:r>
            <a:r>
              <a:rPr lang="zh-CN" altLang="en-US" sz="3600" b="1" dirty="0">
                <a:solidFill>
                  <a:srgbClr val="FF0000"/>
                </a:solidFill>
              </a:rPr>
              <a:t>上</a:t>
            </a:r>
            <a:r>
              <a:rPr lang="zh-CN" altLang="en-US" sz="3600" b="1" dirty="0"/>
              <a:t>平移；若</a:t>
            </a:r>
            <a:r>
              <a:rPr lang="en-US" sz="3600" b="1" dirty="0">
                <a:solidFill>
                  <a:srgbClr val="FF0000"/>
                </a:solidFill>
              </a:rPr>
              <a:t>b&lt;0</a:t>
            </a:r>
            <a:r>
              <a:rPr lang="en-US" sz="3600" b="1" dirty="0"/>
              <a:t>,</a:t>
            </a:r>
            <a:r>
              <a:rPr lang="zh-CN" altLang="en-US" sz="3600" b="1" dirty="0"/>
              <a:t>则向</a:t>
            </a:r>
            <a:r>
              <a:rPr lang="zh-CN" altLang="en-US" sz="3600" b="1" dirty="0">
                <a:solidFill>
                  <a:srgbClr val="FF0000"/>
                </a:solidFill>
              </a:rPr>
              <a:t>下</a:t>
            </a:r>
            <a:r>
              <a:rPr lang="zh-CN" altLang="en-US" sz="3600" b="1" dirty="0"/>
              <a:t>平移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/>
          </p:cNvSpPr>
          <p:nvPr/>
        </p:nvSpPr>
        <p:spPr bwMode="auto">
          <a:xfrm>
            <a:off x="533400" y="76200"/>
            <a:ext cx="3048000" cy="1254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600" spc="-360" dirty="0">
                <a:ln w="0" cmpd="sng">
                  <a:solidFill>
                    <a:srgbClr val="00FF00"/>
                  </a:solidFill>
                  <a:rou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猜一猜：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1773238"/>
            <a:ext cx="9375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4000" b="1" dirty="0">
                <a:latin typeface="Arial" panose="020B0604020202020204" pitchFamily="34" charset="0"/>
              </a:rPr>
              <a:t>将坐标作如下变化时，图形将怎样变化？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2852738"/>
            <a:ext cx="3906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/>
              <a:t>1.</a:t>
            </a:r>
            <a:r>
              <a:rPr lang="en-US" sz="4000" b="1" dirty="0"/>
              <a:t> </a:t>
            </a:r>
            <a:r>
              <a:rPr lang="en-US" sz="4000" b="1" dirty="0">
                <a:sym typeface="Wingdings" panose="05000000000000000000" pitchFamily="2" charset="2"/>
              </a:rPr>
              <a:t>(</a:t>
            </a:r>
            <a:r>
              <a:rPr lang="en-US" sz="4000" b="1" dirty="0" err="1">
                <a:sym typeface="Wingdings" panose="05000000000000000000" pitchFamily="2" charset="2"/>
              </a:rPr>
              <a:t>x,y</a:t>
            </a:r>
            <a:r>
              <a:rPr lang="en-US" sz="4000" b="1" dirty="0">
                <a:sym typeface="Wingdings" panose="05000000000000000000" pitchFamily="2" charset="2"/>
              </a:rPr>
              <a:t>)(x,y＋4)</a:t>
            </a:r>
            <a:endParaRPr lang="en-US" sz="4000" b="1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4122738"/>
            <a:ext cx="3906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/>
              <a:t>2.</a:t>
            </a:r>
            <a:r>
              <a:rPr lang="en-US" sz="4000" b="1" dirty="0"/>
              <a:t> </a:t>
            </a:r>
            <a:r>
              <a:rPr lang="en-US" sz="4000" b="1" dirty="0">
                <a:sym typeface="Wingdings" panose="05000000000000000000" pitchFamily="2" charset="2"/>
              </a:rPr>
              <a:t>(</a:t>
            </a:r>
            <a:r>
              <a:rPr lang="en-US" sz="4000" b="1" dirty="0" err="1">
                <a:sym typeface="Wingdings" panose="05000000000000000000" pitchFamily="2" charset="2"/>
              </a:rPr>
              <a:t>x,y</a:t>
            </a:r>
            <a:r>
              <a:rPr lang="en-US" sz="4000" b="1" dirty="0">
                <a:sym typeface="Wingdings" panose="05000000000000000000" pitchFamily="2" charset="2"/>
              </a:rPr>
              <a:t>)(x,y－2)</a:t>
            </a:r>
            <a:endParaRPr lang="en-US" sz="4000" b="1" dirty="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0" y="5518150"/>
            <a:ext cx="414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/>
              <a:t>3.</a:t>
            </a:r>
            <a:r>
              <a:rPr lang="en-US" sz="4000" b="1" dirty="0"/>
              <a:t> </a:t>
            </a:r>
            <a:r>
              <a:rPr lang="en-US" sz="4000" b="1" dirty="0">
                <a:sym typeface="Wingdings" panose="05000000000000000000" pitchFamily="2" charset="2"/>
              </a:rPr>
              <a:t>(</a:t>
            </a:r>
            <a:r>
              <a:rPr lang="en-US" sz="4000" b="1" dirty="0" err="1">
                <a:sym typeface="Wingdings" panose="05000000000000000000" pitchFamily="2" charset="2"/>
              </a:rPr>
              <a:t>x,y</a:t>
            </a:r>
            <a:r>
              <a:rPr lang="en-US" sz="4000" b="1" dirty="0">
                <a:sym typeface="Wingdings" panose="05000000000000000000" pitchFamily="2" charset="2"/>
              </a:rPr>
              <a:t>)(</a:t>
            </a:r>
            <a:r>
              <a:rPr lang="en-US" sz="4000" b="1" dirty="0" err="1">
                <a:sym typeface="Wingdings" panose="05000000000000000000" pitchFamily="2" charset="2"/>
              </a:rPr>
              <a:t>x,－y</a:t>
            </a:r>
            <a:r>
              <a:rPr lang="en-US" sz="4000" b="1" dirty="0"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716463" y="2924175"/>
            <a:ext cx="3648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/>
              <a:t>4.</a:t>
            </a:r>
            <a:r>
              <a:rPr lang="en-US" sz="4000" b="1" dirty="0"/>
              <a:t> </a:t>
            </a:r>
            <a:r>
              <a:rPr lang="en-US" sz="4000" b="1" dirty="0">
                <a:sym typeface="Wingdings" panose="05000000000000000000" pitchFamily="2" charset="2"/>
              </a:rPr>
              <a:t>(</a:t>
            </a:r>
            <a:r>
              <a:rPr lang="en-US" sz="4000" b="1" dirty="0" err="1">
                <a:sym typeface="Wingdings" panose="05000000000000000000" pitchFamily="2" charset="2"/>
              </a:rPr>
              <a:t>x,y</a:t>
            </a:r>
            <a:r>
              <a:rPr lang="en-US" sz="4000" b="1" dirty="0">
                <a:sym typeface="Wingdings" panose="05000000000000000000" pitchFamily="2" charset="2"/>
              </a:rPr>
              <a:t>)(3x , y)</a:t>
            </a:r>
            <a:endParaRPr lang="en-US" sz="4000" b="1" dirty="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716463" y="5661025"/>
            <a:ext cx="3902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/>
              <a:t>6.</a:t>
            </a:r>
            <a:r>
              <a:rPr lang="en-US" sz="4000" b="1" dirty="0"/>
              <a:t> </a:t>
            </a:r>
            <a:r>
              <a:rPr lang="en-US" sz="4000" b="1" dirty="0">
                <a:sym typeface="Wingdings" panose="05000000000000000000" pitchFamily="2" charset="2"/>
              </a:rPr>
              <a:t>(</a:t>
            </a:r>
            <a:r>
              <a:rPr lang="en-US" sz="4000" b="1" dirty="0" err="1">
                <a:sym typeface="Wingdings" panose="05000000000000000000" pitchFamily="2" charset="2"/>
              </a:rPr>
              <a:t>x,y</a:t>
            </a:r>
            <a:r>
              <a:rPr lang="en-US" sz="4000" b="1" dirty="0">
                <a:sym typeface="Wingdings" panose="05000000000000000000" pitchFamily="2" charset="2"/>
              </a:rPr>
              <a:t>)(3x , 3y)</a:t>
            </a:r>
            <a:endParaRPr lang="en-US" sz="4800" b="1" dirty="0"/>
          </a:p>
        </p:txBody>
      </p:sp>
      <p:grpSp>
        <p:nvGrpSpPr>
          <p:cNvPr id="17417" name="Group 9"/>
          <p:cNvGrpSpPr/>
          <p:nvPr/>
        </p:nvGrpSpPr>
        <p:grpSpPr bwMode="auto">
          <a:xfrm>
            <a:off x="4716463" y="4149725"/>
            <a:ext cx="3775075" cy="1008063"/>
            <a:chOff x="0" y="0"/>
            <a:chExt cx="2378" cy="635"/>
          </a:xfrm>
        </p:grpSpPr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0" y="47"/>
              <a:ext cx="23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4000" b="1" dirty="0"/>
                <a:t>5.</a:t>
              </a:r>
              <a:r>
                <a:rPr lang="en-US" sz="4000" b="1" dirty="0"/>
                <a:t> </a:t>
              </a:r>
              <a:r>
                <a:rPr lang="en-US" sz="4000" b="1" dirty="0">
                  <a:sym typeface="Wingdings" panose="05000000000000000000" pitchFamily="2" charset="2"/>
                </a:rPr>
                <a:t>(</a:t>
              </a:r>
              <a:r>
                <a:rPr lang="en-US" sz="4000" b="1" dirty="0" err="1">
                  <a:sym typeface="Wingdings" panose="05000000000000000000" pitchFamily="2" charset="2"/>
                </a:rPr>
                <a:t>x,y</a:t>
              </a:r>
              <a:r>
                <a:rPr lang="en-US" sz="4000" b="1" dirty="0">
                  <a:sym typeface="Wingdings" panose="05000000000000000000" pitchFamily="2" charset="2"/>
                </a:rPr>
                <a:t>)(x ,    y)</a:t>
              </a:r>
              <a:endParaRPr lang="en-US" sz="4000" b="1" dirty="0"/>
            </a:p>
          </p:txBody>
        </p:sp>
        <p:graphicFrame>
          <p:nvGraphicFramePr>
            <p:cNvPr id="17419" name="Object 11"/>
            <p:cNvGraphicFramePr>
              <a:graphicFrameLocks noChangeAspect="1"/>
            </p:cNvGraphicFramePr>
            <p:nvPr/>
          </p:nvGraphicFramePr>
          <p:xfrm>
            <a:off x="1777" y="0"/>
            <a:ext cx="246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5" r:id="rId3" imgW="156210" imgH="403225" progId="Equation.3">
                    <p:embed/>
                  </p:oleObj>
                </mc:Choice>
                <mc:Fallback>
                  <p:oleObj r:id="rId3" imgW="156210" imgH="403225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7" y="0"/>
                          <a:ext cx="246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  <p:bldP spid="17415" grpId="0" autoUpdateAnimBg="0"/>
      <p:bldP spid="174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/>
          </p:cNvSpPr>
          <p:nvPr/>
        </p:nvSpPr>
        <p:spPr bwMode="auto">
          <a:xfrm>
            <a:off x="457200" y="381000"/>
            <a:ext cx="3200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 cmpd="sng">
                  <a:solidFill>
                    <a:srgbClr val="000080"/>
                  </a:solidFill>
                  <a:rou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试一试：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2590800"/>
            <a:ext cx="778720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5400" b="1" dirty="0">
                <a:solidFill>
                  <a:srgbClr val="003399"/>
                </a:solidFill>
                <a:latin typeface="Arial" panose="020B0604020202020204" pitchFamily="34" charset="0"/>
              </a:rPr>
              <a:t>观察下列图形的变化，你知道坐标会怎样变化吗？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/>
          <p:nvPr/>
        </p:nvGrpSpPr>
        <p:grpSpPr bwMode="auto">
          <a:xfrm>
            <a:off x="0" y="1052513"/>
            <a:ext cx="3708400" cy="4537075"/>
            <a:chOff x="0" y="0"/>
            <a:chExt cx="2132" cy="2858"/>
          </a:xfrm>
        </p:grpSpPr>
        <p:grpSp>
          <p:nvGrpSpPr>
            <p:cNvPr id="19459" name="Group 3"/>
            <p:cNvGrpSpPr/>
            <p:nvPr/>
          </p:nvGrpSpPr>
          <p:grpSpPr bwMode="auto">
            <a:xfrm>
              <a:off x="0" y="0"/>
              <a:ext cx="2132" cy="2858"/>
              <a:chOff x="0" y="0"/>
              <a:chExt cx="3840" cy="4890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352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320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2" name="Rectangle 6"/>
              <p:cNvSpPr>
                <a:spLocks noChangeArrowheads="1"/>
              </p:cNvSpPr>
              <p:nvPr/>
            </p:nvSpPr>
            <p:spPr bwMode="auto">
              <a:xfrm>
                <a:off x="288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256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224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5" name="Rectangle 9"/>
              <p:cNvSpPr>
                <a:spLocks noChangeArrowheads="1"/>
              </p:cNvSpPr>
              <p:nvPr/>
            </p:nvSpPr>
            <p:spPr bwMode="auto">
              <a:xfrm>
                <a:off x="192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/>
            </p:nvSpPr>
            <p:spPr bwMode="auto">
              <a:xfrm>
                <a:off x="160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7" name="Rectangle 11"/>
              <p:cNvSpPr>
                <a:spLocks noChangeArrowheads="1"/>
              </p:cNvSpPr>
              <p:nvPr/>
            </p:nvSpPr>
            <p:spPr bwMode="auto">
              <a:xfrm>
                <a:off x="128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8" name="Rectangle 12"/>
              <p:cNvSpPr>
                <a:spLocks noChangeArrowheads="1"/>
              </p:cNvSpPr>
              <p:nvPr/>
            </p:nvSpPr>
            <p:spPr bwMode="auto">
              <a:xfrm>
                <a:off x="96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9" name="Rectangle 13"/>
              <p:cNvSpPr>
                <a:spLocks noChangeArrowheads="1"/>
              </p:cNvSpPr>
              <p:nvPr/>
            </p:nvSpPr>
            <p:spPr bwMode="auto">
              <a:xfrm>
                <a:off x="64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0" name="Rectangle 14"/>
              <p:cNvSpPr>
                <a:spLocks noChangeArrowheads="1"/>
              </p:cNvSpPr>
              <p:nvPr/>
            </p:nvSpPr>
            <p:spPr bwMode="auto">
              <a:xfrm>
                <a:off x="32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1" name="Rectangle 15"/>
              <p:cNvSpPr>
                <a:spLocks noChangeArrowheads="1"/>
              </p:cNvSpPr>
              <p:nvPr/>
            </p:nvSpPr>
            <p:spPr bwMode="auto">
              <a:xfrm>
                <a:off x="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2" name="Rectangle 16"/>
              <p:cNvSpPr>
                <a:spLocks noChangeArrowheads="1"/>
              </p:cNvSpPr>
              <p:nvPr/>
            </p:nvSpPr>
            <p:spPr bwMode="auto">
              <a:xfrm>
                <a:off x="352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3" name="Rectangle 17"/>
              <p:cNvSpPr>
                <a:spLocks noChangeArrowheads="1"/>
              </p:cNvSpPr>
              <p:nvPr/>
            </p:nvSpPr>
            <p:spPr bwMode="auto">
              <a:xfrm>
                <a:off x="320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4" name="Rectangle 18"/>
              <p:cNvSpPr>
                <a:spLocks noChangeArrowheads="1"/>
              </p:cNvSpPr>
              <p:nvPr/>
            </p:nvSpPr>
            <p:spPr bwMode="auto">
              <a:xfrm>
                <a:off x="288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5" name="Rectangle 19"/>
              <p:cNvSpPr>
                <a:spLocks noChangeArrowheads="1"/>
              </p:cNvSpPr>
              <p:nvPr/>
            </p:nvSpPr>
            <p:spPr bwMode="auto">
              <a:xfrm>
                <a:off x="256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6" name="Rectangle 20"/>
              <p:cNvSpPr>
                <a:spLocks noChangeArrowheads="1"/>
              </p:cNvSpPr>
              <p:nvPr/>
            </p:nvSpPr>
            <p:spPr bwMode="auto">
              <a:xfrm>
                <a:off x="224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7" name="Rectangle 21"/>
              <p:cNvSpPr>
                <a:spLocks noChangeArrowheads="1"/>
              </p:cNvSpPr>
              <p:nvPr/>
            </p:nvSpPr>
            <p:spPr bwMode="auto">
              <a:xfrm>
                <a:off x="192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8" name="Rectangle 22"/>
              <p:cNvSpPr>
                <a:spLocks noChangeArrowheads="1"/>
              </p:cNvSpPr>
              <p:nvPr/>
            </p:nvSpPr>
            <p:spPr bwMode="auto">
              <a:xfrm>
                <a:off x="160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9" name="Rectangle 23"/>
              <p:cNvSpPr>
                <a:spLocks noChangeArrowheads="1"/>
              </p:cNvSpPr>
              <p:nvPr/>
            </p:nvSpPr>
            <p:spPr bwMode="auto">
              <a:xfrm>
                <a:off x="128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0" name="Rectangle 24"/>
              <p:cNvSpPr>
                <a:spLocks noChangeArrowheads="1"/>
              </p:cNvSpPr>
              <p:nvPr/>
            </p:nvSpPr>
            <p:spPr bwMode="auto">
              <a:xfrm>
                <a:off x="96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1" name="Rectangle 25"/>
              <p:cNvSpPr>
                <a:spLocks noChangeArrowheads="1"/>
              </p:cNvSpPr>
              <p:nvPr/>
            </p:nvSpPr>
            <p:spPr bwMode="auto">
              <a:xfrm>
                <a:off x="64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2" name="Rectangle 26"/>
              <p:cNvSpPr>
                <a:spLocks noChangeArrowheads="1"/>
              </p:cNvSpPr>
              <p:nvPr/>
            </p:nvSpPr>
            <p:spPr bwMode="auto">
              <a:xfrm>
                <a:off x="32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3" name="Rectangle 27"/>
              <p:cNvSpPr>
                <a:spLocks noChangeArrowheads="1"/>
              </p:cNvSpPr>
              <p:nvPr/>
            </p:nvSpPr>
            <p:spPr bwMode="auto">
              <a:xfrm>
                <a:off x="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4" name="Rectangle 28"/>
              <p:cNvSpPr>
                <a:spLocks noChangeArrowheads="1"/>
              </p:cNvSpPr>
              <p:nvPr/>
            </p:nvSpPr>
            <p:spPr bwMode="auto">
              <a:xfrm>
                <a:off x="352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5" name="Rectangle 29"/>
              <p:cNvSpPr>
                <a:spLocks noChangeArrowheads="1"/>
              </p:cNvSpPr>
              <p:nvPr/>
            </p:nvSpPr>
            <p:spPr bwMode="auto">
              <a:xfrm>
                <a:off x="320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6" name="Rectangle 30"/>
              <p:cNvSpPr>
                <a:spLocks noChangeArrowheads="1"/>
              </p:cNvSpPr>
              <p:nvPr/>
            </p:nvSpPr>
            <p:spPr bwMode="auto">
              <a:xfrm>
                <a:off x="288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7" name="Rectangle 31"/>
              <p:cNvSpPr>
                <a:spLocks noChangeArrowheads="1"/>
              </p:cNvSpPr>
              <p:nvPr/>
            </p:nvSpPr>
            <p:spPr bwMode="auto">
              <a:xfrm>
                <a:off x="256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8" name="Rectangle 32"/>
              <p:cNvSpPr>
                <a:spLocks noChangeArrowheads="1"/>
              </p:cNvSpPr>
              <p:nvPr/>
            </p:nvSpPr>
            <p:spPr bwMode="auto">
              <a:xfrm>
                <a:off x="224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9" name="Rectangle 33"/>
              <p:cNvSpPr>
                <a:spLocks noChangeArrowheads="1"/>
              </p:cNvSpPr>
              <p:nvPr/>
            </p:nvSpPr>
            <p:spPr bwMode="auto">
              <a:xfrm>
                <a:off x="192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90" name="Rectangle 34"/>
              <p:cNvSpPr>
                <a:spLocks noChangeArrowheads="1"/>
              </p:cNvSpPr>
              <p:nvPr/>
            </p:nvSpPr>
            <p:spPr bwMode="auto">
              <a:xfrm>
                <a:off x="160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91" name="Rectangle 35"/>
              <p:cNvSpPr>
                <a:spLocks noChangeArrowheads="1"/>
              </p:cNvSpPr>
              <p:nvPr/>
            </p:nvSpPr>
            <p:spPr bwMode="auto">
              <a:xfrm>
                <a:off x="128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92" name="Rectangle 36"/>
              <p:cNvSpPr>
                <a:spLocks noChangeArrowheads="1"/>
              </p:cNvSpPr>
              <p:nvPr/>
            </p:nvSpPr>
            <p:spPr bwMode="auto">
              <a:xfrm>
                <a:off x="96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93" name="Rectangle 37"/>
              <p:cNvSpPr>
                <a:spLocks noChangeArrowheads="1"/>
              </p:cNvSpPr>
              <p:nvPr/>
            </p:nvSpPr>
            <p:spPr bwMode="auto">
              <a:xfrm>
                <a:off x="64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94" name="Rectangle 38"/>
              <p:cNvSpPr>
                <a:spLocks noChangeArrowheads="1"/>
              </p:cNvSpPr>
              <p:nvPr/>
            </p:nvSpPr>
            <p:spPr bwMode="auto">
              <a:xfrm>
                <a:off x="32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95" name="Rectangle 39"/>
              <p:cNvSpPr>
                <a:spLocks noChangeArrowheads="1"/>
              </p:cNvSpPr>
              <p:nvPr/>
            </p:nvSpPr>
            <p:spPr bwMode="auto">
              <a:xfrm>
                <a:off x="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96" name="Rectangle 40"/>
              <p:cNvSpPr>
                <a:spLocks noChangeArrowheads="1"/>
              </p:cNvSpPr>
              <p:nvPr/>
            </p:nvSpPr>
            <p:spPr bwMode="auto">
              <a:xfrm>
                <a:off x="352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97" name="Rectangle 41"/>
              <p:cNvSpPr>
                <a:spLocks noChangeArrowheads="1"/>
              </p:cNvSpPr>
              <p:nvPr/>
            </p:nvSpPr>
            <p:spPr bwMode="auto">
              <a:xfrm>
                <a:off x="320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98" name="Rectangle 42"/>
              <p:cNvSpPr>
                <a:spLocks noChangeArrowheads="1"/>
              </p:cNvSpPr>
              <p:nvPr/>
            </p:nvSpPr>
            <p:spPr bwMode="auto">
              <a:xfrm>
                <a:off x="288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99" name="Rectangle 43"/>
              <p:cNvSpPr>
                <a:spLocks noChangeArrowheads="1"/>
              </p:cNvSpPr>
              <p:nvPr/>
            </p:nvSpPr>
            <p:spPr bwMode="auto">
              <a:xfrm>
                <a:off x="256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00" name="Rectangle 44"/>
              <p:cNvSpPr>
                <a:spLocks noChangeArrowheads="1"/>
              </p:cNvSpPr>
              <p:nvPr/>
            </p:nvSpPr>
            <p:spPr bwMode="auto">
              <a:xfrm>
                <a:off x="224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01" name="Rectangle 45"/>
              <p:cNvSpPr>
                <a:spLocks noChangeArrowheads="1"/>
              </p:cNvSpPr>
              <p:nvPr/>
            </p:nvSpPr>
            <p:spPr bwMode="auto">
              <a:xfrm>
                <a:off x="192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02" name="Rectangle 46"/>
              <p:cNvSpPr>
                <a:spLocks noChangeArrowheads="1"/>
              </p:cNvSpPr>
              <p:nvPr/>
            </p:nvSpPr>
            <p:spPr bwMode="auto">
              <a:xfrm>
                <a:off x="160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03" name="Rectangle 47"/>
              <p:cNvSpPr>
                <a:spLocks noChangeArrowheads="1"/>
              </p:cNvSpPr>
              <p:nvPr/>
            </p:nvSpPr>
            <p:spPr bwMode="auto">
              <a:xfrm>
                <a:off x="128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04" name="Rectangle 48"/>
              <p:cNvSpPr>
                <a:spLocks noChangeArrowheads="1"/>
              </p:cNvSpPr>
              <p:nvPr/>
            </p:nvSpPr>
            <p:spPr bwMode="auto">
              <a:xfrm>
                <a:off x="96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05" name="Rectangle 49"/>
              <p:cNvSpPr>
                <a:spLocks noChangeArrowheads="1"/>
              </p:cNvSpPr>
              <p:nvPr/>
            </p:nvSpPr>
            <p:spPr bwMode="auto">
              <a:xfrm>
                <a:off x="64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06" name="Rectangle 50"/>
              <p:cNvSpPr>
                <a:spLocks noChangeArrowheads="1"/>
              </p:cNvSpPr>
              <p:nvPr/>
            </p:nvSpPr>
            <p:spPr bwMode="auto">
              <a:xfrm>
                <a:off x="32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07" name="Rectangle 51"/>
              <p:cNvSpPr>
                <a:spLocks noChangeArrowheads="1"/>
              </p:cNvSpPr>
              <p:nvPr/>
            </p:nvSpPr>
            <p:spPr bwMode="auto">
              <a:xfrm>
                <a:off x="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08" name="Rectangle 52"/>
              <p:cNvSpPr>
                <a:spLocks noChangeArrowheads="1"/>
              </p:cNvSpPr>
              <p:nvPr/>
            </p:nvSpPr>
            <p:spPr bwMode="auto">
              <a:xfrm>
                <a:off x="352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09" name="Rectangle 53"/>
              <p:cNvSpPr>
                <a:spLocks noChangeArrowheads="1"/>
              </p:cNvSpPr>
              <p:nvPr/>
            </p:nvSpPr>
            <p:spPr bwMode="auto">
              <a:xfrm>
                <a:off x="320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10" name="Rectangle 54"/>
              <p:cNvSpPr>
                <a:spLocks noChangeArrowheads="1"/>
              </p:cNvSpPr>
              <p:nvPr/>
            </p:nvSpPr>
            <p:spPr bwMode="auto">
              <a:xfrm>
                <a:off x="288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11" name="Rectangle 55"/>
              <p:cNvSpPr>
                <a:spLocks noChangeArrowheads="1"/>
              </p:cNvSpPr>
              <p:nvPr/>
            </p:nvSpPr>
            <p:spPr bwMode="auto">
              <a:xfrm>
                <a:off x="256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12" name="Rectangle 56"/>
              <p:cNvSpPr>
                <a:spLocks noChangeArrowheads="1"/>
              </p:cNvSpPr>
              <p:nvPr/>
            </p:nvSpPr>
            <p:spPr bwMode="auto">
              <a:xfrm>
                <a:off x="224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13" name="Rectangle 57"/>
              <p:cNvSpPr>
                <a:spLocks noChangeArrowheads="1"/>
              </p:cNvSpPr>
              <p:nvPr/>
            </p:nvSpPr>
            <p:spPr bwMode="auto">
              <a:xfrm>
                <a:off x="192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14" name="Rectangle 58"/>
              <p:cNvSpPr>
                <a:spLocks noChangeArrowheads="1"/>
              </p:cNvSpPr>
              <p:nvPr/>
            </p:nvSpPr>
            <p:spPr bwMode="auto">
              <a:xfrm>
                <a:off x="160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15" name="Rectangle 59"/>
              <p:cNvSpPr>
                <a:spLocks noChangeArrowheads="1"/>
              </p:cNvSpPr>
              <p:nvPr/>
            </p:nvSpPr>
            <p:spPr bwMode="auto">
              <a:xfrm>
                <a:off x="128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16" name="Rectangle 60"/>
              <p:cNvSpPr>
                <a:spLocks noChangeArrowheads="1"/>
              </p:cNvSpPr>
              <p:nvPr/>
            </p:nvSpPr>
            <p:spPr bwMode="auto">
              <a:xfrm>
                <a:off x="96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17" name="Rectangle 61"/>
              <p:cNvSpPr>
                <a:spLocks noChangeArrowheads="1"/>
              </p:cNvSpPr>
              <p:nvPr/>
            </p:nvSpPr>
            <p:spPr bwMode="auto">
              <a:xfrm>
                <a:off x="64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18" name="Rectangle 62"/>
              <p:cNvSpPr>
                <a:spLocks noChangeArrowheads="1"/>
              </p:cNvSpPr>
              <p:nvPr/>
            </p:nvSpPr>
            <p:spPr bwMode="auto">
              <a:xfrm>
                <a:off x="32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19" name="Rectangle 63"/>
              <p:cNvSpPr>
                <a:spLocks noChangeArrowheads="1"/>
              </p:cNvSpPr>
              <p:nvPr/>
            </p:nvSpPr>
            <p:spPr bwMode="auto">
              <a:xfrm>
                <a:off x="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20" name="Rectangle 64"/>
              <p:cNvSpPr>
                <a:spLocks noChangeArrowheads="1"/>
              </p:cNvSpPr>
              <p:nvPr/>
            </p:nvSpPr>
            <p:spPr bwMode="auto">
              <a:xfrm>
                <a:off x="352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21" name="Rectangle 65"/>
              <p:cNvSpPr>
                <a:spLocks noChangeArrowheads="1"/>
              </p:cNvSpPr>
              <p:nvPr/>
            </p:nvSpPr>
            <p:spPr bwMode="auto">
              <a:xfrm>
                <a:off x="320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22" name="Rectangle 66"/>
              <p:cNvSpPr>
                <a:spLocks noChangeArrowheads="1"/>
              </p:cNvSpPr>
              <p:nvPr/>
            </p:nvSpPr>
            <p:spPr bwMode="auto">
              <a:xfrm>
                <a:off x="288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23" name="Rectangle 67"/>
              <p:cNvSpPr>
                <a:spLocks noChangeArrowheads="1"/>
              </p:cNvSpPr>
              <p:nvPr/>
            </p:nvSpPr>
            <p:spPr bwMode="auto">
              <a:xfrm>
                <a:off x="256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24" name="Rectangle 68"/>
              <p:cNvSpPr>
                <a:spLocks noChangeArrowheads="1"/>
              </p:cNvSpPr>
              <p:nvPr/>
            </p:nvSpPr>
            <p:spPr bwMode="auto">
              <a:xfrm>
                <a:off x="224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25" name="Rectangle 69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26" name="Rectangle 70"/>
              <p:cNvSpPr>
                <a:spLocks noChangeArrowheads="1"/>
              </p:cNvSpPr>
              <p:nvPr/>
            </p:nvSpPr>
            <p:spPr bwMode="auto">
              <a:xfrm>
                <a:off x="160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27" name="Rectangle 71"/>
              <p:cNvSpPr>
                <a:spLocks noChangeArrowheads="1"/>
              </p:cNvSpPr>
              <p:nvPr/>
            </p:nvSpPr>
            <p:spPr bwMode="auto">
              <a:xfrm>
                <a:off x="128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28" name="Rectangle 72"/>
              <p:cNvSpPr>
                <a:spLocks noChangeArrowheads="1"/>
              </p:cNvSpPr>
              <p:nvPr/>
            </p:nvSpPr>
            <p:spPr bwMode="auto">
              <a:xfrm>
                <a:off x="96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29" name="Rectangle 73"/>
              <p:cNvSpPr>
                <a:spLocks noChangeArrowheads="1"/>
              </p:cNvSpPr>
              <p:nvPr/>
            </p:nvSpPr>
            <p:spPr bwMode="auto">
              <a:xfrm>
                <a:off x="64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30" name="Rectangle 74"/>
              <p:cNvSpPr>
                <a:spLocks noChangeArrowheads="1"/>
              </p:cNvSpPr>
              <p:nvPr/>
            </p:nvSpPr>
            <p:spPr bwMode="auto">
              <a:xfrm>
                <a:off x="32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31" name="Rectangle 75"/>
              <p:cNvSpPr>
                <a:spLocks noChangeArrowheads="1"/>
              </p:cNvSpPr>
              <p:nvPr/>
            </p:nvSpPr>
            <p:spPr bwMode="auto">
              <a:xfrm>
                <a:off x="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32" name="Rectangle 76"/>
              <p:cNvSpPr>
                <a:spLocks noChangeArrowheads="1"/>
              </p:cNvSpPr>
              <p:nvPr/>
            </p:nvSpPr>
            <p:spPr bwMode="auto">
              <a:xfrm>
                <a:off x="352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33" name="Rectangle 77"/>
              <p:cNvSpPr>
                <a:spLocks noChangeArrowheads="1"/>
              </p:cNvSpPr>
              <p:nvPr/>
            </p:nvSpPr>
            <p:spPr bwMode="auto">
              <a:xfrm>
                <a:off x="320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34" name="Rectangle 78"/>
              <p:cNvSpPr>
                <a:spLocks noChangeArrowheads="1"/>
              </p:cNvSpPr>
              <p:nvPr/>
            </p:nvSpPr>
            <p:spPr bwMode="auto">
              <a:xfrm>
                <a:off x="288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35" name="Rectangle 79"/>
              <p:cNvSpPr>
                <a:spLocks noChangeArrowheads="1"/>
              </p:cNvSpPr>
              <p:nvPr/>
            </p:nvSpPr>
            <p:spPr bwMode="auto">
              <a:xfrm>
                <a:off x="256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36" name="Rectangle 80"/>
              <p:cNvSpPr>
                <a:spLocks noChangeArrowheads="1"/>
              </p:cNvSpPr>
              <p:nvPr/>
            </p:nvSpPr>
            <p:spPr bwMode="auto">
              <a:xfrm>
                <a:off x="224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37" name="Rectangle 81"/>
              <p:cNvSpPr>
                <a:spLocks noChangeArrowheads="1"/>
              </p:cNvSpPr>
              <p:nvPr/>
            </p:nvSpPr>
            <p:spPr bwMode="auto">
              <a:xfrm>
                <a:off x="192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38" name="Rectangle 82"/>
              <p:cNvSpPr>
                <a:spLocks noChangeArrowheads="1"/>
              </p:cNvSpPr>
              <p:nvPr/>
            </p:nvSpPr>
            <p:spPr bwMode="auto">
              <a:xfrm>
                <a:off x="160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39" name="Rectangle 83"/>
              <p:cNvSpPr>
                <a:spLocks noChangeArrowheads="1"/>
              </p:cNvSpPr>
              <p:nvPr/>
            </p:nvSpPr>
            <p:spPr bwMode="auto">
              <a:xfrm>
                <a:off x="128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40" name="Rectangle 84"/>
              <p:cNvSpPr>
                <a:spLocks noChangeArrowheads="1"/>
              </p:cNvSpPr>
              <p:nvPr/>
            </p:nvSpPr>
            <p:spPr bwMode="auto">
              <a:xfrm>
                <a:off x="96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41" name="Rectangle 85"/>
              <p:cNvSpPr>
                <a:spLocks noChangeArrowheads="1"/>
              </p:cNvSpPr>
              <p:nvPr/>
            </p:nvSpPr>
            <p:spPr bwMode="auto">
              <a:xfrm>
                <a:off x="64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42" name="Rectangle 86"/>
              <p:cNvSpPr>
                <a:spLocks noChangeArrowheads="1"/>
              </p:cNvSpPr>
              <p:nvPr/>
            </p:nvSpPr>
            <p:spPr bwMode="auto">
              <a:xfrm>
                <a:off x="32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43" name="Rectangle 87"/>
              <p:cNvSpPr>
                <a:spLocks noChangeArrowheads="1"/>
              </p:cNvSpPr>
              <p:nvPr/>
            </p:nvSpPr>
            <p:spPr bwMode="auto">
              <a:xfrm>
                <a:off x="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44" name="Rectangle 88"/>
              <p:cNvSpPr>
                <a:spLocks noChangeArrowheads="1"/>
              </p:cNvSpPr>
              <p:nvPr/>
            </p:nvSpPr>
            <p:spPr bwMode="auto">
              <a:xfrm>
                <a:off x="352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45" name="Rectangle 89"/>
              <p:cNvSpPr>
                <a:spLocks noChangeArrowheads="1"/>
              </p:cNvSpPr>
              <p:nvPr/>
            </p:nvSpPr>
            <p:spPr bwMode="auto">
              <a:xfrm>
                <a:off x="320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46" name="Rectangle 90"/>
              <p:cNvSpPr>
                <a:spLocks noChangeArrowheads="1"/>
              </p:cNvSpPr>
              <p:nvPr/>
            </p:nvSpPr>
            <p:spPr bwMode="auto">
              <a:xfrm>
                <a:off x="288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47" name="Rectangle 91"/>
              <p:cNvSpPr>
                <a:spLocks noChangeArrowheads="1"/>
              </p:cNvSpPr>
              <p:nvPr/>
            </p:nvSpPr>
            <p:spPr bwMode="auto">
              <a:xfrm>
                <a:off x="256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48" name="Rectangle 92"/>
              <p:cNvSpPr>
                <a:spLocks noChangeArrowheads="1"/>
              </p:cNvSpPr>
              <p:nvPr/>
            </p:nvSpPr>
            <p:spPr bwMode="auto">
              <a:xfrm>
                <a:off x="224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49" name="Rectangle 93"/>
              <p:cNvSpPr>
                <a:spLocks noChangeArrowheads="1"/>
              </p:cNvSpPr>
              <p:nvPr/>
            </p:nvSpPr>
            <p:spPr bwMode="auto">
              <a:xfrm>
                <a:off x="192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50" name="Rectangle 94"/>
              <p:cNvSpPr>
                <a:spLocks noChangeArrowheads="1"/>
              </p:cNvSpPr>
              <p:nvPr/>
            </p:nvSpPr>
            <p:spPr bwMode="auto">
              <a:xfrm>
                <a:off x="160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51" name="Rectangle 95"/>
              <p:cNvSpPr>
                <a:spLocks noChangeArrowheads="1"/>
              </p:cNvSpPr>
              <p:nvPr/>
            </p:nvSpPr>
            <p:spPr bwMode="auto">
              <a:xfrm>
                <a:off x="128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52" name="Rectangle 96"/>
              <p:cNvSpPr>
                <a:spLocks noChangeArrowheads="1"/>
              </p:cNvSpPr>
              <p:nvPr/>
            </p:nvSpPr>
            <p:spPr bwMode="auto">
              <a:xfrm>
                <a:off x="96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53" name="Rectangle 97"/>
              <p:cNvSpPr>
                <a:spLocks noChangeArrowheads="1"/>
              </p:cNvSpPr>
              <p:nvPr/>
            </p:nvSpPr>
            <p:spPr bwMode="auto">
              <a:xfrm>
                <a:off x="64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54" name="Rectangle 98"/>
              <p:cNvSpPr>
                <a:spLocks noChangeArrowheads="1"/>
              </p:cNvSpPr>
              <p:nvPr/>
            </p:nvSpPr>
            <p:spPr bwMode="auto">
              <a:xfrm>
                <a:off x="32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55" name="Rectangle 99"/>
              <p:cNvSpPr>
                <a:spLocks noChangeArrowheads="1"/>
              </p:cNvSpPr>
              <p:nvPr/>
            </p:nvSpPr>
            <p:spPr bwMode="auto">
              <a:xfrm>
                <a:off x="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56" name="Rectangle 100"/>
              <p:cNvSpPr>
                <a:spLocks noChangeArrowheads="1"/>
              </p:cNvSpPr>
              <p:nvPr/>
            </p:nvSpPr>
            <p:spPr bwMode="auto">
              <a:xfrm>
                <a:off x="352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57" name="Rectangle 101"/>
              <p:cNvSpPr>
                <a:spLocks noChangeArrowheads="1"/>
              </p:cNvSpPr>
              <p:nvPr/>
            </p:nvSpPr>
            <p:spPr bwMode="auto">
              <a:xfrm>
                <a:off x="320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58" name="Rectangle 102"/>
              <p:cNvSpPr>
                <a:spLocks noChangeArrowheads="1"/>
              </p:cNvSpPr>
              <p:nvPr/>
            </p:nvSpPr>
            <p:spPr bwMode="auto">
              <a:xfrm>
                <a:off x="288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59" name="Rectangle 103"/>
              <p:cNvSpPr>
                <a:spLocks noChangeArrowheads="1"/>
              </p:cNvSpPr>
              <p:nvPr/>
            </p:nvSpPr>
            <p:spPr bwMode="auto">
              <a:xfrm>
                <a:off x="256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60" name="Rectangle 104"/>
              <p:cNvSpPr>
                <a:spLocks noChangeArrowheads="1"/>
              </p:cNvSpPr>
              <p:nvPr/>
            </p:nvSpPr>
            <p:spPr bwMode="auto">
              <a:xfrm>
                <a:off x="224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61" name="Rectangle 105"/>
              <p:cNvSpPr>
                <a:spLocks noChangeArrowheads="1"/>
              </p:cNvSpPr>
              <p:nvPr/>
            </p:nvSpPr>
            <p:spPr bwMode="auto">
              <a:xfrm>
                <a:off x="192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62" name="Rectangle 106"/>
              <p:cNvSpPr>
                <a:spLocks noChangeArrowheads="1"/>
              </p:cNvSpPr>
              <p:nvPr/>
            </p:nvSpPr>
            <p:spPr bwMode="auto">
              <a:xfrm>
                <a:off x="160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63" name="Rectangle 107"/>
              <p:cNvSpPr>
                <a:spLocks noChangeArrowheads="1"/>
              </p:cNvSpPr>
              <p:nvPr/>
            </p:nvSpPr>
            <p:spPr bwMode="auto">
              <a:xfrm>
                <a:off x="128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64" name="Rectangle 108"/>
              <p:cNvSpPr>
                <a:spLocks noChangeArrowheads="1"/>
              </p:cNvSpPr>
              <p:nvPr/>
            </p:nvSpPr>
            <p:spPr bwMode="auto">
              <a:xfrm>
                <a:off x="96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65" name="Rectangle 109"/>
              <p:cNvSpPr>
                <a:spLocks noChangeArrowheads="1"/>
              </p:cNvSpPr>
              <p:nvPr/>
            </p:nvSpPr>
            <p:spPr bwMode="auto">
              <a:xfrm>
                <a:off x="64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66" name="Rectangle 110"/>
              <p:cNvSpPr>
                <a:spLocks noChangeArrowheads="1"/>
              </p:cNvSpPr>
              <p:nvPr/>
            </p:nvSpPr>
            <p:spPr bwMode="auto">
              <a:xfrm>
                <a:off x="32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67" name="Rectangle 111"/>
              <p:cNvSpPr>
                <a:spLocks noChangeArrowheads="1"/>
              </p:cNvSpPr>
              <p:nvPr/>
            </p:nvSpPr>
            <p:spPr bwMode="auto">
              <a:xfrm>
                <a:off x="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68" name="Rectangle 112"/>
              <p:cNvSpPr>
                <a:spLocks noChangeArrowheads="1"/>
              </p:cNvSpPr>
              <p:nvPr/>
            </p:nvSpPr>
            <p:spPr bwMode="auto">
              <a:xfrm>
                <a:off x="352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69" name="Rectangle 113"/>
              <p:cNvSpPr>
                <a:spLocks noChangeArrowheads="1"/>
              </p:cNvSpPr>
              <p:nvPr/>
            </p:nvSpPr>
            <p:spPr bwMode="auto">
              <a:xfrm>
                <a:off x="320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70" name="Rectangle 114"/>
              <p:cNvSpPr>
                <a:spLocks noChangeArrowheads="1"/>
              </p:cNvSpPr>
              <p:nvPr/>
            </p:nvSpPr>
            <p:spPr bwMode="auto">
              <a:xfrm>
                <a:off x="288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71" name="Rectangle 115"/>
              <p:cNvSpPr>
                <a:spLocks noChangeArrowheads="1"/>
              </p:cNvSpPr>
              <p:nvPr/>
            </p:nvSpPr>
            <p:spPr bwMode="auto">
              <a:xfrm>
                <a:off x="256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72" name="Rectangle 116"/>
              <p:cNvSpPr>
                <a:spLocks noChangeArrowheads="1"/>
              </p:cNvSpPr>
              <p:nvPr/>
            </p:nvSpPr>
            <p:spPr bwMode="auto">
              <a:xfrm>
                <a:off x="224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73" name="Rectangle 117"/>
              <p:cNvSpPr>
                <a:spLocks noChangeArrowheads="1"/>
              </p:cNvSpPr>
              <p:nvPr/>
            </p:nvSpPr>
            <p:spPr bwMode="auto">
              <a:xfrm>
                <a:off x="192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74" name="Rectangle 118"/>
              <p:cNvSpPr>
                <a:spLocks noChangeArrowheads="1"/>
              </p:cNvSpPr>
              <p:nvPr/>
            </p:nvSpPr>
            <p:spPr bwMode="auto">
              <a:xfrm>
                <a:off x="160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75" name="Rectangle 119"/>
              <p:cNvSpPr>
                <a:spLocks noChangeArrowheads="1"/>
              </p:cNvSpPr>
              <p:nvPr/>
            </p:nvSpPr>
            <p:spPr bwMode="auto">
              <a:xfrm>
                <a:off x="128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76" name="Rectangle 120"/>
              <p:cNvSpPr>
                <a:spLocks noChangeArrowheads="1"/>
              </p:cNvSpPr>
              <p:nvPr/>
            </p:nvSpPr>
            <p:spPr bwMode="auto">
              <a:xfrm>
                <a:off x="96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77" name="Rectangle 121"/>
              <p:cNvSpPr>
                <a:spLocks noChangeArrowheads="1"/>
              </p:cNvSpPr>
              <p:nvPr/>
            </p:nvSpPr>
            <p:spPr bwMode="auto">
              <a:xfrm>
                <a:off x="64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78" name="Rectangle 122"/>
              <p:cNvSpPr>
                <a:spLocks noChangeArrowheads="1"/>
              </p:cNvSpPr>
              <p:nvPr/>
            </p:nvSpPr>
            <p:spPr bwMode="auto">
              <a:xfrm>
                <a:off x="32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79" name="Rectangle 123"/>
              <p:cNvSpPr>
                <a:spLocks noChangeArrowheads="1"/>
              </p:cNvSpPr>
              <p:nvPr/>
            </p:nvSpPr>
            <p:spPr bwMode="auto">
              <a:xfrm>
                <a:off x="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80" name="Rectangle 124"/>
              <p:cNvSpPr>
                <a:spLocks noChangeArrowheads="1"/>
              </p:cNvSpPr>
              <p:nvPr/>
            </p:nvSpPr>
            <p:spPr bwMode="auto">
              <a:xfrm>
                <a:off x="352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81" name="Rectangle 125"/>
              <p:cNvSpPr>
                <a:spLocks noChangeArrowheads="1"/>
              </p:cNvSpPr>
              <p:nvPr/>
            </p:nvSpPr>
            <p:spPr bwMode="auto">
              <a:xfrm>
                <a:off x="320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82" name="Rectangle 126"/>
              <p:cNvSpPr>
                <a:spLocks noChangeArrowheads="1"/>
              </p:cNvSpPr>
              <p:nvPr/>
            </p:nvSpPr>
            <p:spPr bwMode="auto">
              <a:xfrm>
                <a:off x="288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83" name="Rectangle 127"/>
              <p:cNvSpPr>
                <a:spLocks noChangeArrowheads="1"/>
              </p:cNvSpPr>
              <p:nvPr/>
            </p:nvSpPr>
            <p:spPr bwMode="auto">
              <a:xfrm>
                <a:off x="256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84" name="Rectangle 128"/>
              <p:cNvSpPr>
                <a:spLocks noChangeArrowheads="1"/>
              </p:cNvSpPr>
              <p:nvPr/>
            </p:nvSpPr>
            <p:spPr bwMode="auto">
              <a:xfrm>
                <a:off x="224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85" name="Rectangle 129"/>
              <p:cNvSpPr>
                <a:spLocks noChangeArrowheads="1"/>
              </p:cNvSpPr>
              <p:nvPr/>
            </p:nvSpPr>
            <p:spPr bwMode="auto">
              <a:xfrm>
                <a:off x="192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86" name="Rectangle 130"/>
              <p:cNvSpPr>
                <a:spLocks noChangeArrowheads="1"/>
              </p:cNvSpPr>
              <p:nvPr/>
            </p:nvSpPr>
            <p:spPr bwMode="auto">
              <a:xfrm>
                <a:off x="160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87" name="Rectangle 131"/>
              <p:cNvSpPr>
                <a:spLocks noChangeArrowheads="1"/>
              </p:cNvSpPr>
              <p:nvPr/>
            </p:nvSpPr>
            <p:spPr bwMode="auto">
              <a:xfrm>
                <a:off x="128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88" name="Rectangle 132"/>
              <p:cNvSpPr>
                <a:spLocks noChangeArrowheads="1"/>
              </p:cNvSpPr>
              <p:nvPr/>
            </p:nvSpPr>
            <p:spPr bwMode="auto">
              <a:xfrm>
                <a:off x="96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89" name="Rectangle 133"/>
              <p:cNvSpPr>
                <a:spLocks noChangeArrowheads="1"/>
              </p:cNvSpPr>
              <p:nvPr/>
            </p:nvSpPr>
            <p:spPr bwMode="auto">
              <a:xfrm>
                <a:off x="64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90" name="Rectangle 134"/>
              <p:cNvSpPr>
                <a:spLocks noChangeArrowheads="1"/>
              </p:cNvSpPr>
              <p:nvPr/>
            </p:nvSpPr>
            <p:spPr bwMode="auto">
              <a:xfrm>
                <a:off x="32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91" name="Rectangle 135"/>
              <p:cNvSpPr>
                <a:spLocks noChangeArrowheads="1"/>
              </p:cNvSpPr>
              <p:nvPr/>
            </p:nvSpPr>
            <p:spPr bwMode="auto">
              <a:xfrm>
                <a:off x="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92" name="Rectangle 136"/>
              <p:cNvSpPr>
                <a:spLocks noChangeArrowheads="1"/>
              </p:cNvSpPr>
              <p:nvPr/>
            </p:nvSpPr>
            <p:spPr bwMode="auto">
              <a:xfrm>
                <a:off x="352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93" name="Rectangle 137"/>
              <p:cNvSpPr>
                <a:spLocks noChangeArrowheads="1"/>
              </p:cNvSpPr>
              <p:nvPr/>
            </p:nvSpPr>
            <p:spPr bwMode="auto">
              <a:xfrm>
                <a:off x="320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94" name="Rectangle 138"/>
              <p:cNvSpPr>
                <a:spLocks noChangeArrowheads="1"/>
              </p:cNvSpPr>
              <p:nvPr/>
            </p:nvSpPr>
            <p:spPr bwMode="auto">
              <a:xfrm>
                <a:off x="288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95" name="Rectangle 139"/>
              <p:cNvSpPr>
                <a:spLocks noChangeArrowheads="1"/>
              </p:cNvSpPr>
              <p:nvPr/>
            </p:nvSpPr>
            <p:spPr bwMode="auto">
              <a:xfrm>
                <a:off x="256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96" name="Rectangle 140"/>
              <p:cNvSpPr>
                <a:spLocks noChangeArrowheads="1"/>
              </p:cNvSpPr>
              <p:nvPr/>
            </p:nvSpPr>
            <p:spPr bwMode="auto">
              <a:xfrm>
                <a:off x="224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97" name="Rectangle 141"/>
              <p:cNvSpPr>
                <a:spLocks noChangeArrowheads="1"/>
              </p:cNvSpPr>
              <p:nvPr/>
            </p:nvSpPr>
            <p:spPr bwMode="auto">
              <a:xfrm>
                <a:off x="192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98" name="Rectangle 142"/>
              <p:cNvSpPr>
                <a:spLocks noChangeArrowheads="1"/>
              </p:cNvSpPr>
              <p:nvPr/>
            </p:nvSpPr>
            <p:spPr bwMode="auto">
              <a:xfrm>
                <a:off x="160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99" name="Rectangle 143"/>
              <p:cNvSpPr>
                <a:spLocks noChangeArrowheads="1"/>
              </p:cNvSpPr>
              <p:nvPr/>
            </p:nvSpPr>
            <p:spPr bwMode="auto">
              <a:xfrm>
                <a:off x="128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00" name="Rectangle 144"/>
              <p:cNvSpPr>
                <a:spLocks noChangeArrowheads="1"/>
              </p:cNvSpPr>
              <p:nvPr/>
            </p:nvSpPr>
            <p:spPr bwMode="auto">
              <a:xfrm>
                <a:off x="96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01" name="Rectangle 145"/>
              <p:cNvSpPr>
                <a:spLocks noChangeArrowheads="1"/>
              </p:cNvSpPr>
              <p:nvPr/>
            </p:nvSpPr>
            <p:spPr bwMode="auto">
              <a:xfrm>
                <a:off x="64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02" name="Rectangle 146"/>
              <p:cNvSpPr>
                <a:spLocks noChangeArrowheads="1"/>
              </p:cNvSpPr>
              <p:nvPr/>
            </p:nvSpPr>
            <p:spPr bwMode="auto">
              <a:xfrm>
                <a:off x="32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03" name="Rectangle 147"/>
              <p:cNvSpPr>
                <a:spLocks noChangeArrowheads="1"/>
              </p:cNvSpPr>
              <p:nvPr/>
            </p:nvSpPr>
            <p:spPr bwMode="auto">
              <a:xfrm>
                <a:off x="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04" name="Rectangle 148"/>
              <p:cNvSpPr>
                <a:spLocks noChangeArrowheads="1"/>
              </p:cNvSpPr>
              <p:nvPr/>
            </p:nvSpPr>
            <p:spPr bwMode="auto">
              <a:xfrm>
                <a:off x="352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05" name="Rectangle 149"/>
              <p:cNvSpPr>
                <a:spLocks noChangeArrowheads="1"/>
              </p:cNvSpPr>
              <p:nvPr/>
            </p:nvSpPr>
            <p:spPr bwMode="auto">
              <a:xfrm>
                <a:off x="320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06" name="Rectangle 150"/>
              <p:cNvSpPr>
                <a:spLocks noChangeArrowheads="1"/>
              </p:cNvSpPr>
              <p:nvPr/>
            </p:nvSpPr>
            <p:spPr bwMode="auto">
              <a:xfrm>
                <a:off x="288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07" name="Rectangle 151"/>
              <p:cNvSpPr>
                <a:spLocks noChangeArrowheads="1"/>
              </p:cNvSpPr>
              <p:nvPr/>
            </p:nvSpPr>
            <p:spPr bwMode="auto">
              <a:xfrm>
                <a:off x="256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08" name="Rectangle 152"/>
              <p:cNvSpPr>
                <a:spLocks noChangeArrowheads="1"/>
              </p:cNvSpPr>
              <p:nvPr/>
            </p:nvSpPr>
            <p:spPr bwMode="auto">
              <a:xfrm>
                <a:off x="224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09" name="Rectangle 153"/>
              <p:cNvSpPr>
                <a:spLocks noChangeArrowheads="1"/>
              </p:cNvSpPr>
              <p:nvPr/>
            </p:nvSpPr>
            <p:spPr bwMode="auto">
              <a:xfrm>
                <a:off x="192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10" name="Rectangle 154"/>
              <p:cNvSpPr>
                <a:spLocks noChangeArrowheads="1"/>
              </p:cNvSpPr>
              <p:nvPr/>
            </p:nvSpPr>
            <p:spPr bwMode="auto">
              <a:xfrm>
                <a:off x="160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11" name="Rectangle 155"/>
              <p:cNvSpPr>
                <a:spLocks noChangeArrowheads="1"/>
              </p:cNvSpPr>
              <p:nvPr/>
            </p:nvSpPr>
            <p:spPr bwMode="auto">
              <a:xfrm>
                <a:off x="128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12" name="Rectangle 156"/>
              <p:cNvSpPr>
                <a:spLocks noChangeArrowheads="1"/>
              </p:cNvSpPr>
              <p:nvPr/>
            </p:nvSpPr>
            <p:spPr bwMode="auto">
              <a:xfrm>
                <a:off x="96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13" name="Rectangle 157"/>
              <p:cNvSpPr>
                <a:spLocks noChangeArrowheads="1"/>
              </p:cNvSpPr>
              <p:nvPr/>
            </p:nvSpPr>
            <p:spPr bwMode="auto">
              <a:xfrm>
                <a:off x="64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14" name="Rectangle 158"/>
              <p:cNvSpPr>
                <a:spLocks noChangeArrowheads="1"/>
              </p:cNvSpPr>
              <p:nvPr/>
            </p:nvSpPr>
            <p:spPr bwMode="auto">
              <a:xfrm>
                <a:off x="32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15" name="Rectangle 159"/>
              <p:cNvSpPr>
                <a:spLocks noChangeArrowheads="1"/>
              </p:cNvSpPr>
              <p:nvPr/>
            </p:nvSpPr>
            <p:spPr bwMode="auto">
              <a:xfrm>
                <a:off x="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16" name="Rectangle 160"/>
              <p:cNvSpPr>
                <a:spLocks noChangeArrowheads="1"/>
              </p:cNvSpPr>
              <p:nvPr/>
            </p:nvSpPr>
            <p:spPr bwMode="auto">
              <a:xfrm>
                <a:off x="352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17" name="Rectangle 161"/>
              <p:cNvSpPr>
                <a:spLocks noChangeArrowheads="1"/>
              </p:cNvSpPr>
              <p:nvPr/>
            </p:nvSpPr>
            <p:spPr bwMode="auto">
              <a:xfrm>
                <a:off x="320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18" name="Rectangle 162"/>
              <p:cNvSpPr>
                <a:spLocks noChangeArrowheads="1"/>
              </p:cNvSpPr>
              <p:nvPr/>
            </p:nvSpPr>
            <p:spPr bwMode="auto">
              <a:xfrm>
                <a:off x="288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19" name="Rectangle 163"/>
              <p:cNvSpPr>
                <a:spLocks noChangeArrowheads="1"/>
              </p:cNvSpPr>
              <p:nvPr/>
            </p:nvSpPr>
            <p:spPr bwMode="auto">
              <a:xfrm>
                <a:off x="256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20" name="Rectangle 164"/>
              <p:cNvSpPr>
                <a:spLocks noChangeArrowheads="1"/>
              </p:cNvSpPr>
              <p:nvPr/>
            </p:nvSpPr>
            <p:spPr bwMode="auto">
              <a:xfrm>
                <a:off x="224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21" name="Rectangle 165"/>
              <p:cNvSpPr>
                <a:spLocks noChangeArrowheads="1"/>
              </p:cNvSpPr>
              <p:nvPr/>
            </p:nvSpPr>
            <p:spPr bwMode="auto">
              <a:xfrm>
                <a:off x="192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22" name="Rectangle 166"/>
              <p:cNvSpPr>
                <a:spLocks noChangeArrowheads="1"/>
              </p:cNvSpPr>
              <p:nvPr/>
            </p:nvSpPr>
            <p:spPr bwMode="auto">
              <a:xfrm>
                <a:off x="160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23" name="Rectangle 167"/>
              <p:cNvSpPr>
                <a:spLocks noChangeArrowheads="1"/>
              </p:cNvSpPr>
              <p:nvPr/>
            </p:nvSpPr>
            <p:spPr bwMode="auto">
              <a:xfrm>
                <a:off x="128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24" name="Rectangle 168"/>
              <p:cNvSpPr>
                <a:spLocks noChangeArrowheads="1"/>
              </p:cNvSpPr>
              <p:nvPr/>
            </p:nvSpPr>
            <p:spPr bwMode="auto">
              <a:xfrm>
                <a:off x="96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25" name="Rectangle 169"/>
              <p:cNvSpPr>
                <a:spLocks noChangeArrowheads="1"/>
              </p:cNvSpPr>
              <p:nvPr/>
            </p:nvSpPr>
            <p:spPr bwMode="auto">
              <a:xfrm>
                <a:off x="64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26" name="Rectangle 170"/>
              <p:cNvSpPr>
                <a:spLocks noChangeArrowheads="1"/>
              </p:cNvSpPr>
              <p:nvPr/>
            </p:nvSpPr>
            <p:spPr bwMode="auto">
              <a:xfrm>
                <a:off x="32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27" name="Rectangle 171"/>
              <p:cNvSpPr>
                <a:spLocks noChangeArrowheads="1"/>
              </p:cNvSpPr>
              <p:nvPr/>
            </p:nvSpPr>
            <p:spPr bwMode="auto">
              <a:xfrm>
                <a:off x="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28" name="Rectangle 172"/>
              <p:cNvSpPr>
                <a:spLocks noChangeArrowheads="1"/>
              </p:cNvSpPr>
              <p:nvPr/>
            </p:nvSpPr>
            <p:spPr bwMode="auto">
              <a:xfrm>
                <a:off x="352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29" name="Rectangle 173"/>
              <p:cNvSpPr>
                <a:spLocks noChangeArrowheads="1"/>
              </p:cNvSpPr>
              <p:nvPr/>
            </p:nvSpPr>
            <p:spPr bwMode="auto">
              <a:xfrm>
                <a:off x="320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30" name="Rectangle 174"/>
              <p:cNvSpPr>
                <a:spLocks noChangeArrowheads="1"/>
              </p:cNvSpPr>
              <p:nvPr/>
            </p:nvSpPr>
            <p:spPr bwMode="auto">
              <a:xfrm>
                <a:off x="288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31" name="Rectangle 175"/>
              <p:cNvSpPr>
                <a:spLocks noChangeArrowheads="1"/>
              </p:cNvSpPr>
              <p:nvPr/>
            </p:nvSpPr>
            <p:spPr bwMode="auto">
              <a:xfrm>
                <a:off x="256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32" name="Rectangle 176"/>
              <p:cNvSpPr>
                <a:spLocks noChangeArrowheads="1"/>
              </p:cNvSpPr>
              <p:nvPr/>
            </p:nvSpPr>
            <p:spPr bwMode="auto">
              <a:xfrm>
                <a:off x="224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33" name="Rectangle 177"/>
              <p:cNvSpPr>
                <a:spLocks noChangeArrowheads="1"/>
              </p:cNvSpPr>
              <p:nvPr/>
            </p:nvSpPr>
            <p:spPr bwMode="auto">
              <a:xfrm>
                <a:off x="192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34" name="Rectangle 178"/>
              <p:cNvSpPr>
                <a:spLocks noChangeArrowheads="1"/>
              </p:cNvSpPr>
              <p:nvPr/>
            </p:nvSpPr>
            <p:spPr bwMode="auto">
              <a:xfrm>
                <a:off x="160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35" name="Rectangle 179"/>
              <p:cNvSpPr>
                <a:spLocks noChangeArrowheads="1"/>
              </p:cNvSpPr>
              <p:nvPr/>
            </p:nvSpPr>
            <p:spPr bwMode="auto">
              <a:xfrm>
                <a:off x="128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36" name="Rectangle 180"/>
              <p:cNvSpPr>
                <a:spLocks noChangeArrowheads="1"/>
              </p:cNvSpPr>
              <p:nvPr/>
            </p:nvSpPr>
            <p:spPr bwMode="auto">
              <a:xfrm>
                <a:off x="96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37" name="Rectangle 181"/>
              <p:cNvSpPr>
                <a:spLocks noChangeArrowheads="1"/>
              </p:cNvSpPr>
              <p:nvPr/>
            </p:nvSpPr>
            <p:spPr bwMode="auto">
              <a:xfrm>
                <a:off x="64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38" name="Rectangle 182"/>
              <p:cNvSpPr>
                <a:spLocks noChangeArrowheads="1"/>
              </p:cNvSpPr>
              <p:nvPr/>
            </p:nvSpPr>
            <p:spPr bwMode="auto">
              <a:xfrm>
                <a:off x="32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39" name="Rectangle 18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40" name="Line 184"/>
              <p:cNvSpPr>
                <a:spLocks noChangeShapeType="1"/>
              </p:cNvSpPr>
              <p:nvPr/>
            </p:nvSpPr>
            <p:spPr bwMode="auto">
              <a:xfrm>
                <a:off x="0" y="0"/>
                <a:ext cx="3840" cy="0"/>
              </a:xfrm>
              <a:prstGeom prst="line">
                <a:avLst/>
              </a:prstGeom>
              <a:noFill/>
              <a:ln w="28575" cap="sq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41" name="Line 185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42" name="Line 186"/>
              <p:cNvSpPr>
                <a:spLocks noChangeShapeType="1"/>
              </p:cNvSpPr>
              <p:nvPr/>
            </p:nvSpPr>
            <p:spPr bwMode="auto">
              <a:xfrm>
                <a:off x="0" y="652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43" name="Line 187"/>
              <p:cNvSpPr>
                <a:spLocks noChangeShapeType="1"/>
              </p:cNvSpPr>
              <p:nvPr/>
            </p:nvSpPr>
            <p:spPr bwMode="auto">
              <a:xfrm>
                <a:off x="0" y="978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44" name="Line 188"/>
              <p:cNvSpPr>
                <a:spLocks noChangeShapeType="1"/>
              </p:cNvSpPr>
              <p:nvPr/>
            </p:nvSpPr>
            <p:spPr bwMode="auto">
              <a:xfrm>
                <a:off x="0" y="1304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45" name="Line 189"/>
              <p:cNvSpPr>
                <a:spLocks noChangeShapeType="1"/>
              </p:cNvSpPr>
              <p:nvPr/>
            </p:nvSpPr>
            <p:spPr bwMode="auto">
              <a:xfrm>
                <a:off x="0" y="1630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46" name="Line 190"/>
              <p:cNvSpPr>
                <a:spLocks noChangeShapeType="1"/>
              </p:cNvSpPr>
              <p:nvPr/>
            </p:nvSpPr>
            <p:spPr bwMode="auto">
              <a:xfrm>
                <a:off x="0" y="1956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47" name="Line 191"/>
              <p:cNvSpPr>
                <a:spLocks noChangeShapeType="1"/>
              </p:cNvSpPr>
              <p:nvPr/>
            </p:nvSpPr>
            <p:spPr bwMode="auto">
              <a:xfrm>
                <a:off x="0" y="2282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48" name="Line 192"/>
              <p:cNvSpPr>
                <a:spLocks noChangeShapeType="1"/>
              </p:cNvSpPr>
              <p:nvPr/>
            </p:nvSpPr>
            <p:spPr bwMode="auto">
              <a:xfrm>
                <a:off x="0" y="2608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49" name="Line 193"/>
              <p:cNvSpPr>
                <a:spLocks noChangeShapeType="1"/>
              </p:cNvSpPr>
              <p:nvPr/>
            </p:nvSpPr>
            <p:spPr bwMode="auto">
              <a:xfrm>
                <a:off x="0" y="2934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50" name="Line 194"/>
              <p:cNvSpPr>
                <a:spLocks noChangeShapeType="1"/>
              </p:cNvSpPr>
              <p:nvPr/>
            </p:nvSpPr>
            <p:spPr bwMode="auto">
              <a:xfrm>
                <a:off x="0" y="3260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51" name="Line 195"/>
              <p:cNvSpPr>
                <a:spLocks noChangeShapeType="1"/>
              </p:cNvSpPr>
              <p:nvPr/>
            </p:nvSpPr>
            <p:spPr bwMode="auto">
              <a:xfrm>
                <a:off x="0" y="3586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52" name="Line 196"/>
              <p:cNvSpPr>
                <a:spLocks noChangeShapeType="1"/>
              </p:cNvSpPr>
              <p:nvPr/>
            </p:nvSpPr>
            <p:spPr bwMode="auto">
              <a:xfrm>
                <a:off x="0" y="3912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53" name="Line 197"/>
              <p:cNvSpPr>
                <a:spLocks noChangeShapeType="1"/>
              </p:cNvSpPr>
              <p:nvPr/>
            </p:nvSpPr>
            <p:spPr bwMode="auto">
              <a:xfrm>
                <a:off x="0" y="4238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54" name="Line 198"/>
              <p:cNvSpPr>
                <a:spLocks noChangeShapeType="1"/>
              </p:cNvSpPr>
              <p:nvPr/>
            </p:nvSpPr>
            <p:spPr bwMode="auto">
              <a:xfrm>
                <a:off x="0" y="4564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55" name="Line 199"/>
              <p:cNvSpPr>
                <a:spLocks noChangeShapeType="1"/>
              </p:cNvSpPr>
              <p:nvPr/>
            </p:nvSpPr>
            <p:spPr bwMode="auto">
              <a:xfrm>
                <a:off x="0" y="4890"/>
                <a:ext cx="3840" cy="0"/>
              </a:xfrm>
              <a:prstGeom prst="line">
                <a:avLst/>
              </a:prstGeom>
              <a:noFill/>
              <a:ln w="28575" cap="sq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56" name="Line 20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4890"/>
              </a:xfrm>
              <a:prstGeom prst="line">
                <a:avLst/>
              </a:prstGeom>
              <a:noFill/>
              <a:ln w="28575" cap="sq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57" name="Line 201"/>
              <p:cNvSpPr>
                <a:spLocks noChangeShapeType="1"/>
              </p:cNvSpPr>
              <p:nvPr/>
            </p:nvSpPr>
            <p:spPr bwMode="auto">
              <a:xfrm>
                <a:off x="32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58" name="Line 202"/>
              <p:cNvSpPr>
                <a:spLocks noChangeShapeType="1"/>
              </p:cNvSpPr>
              <p:nvPr/>
            </p:nvSpPr>
            <p:spPr bwMode="auto">
              <a:xfrm>
                <a:off x="64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59" name="Line 203"/>
              <p:cNvSpPr>
                <a:spLocks noChangeShapeType="1"/>
              </p:cNvSpPr>
              <p:nvPr/>
            </p:nvSpPr>
            <p:spPr bwMode="auto">
              <a:xfrm>
                <a:off x="96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60" name="Line 204"/>
              <p:cNvSpPr>
                <a:spLocks noChangeShapeType="1"/>
              </p:cNvSpPr>
              <p:nvPr/>
            </p:nvSpPr>
            <p:spPr bwMode="auto">
              <a:xfrm>
                <a:off x="128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61" name="Line 205"/>
              <p:cNvSpPr>
                <a:spLocks noChangeShapeType="1"/>
              </p:cNvSpPr>
              <p:nvPr/>
            </p:nvSpPr>
            <p:spPr bwMode="auto">
              <a:xfrm>
                <a:off x="160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62" name="Line 206"/>
              <p:cNvSpPr>
                <a:spLocks noChangeShapeType="1"/>
              </p:cNvSpPr>
              <p:nvPr/>
            </p:nvSpPr>
            <p:spPr bwMode="auto">
              <a:xfrm>
                <a:off x="192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63" name="Line 207"/>
              <p:cNvSpPr>
                <a:spLocks noChangeShapeType="1"/>
              </p:cNvSpPr>
              <p:nvPr/>
            </p:nvSpPr>
            <p:spPr bwMode="auto">
              <a:xfrm>
                <a:off x="224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64" name="Line 208"/>
              <p:cNvSpPr>
                <a:spLocks noChangeShapeType="1"/>
              </p:cNvSpPr>
              <p:nvPr/>
            </p:nvSpPr>
            <p:spPr bwMode="auto">
              <a:xfrm>
                <a:off x="256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65" name="Line 209"/>
              <p:cNvSpPr>
                <a:spLocks noChangeShapeType="1"/>
              </p:cNvSpPr>
              <p:nvPr/>
            </p:nvSpPr>
            <p:spPr bwMode="auto">
              <a:xfrm>
                <a:off x="288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66" name="Line 210"/>
              <p:cNvSpPr>
                <a:spLocks noChangeShapeType="1"/>
              </p:cNvSpPr>
              <p:nvPr/>
            </p:nvSpPr>
            <p:spPr bwMode="auto">
              <a:xfrm>
                <a:off x="320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67" name="Line 211"/>
              <p:cNvSpPr>
                <a:spLocks noChangeShapeType="1"/>
              </p:cNvSpPr>
              <p:nvPr/>
            </p:nvSpPr>
            <p:spPr bwMode="auto">
              <a:xfrm>
                <a:off x="352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668" name="Line 212"/>
              <p:cNvSpPr>
                <a:spLocks noChangeShapeType="1"/>
              </p:cNvSpPr>
              <p:nvPr/>
            </p:nvSpPr>
            <p:spPr bwMode="auto">
              <a:xfrm>
                <a:off x="3840" y="0"/>
                <a:ext cx="0" cy="4890"/>
              </a:xfrm>
              <a:prstGeom prst="line">
                <a:avLst/>
              </a:prstGeom>
              <a:noFill/>
              <a:ln w="28575" cap="sq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9669" name="Line 213"/>
            <p:cNvSpPr>
              <a:spLocks noChangeShapeType="1"/>
            </p:cNvSpPr>
            <p:nvPr/>
          </p:nvSpPr>
          <p:spPr bwMode="auto">
            <a:xfrm>
              <a:off x="136" y="2268"/>
              <a:ext cx="1905" cy="0"/>
            </a:xfrm>
            <a:prstGeom prst="line">
              <a:avLst/>
            </a:prstGeom>
            <a:noFill/>
            <a:ln w="57150" cmpd="sng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70" name="Line 214"/>
            <p:cNvSpPr>
              <a:spLocks noChangeShapeType="1"/>
            </p:cNvSpPr>
            <p:nvPr/>
          </p:nvSpPr>
          <p:spPr bwMode="auto">
            <a:xfrm flipV="1">
              <a:off x="523" y="46"/>
              <a:ext cx="0" cy="2404"/>
            </a:xfrm>
            <a:prstGeom prst="line">
              <a:avLst/>
            </a:prstGeom>
            <a:noFill/>
            <a:ln w="57150" cmpd="sng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71" name="Text Box 215"/>
            <p:cNvSpPr txBox="1">
              <a:spLocks noChangeArrowheads="1"/>
            </p:cNvSpPr>
            <p:nvPr/>
          </p:nvSpPr>
          <p:spPr bwMode="auto">
            <a:xfrm>
              <a:off x="181" y="2314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rgbClr val="FF0000"/>
                  </a:solidFill>
                </a:rPr>
                <a:t>O</a:t>
              </a:r>
            </a:p>
          </p:txBody>
        </p:sp>
      </p:grpSp>
      <p:grpSp>
        <p:nvGrpSpPr>
          <p:cNvPr id="19672" name="Group 216"/>
          <p:cNvGrpSpPr/>
          <p:nvPr/>
        </p:nvGrpSpPr>
        <p:grpSpPr bwMode="auto">
          <a:xfrm>
            <a:off x="4932363" y="979488"/>
            <a:ext cx="3384550" cy="4537075"/>
            <a:chOff x="0" y="0"/>
            <a:chExt cx="2132" cy="2858"/>
          </a:xfrm>
        </p:grpSpPr>
        <p:grpSp>
          <p:nvGrpSpPr>
            <p:cNvPr id="19673" name="Group 217"/>
            <p:cNvGrpSpPr/>
            <p:nvPr/>
          </p:nvGrpSpPr>
          <p:grpSpPr bwMode="auto">
            <a:xfrm>
              <a:off x="0" y="0"/>
              <a:ext cx="2132" cy="2858"/>
              <a:chOff x="0" y="0"/>
              <a:chExt cx="3840" cy="4890"/>
            </a:xfrm>
          </p:grpSpPr>
          <p:sp>
            <p:nvSpPr>
              <p:cNvPr id="19674" name="Rectangle 218"/>
              <p:cNvSpPr>
                <a:spLocks noChangeArrowheads="1"/>
              </p:cNvSpPr>
              <p:nvPr/>
            </p:nvSpPr>
            <p:spPr bwMode="auto">
              <a:xfrm>
                <a:off x="352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75" name="Rectangle 219"/>
              <p:cNvSpPr>
                <a:spLocks noChangeArrowheads="1"/>
              </p:cNvSpPr>
              <p:nvPr/>
            </p:nvSpPr>
            <p:spPr bwMode="auto">
              <a:xfrm>
                <a:off x="320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76" name="Rectangle 220"/>
              <p:cNvSpPr>
                <a:spLocks noChangeArrowheads="1"/>
              </p:cNvSpPr>
              <p:nvPr/>
            </p:nvSpPr>
            <p:spPr bwMode="auto">
              <a:xfrm>
                <a:off x="288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77" name="Rectangle 221"/>
              <p:cNvSpPr>
                <a:spLocks noChangeArrowheads="1"/>
              </p:cNvSpPr>
              <p:nvPr/>
            </p:nvSpPr>
            <p:spPr bwMode="auto">
              <a:xfrm>
                <a:off x="256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78" name="Rectangle 222"/>
              <p:cNvSpPr>
                <a:spLocks noChangeArrowheads="1"/>
              </p:cNvSpPr>
              <p:nvPr/>
            </p:nvSpPr>
            <p:spPr bwMode="auto">
              <a:xfrm>
                <a:off x="224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79" name="Rectangle 223"/>
              <p:cNvSpPr>
                <a:spLocks noChangeArrowheads="1"/>
              </p:cNvSpPr>
              <p:nvPr/>
            </p:nvSpPr>
            <p:spPr bwMode="auto">
              <a:xfrm>
                <a:off x="192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80" name="Rectangle 224"/>
              <p:cNvSpPr>
                <a:spLocks noChangeArrowheads="1"/>
              </p:cNvSpPr>
              <p:nvPr/>
            </p:nvSpPr>
            <p:spPr bwMode="auto">
              <a:xfrm>
                <a:off x="160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81" name="Rectangle 225"/>
              <p:cNvSpPr>
                <a:spLocks noChangeArrowheads="1"/>
              </p:cNvSpPr>
              <p:nvPr/>
            </p:nvSpPr>
            <p:spPr bwMode="auto">
              <a:xfrm>
                <a:off x="128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82" name="Rectangle 226"/>
              <p:cNvSpPr>
                <a:spLocks noChangeArrowheads="1"/>
              </p:cNvSpPr>
              <p:nvPr/>
            </p:nvSpPr>
            <p:spPr bwMode="auto">
              <a:xfrm>
                <a:off x="96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83" name="Rectangle 227"/>
              <p:cNvSpPr>
                <a:spLocks noChangeArrowheads="1"/>
              </p:cNvSpPr>
              <p:nvPr/>
            </p:nvSpPr>
            <p:spPr bwMode="auto">
              <a:xfrm>
                <a:off x="64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84" name="Rectangle 228"/>
              <p:cNvSpPr>
                <a:spLocks noChangeArrowheads="1"/>
              </p:cNvSpPr>
              <p:nvPr/>
            </p:nvSpPr>
            <p:spPr bwMode="auto">
              <a:xfrm>
                <a:off x="32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85" name="Rectangle 229"/>
              <p:cNvSpPr>
                <a:spLocks noChangeArrowheads="1"/>
              </p:cNvSpPr>
              <p:nvPr/>
            </p:nvSpPr>
            <p:spPr bwMode="auto">
              <a:xfrm>
                <a:off x="0" y="456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86" name="Rectangle 230"/>
              <p:cNvSpPr>
                <a:spLocks noChangeArrowheads="1"/>
              </p:cNvSpPr>
              <p:nvPr/>
            </p:nvSpPr>
            <p:spPr bwMode="auto">
              <a:xfrm>
                <a:off x="352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87" name="Rectangle 231"/>
              <p:cNvSpPr>
                <a:spLocks noChangeArrowheads="1"/>
              </p:cNvSpPr>
              <p:nvPr/>
            </p:nvSpPr>
            <p:spPr bwMode="auto">
              <a:xfrm>
                <a:off x="320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88" name="Rectangle 232"/>
              <p:cNvSpPr>
                <a:spLocks noChangeArrowheads="1"/>
              </p:cNvSpPr>
              <p:nvPr/>
            </p:nvSpPr>
            <p:spPr bwMode="auto">
              <a:xfrm>
                <a:off x="288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89" name="Rectangle 233"/>
              <p:cNvSpPr>
                <a:spLocks noChangeArrowheads="1"/>
              </p:cNvSpPr>
              <p:nvPr/>
            </p:nvSpPr>
            <p:spPr bwMode="auto">
              <a:xfrm>
                <a:off x="256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90" name="Rectangle 234"/>
              <p:cNvSpPr>
                <a:spLocks noChangeArrowheads="1"/>
              </p:cNvSpPr>
              <p:nvPr/>
            </p:nvSpPr>
            <p:spPr bwMode="auto">
              <a:xfrm>
                <a:off x="224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91" name="Rectangle 235"/>
              <p:cNvSpPr>
                <a:spLocks noChangeArrowheads="1"/>
              </p:cNvSpPr>
              <p:nvPr/>
            </p:nvSpPr>
            <p:spPr bwMode="auto">
              <a:xfrm>
                <a:off x="192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92" name="Rectangle 236"/>
              <p:cNvSpPr>
                <a:spLocks noChangeArrowheads="1"/>
              </p:cNvSpPr>
              <p:nvPr/>
            </p:nvSpPr>
            <p:spPr bwMode="auto">
              <a:xfrm>
                <a:off x="160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93" name="Rectangle 237"/>
              <p:cNvSpPr>
                <a:spLocks noChangeArrowheads="1"/>
              </p:cNvSpPr>
              <p:nvPr/>
            </p:nvSpPr>
            <p:spPr bwMode="auto">
              <a:xfrm>
                <a:off x="128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94" name="Rectangle 238"/>
              <p:cNvSpPr>
                <a:spLocks noChangeArrowheads="1"/>
              </p:cNvSpPr>
              <p:nvPr/>
            </p:nvSpPr>
            <p:spPr bwMode="auto">
              <a:xfrm>
                <a:off x="96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95" name="Rectangle 239"/>
              <p:cNvSpPr>
                <a:spLocks noChangeArrowheads="1"/>
              </p:cNvSpPr>
              <p:nvPr/>
            </p:nvSpPr>
            <p:spPr bwMode="auto">
              <a:xfrm>
                <a:off x="64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96" name="Rectangle 240"/>
              <p:cNvSpPr>
                <a:spLocks noChangeArrowheads="1"/>
              </p:cNvSpPr>
              <p:nvPr/>
            </p:nvSpPr>
            <p:spPr bwMode="auto">
              <a:xfrm>
                <a:off x="32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97" name="Rectangle 241"/>
              <p:cNvSpPr>
                <a:spLocks noChangeArrowheads="1"/>
              </p:cNvSpPr>
              <p:nvPr/>
            </p:nvSpPr>
            <p:spPr bwMode="auto">
              <a:xfrm>
                <a:off x="0" y="423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98" name="Rectangle 242"/>
              <p:cNvSpPr>
                <a:spLocks noChangeArrowheads="1"/>
              </p:cNvSpPr>
              <p:nvPr/>
            </p:nvSpPr>
            <p:spPr bwMode="auto">
              <a:xfrm>
                <a:off x="352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99" name="Rectangle 243"/>
              <p:cNvSpPr>
                <a:spLocks noChangeArrowheads="1"/>
              </p:cNvSpPr>
              <p:nvPr/>
            </p:nvSpPr>
            <p:spPr bwMode="auto">
              <a:xfrm>
                <a:off x="320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00" name="Rectangle 244"/>
              <p:cNvSpPr>
                <a:spLocks noChangeArrowheads="1"/>
              </p:cNvSpPr>
              <p:nvPr/>
            </p:nvSpPr>
            <p:spPr bwMode="auto">
              <a:xfrm>
                <a:off x="288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01" name="Rectangle 245"/>
              <p:cNvSpPr>
                <a:spLocks noChangeArrowheads="1"/>
              </p:cNvSpPr>
              <p:nvPr/>
            </p:nvSpPr>
            <p:spPr bwMode="auto">
              <a:xfrm>
                <a:off x="256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02" name="Rectangle 246"/>
              <p:cNvSpPr>
                <a:spLocks noChangeArrowheads="1"/>
              </p:cNvSpPr>
              <p:nvPr/>
            </p:nvSpPr>
            <p:spPr bwMode="auto">
              <a:xfrm>
                <a:off x="224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03" name="Rectangle 247"/>
              <p:cNvSpPr>
                <a:spLocks noChangeArrowheads="1"/>
              </p:cNvSpPr>
              <p:nvPr/>
            </p:nvSpPr>
            <p:spPr bwMode="auto">
              <a:xfrm>
                <a:off x="192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04" name="Rectangle 248"/>
              <p:cNvSpPr>
                <a:spLocks noChangeArrowheads="1"/>
              </p:cNvSpPr>
              <p:nvPr/>
            </p:nvSpPr>
            <p:spPr bwMode="auto">
              <a:xfrm>
                <a:off x="160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05" name="Rectangle 249"/>
              <p:cNvSpPr>
                <a:spLocks noChangeArrowheads="1"/>
              </p:cNvSpPr>
              <p:nvPr/>
            </p:nvSpPr>
            <p:spPr bwMode="auto">
              <a:xfrm>
                <a:off x="128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06" name="Rectangle 250"/>
              <p:cNvSpPr>
                <a:spLocks noChangeArrowheads="1"/>
              </p:cNvSpPr>
              <p:nvPr/>
            </p:nvSpPr>
            <p:spPr bwMode="auto">
              <a:xfrm>
                <a:off x="96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07" name="Rectangle 251"/>
              <p:cNvSpPr>
                <a:spLocks noChangeArrowheads="1"/>
              </p:cNvSpPr>
              <p:nvPr/>
            </p:nvSpPr>
            <p:spPr bwMode="auto">
              <a:xfrm>
                <a:off x="64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08" name="Rectangle 252"/>
              <p:cNvSpPr>
                <a:spLocks noChangeArrowheads="1"/>
              </p:cNvSpPr>
              <p:nvPr/>
            </p:nvSpPr>
            <p:spPr bwMode="auto">
              <a:xfrm>
                <a:off x="32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09" name="Rectangle 253"/>
              <p:cNvSpPr>
                <a:spLocks noChangeArrowheads="1"/>
              </p:cNvSpPr>
              <p:nvPr/>
            </p:nvSpPr>
            <p:spPr bwMode="auto">
              <a:xfrm>
                <a:off x="0" y="391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10" name="Rectangle 254"/>
              <p:cNvSpPr>
                <a:spLocks noChangeArrowheads="1"/>
              </p:cNvSpPr>
              <p:nvPr/>
            </p:nvSpPr>
            <p:spPr bwMode="auto">
              <a:xfrm>
                <a:off x="352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11" name="Rectangle 255"/>
              <p:cNvSpPr>
                <a:spLocks noChangeArrowheads="1"/>
              </p:cNvSpPr>
              <p:nvPr/>
            </p:nvSpPr>
            <p:spPr bwMode="auto">
              <a:xfrm>
                <a:off x="320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12" name="Rectangle 256"/>
              <p:cNvSpPr>
                <a:spLocks noChangeArrowheads="1"/>
              </p:cNvSpPr>
              <p:nvPr/>
            </p:nvSpPr>
            <p:spPr bwMode="auto">
              <a:xfrm>
                <a:off x="288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13" name="Rectangle 257"/>
              <p:cNvSpPr>
                <a:spLocks noChangeArrowheads="1"/>
              </p:cNvSpPr>
              <p:nvPr/>
            </p:nvSpPr>
            <p:spPr bwMode="auto">
              <a:xfrm>
                <a:off x="256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14" name="Rectangle 258"/>
              <p:cNvSpPr>
                <a:spLocks noChangeArrowheads="1"/>
              </p:cNvSpPr>
              <p:nvPr/>
            </p:nvSpPr>
            <p:spPr bwMode="auto">
              <a:xfrm>
                <a:off x="224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15" name="Rectangle 259"/>
              <p:cNvSpPr>
                <a:spLocks noChangeArrowheads="1"/>
              </p:cNvSpPr>
              <p:nvPr/>
            </p:nvSpPr>
            <p:spPr bwMode="auto">
              <a:xfrm>
                <a:off x="192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16" name="Rectangle 260"/>
              <p:cNvSpPr>
                <a:spLocks noChangeArrowheads="1"/>
              </p:cNvSpPr>
              <p:nvPr/>
            </p:nvSpPr>
            <p:spPr bwMode="auto">
              <a:xfrm>
                <a:off x="160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17" name="Rectangle 261"/>
              <p:cNvSpPr>
                <a:spLocks noChangeArrowheads="1"/>
              </p:cNvSpPr>
              <p:nvPr/>
            </p:nvSpPr>
            <p:spPr bwMode="auto">
              <a:xfrm>
                <a:off x="128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18" name="Rectangle 262"/>
              <p:cNvSpPr>
                <a:spLocks noChangeArrowheads="1"/>
              </p:cNvSpPr>
              <p:nvPr/>
            </p:nvSpPr>
            <p:spPr bwMode="auto">
              <a:xfrm>
                <a:off x="96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19" name="Rectangle 263"/>
              <p:cNvSpPr>
                <a:spLocks noChangeArrowheads="1"/>
              </p:cNvSpPr>
              <p:nvPr/>
            </p:nvSpPr>
            <p:spPr bwMode="auto">
              <a:xfrm>
                <a:off x="64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20" name="Rectangle 264"/>
              <p:cNvSpPr>
                <a:spLocks noChangeArrowheads="1"/>
              </p:cNvSpPr>
              <p:nvPr/>
            </p:nvSpPr>
            <p:spPr bwMode="auto">
              <a:xfrm>
                <a:off x="32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21" name="Rectangle 265"/>
              <p:cNvSpPr>
                <a:spLocks noChangeArrowheads="1"/>
              </p:cNvSpPr>
              <p:nvPr/>
            </p:nvSpPr>
            <p:spPr bwMode="auto">
              <a:xfrm>
                <a:off x="0" y="358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22" name="Rectangle 266"/>
              <p:cNvSpPr>
                <a:spLocks noChangeArrowheads="1"/>
              </p:cNvSpPr>
              <p:nvPr/>
            </p:nvSpPr>
            <p:spPr bwMode="auto">
              <a:xfrm>
                <a:off x="352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23" name="Rectangle 267"/>
              <p:cNvSpPr>
                <a:spLocks noChangeArrowheads="1"/>
              </p:cNvSpPr>
              <p:nvPr/>
            </p:nvSpPr>
            <p:spPr bwMode="auto">
              <a:xfrm>
                <a:off x="320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24" name="Rectangle 268"/>
              <p:cNvSpPr>
                <a:spLocks noChangeArrowheads="1"/>
              </p:cNvSpPr>
              <p:nvPr/>
            </p:nvSpPr>
            <p:spPr bwMode="auto">
              <a:xfrm>
                <a:off x="288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25" name="Rectangle 269"/>
              <p:cNvSpPr>
                <a:spLocks noChangeArrowheads="1"/>
              </p:cNvSpPr>
              <p:nvPr/>
            </p:nvSpPr>
            <p:spPr bwMode="auto">
              <a:xfrm>
                <a:off x="256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26" name="Rectangle 270"/>
              <p:cNvSpPr>
                <a:spLocks noChangeArrowheads="1"/>
              </p:cNvSpPr>
              <p:nvPr/>
            </p:nvSpPr>
            <p:spPr bwMode="auto">
              <a:xfrm>
                <a:off x="224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27" name="Rectangle 271"/>
              <p:cNvSpPr>
                <a:spLocks noChangeArrowheads="1"/>
              </p:cNvSpPr>
              <p:nvPr/>
            </p:nvSpPr>
            <p:spPr bwMode="auto">
              <a:xfrm>
                <a:off x="192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28" name="Rectangle 272"/>
              <p:cNvSpPr>
                <a:spLocks noChangeArrowheads="1"/>
              </p:cNvSpPr>
              <p:nvPr/>
            </p:nvSpPr>
            <p:spPr bwMode="auto">
              <a:xfrm>
                <a:off x="160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29" name="Rectangle 273"/>
              <p:cNvSpPr>
                <a:spLocks noChangeArrowheads="1"/>
              </p:cNvSpPr>
              <p:nvPr/>
            </p:nvSpPr>
            <p:spPr bwMode="auto">
              <a:xfrm>
                <a:off x="128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30" name="Rectangle 274"/>
              <p:cNvSpPr>
                <a:spLocks noChangeArrowheads="1"/>
              </p:cNvSpPr>
              <p:nvPr/>
            </p:nvSpPr>
            <p:spPr bwMode="auto">
              <a:xfrm>
                <a:off x="96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31" name="Rectangle 275"/>
              <p:cNvSpPr>
                <a:spLocks noChangeArrowheads="1"/>
              </p:cNvSpPr>
              <p:nvPr/>
            </p:nvSpPr>
            <p:spPr bwMode="auto">
              <a:xfrm>
                <a:off x="64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32" name="Rectangle 276"/>
              <p:cNvSpPr>
                <a:spLocks noChangeArrowheads="1"/>
              </p:cNvSpPr>
              <p:nvPr/>
            </p:nvSpPr>
            <p:spPr bwMode="auto">
              <a:xfrm>
                <a:off x="32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33" name="Rectangle 277"/>
              <p:cNvSpPr>
                <a:spLocks noChangeArrowheads="1"/>
              </p:cNvSpPr>
              <p:nvPr/>
            </p:nvSpPr>
            <p:spPr bwMode="auto">
              <a:xfrm>
                <a:off x="0" y="326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34" name="Rectangle 278"/>
              <p:cNvSpPr>
                <a:spLocks noChangeArrowheads="1"/>
              </p:cNvSpPr>
              <p:nvPr/>
            </p:nvSpPr>
            <p:spPr bwMode="auto">
              <a:xfrm>
                <a:off x="352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35" name="Rectangle 279"/>
              <p:cNvSpPr>
                <a:spLocks noChangeArrowheads="1"/>
              </p:cNvSpPr>
              <p:nvPr/>
            </p:nvSpPr>
            <p:spPr bwMode="auto">
              <a:xfrm>
                <a:off x="320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36" name="Rectangle 280"/>
              <p:cNvSpPr>
                <a:spLocks noChangeArrowheads="1"/>
              </p:cNvSpPr>
              <p:nvPr/>
            </p:nvSpPr>
            <p:spPr bwMode="auto">
              <a:xfrm>
                <a:off x="288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37" name="Rectangle 281"/>
              <p:cNvSpPr>
                <a:spLocks noChangeArrowheads="1"/>
              </p:cNvSpPr>
              <p:nvPr/>
            </p:nvSpPr>
            <p:spPr bwMode="auto">
              <a:xfrm>
                <a:off x="256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38" name="Rectangle 282"/>
              <p:cNvSpPr>
                <a:spLocks noChangeArrowheads="1"/>
              </p:cNvSpPr>
              <p:nvPr/>
            </p:nvSpPr>
            <p:spPr bwMode="auto">
              <a:xfrm>
                <a:off x="224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39" name="Rectangle 283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40" name="Rectangle 284"/>
              <p:cNvSpPr>
                <a:spLocks noChangeArrowheads="1"/>
              </p:cNvSpPr>
              <p:nvPr/>
            </p:nvSpPr>
            <p:spPr bwMode="auto">
              <a:xfrm>
                <a:off x="160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41" name="Rectangle 285"/>
              <p:cNvSpPr>
                <a:spLocks noChangeArrowheads="1"/>
              </p:cNvSpPr>
              <p:nvPr/>
            </p:nvSpPr>
            <p:spPr bwMode="auto">
              <a:xfrm>
                <a:off x="128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42" name="Rectangle 286"/>
              <p:cNvSpPr>
                <a:spLocks noChangeArrowheads="1"/>
              </p:cNvSpPr>
              <p:nvPr/>
            </p:nvSpPr>
            <p:spPr bwMode="auto">
              <a:xfrm>
                <a:off x="96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43" name="Rectangle 287"/>
              <p:cNvSpPr>
                <a:spLocks noChangeArrowheads="1"/>
              </p:cNvSpPr>
              <p:nvPr/>
            </p:nvSpPr>
            <p:spPr bwMode="auto">
              <a:xfrm>
                <a:off x="64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44" name="Rectangle 288"/>
              <p:cNvSpPr>
                <a:spLocks noChangeArrowheads="1"/>
              </p:cNvSpPr>
              <p:nvPr/>
            </p:nvSpPr>
            <p:spPr bwMode="auto">
              <a:xfrm>
                <a:off x="32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45" name="Rectangle 289"/>
              <p:cNvSpPr>
                <a:spLocks noChangeArrowheads="1"/>
              </p:cNvSpPr>
              <p:nvPr/>
            </p:nvSpPr>
            <p:spPr bwMode="auto">
              <a:xfrm>
                <a:off x="0" y="293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46" name="Rectangle 290"/>
              <p:cNvSpPr>
                <a:spLocks noChangeArrowheads="1"/>
              </p:cNvSpPr>
              <p:nvPr/>
            </p:nvSpPr>
            <p:spPr bwMode="auto">
              <a:xfrm>
                <a:off x="352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47" name="Rectangle 291"/>
              <p:cNvSpPr>
                <a:spLocks noChangeArrowheads="1"/>
              </p:cNvSpPr>
              <p:nvPr/>
            </p:nvSpPr>
            <p:spPr bwMode="auto">
              <a:xfrm>
                <a:off x="320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48" name="Rectangle 292"/>
              <p:cNvSpPr>
                <a:spLocks noChangeArrowheads="1"/>
              </p:cNvSpPr>
              <p:nvPr/>
            </p:nvSpPr>
            <p:spPr bwMode="auto">
              <a:xfrm>
                <a:off x="288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49" name="Rectangle 293"/>
              <p:cNvSpPr>
                <a:spLocks noChangeArrowheads="1"/>
              </p:cNvSpPr>
              <p:nvPr/>
            </p:nvSpPr>
            <p:spPr bwMode="auto">
              <a:xfrm>
                <a:off x="256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50" name="Rectangle 294"/>
              <p:cNvSpPr>
                <a:spLocks noChangeArrowheads="1"/>
              </p:cNvSpPr>
              <p:nvPr/>
            </p:nvSpPr>
            <p:spPr bwMode="auto">
              <a:xfrm>
                <a:off x="224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51" name="Rectangle 295"/>
              <p:cNvSpPr>
                <a:spLocks noChangeArrowheads="1"/>
              </p:cNvSpPr>
              <p:nvPr/>
            </p:nvSpPr>
            <p:spPr bwMode="auto">
              <a:xfrm>
                <a:off x="192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52" name="Rectangle 296"/>
              <p:cNvSpPr>
                <a:spLocks noChangeArrowheads="1"/>
              </p:cNvSpPr>
              <p:nvPr/>
            </p:nvSpPr>
            <p:spPr bwMode="auto">
              <a:xfrm>
                <a:off x="160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53" name="Rectangle 297"/>
              <p:cNvSpPr>
                <a:spLocks noChangeArrowheads="1"/>
              </p:cNvSpPr>
              <p:nvPr/>
            </p:nvSpPr>
            <p:spPr bwMode="auto">
              <a:xfrm>
                <a:off x="128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54" name="Rectangle 298"/>
              <p:cNvSpPr>
                <a:spLocks noChangeArrowheads="1"/>
              </p:cNvSpPr>
              <p:nvPr/>
            </p:nvSpPr>
            <p:spPr bwMode="auto">
              <a:xfrm>
                <a:off x="96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55" name="Rectangle 299"/>
              <p:cNvSpPr>
                <a:spLocks noChangeArrowheads="1"/>
              </p:cNvSpPr>
              <p:nvPr/>
            </p:nvSpPr>
            <p:spPr bwMode="auto">
              <a:xfrm>
                <a:off x="64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56" name="Rectangle 300"/>
              <p:cNvSpPr>
                <a:spLocks noChangeArrowheads="1"/>
              </p:cNvSpPr>
              <p:nvPr/>
            </p:nvSpPr>
            <p:spPr bwMode="auto">
              <a:xfrm>
                <a:off x="32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57" name="Rectangle 301"/>
              <p:cNvSpPr>
                <a:spLocks noChangeArrowheads="1"/>
              </p:cNvSpPr>
              <p:nvPr/>
            </p:nvSpPr>
            <p:spPr bwMode="auto">
              <a:xfrm>
                <a:off x="0" y="260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58" name="Rectangle 302"/>
              <p:cNvSpPr>
                <a:spLocks noChangeArrowheads="1"/>
              </p:cNvSpPr>
              <p:nvPr/>
            </p:nvSpPr>
            <p:spPr bwMode="auto">
              <a:xfrm>
                <a:off x="352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59" name="Rectangle 303"/>
              <p:cNvSpPr>
                <a:spLocks noChangeArrowheads="1"/>
              </p:cNvSpPr>
              <p:nvPr/>
            </p:nvSpPr>
            <p:spPr bwMode="auto">
              <a:xfrm>
                <a:off x="320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60" name="Rectangle 304"/>
              <p:cNvSpPr>
                <a:spLocks noChangeArrowheads="1"/>
              </p:cNvSpPr>
              <p:nvPr/>
            </p:nvSpPr>
            <p:spPr bwMode="auto">
              <a:xfrm>
                <a:off x="288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61" name="Rectangle 305"/>
              <p:cNvSpPr>
                <a:spLocks noChangeArrowheads="1"/>
              </p:cNvSpPr>
              <p:nvPr/>
            </p:nvSpPr>
            <p:spPr bwMode="auto">
              <a:xfrm>
                <a:off x="256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62" name="Rectangle 306"/>
              <p:cNvSpPr>
                <a:spLocks noChangeArrowheads="1"/>
              </p:cNvSpPr>
              <p:nvPr/>
            </p:nvSpPr>
            <p:spPr bwMode="auto">
              <a:xfrm>
                <a:off x="224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63" name="Rectangle 307"/>
              <p:cNvSpPr>
                <a:spLocks noChangeArrowheads="1"/>
              </p:cNvSpPr>
              <p:nvPr/>
            </p:nvSpPr>
            <p:spPr bwMode="auto">
              <a:xfrm>
                <a:off x="192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64" name="Rectangle 308"/>
              <p:cNvSpPr>
                <a:spLocks noChangeArrowheads="1"/>
              </p:cNvSpPr>
              <p:nvPr/>
            </p:nvSpPr>
            <p:spPr bwMode="auto">
              <a:xfrm>
                <a:off x="160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65" name="Rectangle 309"/>
              <p:cNvSpPr>
                <a:spLocks noChangeArrowheads="1"/>
              </p:cNvSpPr>
              <p:nvPr/>
            </p:nvSpPr>
            <p:spPr bwMode="auto">
              <a:xfrm>
                <a:off x="128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66" name="Rectangle 310"/>
              <p:cNvSpPr>
                <a:spLocks noChangeArrowheads="1"/>
              </p:cNvSpPr>
              <p:nvPr/>
            </p:nvSpPr>
            <p:spPr bwMode="auto">
              <a:xfrm>
                <a:off x="96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67" name="Rectangle 311"/>
              <p:cNvSpPr>
                <a:spLocks noChangeArrowheads="1"/>
              </p:cNvSpPr>
              <p:nvPr/>
            </p:nvSpPr>
            <p:spPr bwMode="auto">
              <a:xfrm>
                <a:off x="64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68" name="Rectangle 312"/>
              <p:cNvSpPr>
                <a:spLocks noChangeArrowheads="1"/>
              </p:cNvSpPr>
              <p:nvPr/>
            </p:nvSpPr>
            <p:spPr bwMode="auto">
              <a:xfrm>
                <a:off x="32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69" name="Rectangle 313"/>
              <p:cNvSpPr>
                <a:spLocks noChangeArrowheads="1"/>
              </p:cNvSpPr>
              <p:nvPr/>
            </p:nvSpPr>
            <p:spPr bwMode="auto">
              <a:xfrm>
                <a:off x="0" y="228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70" name="Rectangle 314"/>
              <p:cNvSpPr>
                <a:spLocks noChangeArrowheads="1"/>
              </p:cNvSpPr>
              <p:nvPr/>
            </p:nvSpPr>
            <p:spPr bwMode="auto">
              <a:xfrm>
                <a:off x="352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71" name="Rectangle 315"/>
              <p:cNvSpPr>
                <a:spLocks noChangeArrowheads="1"/>
              </p:cNvSpPr>
              <p:nvPr/>
            </p:nvSpPr>
            <p:spPr bwMode="auto">
              <a:xfrm>
                <a:off x="320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72" name="Rectangle 316"/>
              <p:cNvSpPr>
                <a:spLocks noChangeArrowheads="1"/>
              </p:cNvSpPr>
              <p:nvPr/>
            </p:nvSpPr>
            <p:spPr bwMode="auto">
              <a:xfrm>
                <a:off x="288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73" name="Rectangle 317"/>
              <p:cNvSpPr>
                <a:spLocks noChangeArrowheads="1"/>
              </p:cNvSpPr>
              <p:nvPr/>
            </p:nvSpPr>
            <p:spPr bwMode="auto">
              <a:xfrm>
                <a:off x="256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74" name="Rectangle 318"/>
              <p:cNvSpPr>
                <a:spLocks noChangeArrowheads="1"/>
              </p:cNvSpPr>
              <p:nvPr/>
            </p:nvSpPr>
            <p:spPr bwMode="auto">
              <a:xfrm>
                <a:off x="224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75" name="Rectangle 319"/>
              <p:cNvSpPr>
                <a:spLocks noChangeArrowheads="1"/>
              </p:cNvSpPr>
              <p:nvPr/>
            </p:nvSpPr>
            <p:spPr bwMode="auto">
              <a:xfrm>
                <a:off x="192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76" name="Rectangle 320"/>
              <p:cNvSpPr>
                <a:spLocks noChangeArrowheads="1"/>
              </p:cNvSpPr>
              <p:nvPr/>
            </p:nvSpPr>
            <p:spPr bwMode="auto">
              <a:xfrm>
                <a:off x="160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77" name="Rectangle 321"/>
              <p:cNvSpPr>
                <a:spLocks noChangeArrowheads="1"/>
              </p:cNvSpPr>
              <p:nvPr/>
            </p:nvSpPr>
            <p:spPr bwMode="auto">
              <a:xfrm>
                <a:off x="128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78" name="Rectangle 322"/>
              <p:cNvSpPr>
                <a:spLocks noChangeArrowheads="1"/>
              </p:cNvSpPr>
              <p:nvPr/>
            </p:nvSpPr>
            <p:spPr bwMode="auto">
              <a:xfrm>
                <a:off x="96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79" name="Rectangle 323"/>
              <p:cNvSpPr>
                <a:spLocks noChangeArrowheads="1"/>
              </p:cNvSpPr>
              <p:nvPr/>
            </p:nvSpPr>
            <p:spPr bwMode="auto">
              <a:xfrm>
                <a:off x="64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80" name="Rectangle 324"/>
              <p:cNvSpPr>
                <a:spLocks noChangeArrowheads="1"/>
              </p:cNvSpPr>
              <p:nvPr/>
            </p:nvSpPr>
            <p:spPr bwMode="auto">
              <a:xfrm>
                <a:off x="32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81" name="Rectangle 325"/>
              <p:cNvSpPr>
                <a:spLocks noChangeArrowheads="1"/>
              </p:cNvSpPr>
              <p:nvPr/>
            </p:nvSpPr>
            <p:spPr bwMode="auto">
              <a:xfrm>
                <a:off x="0" y="195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82" name="Rectangle 326"/>
              <p:cNvSpPr>
                <a:spLocks noChangeArrowheads="1"/>
              </p:cNvSpPr>
              <p:nvPr/>
            </p:nvSpPr>
            <p:spPr bwMode="auto">
              <a:xfrm>
                <a:off x="352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83" name="Rectangle 327"/>
              <p:cNvSpPr>
                <a:spLocks noChangeArrowheads="1"/>
              </p:cNvSpPr>
              <p:nvPr/>
            </p:nvSpPr>
            <p:spPr bwMode="auto">
              <a:xfrm>
                <a:off x="320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84" name="Rectangle 328"/>
              <p:cNvSpPr>
                <a:spLocks noChangeArrowheads="1"/>
              </p:cNvSpPr>
              <p:nvPr/>
            </p:nvSpPr>
            <p:spPr bwMode="auto">
              <a:xfrm>
                <a:off x="288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85" name="Rectangle 329"/>
              <p:cNvSpPr>
                <a:spLocks noChangeArrowheads="1"/>
              </p:cNvSpPr>
              <p:nvPr/>
            </p:nvSpPr>
            <p:spPr bwMode="auto">
              <a:xfrm>
                <a:off x="256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86" name="Rectangle 330"/>
              <p:cNvSpPr>
                <a:spLocks noChangeArrowheads="1"/>
              </p:cNvSpPr>
              <p:nvPr/>
            </p:nvSpPr>
            <p:spPr bwMode="auto">
              <a:xfrm>
                <a:off x="224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87" name="Rectangle 331"/>
              <p:cNvSpPr>
                <a:spLocks noChangeArrowheads="1"/>
              </p:cNvSpPr>
              <p:nvPr/>
            </p:nvSpPr>
            <p:spPr bwMode="auto">
              <a:xfrm>
                <a:off x="192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88" name="Rectangle 332"/>
              <p:cNvSpPr>
                <a:spLocks noChangeArrowheads="1"/>
              </p:cNvSpPr>
              <p:nvPr/>
            </p:nvSpPr>
            <p:spPr bwMode="auto">
              <a:xfrm>
                <a:off x="160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89" name="Rectangle 333"/>
              <p:cNvSpPr>
                <a:spLocks noChangeArrowheads="1"/>
              </p:cNvSpPr>
              <p:nvPr/>
            </p:nvSpPr>
            <p:spPr bwMode="auto">
              <a:xfrm>
                <a:off x="128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90" name="Rectangle 334"/>
              <p:cNvSpPr>
                <a:spLocks noChangeArrowheads="1"/>
              </p:cNvSpPr>
              <p:nvPr/>
            </p:nvSpPr>
            <p:spPr bwMode="auto">
              <a:xfrm>
                <a:off x="96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91" name="Rectangle 335"/>
              <p:cNvSpPr>
                <a:spLocks noChangeArrowheads="1"/>
              </p:cNvSpPr>
              <p:nvPr/>
            </p:nvSpPr>
            <p:spPr bwMode="auto">
              <a:xfrm>
                <a:off x="64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92" name="Rectangle 336"/>
              <p:cNvSpPr>
                <a:spLocks noChangeArrowheads="1"/>
              </p:cNvSpPr>
              <p:nvPr/>
            </p:nvSpPr>
            <p:spPr bwMode="auto">
              <a:xfrm>
                <a:off x="32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93" name="Rectangle 337"/>
              <p:cNvSpPr>
                <a:spLocks noChangeArrowheads="1"/>
              </p:cNvSpPr>
              <p:nvPr/>
            </p:nvSpPr>
            <p:spPr bwMode="auto">
              <a:xfrm>
                <a:off x="0" y="163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94" name="Rectangle 338"/>
              <p:cNvSpPr>
                <a:spLocks noChangeArrowheads="1"/>
              </p:cNvSpPr>
              <p:nvPr/>
            </p:nvSpPr>
            <p:spPr bwMode="auto">
              <a:xfrm>
                <a:off x="352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95" name="Rectangle 339"/>
              <p:cNvSpPr>
                <a:spLocks noChangeArrowheads="1"/>
              </p:cNvSpPr>
              <p:nvPr/>
            </p:nvSpPr>
            <p:spPr bwMode="auto">
              <a:xfrm>
                <a:off x="320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96" name="Rectangle 340"/>
              <p:cNvSpPr>
                <a:spLocks noChangeArrowheads="1"/>
              </p:cNvSpPr>
              <p:nvPr/>
            </p:nvSpPr>
            <p:spPr bwMode="auto">
              <a:xfrm>
                <a:off x="288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97" name="Rectangle 341"/>
              <p:cNvSpPr>
                <a:spLocks noChangeArrowheads="1"/>
              </p:cNvSpPr>
              <p:nvPr/>
            </p:nvSpPr>
            <p:spPr bwMode="auto">
              <a:xfrm>
                <a:off x="256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98" name="Rectangle 342"/>
              <p:cNvSpPr>
                <a:spLocks noChangeArrowheads="1"/>
              </p:cNvSpPr>
              <p:nvPr/>
            </p:nvSpPr>
            <p:spPr bwMode="auto">
              <a:xfrm>
                <a:off x="224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99" name="Rectangle 343"/>
              <p:cNvSpPr>
                <a:spLocks noChangeArrowheads="1"/>
              </p:cNvSpPr>
              <p:nvPr/>
            </p:nvSpPr>
            <p:spPr bwMode="auto">
              <a:xfrm>
                <a:off x="192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00" name="Rectangle 344"/>
              <p:cNvSpPr>
                <a:spLocks noChangeArrowheads="1"/>
              </p:cNvSpPr>
              <p:nvPr/>
            </p:nvSpPr>
            <p:spPr bwMode="auto">
              <a:xfrm>
                <a:off x="160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01" name="Rectangle 345"/>
              <p:cNvSpPr>
                <a:spLocks noChangeArrowheads="1"/>
              </p:cNvSpPr>
              <p:nvPr/>
            </p:nvSpPr>
            <p:spPr bwMode="auto">
              <a:xfrm>
                <a:off x="128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02" name="Rectangle 346"/>
              <p:cNvSpPr>
                <a:spLocks noChangeArrowheads="1"/>
              </p:cNvSpPr>
              <p:nvPr/>
            </p:nvSpPr>
            <p:spPr bwMode="auto">
              <a:xfrm>
                <a:off x="96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03" name="Rectangle 347"/>
              <p:cNvSpPr>
                <a:spLocks noChangeArrowheads="1"/>
              </p:cNvSpPr>
              <p:nvPr/>
            </p:nvSpPr>
            <p:spPr bwMode="auto">
              <a:xfrm>
                <a:off x="64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04" name="Rectangle 348"/>
              <p:cNvSpPr>
                <a:spLocks noChangeArrowheads="1"/>
              </p:cNvSpPr>
              <p:nvPr/>
            </p:nvSpPr>
            <p:spPr bwMode="auto">
              <a:xfrm>
                <a:off x="32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05" name="Rectangle 349"/>
              <p:cNvSpPr>
                <a:spLocks noChangeArrowheads="1"/>
              </p:cNvSpPr>
              <p:nvPr/>
            </p:nvSpPr>
            <p:spPr bwMode="auto">
              <a:xfrm>
                <a:off x="0" y="1304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06" name="Rectangle 350"/>
              <p:cNvSpPr>
                <a:spLocks noChangeArrowheads="1"/>
              </p:cNvSpPr>
              <p:nvPr/>
            </p:nvSpPr>
            <p:spPr bwMode="auto">
              <a:xfrm>
                <a:off x="352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07" name="Rectangle 351"/>
              <p:cNvSpPr>
                <a:spLocks noChangeArrowheads="1"/>
              </p:cNvSpPr>
              <p:nvPr/>
            </p:nvSpPr>
            <p:spPr bwMode="auto">
              <a:xfrm>
                <a:off x="320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08" name="Rectangle 352"/>
              <p:cNvSpPr>
                <a:spLocks noChangeArrowheads="1"/>
              </p:cNvSpPr>
              <p:nvPr/>
            </p:nvSpPr>
            <p:spPr bwMode="auto">
              <a:xfrm>
                <a:off x="288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09" name="Rectangle 353"/>
              <p:cNvSpPr>
                <a:spLocks noChangeArrowheads="1"/>
              </p:cNvSpPr>
              <p:nvPr/>
            </p:nvSpPr>
            <p:spPr bwMode="auto">
              <a:xfrm>
                <a:off x="256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10" name="Rectangle 354"/>
              <p:cNvSpPr>
                <a:spLocks noChangeArrowheads="1"/>
              </p:cNvSpPr>
              <p:nvPr/>
            </p:nvSpPr>
            <p:spPr bwMode="auto">
              <a:xfrm>
                <a:off x="224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11" name="Rectangle 355"/>
              <p:cNvSpPr>
                <a:spLocks noChangeArrowheads="1"/>
              </p:cNvSpPr>
              <p:nvPr/>
            </p:nvSpPr>
            <p:spPr bwMode="auto">
              <a:xfrm>
                <a:off x="192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12" name="Rectangle 356"/>
              <p:cNvSpPr>
                <a:spLocks noChangeArrowheads="1"/>
              </p:cNvSpPr>
              <p:nvPr/>
            </p:nvSpPr>
            <p:spPr bwMode="auto">
              <a:xfrm>
                <a:off x="160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13" name="Rectangle 357"/>
              <p:cNvSpPr>
                <a:spLocks noChangeArrowheads="1"/>
              </p:cNvSpPr>
              <p:nvPr/>
            </p:nvSpPr>
            <p:spPr bwMode="auto">
              <a:xfrm>
                <a:off x="128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14" name="Rectangle 358"/>
              <p:cNvSpPr>
                <a:spLocks noChangeArrowheads="1"/>
              </p:cNvSpPr>
              <p:nvPr/>
            </p:nvSpPr>
            <p:spPr bwMode="auto">
              <a:xfrm>
                <a:off x="96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15" name="Rectangle 359"/>
              <p:cNvSpPr>
                <a:spLocks noChangeArrowheads="1"/>
              </p:cNvSpPr>
              <p:nvPr/>
            </p:nvSpPr>
            <p:spPr bwMode="auto">
              <a:xfrm>
                <a:off x="64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16" name="Rectangle 360"/>
              <p:cNvSpPr>
                <a:spLocks noChangeArrowheads="1"/>
              </p:cNvSpPr>
              <p:nvPr/>
            </p:nvSpPr>
            <p:spPr bwMode="auto">
              <a:xfrm>
                <a:off x="32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17" name="Rectangle 361"/>
              <p:cNvSpPr>
                <a:spLocks noChangeArrowheads="1"/>
              </p:cNvSpPr>
              <p:nvPr/>
            </p:nvSpPr>
            <p:spPr bwMode="auto">
              <a:xfrm>
                <a:off x="0" y="978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18" name="Rectangle 362"/>
              <p:cNvSpPr>
                <a:spLocks noChangeArrowheads="1"/>
              </p:cNvSpPr>
              <p:nvPr/>
            </p:nvSpPr>
            <p:spPr bwMode="auto">
              <a:xfrm>
                <a:off x="352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19" name="Rectangle 363"/>
              <p:cNvSpPr>
                <a:spLocks noChangeArrowheads="1"/>
              </p:cNvSpPr>
              <p:nvPr/>
            </p:nvSpPr>
            <p:spPr bwMode="auto">
              <a:xfrm>
                <a:off x="320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20" name="Rectangle 364"/>
              <p:cNvSpPr>
                <a:spLocks noChangeArrowheads="1"/>
              </p:cNvSpPr>
              <p:nvPr/>
            </p:nvSpPr>
            <p:spPr bwMode="auto">
              <a:xfrm>
                <a:off x="288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21" name="Rectangle 365"/>
              <p:cNvSpPr>
                <a:spLocks noChangeArrowheads="1"/>
              </p:cNvSpPr>
              <p:nvPr/>
            </p:nvSpPr>
            <p:spPr bwMode="auto">
              <a:xfrm>
                <a:off x="256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22" name="Rectangle 366"/>
              <p:cNvSpPr>
                <a:spLocks noChangeArrowheads="1"/>
              </p:cNvSpPr>
              <p:nvPr/>
            </p:nvSpPr>
            <p:spPr bwMode="auto">
              <a:xfrm>
                <a:off x="224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23" name="Rectangle 367"/>
              <p:cNvSpPr>
                <a:spLocks noChangeArrowheads="1"/>
              </p:cNvSpPr>
              <p:nvPr/>
            </p:nvSpPr>
            <p:spPr bwMode="auto">
              <a:xfrm>
                <a:off x="192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24" name="Rectangle 368"/>
              <p:cNvSpPr>
                <a:spLocks noChangeArrowheads="1"/>
              </p:cNvSpPr>
              <p:nvPr/>
            </p:nvSpPr>
            <p:spPr bwMode="auto">
              <a:xfrm>
                <a:off x="160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25" name="Rectangle 369"/>
              <p:cNvSpPr>
                <a:spLocks noChangeArrowheads="1"/>
              </p:cNvSpPr>
              <p:nvPr/>
            </p:nvSpPr>
            <p:spPr bwMode="auto">
              <a:xfrm>
                <a:off x="128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26" name="Rectangle 370"/>
              <p:cNvSpPr>
                <a:spLocks noChangeArrowheads="1"/>
              </p:cNvSpPr>
              <p:nvPr/>
            </p:nvSpPr>
            <p:spPr bwMode="auto">
              <a:xfrm>
                <a:off x="96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27" name="Rectangle 371"/>
              <p:cNvSpPr>
                <a:spLocks noChangeArrowheads="1"/>
              </p:cNvSpPr>
              <p:nvPr/>
            </p:nvSpPr>
            <p:spPr bwMode="auto">
              <a:xfrm>
                <a:off x="64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28" name="Rectangle 372"/>
              <p:cNvSpPr>
                <a:spLocks noChangeArrowheads="1"/>
              </p:cNvSpPr>
              <p:nvPr/>
            </p:nvSpPr>
            <p:spPr bwMode="auto">
              <a:xfrm>
                <a:off x="32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29" name="Rectangle 373"/>
              <p:cNvSpPr>
                <a:spLocks noChangeArrowheads="1"/>
              </p:cNvSpPr>
              <p:nvPr/>
            </p:nvSpPr>
            <p:spPr bwMode="auto">
              <a:xfrm>
                <a:off x="0" y="652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30" name="Rectangle 374"/>
              <p:cNvSpPr>
                <a:spLocks noChangeArrowheads="1"/>
              </p:cNvSpPr>
              <p:nvPr/>
            </p:nvSpPr>
            <p:spPr bwMode="auto">
              <a:xfrm>
                <a:off x="352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31" name="Rectangle 375"/>
              <p:cNvSpPr>
                <a:spLocks noChangeArrowheads="1"/>
              </p:cNvSpPr>
              <p:nvPr/>
            </p:nvSpPr>
            <p:spPr bwMode="auto">
              <a:xfrm>
                <a:off x="320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32" name="Rectangle 376"/>
              <p:cNvSpPr>
                <a:spLocks noChangeArrowheads="1"/>
              </p:cNvSpPr>
              <p:nvPr/>
            </p:nvSpPr>
            <p:spPr bwMode="auto">
              <a:xfrm>
                <a:off x="288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33" name="Rectangle 377"/>
              <p:cNvSpPr>
                <a:spLocks noChangeArrowheads="1"/>
              </p:cNvSpPr>
              <p:nvPr/>
            </p:nvSpPr>
            <p:spPr bwMode="auto">
              <a:xfrm>
                <a:off x="256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34" name="Rectangle 378"/>
              <p:cNvSpPr>
                <a:spLocks noChangeArrowheads="1"/>
              </p:cNvSpPr>
              <p:nvPr/>
            </p:nvSpPr>
            <p:spPr bwMode="auto">
              <a:xfrm>
                <a:off x="224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35" name="Rectangle 379"/>
              <p:cNvSpPr>
                <a:spLocks noChangeArrowheads="1"/>
              </p:cNvSpPr>
              <p:nvPr/>
            </p:nvSpPr>
            <p:spPr bwMode="auto">
              <a:xfrm>
                <a:off x="192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36" name="Rectangle 380"/>
              <p:cNvSpPr>
                <a:spLocks noChangeArrowheads="1"/>
              </p:cNvSpPr>
              <p:nvPr/>
            </p:nvSpPr>
            <p:spPr bwMode="auto">
              <a:xfrm>
                <a:off x="160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37" name="Rectangle 381"/>
              <p:cNvSpPr>
                <a:spLocks noChangeArrowheads="1"/>
              </p:cNvSpPr>
              <p:nvPr/>
            </p:nvSpPr>
            <p:spPr bwMode="auto">
              <a:xfrm>
                <a:off x="128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38" name="Rectangle 382"/>
              <p:cNvSpPr>
                <a:spLocks noChangeArrowheads="1"/>
              </p:cNvSpPr>
              <p:nvPr/>
            </p:nvSpPr>
            <p:spPr bwMode="auto">
              <a:xfrm>
                <a:off x="96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39" name="Rectangle 383"/>
              <p:cNvSpPr>
                <a:spLocks noChangeArrowheads="1"/>
              </p:cNvSpPr>
              <p:nvPr/>
            </p:nvSpPr>
            <p:spPr bwMode="auto">
              <a:xfrm>
                <a:off x="64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40" name="Rectangle 384"/>
              <p:cNvSpPr>
                <a:spLocks noChangeArrowheads="1"/>
              </p:cNvSpPr>
              <p:nvPr/>
            </p:nvSpPr>
            <p:spPr bwMode="auto">
              <a:xfrm>
                <a:off x="32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41" name="Rectangle 385"/>
              <p:cNvSpPr>
                <a:spLocks noChangeArrowheads="1"/>
              </p:cNvSpPr>
              <p:nvPr/>
            </p:nvSpPr>
            <p:spPr bwMode="auto">
              <a:xfrm>
                <a:off x="0" y="326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42" name="Rectangle 386"/>
              <p:cNvSpPr>
                <a:spLocks noChangeArrowheads="1"/>
              </p:cNvSpPr>
              <p:nvPr/>
            </p:nvSpPr>
            <p:spPr bwMode="auto">
              <a:xfrm>
                <a:off x="352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43" name="Rectangle 387"/>
              <p:cNvSpPr>
                <a:spLocks noChangeArrowheads="1"/>
              </p:cNvSpPr>
              <p:nvPr/>
            </p:nvSpPr>
            <p:spPr bwMode="auto">
              <a:xfrm>
                <a:off x="320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44" name="Rectangle 388"/>
              <p:cNvSpPr>
                <a:spLocks noChangeArrowheads="1"/>
              </p:cNvSpPr>
              <p:nvPr/>
            </p:nvSpPr>
            <p:spPr bwMode="auto">
              <a:xfrm>
                <a:off x="288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45" name="Rectangle 389"/>
              <p:cNvSpPr>
                <a:spLocks noChangeArrowheads="1"/>
              </p:cNvSpPr>
              <p:nvPr/>
            </p:nvSpPr>
            <p:spPr bwMode="auto">
              <a:xfrm>
                <a:off x="256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46" name="Rectangle 390"/>
              <p:cNvSpPr>
                <a:spLocks noChangeArrowheads="1"/>
              </p:cNvSpPr>
              <p:nvPr/>
            </p:nvSpPr>
            <p:spPr bwMode="auto">
              <a:xfrm>
                <a:off x="224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47" name="Rectangle 391"/>
              <p:cNvSpPr>
                <a:spLocks noChangeArrowheads="1"/>
              </p:cNvSpPr>
              <p:nvPr/>
            </p:nvSpPr>
            <p:spPr bwMode="auto">
              <a:xfrm>
                <a:off x="192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48" name="Rectangle 392"/>
              <p:cNvSpPr>
                <a:spLocks noChangeArrowheads="1"/>
              </p:cNvSpPr>
              <p:nvPr/>
            </p:nvSpPr>
            <p:spPr bwMode="auto">
              <a:xfrm>
                <a:off x="160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49" name="Rectangle 393"/>
              <p:cNvSpPr>
                <a:spLocks noChangeArrowheads="1"/>
              </p:cNvSpPr>
              <p:nvPr/>
            </p:nvSpPr>
            <p:spPr bwMode="auto">
              <a:xfrm>
                <a:off x="128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50" name="Rectangle 394"/>
              <p:cNvSpPr>
                <a:spLocks noChangeArrowheads="1"/>
              </p:cNvSpPr>
              <p:nvPr/>
            </p:nvSpPr>
            <p:spPr bwMode="auto">
              <a:xfrm>
                <a:off x="96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51" name="Rectangle 395"/>
              <p:cNvSpPr>
                <a:spLocks noChangeArrowheads="1"/>
              </p:cNvSpPr>
              <p:nvPr/>
            </p:nvSpPr>
            <p:spPr bwMode="auto">
              <a:xfrm>
                <a:off x="64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52" name="Rectangle 396"/>
              <p:cNvSpPr>
                <a:spLocks noChangeArrowheads="1"/>
              </p:cNvSpPr>
              <p:nvPr/>
            </p:nvSpPr>
            <p:spPr bwMode="auto">
              <a:xfrm>
                <a:off x="32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53" name="Rectangle 3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None/>
                </a:pPr>
                <a:endParaRPr lang="zh-CN" altLang="zh-CN" sz="280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54" name="Line 398"/>
              <p:cNvSpPr>
                <a:spLocks noChangeShapeType="1"/>
              </p:cNvSpPr>
              <p:nvPr/>
            </p:nvSpPr>
            <p:spPr bwMode="auto">
              <a:xfrm>
                <a:off x="0" y="0"/>
                <a:ext cx="3840" cy="0"/>
              </a:xfrm>
              <a:prstGeom prst="line">
                <a:avLst/>
              </a:prstGeom>
              <a:noFill/>
              <a:ln w="28575" cap="sq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55" name="Line 399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56" name="Line 400"/>
              <p:cNvSpPr>
                <a:spLocks noChangeShapeType="1"/>
              </p:cNvSpPr>
              <p:nvPr/>
            </p:nvSpPr>
            <p:spPr bwMode="auto">
              <a:xfrm>
                <a:off x="0" y="652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57" name="Line 401"/>
              <p:cNvSpPr>
                <a:spLocks noChangeShapeType="1"/>
              </p:cNvSpPr>
              <p:nvPr/>
            </p:nvSpPr>
            <p:spPr bwMode="auto">
              <a:xfrm>
                <a:off x="0" y="978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58" name="Line 402"/>
              <p:cNvSpPr>
                <a:spLocks noChangeShapeType="1"/>
              </p:cNvSpPr>
              <p:nvPr/>
            </p:nvSpPr>
            <p:spPr bwMode="auto">
              <a:xfrm>
                <a:off x="0" y="1304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59" name="Line 403"/>
              <p:cNvSpPr>
                <a:spLocks noChangeShapeType="1"/>
              </p:cNvSpPr>
              <p:nvPr/>
            </p:nvSpPr>
            <p:spPr bwMode="auto">
              <a:xfrm>
                <a:off x="0" y="1630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60" name="Line 404"/>
              <p:cNvSpPr>
                <a:spLocks noChangeShapeType="1"/>
              </p:cNvSpPr>
              <p:nvPr/>
            </p:nvSpPr>
            <p:spPr bwMode="auto">
              <a:xfrm>
                <a:off x="0" y="1956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61" name="Line 405"/>
              <p:cNvSpPr>
                <a:spLocks noChangeShapeType="1"/>
              </p:cNvSpPr>
              <p:nvPr/>
            </p:nvSpPr>
            <p:spPr bwMode="auto">
              <a:xfrm>
                <a:off x="0" y="2282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62" name="Line 406"/>
              <p:cNvSpPr>
                <a:spLocks noChangeShapeType="1"/>
              </p:cNvSpPr>
              <p:nvPr/>
            </p:nvSpPr>
            <p:spPr bwMode="auto">
              <a:xfrm>
                <a:off x="0" y="2608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63" name="Line 407"/>
              <p:cNvSpPr>
                <a:spLocks noChangeShapeType="1"/>
              </p:cNvSpPr>
              <p:nvPr/>
            </p:nvSpPr>
            <p:spPr bwMode="auto">
              <a:xfrm>
                <a:off x="0" y="2934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64" name="Line 408"/>
              <p:cNvSpPr>
                <a:spLocks noChangeShapeType="1"/>
              </p:cNvSpPr>
              <p:nvPr/>
            </p:nvSpPr>
            <p:spPr bwMode="auto">
              <a:xfrm>
                <a:off x="0" y="3260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65" name="Line 409"/>
              <p:cNvSpPr>
                <a:spLocks noChangeShapeType="1"/>
              </p:cNvSpPr>
              <p:nvPr/>
            </p:nvSpPr>
            <p:spPr bwMode="auto">
              <a:xfrm>
                <a:off x="0" y="3586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66" name="Line 410"/>
              <p:cNvSpPr>
                <a:spLocks noChangeShapeType="1"/>
              </p:cNvSpPr>
              <p:nvPr/>
            </p:nvSpPr>
            <p:spPr bwMode="auto">
              <a:xfrm>
                <a:off x="0" y="3912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67" name="Line 411"/>
              <p:cNvSpPr>
                <a:spLocks noChangeShapeType="1"/>
              </p:cNvSpPr>
              <p:nvPr/>
            </p:nvSpPr>
            <p:spPr bwMode="auto">
              <a:xfrm>
                <a:off x="0" y="4238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68" name="Line 412"/>
              <p:cNvSpPr>
                <a:spLocks noChangeShapeType="1"/>
              </p:cNvSpPr>
              <p:nvPr/>
            </p:nvSpPr>
            <p:spPr bwMode="auto">
              <a:xfrm>
                <a:off x="0" y="4564"/>
                <a:ext cx="3840" cy="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69" name="Line 413"/>
              <p:cNvSpPr>
                <a:spLocks noChangeShapeType="1"/>
              </p:cNvSpPr>
              <p:nvPr/>
            </p:nvSpPr>
            <p:spPr bwMode="auto">
              <a:xfrm>
                <a:off x="0" y="4890"/>
                <a:ext cx="3840" cy="0"/>
              </a:xfrm>
              <a:prstGeom prst="line">
                <a:avLst/>
              </a:prstGeom>
              <a:noFill/>
              <a:ln w="28575" cap="sq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70" name="Line 41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4890"/>
              </a:xfrm>
              <a:prstGeom prst="line">
                <a:avLst/>
              </a:prstGeom>
              <a:noFill/>
              <a:ln w="28575" cap="sq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71" name="Line 415"/>
              <p:cNvSpPr>
                <a:spLocks noChangeShapeType="1"/>
              </p:cNvSpPr>
              <p:nvPr/>
            </p:nvSpPr>
            <p:spPr bwMode="auto">
              <a:xfrm>
                <a:off x="32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72" name="Line 416"/>
              <p:cNvSpPr>
                <a:spLocks noChangeShapeType="1"/>
              </p:cNvSpPr>
              <p:nvPr/>
            </p:nvSpPr>
            <p:spPr bwMode="auto">
              <a:xfrm>
                <a:off x="64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73" name="Line 417"/>
              <p:cNvSpPr>
                <a:spLocks noChangeShapeType="1"/>
              </p:cNvSpPr>
              <p:nvPr/>
            </p:nvSpPr>
            <p:spPr bwMode="auto">
              <a:xfrm>
                <a:off x="96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74" name="Line 418"/>
              <p:cNvSpPr>
                <a:spLocks noChangeShapeType="1"/>
              </p:cNvSpPr>
              <p:nvPr/>
            </p:nvSpPr>
            <p:spPr bwMode="auto">
              <a:xfrm>
                <a:off x="128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75" name="Line 419"/>
              <p:cNvSpPr>
                <a:spLocks noChangeShapeType="1"/>
              </p:cNvSpPr>
              <p:nvPr/>
            </p:nvSpPr>
            <p:spPr bwMode="auto">
              <a:xfrm>
                <a:off x="160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76" name="Line 420"/>
              <p:cNvSpPr>
                <a:spLocks noChangeShapeType="1"/>
              </p:cNvSpPr>
              <p:nvPr/>
            </p:nvSpPr>
            <p:spPr bwMode="auto">
              <a:xfrm>
                <a:off x="192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77" name="Line 421"/>
              <p:cNvSpPr>
                <a:spLocks noChangeShapeType="1"/>
              </p:cNvSpPr>
              <p:nvPr/>
            </p:nvSpPr>
            <p:spPr bwMode="auto">
              <a:xfrm>
                <a:off x="224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78" name="Line 422"/>
              <p:cNvSpPr>
                <a:spLocks noChangeShapeType="1"/>
              </p:cNvSpPr>
              <p:nvPr/>
            </p:nvSpPr>
            <p:spPr bwMode="auto">
              <a:xfrm>
                <a:off x="256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79" name="Line 423"/>
              <p:cNvSpPr>
                <a:spLocks noChangeShapeType="1"/>
              </p:cNvSpPr>
              <p:nvPr/>
            </p:nvSpPr>
            <p:spPr bwMode="auto">
              <a:xfrm>
                <a:off x="288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80" name="Line 424"/>
              <p:cNvSpPr>
                <a:spLocks noChangeShapeType="1"/>
              </p:cNvSpPr>
              <p:nvPr/>
            </p:nvSpPr>
            <p:spPr bwMode="auto">
              <a:xfrm>
                <a:off x="320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81" name="Line 425"/>
              <p:cNvSpPr>
                <a:spLocks noChangeShapeType="1"/>
              </p:cNvSpPr>
              <p:nvPr/>
            </p:nvSpPr>
            <p:spPr bwMode="auto">
              <a:xfrm>
                <a:off x="3520" y="0"/>
                <a:ext cx="0" cy="4890"/>
              </a:xfrm>
              <a:prstGeom prst="line">
                <a:avLst/>
              </a:prstGeom>
              <a:noFill/>
              <a:ln w="12700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882" name="Line 426"/>
              <p:cNvSpPr>
                <a:spLocks noChangeShapeType="1"/>
              </p:cNvSpPr>
              <p:nvPr/>
            </p:nvSpPr>
            <p:spPr bwMode="auto">
              <a:xfrm>
                <a:off x="3840" y="0"/>
                <a:ext cx="0" cy="4890"/>
              </a:xfrm>
              <a:prstGeom prst="line">
                <a:avLst/>
              </a:prstGeom>
              <a:noFill/>
              <a:ln w="28575" cap="sq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9883" name="Line 427"/>
            <p:cNvSpPr>
              <a:spLocks noChangeShapeType="1"/>
            </p:cNvSpPr>
            <p:nvPr/>
          </p:nvSpPr>
          <p:spPr bwMode="auto">
            <a:xfrm>
              <a:off x="136" y="2268"/>
              <a:ext cx="1905" cy="0"/>
            </a:xfrm>
            <a:prstGeom prst="line">
              <a:avLst/>
            </a:prstGeom>
            <a:noFill/>
            <a:ln w="57150" cmpd="sng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84" name="Line 428"/>
            <p:cNvSpPr>
              <a:spLocks noChangeShapeType="1"/>
            </p:cNvSpPr>
            <p:nvPr/>
          </p:nvSpPr>
          <p:spPr bwMode="auto">
            <a:xfrm flipV="1">
              <a:off x="523" y="46"/>
              <a:ext cx="0" cy="2404"/>
            </a:xfrm>
            <a:prstGeom prst="line">
              <a:avLst/>
            </a:prstGeom>
            <a:noFill/>
            <a:ln w="57150" cmpd="sng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85" name="Text Box 429"/>
            <p:cNvSpPr txBox="1">
              <a:spLocks noChangeArrowheads="1"/>
            </p:cNvSpPr>
            <p:nvPr/>
          </p:nvSpPr>
          <p:spPr bwMode="auto">
            <a:xfrm>
              <a:off x="181" y="2314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rgbClr val="FF0000"/>
                  </a:solidFill>
                </a:rPr>
                <a:t>O</a:t>
              </a:r>
            </a:p>
          </p:txBody>
        </p:sp>
      </p:grpSp>
      <p:grpSp>
        <p:nvGrpSpPr>
          <p:cNvPr id="19886" name="Group 430"/>
          <p:cNvGrpSpPr/>
          <p:nvPr/>
        </p:nvGrpSpPr>
        <p:grpSpPr bwMode="auto">
          <a:xfrm>
            <a:off x="900113" y="2060575"/>
            <a:ext cx="935037" cy="2617788"/>
            <a:chOff x="0" y="0"/>
            <a:chExt cx="589" cy="1542"/>
          </a:xfrm>
        </p:grpSpPr>
        <p:sp>
          <p:nvSpPr>
            <p:cNvPr id="19887" name="Line 431"/>
            <p:cNvSpPr>
              <a:spLocks noChangeShapeType="1"/>
            </p:cNvSpPr>
            <p:nvPr/>
          </p:nvSpPr>
          <p:spPr bwMode="auto">
            <a:xfrm flipH="1">
              <a:off x="35" y="0"/>
              <a:ext cx="295" cy="639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88" name="Line 432"/>
            <p:cNvSpPr>
              <a:spLocks noChangeShapeType="1"/>
            </p:cNvSpPr>
            <p:nvPr/>
          </p:nvSpPr>
          <p:spPr bwMode="auto">
            <a:xfrm>
              <a:off x="330" y="0"/>
              <a:ext cx="247" cy="661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89" name="Line 433"/>
            <p:cNvSpPr>
              <a:spLocks noChangeShapeType="1"/>
            </p:cNvSpPr>
            <p:nvPr/>
          </p:nvSpPr>
          <p:spPr bwMode="auto">
            <a:xfrm>
              <a:off x="35" y="635"/>
              <a:ext cx="542" cy="22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90" name="Line 434"/>
            <p:cNvSpPr>
              <a:spLocks noChangeShapeType="1"/>
            </p:cNvSpPr>
            <p:nvPr/>
          </p:nvSpPr>
          <p:spPr bwMode="auto">
            <a:xfrm flipH="1">
              <a:off x="0" y="639"/>
              <a:ext cx="177" cy="353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91" name="Line 435"/>
            <p:cNvSpPr>
              <a:spLocks noChangeShapeType="1"/>
            </p:cNvSpPr>
            <p:nvPr/>
          </p:nvSpPr>
          <p:spPr bwMode="auto">
            <a:xfrm>
              <a:off x="448" y="661"/>
              <a:ext cx="141" cy="330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92" name="Line 436"/>
            <p:cNvSpPr>
              <a:spLocks noChangeShapeType="1"/>
            </p:cNvSpPr>
            <p:nvPr/>
          </p:nvSpPr>
          <p:spPr bwMode="auto">
            <a:xfrm>
              <a:off x="0" y="991"/>
              <a:ext cx="589" cy="0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93" name="Line 437"/>
            <p:cNvSpPr>
              <a:spLocks noChangeShapeType="1"/>
            </p:cNvSpPr>
            <p:nvPr/>
          </p:nvSpPr>
          <p:spPr bwMode="auto">
            <a:xfrm>
              <a:off x="247" y="991"/>
              <a:ext cx="0" cy="551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94" name="Line 438"/>
            <p:cNvSpPr>
              <a:spLocks noChangeShapeType="1"/>
            </p:cNvSpPr>
            <p:nvPr/>
          </p:nvSpPr>
          <p:spPr bwMode="auto">
            <a:xfrm>
              <a:off x="400" y="991"/>
              <a:ext cx="0" cy="551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95" name="Line 439"/>
            <p:cNvSpPr>
              <a:spLocks noChangeShapeType="1"/>
            </p:cNvSpPr>
            <p:nvPr/>
          </p:nvSpPr>
          <p:spPr bwMode="auto">
            <a:xfrm>
              <a:off x="247" y="1542"/>
              <a:ext cx="153" cy="0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896" name="Text Box 440"/>
          <p:cNvSpPr txBox="1">
            <a:spLocks noChangeArrowheads="1"/>
          </p:cNvSpPr>
          <p:nvPr/>
        </p:nvSpPr>
        <p:spPr bwMode="auto">
          <a:xfrm>
            <a:off x="2700338" y="4768850"/>
            <a:ext cx="631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897" name="Text Box 441"/>
          <p:cNvSpPr txBox="1">
            <a:spLocks noChangeArrowheads="1"/>
          </p:cNvSpPr>
          <p:nvPr/>
        </p:nvSpPr>
        <p:spPr bwMode="auto">
          <a:xfrm>
            <a:off x="323850" y="1052513"/>
            <a:ext cx="473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9898" name="Text Box 442"/>
          <p:cNvSpPr txBox="1">
            <a:spLocks noChangeArrowheads="1"/>
          </p:cNvSpPr>
          <p:nvPr/>
        </p:nvSpPr>
        <p:spPr bwMode="auto">
          <a:xfrm>
            <a:off x="1066800" y="4625975"/>
            <a:ext cx="552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899" name="Text Box 443"/>
          <p:cNvSpPr txBox="1">
            <a:spLocks noChangeArrowheads="1"/>
          </p:cNvSpPr>
          <p:nvPr/>
        </p:nvSpPr>
        <p:spPr bwMode="auto">
          <a:xfrm>
            <a:off x="466725" y="4046538"/>
            <a:ext cx="552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19900" name="Group 444"/>
          <p:cNvGrpSpPr/>
          <p:nvPr/>
        </p:nvGrpSpPr>
        <p:grpSpPr bwMode="auto">
          <a:xfrm>
            <a:off x="6300788" y="2060575"/>
            <a:ext cx="896937" cy="2544763"/>
            <a:chOff x="0" y="0"/>
            <a:chExt cx="589" cy="1542"/>
          </a:xfrm>
        </p:grpSpPr>
        <p:sp>
          <p:nvSpPr>
            <p:cNvPr id="19901" name="Line 445"/>
            <p:cNvSpPr>
              <a:spLocks noChangeShapeType="1"/>
            </p:cNvSpPr>
            <p:nvPr/>
          </p:nvSpPr>
          <p:spPr bwMode="auto">
            <a:xfrm flipH="1">
              <a:off x="35" y="0"/>
              <a:ext cx="295" cy="639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02" name="Line 446"/>
            <p:cNvSpPr>
              <a:spLocks noChangeShapeType="1"/>
            </p:cNvSpPr>
            <p:nvPr/>
          </p:nvSpPr>
          <p:spPr bwMode="auto">
            <a:xfrm>
              <a:off x="330" y="0"/>
              <a:ext cx="247" cy="661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03" name="Line 447"/>
            <p:cNvSpPr>
              <a:spLocks noChangeShapeType="1"/>
            </p:cNvSpPr>
            <p:nvPr/>
          </p:nvSpPr>
          <p:spPr bwMode="auto">
            <a:xfrm>
              <a:off x="35" y="635"/>
              <a:ext cx="542" cy="22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04" name="Line 448"/>
            <p:cNvSpPr>
              <a:spLocks noChangeShapeType="1"/>
            </p:cNvSpPr>
            <p:nvPr/>
          </p:nvSpPr>
          <p:spPr bwMode="auto">
            <a:xfrm flipH="1">
              <a:off x="0" y="639"/>
              <a:ext cx="177" cy="353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05" name="Line 449"/>
            <p:cNvSpPr>
              <a:spLocks noChangeShapeType="1"/>
            </p:cNvSpPr>
            <p:nvPr/>
          </p:nvSpPr>
          <p:spPr bwMode="auto">
            <a:xfrm>
              <a:off x="448" y="661"/>
              <a:ext cx="141" cy="330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06" name="Line 450"/>
            <p:cNvSpPr>
              <a:spLocks noChangeShapeType="1"/>
            </p:cNvSpPr>
            <p:nvPr/>
          </p:nvSpPr>
          <p:spPr bwMode="auto">
            <a:xfrm>
              <a:off x="0" y="991"/>
              <a:ext cx="589" cy="0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07" name="Line 451"/>
            <p:cNvSpPr>
              <a:spLocks noChangeShapeType="1"/>
            </p:cNvSpPr>
            <p:nvPr/>
          </p:nvSpPr>
          <p:spPr bwMode="auto">
            <a:xfrm>
              <a:off x="247" y="991"/>
              <a:ext cx="0" cy="551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08" name="Line 452"/>
            <p:cNvSpPr>
              <a:spLocks noChangeShapeType="1"/>
            </p:cNvSpPr>
            <p:nvPr/>
          </p:nvSpPr>
          <p:spPr bwMode="auto">
            <a:xfrm>
              <a:off x="400" y="991"/>
              <a:ext cx="0" cy="551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09" name="Line 453"/>
            <p:cNvSpPr>
              <a:spLocks noChangeShapeType="1"/>
            </p:cNvSpPr>
            <p:nvPr/>
          </p:nvSpPr>
          <p:spPr bwMode="auto">
            <a:xfrm>
              <a:off x="247" y="1542"/>
              <a:ext cx="153" cy="0"/>
            </a:xfrm>
            <a:prstGeom prst="line">
              <a:avLst/>
            </a:prstGeom>
            <a:noFill/>
            <a:ln w="76200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910" name="Text Box 454"/>
          <p:cNvSpPr txBox="1">
            <a:spLocks noChangeArrowheads="1"/>
          </p:cNvSpPr>
          <p:nvPr/>
        </p:nvSpPr>
        <p:spPr bwMode="auto">
          <a:xfrm>
            <a:off x="7632700" y="4695825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911" name="Text Box 455"/>
          <p:cNvSpPr txBox="1">
            <a:spLocks noChangeArrowheads="1"/>
          </p:cNvSpPr>
          <p:nvPr/>
        </p:nvSpPr>
        <p:spPr bwMode="auto">
          <a:xfrm>
            <a:off x="5256213" y="979488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9912" name="Text Box 456"/>
          <p:cNvSpPr txBox="1">
            <a:spLocks noChangeArrowheads="1"/>
          </p:cNvSpPr>
          <p:nvPr/>
        </p:nvSpPr>
        <p:spPr bwMode="auto">
          <a:xfrm>
            <a:off x="6445250" y="4506913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913" name="Text Box 457"/>
          <p:cNvSpPr txBox="1">
            <a:spLocks noChangeArrowheads="1"/>
          </p:cNvSpPr>
          <p:nvPr/>
        </p:nvSpPr>
        <p:spPr bwMode="auto">
          <a:xfrm>
            <a:off x="5399088" y="3973513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914" name="Text Box 458"/>
          <p:cNvSpPr txBox="1">
            <a:spLocks noChangeArrowheads="1"/>
          </p:cNvSpPr>
          <p:nvPr/>
        </p:nvSpPr>
        <p:spPr bwMode="auto">
          <a:xfrm>
            <a:off x="323850" y="333375"/>
            <a:ext cx="8208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/>
              <a:t>4.</a:t>
            </a:r>
            <a:r>
              <a:rPr lang="zh-CN" altLang="en-US" sz="3200" b="1" dirty="0"/>
              <a:t>松树沿</a:t>
            </a:r>
            <a:r>
              <a:rPr lang="en-US" sz="3200" b="1" dirty="0"/>
              <a:t>x</a:t>
            </a:r>
            <a:r>
              <a:rPr lang="zh-CN" altLang="en-US" sz="3200" b="1" dirty="0"/>
              <a:t>轴方向，向右平移</a:t>
            </a:r>
            <a:r>
              <a:rPr lang="en-US" sz="3200" b="1" dirty="0"/>
              <a:t>2</a:t>
            </a:r>
            <a:r>
              <a:rPr lang="zh-CN" altLang="en-US" sz="3200" b="1" dirty="0"/>
              <a:t>个单位长度。</a:t>
            </a:r>
          </a:p>
        </p:txBody>
      </p:sp>
      <p:sp>
        <p:nvSpPr>
          <p:cNvPr id="19915" name="Text Box 459"/>
          <p:cNvSpPr txBox="1">
            <a:spLocks noChangeArrowheads="1"/>
          </p:cNvSpPr>
          <p:nvPr/>
        </p:nvSpPr>
        <p:spPr bwMode="auto">
          <a:xfrm>
            <a:off x="2771775" y="573405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(x,y)</a:t>
            </a:r>
            <a:r>
              <a:rPr lang="en-US" sz="3200" b="1">
                <a:sym typeface="Wingdings" panose="05000000000000000000" pitchFamily="2" charset="2"/>
              </a:rPr>
              <a:t>( __ , __ )?</a:t>
            </a:r>
            <a:endParaRPr lang="zh-CN" altLang="en-US" sz="3200" b="1">
              <a:sym typeface="Wingdings" panose="05000000000000000000" pitchFamily="2" charset="2"/>
            </a:endParaRPr>
          </a:p>
        </p:txBody>
      </p:sp>
      <p:sp>
        <p:nvSpPr>
          <p:cNvPr id="19916" name="Text Box 460"/>
          <p:cNvSpPr txBox="1">
            <a:spLocks noChangeArrowheads="1"/>
          </p:cNvSpPr>
          <p:nvPr/>
        </p:nvSpPr>
        <p:spPr bwMode="auto">
          <a:xfrm>
            <a:off x="4105275" y="5589588"/>
            <a:ext cx="183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x+2</a:t>
            </a:r>
            <a:r>
              <a:rPr lang="en-US" sz="3600" b="1">
                <a:solidFill>
                  <a:srgbClr val="FF3300"/>
                </a:solidFill>
              </a:rPr>
              <a:t>   </a:t>
            </a:r>
            <a:r>
              <a:rPr lang="en-US" sz="3600" b="1">
                <a:solidFill>
                  <a:srgbClr val="FF0000"/>
                </a:solidFill>
              </a:rPr>
              <a:t>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1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oup 2"/>
          <p:cNvGraphicFramePr>
            <a:graphicFrameLocks noGrp="1"/>
          </p:cNvGraphicFramePr>
          <p:nvPr>
            <p:ph sz="half" idx="2"/>
          </p:nvPr>
        </p:nvGraphicFramePr>
        <p:xfrm>
          <a:off x="4572000" y="476250"/>
          <a:ext cx="4572000" cy="4508504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0584" name="Group 104"/>
          <p:cNvGraphicFramePr>
            <a:graphicFrameLocks noGrp="1"/>
          </p:cNvGraphicFramePr>
          <p:nvPr>
            <p:ph sz="half" idx="1"/>
          </p:nvPr>
        </p:nvGraphicFramePr>
        <p:xfrm>
          <a:off x="0" y="476250"/>
          <a:ext cx="4284663" cy="4470403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4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7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46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0686" name="Group 206"/>
          <p:cNvGrpSpPr/>
          <p:nvPr/>
        </p:nvGrpSpPr>
        <p:grpSpPr bwMode="auto">
          <a:xfrm>
            <a:off x="-354013" y="260350"/>
            <a:ext cx="4816476" cy="4513263"/>
            <a:chOff x="0" y="0"/>
            <a:chExt cx="3061" cy="2843"/>
          </a:xfrm>
        </p:grpSpPr>
        <p:sp>
          <p:nvSpPr>
            <p:cNvPr id="20687" name="Text Box 207"/>
            <p:cNvSpPr txBox="1">
              <a:spLocks noChangeArrowheads="1"/>
            </p:cNvSpPr>
            <p:nvPr/>
          </p:nvSpPr>
          <p:spPr bwMode="auto">
            <a:xfrm>
              <a:off x="1655" y="1315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0688" name="Line 208"/>
            <p:cNvSpPr>
              <a:spLocks noChangeShapeType="1"/>
            </p:cNvSpPr>
            <p:nvPr/>
          </p:nvSpPr>
          <p:spPr bwMode="auto">
            <a:xfrm flipV="1">
              <a:off x="0" y="1361"/>
              <a:ext cx="3061" cy="0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9" name="Text Box 209"/>
            <p:cNvSpPr txBox="1">
              <a:spLocks noChangeArrowheads="1"/>
            </p:cNvSpPr>
            <p:nvPr/>
          </p:nvSpPr>
          <p:spPr bwMode="auto">
            <a:xfrm>
              <a:off x="1972" y="1315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0690" name="Text Box 210"/>
            <p:cNvSpPr txBox="1">
              <a:spLocks noChangeArrowheads="1"/>
            </p:cNvSpPr>
            <p:nvPr/>
          </p:nvSpPr>
          <p:spPr bwMode="auto">
            <a:xfrm>
              <a:off x="2290" y="1315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0691" name="Text Box 211"/>
            <p:cNvSpPr txBox="1">
              <a:spLocks noChangeArrowheads="1"/>
            </p:cNvSpPr>
            <p:nvPr/>
          </p:nvSpPr>
          <p:spPr bwMode="auto">
            <a:xfrm>
              <a:off x="2607" y="1315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20692" name="Text Box 212"/>
            <p:cNvSpPr txBox="1">
              <a:spLocks noChangeArrowheads="1"/>
            </p:cNvSpPr>
            <p:nvPr/>
          </p:nvSpPr>
          <p:spPr bwMode="auto">
            <a:xfrm>
              <a:off x="1292" y="952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0693" name="Text Box 213"/>
            <p:cNvSpPr txBox="1">
              <a:spLocks noChangeArrowheads="1"/>
            </p:cNvSpPr>
            <p:nvPr/>
          </p:nvSpPr>
          <p:spPr bwMode="auto">
            <a:xfrm>
              <a:off x="1292" y="1361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0694" name="Text Box 214"/>
            <p:cNvSpPr txBox="1">
              <a:spLocks noChangeArrowheads="1"/>
            </p:cNvSpPr>
            <p:nvPr/>
          </p:nvSpPr>
          <p:spPr bwMode="auto">
            <a:xfrm>
              <a:off x="1292" y="0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20695" name="Text Box 215"/>
            <p:cNvSpPr txBox="1">
              <a:spLocks noChangeArrowheads="1"/>
            </p:cNvSpPr>
            <p:nvPr/>
          </p:nvSpPr>
          <p:spPr bwMode="auto">
            <a:xfrm>
              <a:off x="1292" y="31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0696" name="Text Box 216"/>
            <p:cNvSpPr txBox="1">
              <a:spLocks noChangeArrowheads="1"/>
            </p:cNvSpPr>
            <p:nvPr/>
          </p:nvSpPr>
          <p:spPr bwMode="auto">
            <a:xfrm>
              <a:off x="1292" y="680"/>
              <a:ext cx="317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0697" name="Rectangle 217"/>
            <p:cNvSpPr>
              <a:spLocks noChangeArrowheads="1"/>
            </p:cNvSpPr>
            <p:nvPr/>
          </p:nvSpPr>
          <p:spPr bwMode="auto">
            <a:xfrm>
              <a:off x="612" y="131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–2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698" name="Rectangle 218"/>
            <p:cNvSpPr>
              <a:spLocks noChangeArrowheads="1"/>
            </p:cNvSpPr>
            <p:nvPr/>
          </p:nvSpPr>
          <p:spPr bwMode="auto">
            <a:xfrm>
              <a:off x="930" y="1315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–1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699" name="Rectangle 219"/>
            <p:cNvSpPr>
              <a:spLocks noChangeArrowheads="1"/>
            </p:cNvSpPr>
            <p:nvPr/>
          </p:nvSpPr>
          <p:spPr bwMode="auto">
            <a:xfrm>
              <a:off x="1202" y="1633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–1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00" name="Rectangle 220"/>
            <p:cNvSpPr>
              <a:spLocks noChangeArrowheads="1"/>
            </p:cNvSpPr>
            <p:nvPr/>
          </p:nvSpPr>
          <p:spPr bwMode="auto">
            <a:xfrm>
              <a:off x="1202" y="1996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–2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01" name="Rectangle 221"/>
            <p:cNvSpPr>
              <a:spLocks noChangeArrowheads="1"/>
            </p:cNvSpPr>
            <p:nvPr/>
          </p:nvSpPr>
          <p:spPr bwMode="auto">
            <a:xfrm>
              <a:off x="1202" y="2313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–3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02" name="Rectangle 222"/>
            <p:cNvSpPr>
              <a:spLocks noChangeArrowheads="1"/>
            </p:cNvSpPr>
            <p:nvPr/>
          </p:nvSpPr>
          <p:spPr bwMode="auto">
            <a:xfrm>
              <a:off x="1202" y="2631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–4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03" name="Rectangle 223"/>
            <p:cNvSpPr>
              <a:spLocks noChangeArrowheads="1"/>
            </p:cNvSpPr>
            <p:nvPr/>
          </p:nvSpPr>
          <p:spPr bwMode="auto">
            <a:xfrm>
              <a:off x="295" y="131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–3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04" name="Rectangle 224"/>
            <p:cNvSpPr>
              <a:spLocks noChangeArrowheads="1"/>
            </p:cNvSpPr>
            <p:nvPr/>
          </p:nvSpPr>
          <p:spPr bwMode="auto">
            <a:xfrm>
              <a:off x="0" y="131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–4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</p:grpSp>
      <p:sp>
        <p:nvSpPr>
          <p:cNvPr id="20705" name="Line 225"/>
          <p:cNvSpPr>
            <a:spLocks noChangeShapeType="1"/>
          </p:cNvSpPr>
          <p:nvPr/>
        </p:nvSpPr>
        <p:spPr bwMode="auto">
          <a:xfrm flipV="1">
            <a:off x="6588125" y="333375"/>
            <a:ext cx="0" cy="4535488"/>
          </a:xfrm>
          <a:prstGeom prst="line">
            <a:avLst/>
          </a:prstGeom>
          <a:noFill/>
          <a:ln w="38100" cmpd="sng">
            <a:solidFill>
              <a:srgbClr val="3333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20706" name="Group 226"/>
          <p:cNvGrpSpPr/>
          <p:nvPr/>
        </p:nvGrpSpPr>
        <p:grpSpPr bwMode="auto">
          <a:xfrm>
            <a:off x="4284663" y="333375"/>
            <a:ext cx="4859337" cy="4513263"/>
            <a:chOff x="0" y="0"/>
            <a:chExt cx="3061" cy="2843"/>
          </a:xfrm>
        </p:grpSpPr>
        <p:sp>
          <p:nvSpPr>
            <p:cNvPr id="20707" name="Text Box 227"/>
            <p:cNvSpPr txBox="1">
              <a:spLocks noChangeArrowheads="1"/>
            </p:cNvSpPr>
            <p:nvPr/>
          </p:nvSpPr>
          <p:spPr bwMode="auto">
            <a:xfrm>
              <a:off x="1655" y="1315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1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08" name="Line 228"/>
            <p:cNvSpPr>
              <a:spLocks noChangeShapeType="1"/>
            </p:cNvSpPr>
            <p:nvPr/>
          </p:nvSpPr>
          <p:spPr bwMode="auto">
            <a:xfrm flipV="1">
              <a:off x="0" y="1361"/>
              <a:ext cx="3061" cy="0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9" name="Text Box 229"/>
            <p:cNvSpPr txBox="1">
              <a:spLocks noChangeArrowheads="1"/>
            </p:cNvSpPr>
            <p:nvPr/>
          </p:nvSpPr>
          <p:spPr bwMode="auto">
            <a:xfrm>
              <a:off x="1972" y="1315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2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10" name="Text Box 230"/>
            <p:cNvSpPr txBox="1">
              <a:spLocks noChangeArrowheads="1"/>
            </p:cNvSpPr>
            <p:nvPr/>
          </p:nvSpPr>
          <p:spPr bwMode="auto">
            <a:xfrm>
              <a:off x="2290" y="1315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3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11" name="Text Box 231"/>
            <p:cNvSpPr txBox="1">
              <a:spLocks noChangeArrowheads="1"/>
            </p:cNvSpPr>
            <p:nvPr/>
          </p:nvSpPr>
          <p:spPr bwMode="auto">
            <a:xfrm>
              <a:off x="2607" y="1315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4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12" name="Text Box 232"/>
            <p:cNvSpPr txBox="1">
              <a:spLocks noChangeArrowheads="1"/>
            </p:cNvSpPr>
            <p:nvPr/>
          </p:nvSpPr>
          <p:spPr bwMode="auto">
            <a:xfrm>
              <a:off x="1292" y="952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1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13" name="Text Box 233"/>
            <p:cNvSpPr txBox="1">
              <a:spLocks noChangeArrowheads="1"/>
            </p:cNvSpPr>
            <p:nvPr/>
          </p:nvSpPr>
          <p:spPr bwMode="auto">
            <a:xfrm>
              <a:off x="1292" y="1361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0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14" name="Text Box 234"/>
            <p:cNvSpPr txBox="1">
              <a:spLocks noChangeArrowheads="1"/>
            </p:cNvSpPr>
            <p:nvPr/>
          </p:nvSpPr>
          <p:spPr bwMode="auto">
            <a:xfrm>
              <a:off x="1292" y="0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4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15" name="Text Box 235"/>
            <p:cNvSpPr txBox="1">
              <a:spLocks noChangeArrowheads="1"/>
            </p:cNvSpPr>
            <p:nvPr/>
          </p:nvSpPr>
          <p:spPr bwMode="auto">
            <a:xfrm>
              <a:off x="1292" y="31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3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16" name="Text Box 236"/>
            <p:cNvSpPr txBox="1">
              <a:spLocks noChangeArrowheads="1"/>
            </p:cNvSpPr>
            <p:nvPr/>
          </p:nvSpPr>
          <p:spPr bwMode="auto">
            <a:xfrm>
              <a:off x="1292" y="680"/>
              <a:ext cx="317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2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17" name="Rectangle 237"/>
            <p:cNvSpPr>
              <a:spLocks noChangeArrowheads="1"/>
            </p:cNvSpPr>
            <p:nvPr/>
          </p:nvSpPr>
          <p:spPr bwMode="auto">
            <a:xfrm>
              <a:off x="612" y="131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–2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18" name="Rectangle 238"/>
            <p:cNvSpPr>
              <a:spLocks noChangeArrowheads="1"/>
            </p:cNvSpPr>
            <p:nvPr/>
          </p:nvSpPr>
          <p:spPr bwMode="auto">
            <a:xfrm>
              <a:off x="930" y="1315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–1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19" name="Rectangle 239"/>
            <p:cNvSpPr>
              <a:spLocks noChangeArrowheads="1"/>
            </p:cNvSpPr>
            <p:nvPr/>
          </p:nvSpPr>
          <p:spPr bwMode="auto">
            <a:xfrm>
              <a:off x="1202" y="1633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–1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20" name="Rectangle 240"/>
            <p:cNvSpPr>
              <a:spLocks noChangeArrowheads="1"/>
            </p:cNvSpPr>
            <p:nvPr/>
          </p:nvSpPr>
          <p:spPr bwMode="auto">
            <a:xfrm>
              <a:off x="1202" y="1996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–2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21" name="Rectangle 241"/>
            <p:cNvSpPr>
              <a:spLocks noChangeArrowheads="1"/>
            </p:cNvSpPr>
            <p:nvPr/>
          </p:nvSpPr>
          <p:spPr bwMode="auto">
            <a:xfrm>
              <a:off x="1202" y="2313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–3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22" name="Rectangle 242"/>
            <p:cNvSpPr>
              <a:spLocks noChangeArrowheads="1"/>
            </p:cNvSpPr>
            <p:nvPr/>
          </p:nvSpPr>
          <p:spPr bwMode="auto">
            <a:xfrm>
              <a:off x="1202" y="2631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–4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23" name="Rectangle 243"/>
            <p:cNvSpPr>
              <a:spLocks noChangeArrowheads="1"/>
            </p:cNvSpPr>
            <p:nvPr/>
          </p:nvSpPr>
          <p:spPr bwMode="auto">
            <a:xfrm>
              <a:off x="295" y="131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–3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0724" name="Rectangle 244"/>
            <p:cNvSpPr>
              <a:spLocks noChangeArrowheads="1"/>
            </p:cNvSpPr>
            <p:nvPr/>
          </p:nvSpPr>
          <p:spPr bwMode="auto">
            <a:xfrm>
              <a:off x="0" y="131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Arial" panose="020B0604020202020204" pitchFamily="34" charset="0"/>
                </a:rPr>
                <a:t>–4</a:t>
              </a:r>
              <a:endParaRPr lang="en-US" sz="2400" b="1">
                <a:latin typeface="Arial" panose="020B0604020202020204" pitchFamily="34" charset="0"/>
              </a:endParaRPr>
            </a:p>
          </p:txBody>
        </p:sp>
      </p:grpSp>
      <p:sp>
        <p:nvSpPr>
          <p:cNvPr id="20725" name="Line 245"/>
          <p:cNvSpPr>
            <a:spLocks noChangeShapeType="1"/>
          </p:cNvSpPr>
          <p:nvPr/>
        </p:nvSpPr>
        <p:spPr bwMode="auto">
          <a:xfrm flipV="1">
            <a:off x="1908175" y="333375"/>
            <a:ext cx="0" cy="4535488"/>
          </a:xfrm>
          <a:prstGeom prst="line">
            <a:avLst/>
          </a:prstGeom>
          <a:noFill/>
          <a:ln w="38100" cmpd="sng">
            <a:solidFill>
              <a:srgbClr val="3333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0726" name="WordArt 246"/>
          <p:cNvSpPr>
            <a:spLocks noChangeArrowheads="1" noChangeShapeType="1"/>
          </p:cNvSpPr>
          <p:nvPr/>
        </p:nvSpPr>
        <p:spPr bwMode="auto">
          <a:xfrm rot="5400000">
            <a:off x="-61912" y="646113"/>
            <a:ext cx="1371600" cy="457200"/>
          </a:xfrm>
          <a:prstGeom prst="rect">
            <a:avLst/>
          </a:prstGeom>
        </p:spPr>
        <p:txBody>
          <a:bodyPr spcFirstLastPara="1" vert="wordArtVert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fontAlgn="auto"/>
            <a:r>
              <a:rPr lang="zh-CN" altLang="en-US" sz="3600" b="1" i="1" kern="10" normalizeH="1">
                <a:ln w="19050" cmpd="sng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  <p:sp>
        <p:nvSpPr>
          <p:cNvPr id="20727" name="AutoShape 247"/>
          <p:cNvSpPr>
            <a:spLocks noChangeArrowheads="1"/>
          </p:cNvSpPr>
          <p:nvPr/>
        </p:nvSpPr>
        <p:spPr bwMode="auto">
          <a:xfrm>
            <a:off x="2411413" y="1412875"/>
            <a:ext cx="1368425" cy="1008063"/>
          </a:xfrm>
          <a:prstGeom prst="rtTriangle">
            <a:avLst/>
          </a:prstGeom>
          <a:noFill/>
          <a:ln w="38100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728" name="AutoShape 248"/>
          <p:cNvSpPr>
            <a:spLocks noChangeArrowheads="1"/>
          </p:cNvSpPr>
          <p:nvPr/>
        </p:nvSpPr>
        <p:spPr bwMode="auto">
          <a:xfrm>
            <a:off x="7092950" y="981075"/>
            <a:ext cx="1511300" cy="1008063"/>
          </a:xfrm>
          <a:prstGeom prst="rtTriangle">
            <a:avLst/>
          </a:prstGeom>
          <a:noFill/>
          <a:ln w="38100" cmpd="sng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20729" name="Text Box 249"/>
          <p:cNvSpPr txBox="1">
            <a:spLocks noChangeArrowheads="1"/>
          </p:cNvSpPr>
          <p:nvPr/>
        </p:nvSpPr>
        <p:spPr bwMode="auto">
          <a:xfrm>
            <a:off x="250825" y="5084763"/>
            <a:ext cx="8893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与左图三角形相比，右图中的三角形发生了怎样变化。</a:t>
            </a:r>
          </a:p>
        </p:txBody>
      </p:sp>
      <p:sp>
        <p:nvSpPr>
          <p:cNvPr id="20730" name="AutoShape 250"/>
          <p:cNvSpPr>
            <a:spLocks noChangeArrowheads="1"/>
          </p:cNvSpPr>
          <p:nvPr/>
        </p:nvSpPr>
        <p:spPr bwMode="auto">
          <a:xfrm>
            <a:off x="0" y="5229225"/>
            <a:ext cx="323850" cy="287338"/>
          </a:xfrm>
          <a:prstGeom prst="rightArrow">
            <a:avLst>
              <a:gd name="adj1" fmla="val 50000"/>
              <a:gd name="adj2" fmla="val 28177"/>
            </a:avLst>
          </a:prstGeom>
          <a:solidFill>
            <a:srgbClr val="0066FF"/>
          </a:solidFill>
          <a:ln w="38100" cmpd="sng">
            <a:solidFill>
              <a:srgbClr val="0066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731" name="AutoShape 251"/>
          <p:cNvSpPr>
            <a:spLocks noChangeArrowheads="1"/>
          </p:cNvSpPr>
          <p:nvPr/>
        </p:nvSpPr>
        <p:spPr bwMode="auto">
          <a:xfrm>
            <a:off x="0" y="6092825"/>
            <a:ext cx="323850" cy="287338"/>
          </a:xfrm>
          <a:prstGeom prst="rightArrow">
            <a:avLst>
              <a:gd name="adj1" fmla="val 50000"/>
              <a:gd name="adj2" fmla="val 28177"/>
            </a:avLst>
          </a:prstGeom>
          <a:solidFill>
            <a:srgbClr val="0066FF"/>
          </a:solidFill>
          <a:ln w="38100" cmpd="sng">
            <a:solidFill>
              <a:srgbClr val="0066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732" name="Text Box 252"/>
          <p:cNvSpPr txBox="1">
            <a:spLocks noChangeArrowheads="1"/>
          </p:cNvSpPr>
          <p:nvPr/>
        </p:nvSpPr>
        <p:spPr bwMode="auto">
          <a:xfrm>
            <a:off x="338139" y="5976937"/>
            <a:ext cx="7993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右图中的直角三角形顶点的坐标发生怎样变化。</a:t>
            </a:r>
          </a:p>
        </p:txBody>
      </p:sp>
      <p:sp>
        <p:nvSpPr>
          <p:cNvPr id="20733" name="Text Box 253"/>
          <p:cNvSpPr txBox="1">
            <a:spLocks noChangeArrowheads="1"/>
          </p:cNvSpPr>
          <p:nvPr/>
        </p:nvSpPr>
        <p:spPr bwMode="auto">
          <a:xfrm>
            <a:off x="2987675" y="1052513"/>
            <a:ext cx="3455988" cy="57943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(x,y)</a:t>
            </a:r>
            <a:r>
              <a:rPr lang="en-US" sz="3200" b="1">
                <a:sym typeface="Wingdings" panose="05000000000000000000" pitchFamily="2" charset="2"/>
              </a:rPr>
              <a:t>( </a:t>
            </a:r>
            <a:r>
              <a:rPr lang="en-US" sz="3200" b="1">
                <a:solidFill>
                  <a:srgbClr val="FF0000"/>
                </a:solidFill>
                <a:sym typeface="Wingdings" panose="05000000000000000000" pitchFamily="2" charset="2"/>
              </a:rPr>
              <a:t>x,y+1</a:t>
            </a:r>
            <a:r>
              <a:rPr lang="en-US" sz="3200" b="1">
                <a:sym typeface="Wingdings" panose="05000000000000000000" pitchFamily="2" charset="2"/>
              </a:rPr>
              <a:t> )?</a:t>
            </a:r>
            <a:endParaRPr lang="zh-CN" altLang="en-US" sz="3200" b="1"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3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>
            <p:ph sz="half" idx="2"/>
          </p:nvPr>
        </p:nvGraphicFramePr>
        <p:xfrm>
          <a:off x="4572000" y="476250"/>
          <a:ext cx="4572000" cy="4508504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1608" name="Group 104"/>
          <p:cNvGraphicFramePr>
            <a:graphicFrameLocks noGrp="1"/>
          </p:cNvGraphicFramePr>
          <p:nvPr>
            <p:ph sz="half" idx="1"/>
          </p:nvPr>
        </p:nvGraphicFramePr>
        <p:xfrm>
          <a:off x="0" y="476250"/>
          <a:ext cx="4284663" cy="4470403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4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7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46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1710" name="Group 206"/>
          <p:cNvGrpSpPr/>
          <p:nvPr/>
        </p:nvGrpSpPr>
        <p:grpSpPr bwMode="auto">
          <a:xfrm>
            <a:off x="-354013" y="260350"/>
            <a:ext cx="4816476" cy="4513263"/>
            <a:chOff x="0" y="0"/>
            <a:chExt cx="3061" cy="2843"/>
          </a:xfrm>
        </p:grpSpPr>
        <p:sp>
          <p:nvSpPr>
            <p:cNvPr id="21711" name="Text Box 207"/>
            <p:cNvSpPr txBox="1">
              <a:spLocks noChangeArrowheads="1"/>
            </p:cNvSpPr>
            <p:nvPr/>
          </p:nvSpPr>
          <p:spPr bwMode="auto">
            <a:xfrm>
              <a:off x="1655" y="1315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1712" name="Line 208"/>
            <p:cNvSpPr>
              <a:spLocks noChangeShapeType="1"/>
            </p:cNvSpPr>
            <p:nvPr/>
          </p:nvSpPr>
          <p:spPr bwMode="auto">
            <a:xfrm flipV="1">
              <a:off x="0" y="1361"/>
              <a:ext cx="3061" cy="0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13" name="Text Box 209"/>
            <p:cNvSpPr txBox="1">
              <a:spLocks noChangeArrowheads="1"/>
            </p:cNvSpPr>
            <p:nvPr/>
          </p:nvSpPr>
          <p:spPr bwMode="auto">
            <a:xfrm>
              <a:off x="1972" y="1315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1714" name="Text Box 210"/>
            <p:cNvSpPr txBox="1">
              <a:spLocks noChangeArrowheads="1"/>
            </p:cNvSpPr>
            <p:nvPr/>
          </p:nvSpPr>
          <p:spPr bwMode="auto">
            <a:xfrm>
              <a:off x="2290" y="1315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1715" name="Text Box 211"/>
            <p:cNvSpPr txBox="1">
              <a:spLocks noChangeArrowheads="1"/>
            </p:cNvSpPr>
            <p:nvPr/>
          </p:nvSpPr>
          <p:spPr bwMode="auto">
            <a:xfrm>
              <a:off x="2607" y="1315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21716" name="Text Box 212"/>
            <p:cNvSpPr txBox="1">
              <a:spLocks noChangeArrowheads="1"/>
            </p:cNvSpPr>
            <p:nvPr/>
          </p:nvSpPr>
          <p:spPr bwMode="auto">
            <a:xfrm>
              <a:off x="1292" y="952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1717" name="Text Box 213"/>
            <p:cNvSpPr txBox="1">
              <a:spLocks noChangeArrowheads="1"/>
            </p:cNvSpPr>
            <p:nvPr/>
          </p:nvSpPr>
          <p:spPr bwMode="auto">
            <a:xfrm>
              <a:off x="1292" y="1361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1718" name="Text Box 214"/>
            <p:cNvSpPr txBox="1">
              <a:spLocks noChangeArrowheads="1"/>
            </p:cNvSpPr>
            <p:nvPr/>
          </p:nvSpPr>
          <p:spPr bwMode="auto">
            <a:xfrm>
              <a:off x="1292" y="0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21719" name="Text Box 215"/>
            <p:cNvSpPr txBox="1">
              <a:spLocks noChangeArrowheads="1"/>
            </p:cNvSpPr>
            <p:nvPr/>
          </p:nvSpPr>
          <p:spPr bwMode="auto">
            <a:xfrm>
              <a:off x="1292" y="31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1720" name="Text Box 216"/>
            <p:cNvSpPr txBox="1">
              <a:spLocks noChangeArrowheads="1"/>
            </p:cNvSpPr>
            <p:nvPr/>
          </p:nvSpPr>
          <p:spPr bwMode="auto">
            <a:xfrm>
              <a:off x="1292" y="680"/>
              <a:ext cx="317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1721" name="Rectangle 217"/>
            <p:cNvSpPr>
              <a:spLocks noChangeArrowheads="1"/>
            </p:cNvSpPr>
            <p:nvPr/>
          </p:nvSpPr>
          <p:spPr bwMode="auto">
            <a:xfrm>
              <a:off x="612" y="131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–2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22" name="Rectangle 218"/>
            <p:cNvSpPr>
              <a:spLocks noChangeArrowheads="1"/>
            </p:cNvSpPr>
            <p:nvPr/>
          </p:nvSpPr>
          <p:spPr bwMode="auto">
            <a:xfrm>
              <a:off x="930" y="1315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–1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23" name="Rectangle 219"/>
            <p:cNvSpPr>
              <a:spLocks noChangeArrowheads="1"/>
            </p:cNvSpPr>
            <p:nvPr/>
          </p:nvSpPr>
          <p:spPr bwMode="auto">
            <a:xfrm>
              <a:off x="1202" y="1633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–1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24" name="Rectangle 220"/>
            <p:cNvSpPr>
              <a:spLocks noChangeArrowheads="1"/>
            </p:cNvSpPr>
            <p:nvPr/>
          </p:nvSpPr>
          <p:spPr bwMode="auto">
            <a:xfrm>
              <a:off x="1202" y="1996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–2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25" name="Rectangle 221"/>
            <p:cNvSpPr>
              <a:spLocks noChangeArrowheads="1"/>
            </p:cNvSpPr>
            <p:nvPr/>
          </p:nvSpPr>
          <p:spPr bwMode="auto">
            <a:xfrm>
              <a:off x="1202" y="2313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–3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26" name="Rectangle 222"/>
            <p:cNvSpPr>
              <a:spLocks noChangeArrowheads="1"/>
            </p:cNvSpPr>
            <p:nvPr/>
          </p:nvSpPr>
          <p:spPr bwMode="auto">
            <a:xfrm>
              <a:off x="1202" y="2631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–4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27" name="Rectangle 223"/>
            <p:cNvSpPr>
              <a:spLocks noChangeArrowheads="1"/>
            </p:cNvSpPr>
            <p:nvPr/>
          </p:nvSpPr>
          <p:spPr bwMode="auto">
            <a:xfrm>
              <a:off x="295" y="131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–3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28" name="Rectangle 224"/>
            <p:cNvSpPr>
              <a:spLocks noChangeArrowheads="1"/>
            </p:cNvSpPr>
            <p:nvPr/>
          </p:nvSpPr>
          <p:spPr bwMode="auto">
            <a:xfrm>
              <a:off x="0" y="131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–4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</p:grpSp>
      <p:sp>
        <p:nvSpPr>
          <p:cNvPr id="21729" name="Line 225"/>
          <p:cNvSpPr>
            <a:spLocks noChangeShapeType="1"/>
          </p:cNvSpPr>
          <p:nvPr/>
        </p:nvSpPr>
        <p:spPr bwMode="auto">
          <a:xfrm flipV="1">
            <a:off x="6588125" y="333375"/>
            <a:ext cx="0" cy="4535488"/>
          </a:xfrm>
          <a:prstGeom prst="line">
            <a:avLst/>
          </a:prstGeom>
          <a:noFill/>
          <a:ln w="38100" cmpd="sng">
            <a:solidFill>
              <a:srgbClr val="3333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21730" name="Group 226"/>
          <p:cNvGrpSpPr/>
          <p:nvPr/>
        </p:nvGrpSpPr>
        <p:grpSpPr bwMode="auto">
          <a:xfrm>
            <a:off x="4284663" y="333375"/>
            <a:ext cx="4859337" cy="4513263"/>
            <a:chOff x="0" y="0"/>
            <a:chExt cx="3061" cy="2843"/>
          </a:xfrm>
        </p:grpSpPr>
        <p:sp>
          <p:nvSpPr>
            <p:cNvPr id="21731" name="Text Box 227"/>
            <p:cNvSpPr txBox="1">
              <a:spLocks noChangeArrowheads="1"/>
            </p:cNvSpPr>
            <p:nvPr/>
          </p:nvSpPr>
          <p:spPr bwMode="auto">
            <a:xfrm>
              <a:off x="1655" y="1315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32" name="Line 228"/>
            <p:cNvSpPr>
              <a:spLocks noChangeShapeType="1"/>
            </p:cNvSpPr>
            <p:nvPr/>
          </p:nvSpPr>
          <p:spPr bwMode="auto">
            <a:xfrm flipV="1">
              <a:off x="0" y="1361"/>
              <a:ext cx="3061" cy="0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3" name="Text Box 229"/>
            <p:cNvSpPr txBox="1">
              <a:spLocks noChangeArrowheads="1"/>
            </p:cNvSpPr>
            <p:nvPr/>
          </p:nvSpPr>
          <p:spPr bwMode="auto">
            <a:xfrm>
              <a:off x="1972" y="1315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34" name="Text Box 230"/>
            <p:cNvSpPr txBox="1">
              <a:spLocks noChangeArrowheads="1"/>
            </p:cNvSpPr>
            <p:nvPr/>
          </p:nvSpPr>
          <p:spPr bwMode="auto">
            <a:xfrm>
              <a:off x="2290" y="1315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35" name="Text Box 231"/>
            <p:cNvSpPr txBox="1">
              <a:spLocks noChangeArrowheads="1"/>
            </p:cNvSpPr>
            <p:nvPr/>
          </p:nvSpPr>
          <p:spPr bwMode="auto">
            <a:xfrm>
              <a:off x="2607" y="1315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36" name="Text Box 232"/>
            <p:cNvSpPr txBox="1">
              <a:spLocks noChangeArrowheads="1"/>
            </p:cNvSpPr>
            <p:nvPr/>
          </p:nvSpPr>
          <p:spPr bwMode="auto">
            <a:xfrm>
              <a:off x="1292" y="952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37" name="Text Box 233"/>
            <p:cNvSpPr txBox="1">
              <a:spLocks noChangeArrowheads="1"/>
            </p:cNvSpPr>
            <p:nvPr/>
          </p:nvSpPr>
          <p:spPr bwMode="auto">
            <a:xfrm>
              <a:off x="1292" y="1361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0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38" name="Text Box 234"/>
            <p:cNvSpPr txBox="1">
              <a:spLocks noChangeArrowheads="1"/>
            </p:cNvSpPr>
            <p:nvPr/>
          </p:nvSpPr>
          <p:spPr bwMode="auto">
            <a:xfrm>
              <a:off x="1292" y="0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39" name="Text Box 235"/>
            <p:cNvSpPr txBox="1">
              <a:spLocks noChangeArrowheads="1"/>
            </p:cNvSpPr>
            <p:nvPr/>
          </p:nvSpPr>
          <p:spPr bwMode="auto">
            <a:xfrm>
              <a:off x="1292" y="31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40" name="Text Box 236"/>
            <p:cNvSpPr txBox="1">
              <a:spLocks noChangeArrowheads="1"/>
            </p:cNvSpPr>
            <p:nvPr/>
          </p:nvSpPr>
          <p:spPr bwMode="auto">
            <a:xfrm>
              <a:off x="1292" y="680"/>
              <a:ext cx="317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41" name="Rectangle 237"/>
            <p:cNvSpPr>
              <a:spLocks noChangeArrowheads="1"/>
            </p:cNvSpPr>
            <p:nvPr/>
          </p:nvSpPr>
          <p:spPr bwMode="auto">
            <a:xfrm>
              <a:off x="612" y="131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–2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42" name="Rectangle 238"/>
            <p:cNvSpPr>
              <a:spLocks noChangeArrowheads="1"/>
            </p:cNvSpPr>
            <p:nvPr/>
          </p:nvSpPr>
          <p:spPr bwMode="auto">
            <a:xfrm>
              <a:off x="930" y="1315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–1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43" name="Rectangle 239"/>
            <p:cNvSpPr>
              <a:spLocks noChangeArrowheads="1"/>
            </p:cNvSpPr>
            <p:nvPr/>
          </p:nvSpPr>
          <p:spPr bwMode="auto">
            <a:xfrm>
              <a:off x="1202" y="1633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–1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44" name="Rectangle 240"/>
            <p:cNvSpPr>
              <a:spLocks noChangeArrowheads="1"/>
            </p:cNvSpPr>
            <p:nvPr/>
          </p:nvSpPr>
          <p:spPr bwMode="auto">
            <a:xfrm>
              <a:off x="1202" y="1996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–2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45" name="Rectangle 241"/>
            <p:cNvSpPr>
              <a:spLocks noChangeArrowheads="1"/>
            </p:cNvSpPr>
            <p:nvPr/>
          </p:nvSpPr>
          <p:spPr bwMode="auto">
            <a:xfrm>
              <a:off x="1202" y="2313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–3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46" name="Rectangle 242"/>
            <p:cNvSpPr>
              <a:spLocks noChangeArrowheads="1"/>
            </p:cNvSpPr>
            <p:nvPr/>
          </p:nvSpPr>
          <p:spPr bwMode="auto">
            <a:xfrm>
              <a:off x="1202" y="2631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–4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47" name="Rectangle 243"/>
            <p:cNvSpPr>
              <a:spLocks noChangeArrowheads="1"/>
            </p:cNvSpPr>
            <p:nvPr/>
          </p:nvSpPr>
          <p:spPr bwMode="auto">
            <a:xfrm>
              <a:off x="295" y="131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–3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  <p:sp>
          <p:nvSpPr>
            <p:cNvPr id="21748" name="Rectangle 244"/>
            <p:cNvSpPr>
              <a:spLocks noChangeArrowheads="1"/>
            </p:cNvSpPr>
            <p:nvPr/>
          </p:nvSpPr>
          <p:spPr bwMode="auto">
            <a:xfrm>
              <a:off x="0" y="131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–4</a:t>
              </a:r>
              <a:endParaRPr lang="zh-CN" altLang="en-US" sz="2400" b="1">
                <a:latin typeface="Arial" panose="020B0604020202020204" pitchFamily="34" charset="0"/>
              </a:endParaRPr>
            </a:p>
          </p:txBody>
        </p:sp>
      </p:grpSp>
      <p:sp>
        <p:nvSpPr>
          <p:cNvPr id="21749" name="Line 245"/>
          <p:cNvSpPr>
            <a:spLocks noChangeShapeType="1"/>
          </p:cNvSpPr>
          <p:nvPr/>
        </p:nvSpPr>
        <p:spPr bwMode="auto">
          <a:xfrm flipV="1">
            <a:off x="1908175" y="333375"/>
            <a:ext cx="0" cy="4535488"/>
          </a:xfrm>
          <a:prstGeom prst="line">
            <a:avLst/>
          </a:prstGeom>
          <a:noFill/>
          <a:ln w="38100" cmpd="sng">
            <a:solidFill>
              <a:srgbClr val="3333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1750" name="WordArt 246"/>
          <p:cNvSpPr>
            <a:spLocks noChangeArrowheads="1" noChangeShapeType="1"/>
          </p:cNvSpPr>
          <p:nvPr/>
        </p:nvSpPr>
        <p:spPr bwMode="auto">
          <a:xfrm rot="5400000">
            <a:off x="-61912" y="646113"/>
            <a:ext cx="1371600" cy="457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i="1">
                <a:ln w="9525" cmpd="sng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  <p:sp>
        <p:nvSpPr>
          <p:cNvPr id="21751" name="AutoShape 247"/>
          <p:cNvSpPr>
            <a:spLocks noChangeArrowheads="1"/>
          </p:cNvSpPr>
          <p:nvPr/>
        </p:nvSpPr>
        <p:spPr bwMode="auto">
          <a:xfrm>
            <a:off x="2411413" y="1412875"/>
            <a:ext cx="1368425" cy="1008063"/>
          </a:xfrm>
          <a:prstGeom prst="rtTriangle">
            <a:avLst/>
          </a:prstGeom>
          <a:noFill/>
          <a:ln w="38100" cmpd="sng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752" name="AutoShape 248"/>
          <p:cNvSpPr>
            <a:spLocks noChangeArrowheads="1"/>
          </p:cNvSpPr>
          <p:nvPr/>
        </p:nvSpPr>
        <p:spPr bwMode="auto">
          <a:xfrm>
            <a:off x="6084888" y="1484313"/>
            <a:ext cx="1511300" cy="1008062"/>
          </a:xfrm>
          <a:prstGeom prst="rtTriangle">
            <a:avLst/>
          </a:prstGeom>
          <a:noFill/>
          <a:ln w="38100" cmpd="sng">
            <a:solidFill>
              <a:srgbClr val="8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21753" name="Text Box 249"/>
          <p:cNvSpPr txBox="1">
            <a:spLocks noChangeArrowheads="1"/>
          </p:cNvSpPr>
          <p:nvPr/>
        </p:nvSpPr>
        <p:spPr bwMode="auto">
          <a:xfrm>
            <a:off x="0" y="5157788"/>
            <a:ext cx="49688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latin typeface="Arial" panose="020B0604020202020204" pitchFamily="34" charset="0"/>
              </a:rPr>
              <a:t>与</a:t>
            </a:r>
            <a:r>
              <a:rPr lang="zh-CN" altLang="en-US" sz="3200" b="1" dirty="0">
                <a:latin typeface="Arial" panose="020B0604020202020204" pitchFamily="34" charset="0"/>
              </a:rPr>
              <a:t>左图三角形相比，右图中的三角形发生了怎样变化。</a:t>
            </a:r>
          </a:p>
        </p:txBody>
      </p:sp>
      <p:sp>
        <p:nvSpPr>
          <p:cNvPr id="21754" name="Text Box 250"/>
          <p:cNvSpPr txBox="1">
            <a:spLocks noChangeArrowheads="1"/>
          </p:cNvSpPr>
          <p:nvPr/>
        </p:nvSpPr>
        <p:spPr bwMode="auto">
          <a:xfrm>
            <a:off x="5435600" y="5229225"/>
            <a:ext cx="34575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右图中的直角三角形顶点的坐标发生怎样变化。</a:t>
            </a:r>
          </a:p>
        </p:txBody>
      </p:sp>
      <p:sp>
        <p:nvSpPr>
          <p:cNvPr id="21755" name="Text Box 251"/>
          <p:cNvSpPr txBox="1">
            <a:spLocks noChangeArrowheads="1"/>
          </p:cNvSpPr>
          <p:nvPr/>
        </p:nvSpPr>
        <p:spPr bwMode="auto">
          <a:xfrm>
            <a:off x="2627313" y="3500438"/>
            <a:ext cx="3455987" cy="57943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(x,y)</a:t>
            </a:r>
            <a:r>
              <a:rPr lang="en-US" sz="3200" b="1">
                <a:sym typeface="Wingdings" panose="05000000000000000000" pitchFamily="2" charset="2"/>
              </a:rPr>
              <a:t>(</a:t>
            </a:r>
            <a:r>
              <a:rPr lang="en-US" sz="3200" b="1">
                <a:solidFill>
                  <a:srgbClr val="FF0000"/>
                </a:solidFill>
                <a:sym typeface="Wingdings" panose="05000000000000000000" pitchFamily="2" charset="2"/>
              </a:rPr>
              <a:t>x-2, y</a:t>
            </a:r>
            <a:r>
              <a:rPr lang="en-US" sz="3200" b="1">
                <a:sym typeface="Wingdings" panose="05000000000000000000" pitchFamily="2" charset="2"/>
              </a:rPr>
              <a:t> )</a:t>
            </a:r>
            <a:endParaRPr lang="zh-CN" altLang="en-US" sz="3200" b="1"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5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356475" cy="4525963"/>
          </a:xfrm>
        </p:spPr>
        <p:txBody>
          <a:bodyPr/>
          <a:lstStyle/>
          <a:p>
            <a:r>
              <a:rPr lang="zh-CN" altLang="en-US" sz="5400"/>
              <a:t>作业：46页A组3题，B组2题</a:t>
            </a:r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5373688"/>
            <a:ext cx="1219200" cy="12192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r>
              <a:rPr lang="zh-CN" altLang="en-US" sz="2800" dirty="0">
                <a:solidFill>
                  <a:srgbClr val="FF3300"/>
                </a:solidFill>
              </a:rPr>
              <a:t>学习目标：</a:t>
            </a:r>
          </a:p>
          <a:p>
            <a:r>
              <a:rPr lang="zh-CN" altLang="en-US" sz="2800" dirty="0">
                <a:solidFill>
                  <a:srgbClr val="FF3300"/>
                </a:solidFill>
              </a:rPr>
              <a:t>1.经理探索点的平移与点的坐标变化之间的关系的过程，掌握点平移变换后的坐标变化规律。</a:t>
            </a:r>
          </a:p>
          <a:p>
            <a:r>
              <a:rPr lang="zh-CN" altLang="en-US" sz="2800" dirty="0">
                <a:solidFill>
                  <a:srgbClr val="FF3300"/>
                </a:solidFill>
              </a:rPr>
              <a:t>2.通过探索图形上点的坐标变化与图形变换之间的关系，进一步体会数形结合的数学思想。</a:t>
            </a:r>
          </a:p>
          <a:p>
            <a:r>
              <a:rPr lang="zh-CN" altLang="en-US" sz="2800" dirty="0">
                <a:solidFill>
                  <a:srgbClr val="FF3300"/>
                </a:solidFill>
              </a:rPr>
              <a:t>重点：</a:t>
            </a:r>
          </a:p>
          <a:p>
            <a:r>
              <a:rPr lang="zh-CN" altLang="en-US" sz="2800" dirty="0">
                <a:solidFill>
                  <a:srgbClr val="FF3300"/>
                </a:solidFill>
              </a:rPr>
              <a:t>感受图形变换后点的坐标的变化规律</a:t>
            </a:r>
          </a:p>
          <a:p>
            <a:r>
              <a:rPr lang="zh-CN" altLang="en-US" sz="2800" dirty="0">
                <a:solidFill>
                  <a:srgbClr val="FF3300"/>
                </a:solidFill>
              </a:rPr>
              <a:t>难点：</a:t>
            </a:r>
          </a:p>
          <a:p>
            <a:r>
              <a:rPr lang="zh-CN" altLang="en-US" sz="2800" dirty="0">
                <a:solidFill>
                  <a:srgbClr val="FF3300"/>
                </a:solidFill>
              </a:rPr>
              <a:t>图形变换与坐标变换之间的关系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图片1"/>
          <p:cNvPicPr>
            <a:picLocks noChangeAspect="1" noChangeArrowheads="1"/>
          </p:cNvPicPr>
          <p:nvPr/>
        </p:nvPicPr>
        <p:blipFill>
          <a:blip r:embed="rId2" cstate="email"/>
          <a:srcRect b="24779"/>
          <a:stretch>
            <a:fillRect/>
          </a:stretch>
        </p:blipFill>
        <p:spPr bwMode="auto">
          <a:xfrm>
            <a:off x="3924300" y="1844675"/>
            <a:ext cx="4460875" cy="3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700338" y="404813"/>
            <a:ext cx="57261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</a:rPr>
              <a:t>        </a:t>
            </a:r>
            <a:r>
              <a:rPr lang="zh-CN" altLang="en-US" sz="2400" b="1" dirty="0">
                <a:latin typeface="Arial" panose="020B0604020202020204" pitchFamily="34" charset="0"/>
              </a:rPr>
              <a:t>问题</a:t>
            </a:r>
            <a:r>
              <a:rPr lang="en-US" altLang="zh-CN" sz="2400" b="1" dirty="0">
                <a:latin typeface="Arial" panose="020B0604020202020204" pitchFamily="34" charset="0"/>
              </a:rPr>
              <a:t>1  </a:t>
            </a:r>
            <a:r>
              <a:rPr lang="zh-CN" altLang="en-US" sz="2400" b="1" dirty="0">
                <a:latin typeface="Arial" panose="020B0604020202020204" pitchFamily="34" charset="0"/>
              </a:rPr>
              <a:t>图</a:t>
            </a:r>
            <a:r>
              <a:rPr lang="en-US" altLang="zh-CN" sz="2400" b="1" dirty="0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中</a:t>
            </a:r>
            <a:r>
              <a:rPr lang="en-US" altLang="zh-CN" sz="2400" b="1" dirty="0">
                <a:latin typeface="Arial" panose="020B0604020202020204" pitchFamily="34" charset="0"/>
              </a:rPr>
              <a:t>,△AOB</a:t>
            </a:r>
            <a:r>
              <a:rPr lang="zh-CN" altLang="en-US" sz="2400" b="1" dirty="0">
                <a:latin typeface="Arial" panose="020B0604020202020204" pitchFamily="34" charset="0"/>
              </a:rPr>
              <a:t>沿</a:t>
            </a:r>
            <a:r>
              <a:rPr lang="en-US" altLang="zh-CN" sz="2400" b="1" dirty="0">
                <a:latin typeface="Arial" panose="020B0604020202020204" pitchFamily="34" charset="0"/>
              </a:rPr>
              <a:t>x</a:t>
            </a:r>
            <a:r>
              <a:rPr lang="zh-CN" altLang="en-US" sz="2400" b="1" dirty="0">
                <a:latin typeface="Arial" panose="020B0604020202020204" pitchFamily="34" charset="0"/>
              </a:rPr>
              <a:t>轴向右平移</a:t>
            </a:r>
            <a:r>
              <a:rPr lang="en-US" altLang="zh-CN" sz="2400" b="1" dirty="0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个单位之后</a:t>
            </a:r>
            <a:r>
              <a:rPr lang="en-US" altLang="zh-CN" sz="2400" b="1" dirty="0">
                <a:latin typeface="Arial" panose="020B0604020202020204" pitchFamily="34" charset="0"/>
              </a:rPr>
              <a:t>,</a:t>
            </a:r>
            <a:r>
              <a:rPr lang="zh-CN" altLang="en-US" sz="2400" b="1" dirty="0">
                <a:latin typeface="Arial" panose="020B0604020202020204" pitchFamily="34" charset="0"/>
              </a:rPr>
              <a:t>得到△</a:t>
            </a:r>
            <a:r>
              <a:rPr lang="en-US" altLang="zh-CN" sz="2400" b="1" dirty="0">
                <a:latin typeface="Arial" panose="020B0604020202020204" pitchFamily="34" charset="0"/>
              </a:rPr>
              <a:t>A’O’B’.</a:t>
            </a:r>
            <a:r>
              <a:rPr lang="zh-CN" altLang="en-US" sz="2400" b="1" dirty="0">
                <a:latin typeface="Arial" panose="020B0604020202020204" pitchFamily="34" charset="0"/>
              </a:rPr>
              <a:t>三个顶点的坐标有什么变化呢</a:t>
            </a:r>
            <a:r>
              <a:rPr lang="en-US" altLang="zh-CN" sz="2400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932363" y="27670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645275" y="44227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5</a:t>
            </a:r>
          </a:p>
        </p:txBody>
      </p:sp>
      <p:grpSp>
        <p:nvGrpSpPr>
          <p:cNvPr id="6150" name="Group 6"/>
          <p:cNvGrpSpPr/>
          <p:nvPr/>
        </p:nvGrpSpPr>
        <p:grpSpPr bwMode="auto">
          <a:xfrm>
            <a:off x="5195888" y="3224213"/>
            <a:ext cx="1281112" cy="1228725"/>
            <a:chOff x="0" y="0"/>
            <a:chExt cx="807" cy="774"/>
          </a:xfrm>
        </p:grpSpPr>
        <p:sp>
          <p:nvSpPr>
            <p:cNvPr id="6151" name="未知"/>
            <p:cNvSpPr/>
            <p:nvPr/>
          </p:nvSpPr>
          <p:spPr bwMode="auto">
            <a:xfrm>
              <a:off x="0" y="0"/>
              <a:ext cx="399" cy="774"/>
            </a:xfrm>
            <a:custGeom>
              <a:avLst/>
              <a:gdLst>
                <a:gd name="T0" fmla="*/ 399 w 399"/>
                <a:gd name="T1" fmla="*/ 0 h 774"/>
                <a:gd name="T2" fmla="*/ 0 w 399"/>
                <a:gd name="T3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9" h="774">
                  <a:moveTo>
                    <a:pt x="399" y="0"/>
                  </a:moveTo>
                  <a:lnTo>
                    <a:pt x="0" y="774"/>
                  </a:ln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52" name="未知"/>
            <p:cNvSpPr/>
            <p:nvPr/>
          </p:nvSpPr>
          <p:spPr bwMode="auto">
            <a:xfrm>
              <a:off x="405" y="3"/>
              <a:ext cx="402" cy="765"/>
            </a:xfrm>
            <a:custGeom>
              <a:avLst/>
              <a:gdLst>
                <a:gd name="T0" fmla="*/ 0 w 402"/>
                <a:gd name="T1" fmla="*/ 0 h 765"/>
                <a:gd name="T2" fmla="*/ 402 w 402"/>
                <a:gd name="T3" fmla="*/ 76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2" h="765">
                  <a:moveTo>
                    <a:pt x="0" y="0"/>
                  </a:moveTo>
                  <a:lnTo>
                    <a:pt x="402" y="765"/>
                  </a:ln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153" name="Group 9"/>
          <p:cNvGrpSpPr/>
          <p:nvPr/>
        </p:nvGrpSpPr>
        <p:grpSpPr bwMode="auto">
          <a:xfrm>
            <a:off x="5192713" y="3211513"/>
            <a:ext cx="1281112" cy="1228725"/>
            <a:chOff x="0" y="0"/>
            <a:chExt cx="807" cy="774"/>
          </a:xfrm>
        </p:grpSpPr>
        <p:sp>
          <p:nvSpPr>
            <p:cNvPr id="6154" name="未知"/>
            <p:cNvSpPr/>
            <p:nvPr/>
          </p:nvSpPr>
          <p:spPr bwMode="auto">
            <a:xfrm>
              <a:off x="0" y="0"/>
              <a:ext cx="399" cy="774"/>
            </a:xfrm>
            <a:custGeom>
              <a:avLst/>
              <a:gdLst>
                <a:gd name="T0" fmla="*/ 399 w 399"/>
                <a:gd name="T1" fmla="*/ 0 h 774"/>
                <a:gd name="T2" fmla="*/ 0 w 399"/>
                <a:gd name="T3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9" h="774">
                  <a:moveTo>
                    <a:pt x="399" y="0"/>
                  </a:moveTo>
                  <a:lnTo>
                    <a:pt x="0" y="774"/>
                  </a:lnTo>
                </a:path>
              </a:pathLst>
            </a:custGeom>
            <a:noFill/>
            <a:ln w="38100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55" name="未知"/>
            <p:cNvSpPr/>
            <p:nvPr/>
          </p:nvSpPr>
          <p:spPr bwMode="auto">
            <a:xfrm>
              <a:off x="405" y="3"/>
              <a:ext cx="402" cy="765"/>
            </a:xfrm>
            <a:custGeom>
              <a:avLst/>
              <a:gdLst>
                <a:gd name="T0" fmla="*/ 0 w 402"/>
                <a:gd name="T1" fmla="*/ 0 h 765"/>
                <a:gd name="T2" fmla="*/ 402 w 402"/>
                <a:gd name="T3" fmla="*/ 76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2" h="765">
                  <a:moveTo>
                    <a:pt x="0" y="0"/>
                  </a:moveTo>
                  <a:lnTo>
                    <a:pt x="402" y="765"/>
                  </a:lnTo>
                </a:path>
              </a:pathLst>
            </a:custGeom>
            <a:noFill/>
            <a:ln w="38100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651500" y="29114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300788" y="44227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B</a:t>
            </a:r>
          </a:p>
        </p:txBody>
      </p:sp>
      <p:grpSp>
        <p:nvGrpSpPr>
          <p:cNvPr id="6158" name="Group 14"/>
          <p:cNvGrpSpPr/>
          <p:nvPr/>
        </p:nvGrpSpPr>
        <p:grpSpPr bwMode="auto">
          <a:xfrm>
            <a:off x="5940425" y="2919413"/>
            <a:ext cx="1727200" cy="1878012"/>
            <a:chOff x="0" y="0"/>
            <a:chExt cx="1088" cy="1183"/>
          </a:xfrm>
        </p:grpSpPr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408" y="0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latin typeface="Arial" panose="020B0604020202020204" pitchFamily="34" charset="0"/>
                </a:rPr>
                <a:t>A’</a:t>
              </a: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816" y="952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latin typeface="Arial" panose="020B0604020202020204" pitchFamily="34" charset="0"/>
                </a:rPr>
                <a:t>B’</a:t>
              </a: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0" y="952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latin typeface="Arial" panose="020B0604020202020204" pitchFamily="34" charset="0"/>
                </a:rPr>
                <a:t>O’</a:t>
              </a:r>
            </a:p>
          </p:txBody>
        </p:sp>
      </p:grp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940425" y="4862513"/>
            <a:ext cx="719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latin typeface="Arial" panose="020B0604020202020204" pitchFamily="34" charset="0"/>
              </a:rPr>
              <a:t>图</a:t>
            </a:r>
            <a:r>
              <a:rPr lang="en-US" altLang="zh-CN" b="1">
                <a:latin typeface="Arial" panose="020B0604020202020204" pitchFamily="34" charset="0"/>
              </a:rPr>
              <a:t>1</a:t>
            </a:r>
          </a:p>
        </p:txBody>
      </p:sp>
      <p:grpSp>
        <p:nvGrpSpPr>
          <p:cNvPr id="6163" name="Group 19"/>
          <p:cNvGrpSpPr/>
          <p:nvPr/>
        </p:nvGrpSpPr>
        <p:grpSpPr bwMode="auto">
          <a:xfrm>
            <a:off x="5191125" y="3201988"/>
            <a:ext cx="1289050" cy="1236662"/>
            <a:chOff x="0" y="0"/>
            <a:chExt cx="812" cy="779"/>
          </a:xfrm>
        </p:grpSpPr>
        <p:grpSp>
          <p:nvGrpSpPr>
            <p:cNvPr id="6164" name="Group 20"/>
            <p:cNvGrpSpPr/>
            <p:nvPr/>
          </p:nvGrpSpPr>
          <p:grpSpPr bwMode="auto">
            <a:xfrm>
              <a:off x="5" y="0"/>
              <a:ext cx="807" cy="774"/>
              <a:chOff x="0" y="0"/>
              <a:chExt cx="807" cy="774"/>
            </a:xfrm>
          </p:grpSpPr>
          <p:sp>
            <p:nvSpPr>
              <p:cNvPr id="6165" name="未知"/>
              <p:cNvSpPr/>
              <p:nvPr/>
            </p:nvSpPr>
            <p:spPr bwMode="auto">
              <a:xfrm>
                <a:off x="0" y="0"/>
                <a:ext cx="399" cy="774"/>
              </a:xfrm>
              <a:custGeom>
                <a:avLst/>
                <a:gdLst>
                  <a:gd name="T0" fmla="*/ 399 w 399"/>
                  <a:gd name="T1" fmla="*/ 0 h 774"/>
                  <a:gd name="T2" fmla="*/ 0 w 399"/>
                  <a:gd name="T3" fmla="*/ 774 h 7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99" h="774">
                    <a:moveTo>
                      <a:pt x="399" y="0"/>
                    </a:moveTo>
                    <a:lnTo>
                      <a:pt x="0" y="774"/>
                    </a:lnTo>
                  </a:path>
                </a:pathLst>
              </a:custGeom>
              <a:noFill/>
              <a:ln w="38100" cap="sq" cmpd="sng">
                <a:solidFill>
                  <a:srgbClr val="008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166" name="未知"/>
              <p:cNvSpPr/>
              <p:nvPr/>
            </p:nvSpPr>
            <p:spPr bwMode="auto">
              <a:xfrm>
                <a:off x="405" y="3"/>
                <a:ext cx="402" cy="765"/>
              </a:xfrm>
              <a:custGeom>
                <a:avLst/>
                <a:gdLst>
                  <a:gd name="T0" fmla="*/ 0 w 402"/>
                  <a:gd name="T1" fmla="*/ 0 h 765"/>
                  <a:gd name="T2" fmla="*/ 402 w 402"/>
                  <a:gd name="T3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02" h="765">
                    <a:moveTo>
                      <a:pt x="0" y="0"/>
                    </a:moveTo>
                    <a:lnTo>
                      <a:pt x="402" y="765"/>
                    </a:lnTo>
                  </a:path>
                </a:pathLst>
              </a:custGeom>
              <a:noFill/>
              <a:ln w="38100" cap="sq" cmpd="sng">
                <a:solidFill>
                  <a:srgbClr val="008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6167" name="未知"/>
            <p:cNvSpPr/>
            <p:nvPr/>
          </p:nvSpPr>
          <p:spPr bwMode="auto">
            <a:xfrm>
              <a:off x="0" y="770"/>
              <a:ext cx="810" cy="9"/>
            </a:xfrm>
            <a:custGeom>
              <a:avLst/>
              <a:gdLst>
                <a:gd name="T0" fmla="*/ 0 w 810"/>
                <a:gd name="T1" fmla="*/ 9 h 9"/>
                <a:gd name="T2" fmla="*/ 810 w 810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0" h="9">
                  <a:moveTo>
                    <a:pt x="0" y="9"/>
                  </a:moveTo>
                  <a:lnTo>
                    <a:pt x="810" y="0"/>
                  </a:lnTo>
                </a:path>
              </a:pathLst>
            </a:custGeom>
            <a:noFill/>
            <a:ln w="38100" cap="sq" cmpd="sng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132138" y="5445125"/>
            <a:ext cx="51482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Arial" panose="020B0604020202020204" pitchFamily="34" charset="0"/>
              </a:rPr>
              <a:t>当图形向右平移三个单位时</a:t>
            </a:r>
            <a:r>
              <a:rPr lang="en-US" altLang="zh-CN" sz="2400" b="1" dirty="0">
                <a:latin typeface="Arial" panose="020B0604020202020204" pitchFamily="34" charset="0"/>
              </a:rPr>
              <a:t>,</a:t>
            </a:r>
            <a:r>
              <a:rPr lang="zh-CN" altLang="en-US" sz="2400" b="1" dirty="0">
                <a:latin typeface="Arial" panose="020B0604020202020204" pitchFamily="34" charset="0"/>
              </a:rPr>
              <a:t>各点的横坐标分别</a:t>
            </a:r>
            <a:r>
              <a:rPr lang="zh-CN" altLang="en-US" sz="2400" b="1" dirty="0">
                <a:solidFill>
                  <a:srgbClr val="CC3300"/>
                </a:solidFill>
                <a:latin typeface="Arial" panose="020B0604020202020204" pitchFamily="34" charset="0"/>
              </a:rPr>
              <a:t>加</a:t>
            </a:r>
            <a:r>
              <a:rPr lang="en-US" altLang="zh-CN" sz="2400" b="1" dirty="0">
                <a:solidFill>
                  <a:srgbClr val="CC3300"/>
                </a:solidFill>
                <a:latin typeface="Arial" panose="020B0604020202020204" pitchFamily="34" charset="0"/>
              </a:rPr>
              <a:t>3</a:t>
            </a:r>
            <a:r>
              <a:rPr lang="en-US" altLang="zh-CN" sz="2400" b="1" dirty="0">
                <a:latin typeface="Arial" panose="020B0604020202020204" pitchFamily="34" charset="0"/>
              </a:rPr>
              <a:t>,</a:t>
            </a:r>
            <a:r>
              <a:rPr lang="zh-CN" altLang="en-US" sz="2400" b="1" dirty="0">
                <a:latin typeface="Arial" panose="020B0604020202020204" pitchFamily="34" charset="0"/>
              </a:rPr>
              <a:t>纵坐标不变</a:t>
            </a:r>
            <a:r>
              <a:rPr lang="en-US" altLang="zh-CN" sz="2400" b="1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auto">
          <a:xfrm rot="9990762">
            <a:off x="960438" y="1989138"/>
            <a:ext cx="2343150" cy="2178050"/>
          </a:xfrm>
          <a:prstGeom prst="cloudCallout">
            <a:avLst>
              <a:gd name="adj1" fmla="val 1407"/>
              <a:gd name="adj2" fmla="val 97250"/>
            </a:avLst>
          </a:prstGeom>
          <a:solidFill>
            <a:srgbClr val="FFFFCC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1331913" y="2420938"/>
            <a:ext cx="1582737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FF3300"/>
                </a:solidFill>
                <a:latin typeface="Arial" panose="020B0604020202020204" pitchFamily="34" charset="0"/>
              </a:rPr>
              <a:t>当图形向上平移时</a:t>
            </a:r>
            <a:r>
              <a:rPr lang="en-US" altLang="zh-CN" sz="2000" b="1">
                <a:solidFill>
                  <a:srgbClr val="FF3300"/>
                </a:solidFill>
                <a:latin typeface="Arial" panose="020B0604020202020204" pitchFamily="34" charset="0"/>
              </a:rPr>
              <a:t>,</a:t>
            </a:r>
            <a:r>
              <a:rPr lang="zh-CN" altLang="en-US" sz="2000" b="1">
                <a:solidFill>
                  <a:srgbClr val="FF3300"/>
                </a:solidFill>
                <a:latin typeface="Arial" panose="020B0604020202020204" pitchFamily="34" charset="0"/>
              </a:rPr>
              <a:t>坐标又有什么变化呢</a:t>
            </a:r>
            <a:r>
              <a:rPr lang="en-US" altLang="zh-CN" sz="4800" b="1">
                <a:solidFill>
                  <a:srgbClr val="FF3300"/>
                </a:solidFill>
                <a:latin typeface="Arial" panose="020B0604020202020204" pitchFamily="34" charset="0"/>
              </a:rPr>
              <a:t>?</a:t>
            </a:r>
          </a:p>
        </p:txBody>
      </p:sp>
      <p:grpSp>
        <p:nvGrpSpPr>
          <p:cNvPr id="6171" name="Group 27"/>
          <p:cNvGrpSpPr/>
          <p:nvPr/>
        </p:nvGrpSpPr>
        <p:grpSpPr bwMode="auto">
          <a:xfrm>
            <a:off x="4932363" y="1700213"/>
            <a:ext cx="1944687" cy="1878012"/>
            <a:chOff x="0" y="0"/>
            <a:chExt cx="1225" cy="1183"/>
          </a:xfrm>
        </p:grpSpPr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408" y="0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latin typeface="Arial" panose="020B0604020202020204" pitchFamily="34" charset="0"/>
                </a:rPr>
                <a:t>A”</a:t>
              </a:r>
            </a:p>
          </p:txBody>
        </p:sp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816" y="952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latin typeface="Arial" panose="020B0604020202020204" pitchFamily="34" charset="0"/>
                </a:rPr>
                <a:t>B”</a:t>
              </a:r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0" y="952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latin typeface="Arial" panose="020B0604020202020204" pitchFamily="34" charset="0"/>
                </a:rPr>
                <a:t>O”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10591 0.0034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8.09249E-7 L 1.94444E-6 -0.1752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  <p:bldP spid="6169" grpId="0" animBg="1" autoUpdateAnimBg="0"/>
      <p:bldP spid="617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24075" y="620713"/>
            <a:ext cx="619283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</a:rPr>
              <a:t>如图，已知△</a:t>
            </a:r>
            <a:r>
              <a:rPr lang="en-US" altLang="zh-CN" sz="2800" b="1" dirty="0">
                <a:latin typeface="Arial" panose="020B0604020202020204" pitchFamily="34" charset="0"/>
              </a:rPr>
              <a:t>ABC</a:t>
            </a:r>
            <a:r>
              <a:rPr lang="zh-CN" altLang="en-US" sz="2800" b="1" dirty="0">
                <a:latin typeface="Arial" panose="020B0604020202020204" pitchFamily="34" charset="0"/>
              </a:rPr>
              <a:t>的顶点</a:t>
            </a:r>
            <a:r>
              <a:rPr lang="en-US" altLang="zh-CN" sz="2800" b="1" dirty="0">
                <a:latin typeface="Arial" panose="020B0604020202020204" pitchFamily="34" charset="0"/>
              </a:rPr>
              <a:t>A</a:t>
            </a:r>
            <a:r>
              <a:rPr lang="zh-CN" altLang="en-US" sz="2800" b="1" dirty="0">
                <a:latin typeface="Arial" panose="020B0604020202020204" pitchFamily="34" charset="0"/>
              </a:rPr>
              <a:t>的坐标为</a:t>
            </a:r>
            <a:r>
              <a:rPr lang="en-US" altLang="zh-CN" sz="2800" b="1" dirty="0">
                <a:latin typeface="Arial" panose="020B0604020202020204" pitchFamily="34" charset="0"/>
              </a:rPr>
              <a:t>(3,5)</a:t>
            </a:r>
            <a:r>
              <a:rPr lang="zh-CN" altLang="en-US" sz="2800" b="1" dirty="0">
                <a:latin typeface="Arial" panose="020B0604020202020204" pitchFamily="34" charset="0"/>
              </a:rPr>
              <a:t>，将△</a:t>
            </a:r>
            <a:r>
              <a:rPr lang="en-US" altLang="zh-CN" sz="2800" b="1" dirty="0">
                <a:latin typeface="Arial" panose="020B0604020202020204" pitchFamily="34" charset="0"/>
              </a:rPr>
              <a:t>ABC</a:t>
            </a:r>
            <a:r>
              <a:rPr lang="zh-CN" altLang="en-US" sz="2800" b="1" dirty="0">
                <a:latin typeface="Arial" panose="020B0604020202020204" pitchFamily="34" charset="0"/>
              </a:rPr>
              <a:t>沿</a:t>
            </a:r>
            <a:r>
              <a:rPr lang="en-US" altLang="zh-CN" sz="2800" b="1" dirty="0">
                <a:latin typeface="Arial" panose="020B0604020202020204" pitchFamily="34" charset="0"/>
              </a:rPr>
              <a:t>X</a:t>
            </a:r>
            <a:r>
              <a:rPr lang="zh-CN" altLang="en-US" sz="2800" b="1" dirty="0">
                <a:latin typeface="Arial" panose="020B0604020202020204" pitchFamily="34" charset="0"/>
              </a:rPr>
              <a:t>轴平移</a:t>
            </a:r>
            <a:r>
              <a:rPr lang="en-US" altLang="zh-CN" sz="2800" b="1" dirty="0">
                <a:latin typeface="Arial" panose="020B0604020202020204" pitchFamily="34" charset="0"/>
              </a:rPr>
              <a:t>4</a:t>
            </a:r>
            <a:r>
              <a:rPr lang="zh-CN" altLang="en-US" sz="2800" b="1" dirty="0">
                <a:latin typeface="Arial" panose="020B0604020202020204" pitchFamily="34" charset="0"/>
              </a:rPr>
              <a:t>个单位，则顶点</a:t>
            </a:r>
            <a:r>
              <a:rPr lang="en-US" altLang="zh-CN" sz="2800" b="1" dirty="0">
                <a:latin typeface="Arial" panose="020B0604020202020204" pitchFamily="34" charset="0"/>
              </a:rPr>
              <a:t>A</a:t>
            </a:r>
            <a:r>
              <a:rPr lang="zh-CN" altLang="en-US" sz="2800" b="1" dirty="0">
                <a:latin typeface="Arial" panose="020B0604020202020204" pitchFamily="34" charset="0"/>
              </a:rPr>
              <a:t>的坐标相应变为（     ）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852738"/>
            <a:ext cx="3673475" cy="299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286250" y="2044700"/>
            <a:ext cx="215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cs typeface="Times New Roman" panose="02020603050405020304" pitchFamily="18" charset="0"/>
              </a:rPr>
              <a:t> </a:t>
            </a:r>
            <a:endParaRPr lang="en-US" altLang="zh-CN" sz="24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445250" y="2349500"/>
            <a:ext cx="16049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dirty="0"/>
              <a:t>B（1,5）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443663" y="148431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</a:p>
        </p:txBody>
      </p:sp>
      <p:pic>
        <p:nvPicPr>
          <p:cNvPr id="7175" name="Picture 7" descr="图片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32700" y="5229225"/>
            <a:ext cx="1038225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356100" y="2420938"/>
            <a:ext cx="19637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</a:rPr>
              <a:t>A（-1,5）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140200" y="3141663"/>
            <a:ext cx="17478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</a:rPr>
              <a:t>C（7,5）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795963" y="3141663"/>
            <a:ext cx="3276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</a:rPr>
              <a:t>D（7,5）或（1,5）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1698" y="547687"/>
            <a:ext cx="4248150" cy="1081088"/>
          </a:xfrm>
          <a:noFill/>
        </p:spPr>
        <p:txBody>
          <a:bodyPr/>
          <a:lstStyle/>
          <a:p>
            <a:r>
              <a:rPr lang="zh-CN" altLang="en-US" b="1" dirty="0">
                <a:solidFill>
                  <a:srgbClr val="FF3300"/>
                </a:solidFill>
              </a:rPr>
              <a:t>归纳</a:t>
            </a:r>
            <a:r>
              <a:rPr lang="en-US" altLang="zh-CN" b="1" dirty="0">
                <a:solidFill>
                  <a:srgbClr val="FF3300"/>
                </a:solidFill>
              </a:rPr>
              <a:t>(</a:t>
            </a:r>
            <a:r>
              <a:rPr lang="zh-CN" altLang="en-US" b="1" dirty="0">
                <a:solidFill>
                  <a:srgbClr val="FF3300"/>
                </a:solidFill>
              </a:rPr>
              <a:t>一</a:t>
            </a:r>
            <a:r>
              <a:rPr lang="en-US" altLang="zh-CN" b="1" dirty="0">
                <a:solidFill>
                  <a:srgbClr val="FF3300"/>
                </a:solidFill>
              </a:rPr>
              <a:t>):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79613" y="1628775"/>
            <a:ext cx="5772150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</a:rPr>
              <a:t>图形的平移</a:t>
            </a:r>
            <a:r>
              <a:rPr lang="en-US" altLang="zh-CN" b="1" dirty="0">
                <a:latin typeface="Arial" panose="020B0604020202020204" pitchFamily="34" charset="0"/>
              </a:rPr>
              <a:t>:     </a:t>
            </a:r>
            <a:r>
              <a:rPr lang="en-US" altLang="zh-CN" sz="2800" b="1" dirty="0">
                <a:latin typeface="Arial" panose="020B0604020202020204" pitchFamily="34" charset="0"/>
              </a:rPr>
              <a:t>(a&gt;0)</a:t>
            </a:r>
          </a:p>
          <a:p>
            <a:endParaRPr lang="en-US" altLang="zh-CN" sz="2800" b="1" dirty="0">
              <a:latin typeface="Arial" panose="020B0604020202020204" pitchFamily="34" charset="0"/>
            </a:endParaRPr>
          </a:p>
          <a:p>
            <a:r>
              <a:rPr lang="en-US" altLang="zh-CN" sz="3600" b="1" dirty="0">
                <a:latin typeface="Arial" panose="020B0604020202020204" pitchFamily="34" charset="0"/>
              </a:rPr>
              <a:t>(</a:t>
            </a:r>
            <a:r>
              <a:rPr lang="en-US" altLang="zh-CN" sz="3600" b="1" dirty="0" err="1">
                <a:latin typeface="Arial" panose="020B0604020202020204" pitchFamily="34" charset="0"/>
              </a:rPr>
              <a:t>x.y</a:t>
            </a:r>
            <a:r>
              <a:rPr lang="en-US" altLang="zh-CN" sz="3600" b="1" dirty="0">
                <a:latin typeface="Arial" panose="020B0604020202020204" pitchFamily="34" charset="0"/>
              </a:rPr>
              <a:t>)                         (</a:t>
            </a:r>
            <a:r>
              <a:rPr lang="en-US" altLang="zh-CN" sz="3600" b="1" dirty="0" err="1">
                <a:latin typeface="Arial" panose="020B0604020202020204" pitchFamily="34" charset="0"/>
              </a:rPr>
              <a:t>x+a,y</a:t>
            </a:r>
            <a:r>
              <a:rPr lang="en-US" altLang="zh-CN" sz="3600" b="1" dirty="0">
                <a:latin typeface="Arial" panose="020B0604020202020204" pitchFamily="34" charset="0"/>
              </a:rPr>
              <a:t>)</a:t>
            </a:r>
          </a:p>
          <a:p>
            <a:endParaRPr lang="en-US" altLang="zh-CN" sz="3600" b="1" dirty="0">
              <a:latin typeface="Arial" panose="020B0604020202020204" pitchFamily="34" charset="0"/>
            </a:endParaRPr>
          </a:p>
          <a:p>
            <a:r>
              <a:rPr lang="en-US" altLang="zh-CN" sz="3600" b="1" dirty="0">
                <a:latin typeface="Arial" panose="020B0604020202020204" pitchFamily="34" charset="0"/>
              </a:rPr>
              <a:t>(</a:t>
            </a:r>
            <a:r>
              <a:rPr lang="en-US" altLang="zh-CN" sz="3600" b="1" dirty="0" err="1">
                <a:latin typeface="Arial" panose="020B0604020202020204" pitchFamily="34" charset="0"/>
              </a:rPr>
              <a:t>x.y</a:t>
            </a:r>
            <a:r>
              <a:rPr lang="en-US" altLang="zh-CN" sz="3600" b="1" dirty="0">
                <a:latin typeface="Arial" panose="020B0604020202020204" pitchFamily="34" charset="0"/>
              </a:rPr>
              <a:t>)                         (x-</a:t>
            </a:r>
            <a:r>
              <a:rPr lang="en-US" altLang="zh-CN" sz="3600" b="1" dirty="0" err="1">
                <a:latin typeface="Arial" panose="020B0604020202020204" pitchFamily="34" charset="0"/>
              </a:rPr>
              <a:t>a,y</a:t>
            </a:r>
            <a:r>
              <a:rPr lang="en-US" altLang="zh-CN" sz="3600" b="1" dirty="0">
                <a:latin typeface="Arial" panose="020B0604020202020204" pitchFamily="34" charset="0"/>
              </a:rPr>
              <a:t>)</a:t>
            </a:r>
          </a:p>
          <a:p>
            <a:endParaRPr lang="en-US" altLang="zh-CN" sz="3600" b="1" dirty="0">
              <a:latin typeface="Arial" panose="020B0604020202020204" pitchFamily="34" charset="0"/>
            </a:endParaRPr>
          </a:p>
          <a:p>
            <a:r>
              <a:rPr lang="en-US" altLang="zh-CN" sz="3600" b="1" dirty="0">
                <a:latin typeface="Arial" panose="020B0604020202020204" pitchFamily="34" charset="0"/>
              </a:rPr>
              <a:t>(</a:t>
            </a:r>
            <a:r>
              <a:rPr lang="en-US" altLang="zh-CN" sz="3600" b="1" dirty="0" err="1">
                <a:latin typeface="Arial" panose="020B0604020202020204" pitchFamily="34" charset="0"/>
              </a:rPr>
              <a:t>x.y</a:t>
            </a:r>
            <a:r>
              <a:rPr lang="en-US" altLang="zh-CN" sz="3600" b="1" dirty="0">
                <a:latin typeface="Arial" panose="020B0604020202020204" pitchFamily="34" charset="0"/>
              </a:rPr>
              <a:t>)                         (</a:t>
            </a:r>
            <a:r>
              <a:rPr lang="en-US" altLang="zh-CN" sz="3600" b="1" dirty="0" err="1">
                <a:latin typeface="Arial" panose="020B0604020202020204" pitchFamily="34" charset="0"/>
              </a:rPr>
              <a:t>x,y+a</a:t>
            </a:r>
            <a:r>
              <a:rPr lang="en-US" altLang="zh-CN" sz="3600" b="1" dirty="0">
                <a:latin typeface="Arial" panose="020B0604020202020204" pitchFamily="34" charset="0"/>
              </a:rPr>
              <a:t>)</a:t>
            </a:r>
          </a:p>
          <a:p>
            <a:endParaRPr lang="en-US" altLang="zh-CN" sz="3600" b="1" dirty="0">
              <a:latin typeface="Arial" panose="020B0604020202020204" pitchFamily="34" charset="0"/>
            </a:endParaRPr>
          </a:p>
          <a:p>
            <a:r>
              <a:rPr lang="en-US" altLang="zh-CN" sz="3600" b="1" dirty="0">
                <a:latin typeface="Arial" panose="020B0604020202020204" pitchFamily="34" charset="0"/>
              </a:rPr>
              <a:t>(</a:t>
            </a:r>
            <a:r>
              <a:rPr lang="en-US" altLang="zh-CN" sz="3600" b="1" dirty="0" err="1">
                <a:latin typeface="Arial" panose="020B0604020202020204" pitchFamily="34" charset="0"/>
              </a:rPr>
              <a:t>x.y</a:t>
            </a:r>
            <a:r>
              <a:rPr lang="en-US" altLang="zh-CN" sz="3600" b="1" dirty="0">
                <a:latin typeface="Arial" panose="020B0604020202020204" pitchFamily="34" charset="0"/>
              </a:rPr>
              <a:t>)                          (</a:t>
            </a:r>
            <a:r>
              <a:rPr lang="en-US" altLang="zh-CN" sz="3600" b="1" dirty="0" err="1">
                <a:latin typeface="Arial" panose="020B0604020202020204" pitchFamily="34" charset="0"/>
              </a:rPr>
              <a:t>x,y</a:t>
            </a:r>
            <a:r>
              <a:rPr lang="en-US" altLang="zh-CN" sz="3600" b="1" dirty="0">
                <a:latin typeface="Arial" panose="020B0604020202020204" pitchFamily="34" charset="0"/>
              </a:rPr>
              <a:t>-a)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132138" y="2420938"/>
            <a:ext cx="311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</a:rPr>
              <a:t>向右平移</a:t>
            </a:r>
            <a:r>
              <a:rPr lang="en-US" altLang="zh-CN" sz="2800" b="1" dirty="0">
                <a:latin typeface="Arial" panose="020B0604020202020204" pitchFamily="34" charset="0"/>
              </a:rPr>
              <a:t>a</a:t>
            </a:r>
            <a:r>
              <a:rPr lang="zh-CN" altLang="en-US" sz="2800" b="1" dirty="0">
                <a:latin typeface="Arial" panose="020B0604020202020204" pitchFamily="34" charset="0"/>
              </a:rPr>
              <a:t>个单位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203575" y="3500438"/>
            <a:ext cx="30241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</a:rPr>
              <a:t>向左平移</a:t>
            </a:r>
            <a:r>
              <a:rPr lang="en-US" altLang="zh-CN" sz="2800" b="1" dirty="0">
                <a:latin typeface="Arial" panose="020B0604020202020204" pitchFamily="34" charset="0"/>
              </a:rPr>
              <a:t>a</a:t>
            </a:r>
            <a:r>
              <a:rPr lang="zh-CN" altLang="en-US" sz="2800" b="1" dirty="0">
                <a:latin typeface="Arial" panose="020B0604020202020204" pitchFamily="34" charset="0"/>
              </a:rPr>
              <a:t>个单位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203575" y="4724400"/>
            <a:ext cx="2952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</a:rPr>
              <a:t>向上平移</a:t>
            </a:r>
            <a:r>
              <a:rPr lang="en-US" altLang="zh-CN" sz="2800" b="1" dirty="0">
                <a:latin typeface="Arial" panose="020B0604020202020204" pitchFamily="34" charset="0"/>
              </a:rPr>
              <a:t>a</a:t>
            </a:r>
            <a:r>
              <a:rPr lang="zh-CN" altLang="en-US" sz="2800" b="1" dirty="0">
                <a:latin typeface="Arial" panose="020B0604020202020204" pitchFamily="34" charset="0"/>
              </a:rPr>
              <a:t>个单位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203575" y="5661025"/>
            <a:ext cx="3024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</a:rPr>
              <a:t>向下平移</a:t>
            </a:r>
            <a:r>
              <a:rPr lang="en-US" altLang="zh-CN" sz="2800" b="1" dirty="0">
                <a:latin typeface="Arial" panose="020B0604020202020204" pitchFamily="34" charset="0"/>
              </a:rPr>
              <a:t>a</a:t>
            </a:r>
            <a:r>
              <a:rPr lang="zh-CN" altLang="en-US" sz="2800" b="1" dirty="0">
                <a:latin typeface="Arial" panose="020B0604020202020204" pitchFamily="34" charset="0"/>
              </a:rPr>
              <a:t>个单位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276600" y="6237288"/>
            <a:ext cx="2879725" cy="0"/>
          </a:xfrm>
          <a:prstGeom prst="line">
            <a:avLst/>
          </a:prstGeom>
          <a:noFill/>
          <a:ln w="57150" cap="sq" cmpd="sng">
            <a:solidFill>
              <a:srgbClr val="FF3300"/>
            </a:solidFill>
            <a:rou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276600" y="5229225"/>
            <a:ext cx="2881313" cy="0"/>
          </a:xfrm>
          <a:prstGeom prst="line">
            <a:avLst/>
          </a:prstGeom>
          <a:noFill/>
          <a:ln w="57150" cap="sq" cmpd="sng">
            <a:solidFill>
              <a:srgbClr val="FF3300"/>
            </a:solidFill>
            <a:rou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203575" y="4076700"/>
            <a:ext cx="2952750" cy="0"/>
          </a:xfrm>
          <a:prstGeom prst="line">
            <a:avLst/>
          </a:prstGeom>
          <a:noFill/>
          <a:ln w="57150" cap="sq" cmpd="sng">
            <a:solidFill>
              <a:srgbClr val="FF3300"/>
            </a:solidFill>
            <a:rou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276600" y="2924175"/>
            <a:ext cx="2879725" cy="0"/>
          </a:xfrm>
          <a:prstGeom prst="line">
            <a:avLst/>
          </a:prstGeom>
          <a:noFill/>
          <a:ln w="57150" cap="sq" cmpd="sng">
            <a:solidFill>
              <a:srgbClr val="FF3300"/>
            </a:solidFill>
            <a:rou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1042988" y="3716338"/>
            <a:ext cx="1944687" cy="1081087"/>
          </a:xfrm>
          <a:prstGeom prst="line">
            <a:avLst/>
          </a:prstGeom>
          <a:noFill/>
          <a:ln w="38100" cmpd="sng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2555875" y="3716338"/>
            <a:ext cx="431800" cy="1081087"/>
          </a:xfrm>
          <a:prstGeom prst="line">
            <a:avLst/>
          </a:prstGeom>
          <a:noFill/>
          <a:ln w="38100" cmpd="sng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 flipV="1">
            <a:off x="2555875" y="3716338"/>
            <a:ext cx="1008063" cy="576262"/>
          </a:xfrm>
          <a:prstGeom prst="line">
            <a:avLst/>
          </a:prstGeom>
          <a:noFill/>
          <a:ln w="38100" cmpd="sng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563938" y="3213100"/>
            <a:ext cx="0" cy="1079500"/>
          </a:xfrm>
          <a:prstGeom prst="line">
            <a:avLst/>
          </a:prstGeom>
          <a:noFill/>
          <a:ln w="38100" cmpd="sng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2555875" y="3213100"/>
            <a:ext cx="1008063" cy="503238"/>
          </a:xfrm>
          <a:prstGeom prst="line">
            <a:avLst/>
          </a:prstGeom>
          <a:noFill/>
          <a:ln w="38100" cmpd="sng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2555875" y="1628775"/>
            <a:ext cx="1008063" cy="2087563"/>
          </a:xfrm>
          <a:prstGeom prst="line">
            <a:avLst/>
          </a:prstGeom>
          <a:noFill/>
          <a:ln w="38100" cmpd="sng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9224" name="Group 8"/>
          <p:cNvGraphicFramePr>
            <a:graphicFrameLocks noGrp="1"/>
          </p:cNvGraphicFramePr>
          <p:nvPr/>
        </p:nvGraphicFramePr>
        <p:xfrm>
          <a:off x="0" y="0"/>
          <a:ext cx="6227763" cy="6416675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9395" name="Group 179"/>
          <p:cNvGrpSpPr/>
          <p:nvPr/>
        </p:nvGrpSpPr>
        <p:grpSpPr bwMode="auto">
          <a:xfrm>
            <a:off x="0" y="549275"/>
            <a:ext cx="6337300" cy="5854700"/>
            <a:chOff x="0" y="0"/>
            <a:chExt cx="3992" cy="3688"/>
          </a:xfrm>
        </p:grpSpPr>
        <p:sp>
          <p:nvSpPr>
            <p:cNvPr id="9396" name="Line 180"/>
            <p:cNvSpPr>
              <a:spLocks noChangeShapeType="1"/>
            </p:cNvSpPr>
            <p:nvPr/>
          </p:nvSpPr>
          <p:spPr bwMode="auto">
            <a:xfrm>
              <a:off x="0" y="1979"/>
              <a:ext cx="3901" cy="0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97" name="Line 181"/>
            <p:cNvSpPr>
              <a:spLocks noChangeShapeType="1"/>
            </p:cNvSpPr>
            <p:nvPr/>
          </p:nvSpPr>
          <p:spPr bwMode="auto">
            <a:xfrm flipV="1">
              <a:off x="635" y="0"/>
              <a:ext cx="0" cy="3657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98" name="Text Box 182"/>
            <p:cNvSpPr txBox="1">
              <a:spLocks noChangeArrowheads="1"/>
            </p:cNvSpPr>
            <p:nvPr/>
          </p:nvSpPr>
          <p:spPr bwMode="auto">
            <a:xfrm>
              <a:off x="816" y="1933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9399" name="Text Box 183"/>
            <p:cNvSpPr txBox="1">
              <a:spLocks noChangeArrowheads="1"/>
            </p:cNvSpPr>
            <p:nvPr/>
          </p:nvSpPr>
          <p:spPr bwMode="auto">
            <a:xfrm>
              <a:off x="1134" y="1933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9400" name="Text Box 184"/>
            <p:cNvSpPr txBox="1">
              <a:spLocks noChangeArrowheads="1"/>
            </p:cNvSpPr>
            <p:nvPr/>
          </p:nvSpPr>
          <p:spPr bwMode="auto">
            <a:xfrm>
              <a:off x="1451" y="1933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9401" name="Text Box 185"/>
            <p:cNvSpPr txBox="1">
              <a:spLocks noChangeArrowheads="1"/>
            </p:cNvSpPr>
            <p:nvPr/>
          </p:nvSpPr>
          <p:spPr bwMode="auto">
            <a:xfrm>
              <a:off x="1769" y="1933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9402" name="Text Box 186"/>
            <p:cNvSpPr txBox="1">
              <a:spLocks noChangeArrowheads="1"/>
            </p:cNvSpPr>
            <p:nvPr/>
          </p:nvSpPr>
          <p:spPr bwMode="auto">
            <a:xfrm>
              <a:off x="2086" y="1933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9403" name="Text Box 187"/>
            <p:cNvSpPr txBox="1">
              <a:spLocks noChangeArrowheads="1"/>
            </p:cNvSpPr>
            <p:nvPr/>
          </p:nvSpPr>
          <p:spPr bwMode="auto">
            <a:xfrm>
              <a:off x="2404" y="1933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9404" name="Text Box 188"/>
            <p:cNvSpPr txBox="1">
              <a:spLocks noChangeArrowheads="1"/>
            </p:cNvSpPr>
            <p:nvPr/>
          </p:nvSpPr>
          <p:spPr bwMode="auto">
            <a:xfrm>
              <a:off x="2721" y="1933"/>
              <a:ext cx="3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9405" name="Text Box 189"/>
            <p:cNvSpPr txBox="1">
              <a:spLocks noChangeArrowheads="1"/>
            </p:cNvSpPr>
            <p:nvPr/>
          </p:nvSpPr>
          <p:spPr bwMode="auto">
            <a:xfrm>
              <a:off x="3039" y="1933"/>
              <a:ext cx="2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9406" name="Text Box 190"/>
            <p:cNvSpPr txBox="1">
              <a:spLocks noChangeArrowheads="1"/>
            </p:cNvSpPr>
            <p:nvPr/>
          </p:nvSpPr>
          <p:spPr bwMode="auto">
            <a:xfrm>
              <a:off x="453" y="1933"/>
              <a:ext cx="1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407" name="Rectangle 191"/>
            <p:cNvSpPr>
              <a:spLocks noChangeArrowheads="1"/>
            </p:cNvSpPr>
            <p:nvPr/>
          </p:nvSpPr>
          <p:spPr bwMode="auto">
            <a:xfrm>
              <a:off x="408" y="2160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–1</a:t>
              </a:r>
            </a:p>
          </p:txBody>
        </p:sp>
        <p:sp>
          <p:nvSpPr>
            <p:cNvPr id="9408" name="Rectangle 192"/>
            <p:cNvSpPr>
              <a:spLocks noChangeArrowheads="1"/>
            </p:cNvSpPr>
            <p:nvPr/>
          </p:nvSpPr>
          <p:spPr bwMode="auto">
            <a:xfrm>
              <a:off x="408" y="2478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panose="020B0604020202020204" pitchFamily="34" charset="0"/>
                </a:rPr>
                <a:t>–</a:t>
              </a: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9409" name="Rectangle 193"/>
            <p:cNvSpPr>
              <a:spLocks noChangeArrowheads="1"/>
            </p:cNvSpPr>
            <p:nvPr/>
          </p:nvSpPr>
          <p:spPr bwMode="auto">
            <a:xfrm>
              <a:off x="408" y="279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–3</a:t>
              </a:r>
            </a:p>
          </p:txBody>
        </p:sp>
        <p:sp>
          <p:nvSpPr>
            <p:cNvPr id="9410" name="Rectangle 194"/>
            <p:cNvSpPr>
              <a:spLocks noChangeArrowheads="1"/>
            </p:cNvSpPr>
            <p:nvPr/>
          </p:nvSpPr>
          <p:spPr bwMode="auto">
            <a:xfrm>
              <a:off x="408" y="3113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–4</a:t>
              </a:r>
            </a:p>
          </p:txBody>
        </p:sp>
        <p:sp>
          <p:nvSpPr>
            <p:cNvPr id="9411" name="Rectangle 195"/>
            <p:cNvSpPr>
              <a:spLocks noChangeArrowheads="1"/>
            </p:cNvSpPr>
            <p:nvPr/>
          </p:nvSpPr>
          <p:spPr bwMode="auto">
            <a:xfrm>
              <a:off x="408" y="3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–5</a:t>
              </a:r>
            </a:p>
          </p:txBody>
        </p:sp>
        <p:sp>
          <p:nvSpPr>
            <p:cNvPr id="9412" name="Text Box 196"/>
            <p:cNvSpPr txBox="1">
              <a:spLocks noChangeArrowheads="1"/>
            </p:cNvSpPr>
            <p:nvPr/>
          </p:nvSpPr>
          <p:spPr bwMode="auto">
            <a:xfrm>
              <a:off x="499" y="1616"/>
              <a:ext cx="1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1600" b="1">
                <a:latin typeface="Arial" panose="020B0604020202020204" pitchFamily="34" charset="0"/>
              </a:endParaRPr>
            </a:p>
          </p:txBody>
        </p:sp>
        <p:sp>
          <p:nvSpPr>
            <p:cNvPr id="9413" name="Text Box 197"/>
            <p:cNvSpPr txBox="1">
              <a:spLocks noChangeArrowheads="1"/>
            </p:cNvSpPr>
            <p:nvPr/>
          </p:nvSpPr>
          <p:spPr bwMode="auto">
            <a:xfrm>
              <a:off x="499" y="1616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9414" name="Text Box 198"/>
            <p:cNvSpPr txBox="1">
              <a:spLocks noChangeArrowheads="1"/>
            </p:cNvSpPr>
            <p:nvPr/>
          </p:nvSpPr>
          <p:spPr bwMode="auto">
            <a:xfrm>
              <a:off x="499" y="1299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9415" name="Text Box 199"/>
            <p:cNvSpPr txBox="1">
              <a:spLocks noChangeArrowheads="1"/>
            </p:cNvSpPr>
            <p:nvPr/>
          </p:nvSpPr>
          <p:spPr bwMode="auto">
            <a:xfrm>
              <a:off x="499" y="981"/>
              <a:ext cx="3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9416" name="Text Box 200"/>
            <p:cNvSpPr txBox="1">
              <a:spLocks noChangeArrowheads="1"/>
            </p:cNvSpPr>
            <p:nvPr/>
          </p:nvSpPr>
          <p:spPr bwMode="auto">
            <a:xfrm>
              <a:off x="499" y="618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9417" name="Text Box 201"/>
            <p:cNvSpPr txBox="1">
              <a:spLocks noChangeArrowheads="1"/>
            </p:cNvSpPr>
            <p:nvPr/>
          </p:nvSpPr>
          <p:spPr bwMode="auto">
            <a:xfrm>
              <a:off x="3356" y="1933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9418" name="Text Box 202"/>
            <p:cNvSpPr txBox="1">
              <a:spLocks noChangeArrowheads="1"/>
            </p:cNvSpPr>
            <p:nvPr/>
          </p:nvSpPr>
          <p:spPr bwMode="auto">
            <a:xfrm>
              <a:off x="3629" y="1933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9419" name="Text Box 203"/>
            <p:cNvSpPr txBox="1">
              <a:spLocks noChangeArrowheads="1"/>
            </p:cNvSpPr>
            <p:nvPr/>
          </p:nvSpPr>
          <p:spPr bwMode="auto">
            <a:xfrm>
              <a:off x="499" y="300"/>
              <a:ext cx="1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9420" name="Text Box 204"/>
          <p:cNvSpPr txBox="1">
            <a:spLocks noChangeArrowheads="1"/>
          </p:cNvSpPr>
          <p:nvPr/>
        </p:nvSpPr>
        <p:spPr bwMode="auto">
          <a:xfrm>
            <a:off x="6372225" y="188913"/>
            <a:ext cx="25209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3333CC"/>
                </a:solidFill>
                <a:latin typeface="Arial" panose="020B0604020202020204" pitchFamily="34" charset="0"/>
              </a:rPr>
              <a:t>描出各点：</a:t>
            </a:r>
            <a:r>
              <a:rPr lang="zh-CN" altLang="en-US" sz="4000" b="1">
                <a:solidFill>
                  <a:srgbClr val="FF3300"/>
                </a:solidFill>
                <a:latin typeface="Arial" panose="020B0604020202020204" pitchFamily="34" charset="0"/>
              </a:rPr>
              <a:t>(0,0) (5,4) (3,0) (5,1) (5,</a:t>
            </a:r>
            <a:r>
              <a:rPr lang="zh-CN" altLang="en-US" sz="40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zh-CN" altLang="en-US" sz="4000" b="1">
                <a:solidFill>
                  <a:srgbClr val="FF3300"/>
                </a:solidFill>
                <a:latin typeface="Arial" panose="020B0604020202020204" pitchFamily="34" charset="0"/>
              </a:rPr>
              <a:t>) (3,0) (4,-2) (0,0)</a:t>
            </a:r>
            <a:r>
              <a:rPr lang="zh-CN" altLang="en-US" sz="4000" b="1">
                <a:solidFill>
                  <a:srgbClr val="3333CC"/>
                </a:solidFill>
                <a:latin typeface="Arial" panose="020B0604020202020204" pitchFamily="34" charset="0"/>
              </a:rPr>
              <a:t> 用线段依次连接,观察</a:t>
            </a:r>
            <a:r>
              <a:rPr lang="en-US" sz="4000" b="1">
                <a:solidFill>
                  <a:srgbClr val="3333CC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9421" name="Oval 205"/>
          <p:cNvSpPr>
            <a:spLocks noChangeArrowheads="1"/>
          </p:cNvSpPr>
          <p:nvPr/>
        </p:nvSpPr>
        <p:spPr bwMode="auto">
          <a:xfrm>
            <a:off x="2051050" y="3284538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422" name="Oval 206"/>
          <p:cNvSpPr>
            <a:spLocks noChangeArrowheads="1"/>
          </p:cNvSpPr>
          <p:nvPr/>
        </p:nvSpPr>
        <p:spPr bwMode="auto">
          <a:xfrm>
            <a:off x="7451725" y="594995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423" name="Oval 207"/>
          <p:cNvSpPr>
            <a:spLocks noChangeArrowheads="1"/>
          </p:cNvSpPr>
          <p:nvPr/>
        </p:nvSpPr>
        <p:spPr bwMode="auto">
          <a:xfrm>
            <a:off x="3492500" y="1557338"/>
            <a:ext cx="142875" cy="144462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9424" name="Oval 208"/>
          <p:cNvSpPr>
            <a:spLocks noChangeArrowheads="1"/>
          </p:cNvSpPr>
          <p:nvPr/>
        </p:nvSpPr>
        <p:spPr bwMode="auto">
          <a:xfrm>
            <a:off x="2916238" y="4724400"/>
            <a:ext cx="142875" cy="144463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9425" name="Oval 209"/>
          <p:cNvSpPr>
            <a:spLocks noChangeArrowheads="1"/>
          </p:cNvSpPr>
          <p:nvPr/>
        </p:nvSpPr>
        <p:spPr bwMode="auto">
          <a:xfrm>
            <a:off x="971550" y="3644900"/>
            <a:ext cx="142875" cy="144463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9426" name="Oval 210"/>
          <p:cNvSpPr>
            <a:spLocks noChangeArrowheads="1"/>
          </p:cNvSpPr>
          <p:nvPr/>
        </p:nvSpPr>
        <p:spPr bwMode="auto">
          <a:xfrm>
            <a:off x="3492500" y="4221163"/>
            <a:ext cx="142875" cy="144462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9427" name="Oval 211"/>
          <p:cNvSpPr>
            <a:spLocks noChangeArrowheads="1"/>
          </p:cNvSpPr>
          <p:nvPr/>
        </p:nvSpPr>
        <p:spPr bwMode="auto">
          <a:xfrm>
            <a:off x="3492500" y="3141663"/>
            <a:ext cx="142875" cy="144462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9428" name="Oval 212"/>
          <p:cNvSpPr>
            <a:spLocks noChangeArrowheads="1"/>
          </p:cNvSpPr>
          <p:nvPr/>
        </p:nvSpPr>
        <p:spPr bwMode="auto">
          <a:xfrm>
            <a:off x="2438400" y="3581400"/>
            <a:ext cx="142875" cy="14446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9429" name="Line 213"/>
          <p:cNvSpPr>
            <a:spLocks noChangeShapeType="1"/>
          </p:cNvSpPr>
          <p:nvPr/>
        </p:nvSpPr>
        <p:spPr bwMode="auto">
          <a:xfrm flipV="1">
            <a:off x="1042988" y="1628775"/>
            <a:ext cx="2520950" cy="20875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430" name="Line 214"/>
          <p:cNvSpPr>
            <a:spLocks noChangeShapeType="1"/>
          </p:cNvSpPr>
          <p:nvPr/>
        </p:nvSpPr>
        <p:spPr bwMode="auto">
          <a:xfrm flipV="1">
            <a:off x="971550" y="1628775"/>
            <a:ext cx="2520950" cy="2087563"/>
          </a:xfrm>
          <a:prstGeom prst="line">
            <a:avLst/>
          </a:prstGeom>
          <a:noFill/>
          <a:ln w="38100" cmpd="sng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431" name="Text Box 215"/>
          <p:cNvSpPr txBox="1">
            <a:spLocks noChangeArrowheads="1"/>
          </p:cNvSpPr>
          <p:nvPr/>
        </p:nvSpPr>
        <p:spPr bwMode="auto">
          <a:xfrm>
            <a:off x="611188" y="0"/>
            <a:ext cx="358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3333CC"/>
                </a:solidFill>
                <a:latin typeface="Arial" panose="020B0604020202020204" pitchFamily="34" charset="0"/>
              </a:rPr>
              <a:t>	</a:t>
            </a:r>
            <a:r>
              <a:rPr lang="en-US" sz="2400" b="1">
                <a:solidFill>
                  <a:srgbClr val="3333CC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9432" name="Text Box 216"/>
          <p:cNvSpPr txBox="1">
            <a:spLocks noChangeArrowheads="1"/>
          </p:cNvSpPr>
          <p:nvPr/>
        </p:nvSpPr>
        <p:spPr bwMode="auto">
          <a:xfrm>
            <a:off x="6084888" y="36449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9433" name="Oval 217"/>
          <p:cNvSpPr>
            <a:spLocks noChangeArrowheads="1"/>
          </p:cNvSpPr>
          <p:nvPr/>
        </p:nvSpPr>
        <p:spPr bwMode="auto">
          <a:xfrm>
            <a:off x="2438400" y="3581400"/>
            <a:ext cx="142875" cy="144463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9434" name="Oval 218"/>
          <p:cNvSpPr>
            <a:spLocks noChangeArrowheads="1"/>
          </p:cNvSpPr>
          <p:nvPr/>
        </p:nvSpPr>
        <p:spPr bwMode="auto">
          <a:xfrm>
            <a:off x="990600" y="3657600"/>
            <a:ext cx="142875" cy="144463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 animBg="1"/>
      <p:bldP spid="9221" grpId="0" animBg="1"/>
      <p:bldP spid="9222" grpId="0" animBg="1"/>
      <p:bldP spid="9223" grpId="0" animBg="1"/>
      <p:bldP spid="9423" grpId="0" animBg="1"/>
      <p:bldP spid="9424" grpId="0" animBg="1"/>
      <p:bldP spid="9425" grpId="0" animBg="1"/>
      <p:bldP spid="9426" grpId="0" animBg="1"/>
      <p:bldP spid="9427" grpId="0" animBg="1"/>
      <p:bldP spid="9428" grpId="0" animBg="1"/>
      <p:bldP spid="9430" grpId="0" animBg="1"/>
      <p:bldP spid="9433" grpId="0" animBg="1"/>
      <p:bldP spid="94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0" y="0"/>
          <a:ext cx="6096000" cy="640715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0413" name="Group 173"/>
          <p:cNvGrpSpPr/>
          <p:nvPr/>
        </p:nvGrpSpPr>
        <p:grpSpPr bwMode="auto">
          <a:xfrm>
            <a:off x="0" y="549275"/>
            <a:ext cx="6337300" cy="5854700"/>
            <a:chOff x="0" y="0"/>
            <a:chExt cx="3992" cy="3688"/>
          </a:xfrm>
        </p:grpSpPr>
        <p:sp>
          <p:nvSpPr>
            <p:cNvPr id="10414" name="Line 174"/>
            <p:cNvSpPr>
              <a:spLocks noChangeShapeType="1"/>
            </p:cNvSpPr>
            <p:nvPr/>
          </p:nvSpPr>
          <p:spPr bwMode="auto">
            <a:xfrm>
              <a:off x="0" y="1979"/>
              <a:ext cx="3901" cy="0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5" name="Line 175"/>
            <p:cNvSpPr>
              <a:spLocks noChangeShapeType="1"/>
            </p:cNvSpPr>
            <p:nvPr/>
          </p:nvSpPr>
          <p:spPr bwMode="auto">
            <a:xfrm flipV="1">
              <a:off x="635" y="0"/>
              <a:ext cx="0" cy="3657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6" name="Text Box 176"/>
            <p:cNvSpPr txBox="1">
              <a:spLocks noChangeArrowheads="1"/>
            </p:cNvSpPr>
            <p:nvPr/>
          </p:nvSpPr>
          <p:spPr bwMode="auto">
            <a:xfrm>
              <a:off x="816" y="1933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417" name="Text Box 177"/>
            <p:cNvSpPr txBox="1">
              <a:spLocks noChangeArrowheads="1"/>
            </p:cNvSpPr>
            <p:nvPr/>
          </p:nvSpPr>
          <p:spPr bwMode="auto">
            <a:xfrm>
              <a:off x="1134" y="1933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418" name="Text Box 178"/>
            <p:cNvSpPr txBox="1">
              <a:spLocks noChangeArrowheads="1"/>
            </p:cNvSpPr>
            <p:nvPr/>
          </p:nvSpPr>
          <p:spPr bwMode="auto">
            <a:xfrm>
              <a:off x="1451" y="1933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0419" name="Text Box 179"/>
            <p:cNvSpPr txBox="1">
              <a:spLocks noChangeArrowheads="1"/>
            </p:cNvSpPr>
            <p:nvPr/>
          </p:nvSpPr>
          <p:spPr bwMode="auto">
            <a:xfrm>
              <a:off x="1769" y="1933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420" name="Text Box 180"/>
            <p:cNvSpPr txBox="1">
              <a:spLocks noChangeArrowheads="1"/>
            </p:cNvSpPr>
            <p:nvPr/>
          </p:nvSpPr>
          <p:spPr bwMode="auto">
            <a:xfrm>
              <a:off x="2086" y="1933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0421" name="Text Box 181"/>
            <p:cNvSpPr txBox="1">
              <a:spLocks noChangeArrowheads="1"/>
            </p:cNvSpPr>
            <p:nvPr/>
          </p:nvSpPr>
          <p:spPr bwMode="auto">
            <a:xfrm>
              <a:off x="2404" y="1933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0422" name="Text Box 182"/>
            <p:cNvSpPr txBox="1">
              <a:spLocks noChangeArrowheads="1"/>
            </p:cNvSpPr>
            <p:nvPr/>
          </p:nvSpPr>
          <p:spPr bwMode="auto">
            <a:xfrm>
              <a:off x="2721" y="1933"/>
              <a:ext cx="3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0423" name="Text Box 183"/>
            <p:cNvSpPr txBox="1">
              <a:spLocks noChangeArrowheads="1"/>
            </p:cNvSpPr>
            <p:nvPr/>
          </p:nvSpPr>
          <p:spPr bwMode="auto">
            <a:xfrm>
              <a:off x="3039" y="1933"/>
              <a:ext cx="2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424" name="Text Box 184"/>
            <p:cNvSpPr txBox="1">
              <a:spLocks noChangeArrowheads="1"/>
            </p:cNvSpPr>
            <p:nvPr/>
          </p:nvSpPr>
          <p:spPr bwMode="auto">
            <a:xfrm>
              <a:off x="453" y="1933"/>
              <a:ext cx="1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0425" name="Rectangle 185"/>
            <p:cNvSpPr>
              <a:spLocks noChangeArrowheads="1"/>
            </p:cNvSpPr>
            <p:nvPr/>
          </p:nvSpPr>
          <p:spPr bwMode="auto">
            <a:xfrm>
              <a:off x="408" y="2160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–1</a:t>
              </a:r>
            </a:p>
          </p:txBody>
        </p:sp>
        <p:sp>
          <p:nvSpPr>
            <p:cNvPr id="10426" name="Rectangle 186"/>
            <p:cNvSpPr>
              <a:spLocks noChangeArrowheads="1"/>
            </p:cNvSpPr>
            <p:nvPr/>
          </p:nvSpPr>
          <p:spPr bwMode="auto">
            <a:xfrm>
              <a:off x="408" y="2478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panose="020B0604020202020204" pitchFamily="34" charset="0"/>
                </a:rPr>
                <a:t>–</a:t>
              </a: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427" name="Rectangle 187"/>
            <p:cNvSpPr>
              <a:spLocks noChangeArrowheads="1"/>
            </p:cNvSpPr>
            <p:nvPr/>
          </p:nvSpPr>
          <p:spPr bwMode="auto">
            <a:xfrm>
              <a:off x="408" y="279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–3</a:t>
              </a:r>
            </a:p>
          </p:txBody>
        </p:sp>
        <p:sp>
          <p:nvSpPr>
            <p:cNvPr id="10428" name="Rectangle 188"/>
            <p:cNvSpPr>
              <a:spLocks noChangeArrowheads="1"/>
            </p:cNvSpPr>
            <p:nvPr/>
          </p:nvSpPr>
          <p:spPr bwMode="auto">
            <a:xfrm>
              <a:off x="408" y="3113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–4</a:t>
              </a:r>
            </a:p>
          </p:txBody>
        </p:sp>
        <p:sp>
          <p:nvSpPr>
            <p:cNvPr id="10429" name="Rectangle 189"/>
            <p:cNvSpPr>
              <a:spLocks noChangeArrowheads="1"/>
            </p:cNvSpPr>
            <p:nvPr/>
          </p:nvSpPr>
          <p:spPr bwMode="auto">
            <a:xfrm>
              <a:off x="408" y="3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–5</a:t>
              </a:r>
            </a:p>
          </p:txBody>
        </p:sp>
        <p:sp>
          <p:nvSpPr>
            <p:cNvPr id="10430" name="Text Box 190"/>
            <p:cNvSpPr txBox="1">
              <a:spLocks noChangeArrowheads="1"/>
            </p:cNvSpPr>
            <p:nvPr/>
          </p:nvSpPr>
          <p:spPr bwMode="auto">
            <a:xfrm>
              <a:off x="499" y="1616"/>
              <a:ext cx="1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1600" b="1">
                <a:latin typeface="Arial" panose="020B0604020202020204" pitchFamily="34" charset="0"/>
              </a:endParaRPr>
            </a:p>
          </p:txBody>
        </p:sp>
        <p:sp>
          <p:nvSpPr>
            <p:cNvPr id="10431" name="Text Box 191"/>
            <p:cNvSpPr txBox="1">
              <a:spLocks noChangeArrowheads="1"/>
            </p:cNvSpPr>
            <p:nvPr/>
          </p:nvSpPr>
          <p:spPr bwMode="auto">
            <a:xfrm>
              <a:off x="499" y="1616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432" name="Text Box 192"/>
            <p:cNvSpPr txBox="1">
              <a:spLocks noChangeArrowheads="1"/>
            </p:cNvSpPr>
            <p:nvPr/>
          </p:nvSpPr>
          <p:spPr bwMode="auto">
            <a:xfrm>
              <a:off x="499" y="1299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433" name="Text Box 193"/>
            <p:cNvSpPr txBox="1">
              <a:spLocks noChangeArrowheads="1"/>
            </p:cNvSpPr>
            <p:nvPr/>
          </p:nvSpPr>
          <p:spPr bwMode="auto">
            <a:xfrm>
              <a:off x="499" y="981"/>
              <a:ext cx="3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0434" name="Text Box 194"/>
            <p:cNvSpPr txBox="1">
              <a:spLocks noChangeArrowheads="1"/>
            </p:cNvSpPr>
            <p:nvPr/>
          </p:nvSpPr>
          <p:spPr bwMode="auto">
            <a:xfrm>
              <a:off x="499" y="618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435" name="Text Box 195"/>
            <p:cNvSpPr txBox="1">
              <a:spLocks noChangeArrowheads="1"/>
            </p:cNvSpPr>
            <p:nvPr/>
          </p:nvSpPr>
          <p:spPr bwMode="auto">
            <a:xfrm>
              <a:off x="3356" y="1933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0436" name="Text Box 196"/>
            <p:cNvSpPr txBox="1">
              <a:spLocks noChangeArrowheads="1"/>
            </p:cNvSpPr>
            <p:nvPr/>
          </p:nvSpPr>
          <p:spPr bwMode="auto">
            <a:xfrm>
              <a:off x="3629" y="1933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0437" name="Text Box 197"/>
            <p:cNvSpPr txBox="1">
              <a:spLocks noChangeArrowheads="1"/>
            </p:cNvSpPr>
            <p:nvPr/>
          </p:nvSpPr>
          <p:spPr bwMode="auto">
            <a:xfrm>
              <a:off x="499" y="300"/>
              <a:ext cx="1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10438" name="Group 198"/>
          <p:cNvGrpSpPr/>
          <p:nvPr/>
        </p:nvGrpSpPr>
        <p:grpSpPr bwMode="auto">
          <a:xfrm>
            <a:off x="1042988" y="1628775"/>
            <a:ext cx="2520950" cy="3168650"/>
            <a:chOff x="0" y="0"/>
            <a:chExt cx="1588" cy="1996"/>
          </a:xfrm>
        </p:grpSpPr>
        <p:sp>
          <p:nvSpPr>
            <p:cNvPr id="10439" name="Line 199"/>
            <p:cNvSpPr>
              <a:spLocks noChangeShapeType="1"/>
            </p:cNvSpPr>
            <p:nvPr/>
          </p:nvSpPr>
          <p:spPr bwMode="auto">
            <a:xfrm flipV="1">
              <a:off x="0" y="0"/>
              <a:ext cx="1588" cy="1315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0" name="Line 200"/>
            <p:cNvSpPr>
              <a:spLocks noChangeShapeType="1"/>
            </p:cNvSpPr>
            <p:nvPr/>
          </p:nvSpPr>
          <p:spPr bwMode="auto">
            <a:xfrm flipH="1">
              <a:off x="953" y="0"/>
              <a:ext cx="635" cy="1315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1" name="Line 201"/>
            <p:cNvSpPr>
              <a:spLocks noChangeShapeType="1"/>
            </p:cNvSpPr>
            <p:nvPr/>
          </p:nvSpPr>
          <p:spPr bwMode="auto">
            <a:xfrm flipV="1">
              <a:off x="953" y="953"/>
              <a:ext cx="635" cy="362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2" name="Line 202"/>
            <p:cNvSpPr>
              <a:spLocks noChangeShapeType="1"/>
            </p:cNvSpPr>
            <p:nvPr/>
          </p:nvSpPr>
          <p:spPr bwMode="auto">
            <a:xfrm>
              <a:off x="1587" y="953"/>
              <a:ext cx="0" cy="680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3" name="Line 203"/>
            <p:cNvSpPr>
              <a:spLocks noChangeShapeType="1"/>
            </p:cNvSpPr>
            <p:nvPr/>
          </p:nvSpPr>
          <p:spPr bwMode="auto">
            <a:xfrm>
              <a:off x="953" y="1315"/>
              <a:ext cx="634" cy="318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4" name="Line 204"/>
            <p:cNvSpPr>
              <a:spLocks noChangeShapeType="1"/>
            </p:cNvSpPr>
            <p:nvPr/>
          </p:nvSpPr>
          <p:spPr bwMode="auto">
            <a:xfrm>
              <a:off x="953" y="1315"/>
              <a:ext cx="317" cy="681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5" name="Line 205"/>
            <p:cNvSpPr>
              <a:spLocks noChangeShapeType="1"/>
            </p:cNvSpPr>
            <p:nvPr/>
          </p:nvSpPr>
          <p:spPr bwMode="auto">
            <a:xfrm>
              <a:off x="0" y="1315"/>
              <a:ext cx="1270" cy="681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446" name="Group 206"/>
          <p:cNvGrpSpPr/>
          <p:nvPr/>
        </p:nvGrpSpPr>
        <p:grpSpPr bwMode="auto">
          <a:xfrm>
            <a:off x="1042988" y="1628775"/>
            <a:ext cx="2520950" cy="3168650"/>
            <a:chOff x="0" y="0"/>
            <a:chExt cx="1588" cy="1996"/>
          </a:xfrm>
        </p:grpSpPr>
        <p:sp>
          <p:nvSpPr>
            <p:cNvPr id="10447" name="Line 207"/>
            <p:cNvSpPr>
              <a:spLocks noChangeShapeType="1"/>
            </p:cNvSpPr>
            <p:nvPr/>
          </p:nvSpPr>
          <p:spPr bwMode="auto">
            <a:xfrm flipV="1">
              <a:off x="0" y="0"/>
              <a:ext cx="1588" cy="1315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8" name="Line 208"/>
            <p:cNvSpPr>
              <a:spLocks noChangeShapeType="1"/>
            </p:cNvSpPr>
            <p:nvPr/>
          </p:nvSpPr>
          <p:spPr bwMode="auto">
            <a:xfrm flipH="1">
              <a:off x="953" y="0"/>
              <a:ext cx="635" cy="1315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9" name="Line 209"/>
            <p:cNvSpPr>
              <a:spLocks noChangeShapeType="1"/>
            </p:cNvSpPr>
            <p:nvPr/>
          </p:nvSpPr>
          <p:spPr bwMode="auto">
            <a:xfrm flipV="1">
              <a:off x="953" y="953"/>
              <a:ext cx="635" cy="362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0" name="Line 210"/>
            <p:cNvSpPr>
              <a:spLocks noChangeShapeType="1"/>
            </p:cNvSpPr>
            <p:nvPr/>
          </p:nvSpPr>
          <p:spPr bwMode="auto">
            <a:xfrm>
              <a:off x="1587" y="953"/>
              <a:ext cx="0" cy="680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1" name="Line 211"/>
            <p:cNvSpPr>
              <a:spLocks noChangeShapeType="1"/>
            </p:cNvSpPr>
            <p:nvPr/>
          </p:nvSpPr>
          <p:spPr bwMode="auto">
            <a:xfrm>
              <a:off x="953" y="1315"/>
              <a:ext cx="634" cy="318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2" name="Line 212"/>
            <p:cNvSpPr>
              <a:spLocks noChangeShapeType="1"/>
            </p:cNvSpPr>
            <p:nvPr/>
          </p:nvSpPr>
          <p:spPr bwMode="auto">
            <a:xfrm>
              <a:off x="953" y="1315"/>
              <a:ext cx="317" cy="681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3" name="Line 213"/>
            <p:cNvSpPr>
              <a:spLocks noChangeShapeType="1"/>
            </p:cNvSpPr>
            <p:nvPr/>
          </p:nvSpPr>
          <p:spPr bwMode="auto">
            <a:xfrm>
              <a:off x="0" y="1315"/>
              <a:ext cx="1270" cy="681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454" name="Group 214"/>
          <p:cNvGrpSpPr/>
          <p:nvPr/>
        </p:nvGrpSpPr>
        <p:grpSpPr bwMode="auto">
          <a:xfrm>
            <a:off x="2555875" y="1628775"/>
            <a:ext cx="2520950" cy="3168650"/>
            <a:chOff x="0" y="0"/>
            <a:chExt cx="1588" cy="1996"/>
          </a:xfrm>
        </p:grpSpPr>
        <p:sp>
          <p:nvSpPr>
            <p:cNvPr id="10455" name="Line 215"/>
            <p:cNvSpPr>
              <a:spLocks noChangeShapeType="1"/>
            </p:cNvSpPr>
            <p:nvPr/>
          </p:nvSpPr>
          <p:spPr bwMode="auto">
            <a:xfrm flipV="1">
              <a:off x="0" y="0"/>
              <a:ext cx="1588" cy="1315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6" name="Line 216"/>
            <p:cNvSpPr>
              <a:spLocks noChangeShapeType="1"/>
            </p:cNvSpPr>
            <p:nvPr/>
          </p:nvSpPr>
          <p:spPr bwMode="auto">
            <a:xfrm flipH="1">
              <a:off x="953" y="0"/>
              <a:ext cx="635" cy="1315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7" name="Line 217"/>
            <p:cNvSpPr>
              <a:spLocks noChangeShapeType="1"/>
            </p:cNvSpPr>
            <p:nvPr/>
          </p:nvSpPr>
          <p:spPr bwMode="auto">
            <a:xfrm flipV="1">
              <a:off x="953" y="953"/>
              <a:ext cx="635" cy="362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8" name="Line 218"/>
            <p:cNvSpPr>
              <a:spLocks noChangeShapeType="1"/>
            </p:cNvSpPr>
            <p:nvPr/>
          </p:nvSpPr>
          <p:spPr bwMode="auto">
            <a:xfrm>
              <a:off x="1587" y="953"/>
              <a:ext cx="0" cy="680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9" name="Line 219"/>
            <p:cNvSpPr>
              <a:spLocks noChangeShapeType="1"/>
            </p:cNvSpPr>
            <p:nvPr/>
          </p:nvSpPr>
          <p:spPr bwMode="auto">
            <a:xfrm>
              <a:off x="953" y="1315"/>
              <a:ext cx="634" cy="318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0" name="Line 220"/>
            <p:cNvSpPr>
              <a:spLocks noChangeShapeType="1"/>
            </p:cNvSpPr>
            <p:nvPr/>
          </p:nvSpPr>
          <p:spPr bwMode="auto">
            <a:xfrm>
              <a:off x="953" y="1315"/>
              <a:ext cx="317" cy="681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1" name="Line 221"/>
            <p:cNvSpPr>
              <a:spLocks noChangeShapeType="1"/>
            </p:cNvSpPr>
            <p:nvPr/>
          </p:nvSpPr>
          <p:spPr bwMode="auto">
            <a:xfrm>
              <a:off x="0" y="1315"/>
              <a:ext cx="1270" cy="681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462" name="Text Box 222"/>
          <p:cNvSpPr txBox="1">
            <a:spLocks noChangeArrowheads="1"/>
          </p:cNvSpPr>
          <p:nvPr/>
        </p:nvSpPr>
        <p:spPr bwMode="auto">
          <a:xfrm>
            <a:off x="6588125" y="476250"/>
            <a:ext cx="2303463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latin typeface="Arial" panose="020B0604020202020204" pitchFamily="34" charset="0"/>
              </a:rPr>
              <a:t>  纵坐标不变, 横坐标+3又会怎样？ </a:t>
            </a:r>
          </a:p>
        </p:txBody>
      </p:sp>
      <p:sp>
        <p:nvSpPr>
          <p:cNvPr id="10463" name="Text Box 223"/>
          <p:cNvSpPr txBox="1">
            <a:spLocks noChangeArrowheads="1"/>
          </p:cNvSpPr>
          <p:nvPr/>
        </p:nvSpPr>
        <p:spPr bwMode="auto">
          <a:xfrm>
            <a:off x="684213" y="188913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0464" name="Text Box 224"/>
          <p:cNvSpPr txBox="1">
            <a:spLocks noChangeArrowheads="1"/>
          </p:cNvSpPr>
          <p:nvPr/>
        </p:nvSpPr>
        <p:spPr bwMode="auto">
          <a:xfrm>
            <a:off x="6011863" y="37163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0465" name="Text Box 225"/>
          <p:cNvSpPr txBox="1">
            <a:spLocks noChangeArrowheads="1"/>
          </p:cNvSpPr>
          <p:nvPr/>
        </p:nvSpPr>
        <p:spPr bwMode="auto">
          <a:xfrm>
            <a:off x="0" y="5257800"/>
            <a:ext cx="6553200" cy="57943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原图形被横向（向右）平移3个单位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2" grpId="0" autoUpdateAnimBg="0"/>
      <p:bldP spid="1046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0" y="0"/>
          <a:ext cx="6096000" cy="640715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1437" name="Group 173"/>
          <p:cNvGrpSpPr/>
          <p:nvPr/>
        </p:nvGrpSpPr>
        <p:grpSpPr bwMode="auto">
          <a:xfrm>
            <a:off x="0" y="549275"/>
            <a:ext cx="6337300" cy="5854700"/>
            <a:chOff x="0" y="0"/>
            <a:chExt cx="3992" cy="3688"/>
          </a:xfrm>
        </p:grpSpPr>
        <p:sp>
          <p:nvSpPr>
            <p:cNvPr id="11438" name="Line 174"/>
            <p:cNvSpPr>
              <a:spLocks noChangeShapeType="1"/>
            </p:cNvSpPr>
            <p:nvPr/>
          </p:nvSpPr>
          <p:spPr bwMode="auto">
            <a:xfrm>
              <a:off x="0" y="1979"/>
              <a:ext cx="3901" cy="0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39" name="Line 175"/>
            <p:cNvSpPr>
              <a:spLocks noChangeShapeType="1"/>
            </p:cNvSpPr>
            <p:nvPr/>
          </p:nvSpPr>
          <p:spPr bwMode="auto">
            <a:xfrm flipV="1">
              <a:off x="635" y="0"/>
              <a:ext cx="0" cy="3657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40" name="Text Box 176"/>
            <p:cNvSpPr txBox="1">
              <a:spLocks noChangeArrowheads="1"/>
            </p:cNvSpPr>
            <p:nvPr/>
          </p:nvSpPr>
          <p:spPr bwMode="auto">
            <a:xfrm>
              <a:off x="816" y="1933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1441" name="Text Box 177"/>
            <p:cNvSpPr txBox="1">
              <a:spLocks noChangeArrowheads="1"/>
            </p:cNvSpPr>
            <p:nvPr/>
          </p:nvSpPr>
          <p:spPr bwMode="auto">
            <a:xfrm>
              <a:off x="1134" y="1933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1442" name="Text Box 178"/>
            <p:cNvSpPr txBox="1">
              <a:spLocks noChangeArrowheads="1"/>
            </p:cNvSpPr>
            <p:nvPr/>
          </p:nvSpPr>
          <p:spPr bwMode="auto">
            <a:xfrm>
              <a:off x="1451" y="1933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1443" name="Text Box 179"/>
            <p:cNvSpPr txBox="1">
              <a:spLocks noChangeArrowheads="1"/>
            </p:cNvSpPr>
            <p:nvPr/>
          </p:nvSpPr>
          <p:spPr bwMode="auto">
            <a:xfrm>
              <a:off x="1769" y="1933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1444" name="Text Box 180"/>
            <p:cNvSpPr txBox="1">
              <a:spLocks noChangeArrowheads="1"/>
            </p:cNvSpPr>
            <p:nvPr/>
          </p:nvSpPr>
          <p:spPr bwMode="auto">
            <a:xfrm>
              <a:off x="2086" y="1933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1445" name="Text Box 181"/>
            <p:cNvSpPr txBox="1">
              <a:spLocks noChangeArrowheads="1"/>
            </p:cNvSpPr>
            <p:nvPr/>
          </p:nvSpPr>
          <p:spPr bwMode="auto">
            <a:xfrm>
              <a:off x="2404" y="1933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1446" name="Text Box 182"/>
            <p:cNvSpPr txBox="1">
              <a:spLocks noChangeArrowheads="1"/>
            </p:cNvSpPr>
            <p:nvPr/>
          </p:nvSpPr>
          <p:spPr bwMode="auto">
            <a:xfrm>
              <a:off x="2721" y="1933"/>
              <a:ext cx="3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1447" name="Text Box 183"/>
            <p:cNvSpPr txBox="1">
              <a:spLocks noChangeArrowheads="1"/>
            </p:cNvSpPr>
            <p:nvPr/>
          </p:nvSpPr>
          <p:spPr bwMode="auto">
            <a:xfrm>
              <a:off x="3039" y="1933"/>
              <a:ext cx="2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1448" name="Text Box 184"/>
            <p:cNvSpPr txBox="1">
              <a:spLocks noChangeArrowheads="1"/>
            </p:cNvSpPr>
            <p:nvPr/>
          </p:nvSpPr>
          <p:spPr bwMode="auto">
            <a:xfrm>
              <a:off x="453" y="1933"/>
              <a:ext cx="1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1449" name="Rectangle 185"/>
            <p:cNvSpPr>
              <a:spLocks noChangeArrowheads="1"/>
            </p:cNvSpPr>
            <p:nvPr/>
          </p:nvSpPr>
          <p:spPr bwMode="auto">
            <a:xfrm>
              <a:off x="408" y="2160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–1</a:t>
              </a:r>
            </a:p>
          </p:txBody>
        </p:sp>
        <p:sp>
          <p:nvSpPr>
            <p:cNvPr id="11450" name="Rectangle 186"/>
            <p:cNvSpPr>
              <a:spLocks noChangeArrowheads="1"/>
            </p:cNvSpPr>
            <p:nvPr/>
          </p:nvSpPr>
          <p:spPr bwMode="auto">
            <a:xfrm>
              <a:off x="408" y="2478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panose="020B0604020202020204" pitchFamily="34" charset="0"/>
                </a:rPr>
                <a:t>–</a:t>
              </a: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1451" name="Rectangle 187"/>
            <p:cNvSpPr>
              <a:spLocks noChangeArrowheads="1"/>
            </p:cNvSpPr>
            <p:nvPr/>
          </p:nvSpPr>
          <p:spPr bwMode="auto">
            <a:xfrm>
              <a:off x="408" y="279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–3</a:t>
              </a:r>
            </a:p>
          </p:txBody>
        </p:sp>
        <p:sp>
          <p:nvSpPr>
            <p:cNvPr id="11452" name="Rectangle 188"/>
            <p:cNvSpPr>
              <a:spLocks noChangeArrowheads="1"/>
            </p:cNvSpPr>
            <p:nvPr/>
          </p:nvSpPr>
          <p:spPr bwMode="auto">
            <a:xfrm>
              <a:off x="408" y="3113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–4</a:t>
              </a:r>
            </a:p>
          </p:txBody>
        </p:sp>
        <p:sp>
          <p:nvSpPr>
            <p:cNvPr id="11453" name="Rectangle 189"/>
            <p:cNvSpPr>
              <a:spLocks noChangeArrowheads="1"/>
            </p:cNvSpPr>
            <p:nvPr/>
          </p:nvSpPr>
          <p:spPr bwMode="auto">
            <a:xfrm>
              <a:off x="408" y="347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–5</a:t>
              </a:r>
            </a:p>
          </p:txBody>
        </p:sp>
        <p:sp>
          <p:nvSpPr>
            <p:cNvPr id="11454" name="Text Box 190"/>
            <p:cNvSpPr txBox="1">
              <a:spLocks noChangeArrowheads="1"/>
            </p:cNvSpPr>
            <p:nvPr/>
          </p:nvSpPr>
          <p:spPr bwMode="auto">
            <a:xfrm>
              <a:off x="499" y="1616"/>
              <a:ext cx="1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1600" b="1">
                <a:latin typeface="Arial" panose="020B0604020202020204" pitchFamily="34" charset="0"/>
              </a:endParaRPr>
            </a:p>
          </p:txBody>
        </p:sp>
        <p:sp>
          <p:nvSpPr>
            <p:cNvPr id="11455" name="Text Box 191"/>
            <p:cNvSpPr txBox="1">
              <a:spLocks noChangeArrowheads="1"/>
            </p:cNvSpPr>
            <p:nvPr/>
          </p:nvSpPr>
          <p:spPr bwMode="auto">
            <a:xfrm>
              <a:off x="499" y="1616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1456" name="Text Box 192"/>
            <p:cNvSpPr txBox="1">
              <a:spLocks noChangeArrowheads="1"/>
            </p:cNvSpPr>
            <p:nvPr/>
          </p:nvSpPr>
          <p:spPr bwMode="auto">
            <a:xfrm>
              <a:off x="499" y="1299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1457" name="Text Box 193"/>
            <p:cNvSpPr txBox="1">
              <a:spLocks noChangeArrowheads="1"/>
            </p:cNvSpPr>
            <p:nvPr/>
          </p:nvSpPr>
          <p:spPr bwMode="auto">
            <a:xfrm>
              <a:off x="499" y="981"/>
              <a:ext cx="3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1458" name="Text Box 194"/>
            <p:cNvSpPr txBox="1">
              <a:spLocks noChangeArrowheads="1"/>
            </p:cNvSpPr>
            <p:nvPr/>
          </p:nvSpPr>
          <p:spPr bwMode="auto">
            <a:xfrm>
              <a:off x="499" y="618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1459" name="Text Box 195"/>
            <p:cNvSpPr txBox="1">
              <a:spLocks noChangeArrowheads="1"/>
            </p:cNvSpPr>
            <p:nvPr/>
          </p:nvSpPr>
          <p:spPr bwMode="auto">
            <a:xfrm>
              <a:off x="3356" y="1933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1460" name="Text Box 196"/>
            <p:cNvSpPr txBox="1">
              <a:spLocks noChangeArrowheads="1"/>
            </p:cNvSpPr>
            <p:nvPr/>
          </p:nvSpPr>
          <p:spPr bwMode="auto">
            <a:xfrm>
              <a:off x="3629" y="1933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1461" name="Text Box 197"/>
            <p:cNvSpPr txBox="1">
              <a:spLocks noChangeArrowheads="1"/>
            </p:cNvSpPr>
            <p:nvPr/>
          </p:nvSpPr>
          <p:spPr bwMode="auto">
            <a:xfrm>
              <a:off x="499" y="300"/>
              <a:ext cx="1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11462" name="Group 198"/>
          <p:cNvGrpSpPr/>
          <p:nvPr/>
        </p:nvGrpSpPr>
        <p:grpSpPr bwMode="auto">
          <a:xfrm>
            <a:off x="1042988" y="1628775"/>
            <a:ext cx="2520950" cy="3168650"/>
            <a:chOff x="0" y="0"/>
            <a:chExt cx="1588" cy="1996"/>
          </a:xfrm>
        </p:grpSpPr>
        <p:sp>
          <p:nvSpPr>
            <p:cNvPr id="11463" name="Line 199"/>
            <p:cNvSpPr>
              <a:spLocks noChangeShapeType="1"/>
            </p:cNvSpPr>
            <p:nvPr/>
          </p:nvSpPr>
          <p:spPr bwMode="auto">
            <a:xfrm flipV="1">
              <a:off x="0" y="0"/>
              <a:ext cx="1588" cy="1315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4" name="Line 200"/>
            <p:cNvSpPr>
              <a:spLocks noChangeShapeType="1"/>
            </p:cNvSpPr>
            <p:nvPr/>
          </p:nvSpPr>
          <p:spPr bwMode="auto">
            <a:xfrm flipH="1">
              <a:off x="953" y="0"/>
              <a:ext cx="635" cy="1315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5" name="Line 201"/>
            <p:cNvSpPr>
              <a:spLocks noChangeShapeType="1"/>
            </p:cNvSpPr>
            <p:nvPr/>
          </p:nvSpPr>
          <p:spPr bwMode="auto">
            <a:xfrm flipV="1">
              <a:off x="953" y="953"/>
              <a:ext cx="635" cy="362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6" name="Line 202"/>
            <p:cNvSpPr>
              <a:spLocks noChangeShapeType="1"/>
            </p:cNvSpPr>
            <p:nvPr/>
          </p:nvSpPr>
          <p:spPr bwMode="auto">
            <a:xfrm>
              <a:off x="1587" y="953"/>
              <a:ext cx="0" cy="680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7" name="Line 203"/>
            <p:cNvSpPr>
              <a:spLocks noChangeShapeType="1"/>
            </p:cNvSpPr>
            <p:nvPr/>
          </p:nvSpPr>
          <p:spPr bwMode="auto">
            <a:xfrm>
              <a:off x="953" y="1315"/>
              <a:ext cx="634" cy="318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8" name="Line 204"/>
            <p:cNvSpPr>
              <a:spLocks noChangeShapeType="1"/>
            </p:cNvSpPr>
            <p:nvPr/>
          </p:nvSpPr>
          <p:spPr bwMode="auto">
            <a:xfrm>
              <a:off x="953" y="1315"/>
              <a:ext cx="317" cy="681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9" name="Line 205"/>
            <p:cNvSpPr>
              <a:spLocks noChangeShapeType="1"/>
            </p:cNvSpPr>
            <p:nvPr/>
          </p:nvSpPr>
          <p:spPr bwMode="auto">
            <a:xfrm>
              <a:off x="0" y="1315"/>
              <a:ext cx="1270" cy="681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470" name="Group 206"/>
          <p:cNvGrpSpPr/>
          <p:nvPr/>
        </p:nvGrpSpPr>
        <p:grpSpPr bwMode="auto">
          <a:xfrm>
            <a:off x="1042988" y="1628775"/>
            <a:ext cx="2520950" cy="3168650"/>
            <a:chOff x="0" y="0"/>
            <a:chExt cx="1588" cy="1996"/>
          </a:xfrm>
        </p:grpSpPr>
        <p:sp>
          <p:nvSpPr>
            <p:cNvPr id="11471" name="Line 207"/>
            <p:cNvSpPr>
              <a:spLocks noChangeShapeType="1"/>
            </p:cNvSpPr>
            <p:nvPr/>
          </p:nvSpPr>
          <p:spPr bwMode="auto">
            <a:xfrm flipV="1">
              <a:off x="0" y="0"/>
              <a:ext cx="1588" cy="1315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2" name="Line 208"/>
            <p:cNvSpPr>
              <a:spLocks noChangeShapeType="1"/>
            </p:cNvSpPr>
            <p:nvPr/>
          </p:nvSpPr>
          <p:spPr bwMode="auto">
            <a:xfrm flipH="1">
              <a:off x="953" y="0"/>
              <a:ext cx="635" cy="1315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3" name="Line 209"/>
            <p:cNvSpPr>
              <a:spLocks noChangeShapeType="1"/>
            </p:cNvSpPr>
            <p:nvPr/>
          </p:nvSpPr>
          <p:spPr bwMode="auto">
            <a:xfrm flipV="1">
              <a:off x="953" y="953"/>
              <a:ext cx="635" cy="362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4" name="Line 210"/>
            <p:cNvSpPr>
              <a:spLocks noChangeShapeType="1"/>
            </p:cNvSpPr>
            <p:nvPr/>
          </p:nvSpPr>
          <p:spPr bwMode="auto">
            <a:xfrm>
              <a:off x="1587" y="953"/>
              <a:ext cx="0" cy="680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5" name="Line 211"/>
            <p:cNvSpPr>
              <a:spLocks noChangeShapeType="1"/>
            </p:cNvSpPr>
            <p:nvPr/>
          </p:nvSpPr>
          <p:spPr bwMode="auto">
            <a:xfrm>
              <a:off x="953" y="1315"/>
              <a:ext cx="634" cy="318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6" name="Line 212"/>
            <p:cNvSpPr>
              <a:spLocks noChangeShapeType="1"/>
            </p:cNvSpPr>
            <p:nvPr/>
          </p:nvSpPr>
          <p:spPr bwMode="auto">
            <a:xfrm>
              <a:off x="953" y="1315"/>
              <a:ext cx="317" cy="681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7" name="Line 213"/>
            <p:cNvSpPr>
              <a:spLocks noChangeShapeType="1"/>
            </p:cNvSpPr>
            <p:nvPr/>
          </p:nvSpPr>
          <p:spPr bwMode="auto">
            <a:xfrm>
              <a:off x="0" y="1315"/>
              <a:ext cx="1270" cy="681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478" name="Group 214"/>
          <p:cNvGrpSpPr/>
          <p:nvPr/>
        </p:nvGrpSpPr>
        <p:grpSpPr bwMode="auto">
          <a:xfrm>
            <a:off x="0" y="1600200"/>
            <a:ext cx="2520950" cy="3168650"/>
            <a:chOff x="0" y="0"/>
            <a:chExt cx="1588" cy="1996"/>
          </a:xfrm>
        </p:grpSpPr>
        <p:sp>
          <p:nvSpPr>
            <p:cNvPr id="11479" name="Line 215"/>
            <p:cNvSpPr>
              <a:spLocks noChangeShapeType="1"/>
            </p:cNvSpPr>
            <p:nvPr/>
          </p:nvSpPr>
          <p:spPr bwMode="auto">
            <a:xfrm flipV="1">
              <a:off x="0" y="0"/>
              <a:ext cx="1588" cy="1315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0" name="Line 216"/>
            <p:cNvSpPr>
              <a:spLocks noChangeShapeType="1"/>
            </p:cNvSpPr>
            <p:nvPr/>
          </p:nvSpPr>
          <p:spPr bwMode="auto">
            <a:xfrm flipH="1">
              <a:off x="953" y="0"/>
              <a:ext cx="635" cy="1315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1" name="Line 217"/>
            <p:cNvSpPr>
              <a:spLocks noChangeShapeType="1"/>
            </p:cNvSpPr>
            <p:nvPr/>
          </p:nvSpPr>
          <p:spPr bwMode="auto">
            <a:xfrm flipV="1">
              <a:off x="953" y="953"/>
              <a:ext cx="635" cy="362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2" name="Line 218"/>
            <p:cNvSpPr>
              <a:spLocks noChangeShapeType="1"/>
            </p:cNvSpPr>
            <p:nvPr/>
          </p:nvSpPr>
          <p:spPr bwMode="auto">
            <a:xfrm>
              <a:off x="1587" y="953"/>
              <a:ext cx="0" cy="680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3" name="Line 219"/>
            <p:cNvSpPr>
              <a:spLocks noChangeShapeType="1"/>
            </p:cNvSpPr>
            <p:nvPr/>
          </p:nvSpPr>
          <p:spPr bwMode="auto">
            <a:xfrm>
              <a:off x="953" y="1315"/>
              <a:ext cx="634" cy="318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4" name="Line 220"/>
            <p:cNvSpPr>
              <a:spLocks noChangeShapeType="1"/>
            </p:cNvSpPr>
            <p:nvPr/>
          </p:nvSpPr>
          <p:spPr bwMode="auto">
            <a:xfrm>
              <a:off x="953" y="1315"/>
              <a:ext cx="317" cy="681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5" name="Line 221"/>
            <p:cNvSpPr>
              <a:spLocks noChangeShapeType="1"/>
            </p:cNvSpPr>
            <p:nvPr/>
          </p:nvSpPr>
          <p:spPr bwMode="auto">
            <a:xfrm>
              <a:off x="0" y="1315"/>
              <a:ext cx="1270" cy="681"/>
            </a:xfrm>
            <a:prstGeom prst="line">
              <a:avLst/>
            </a:prstGeom>
            <a:noFill/>
            <a:ln w="3810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486" name="Text Box 222"/>
          <p:cNvSpPr txBox="1">
            <a:spLocks noChangeArrowheads="1"/>
          </p:cNvSpPr>
          <p:nvPr/>
        </p:nvSpPr>
        <p:spPr bwMode="auto">
          <a:xfrm>
            <a:off x="6443663" y="908050"/>
            <a:ext cx="24479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latin typeface="Arial" panose="020B0604020202020204" pitchFamily="34" charset="0"/>
              </a:rPr>
              <a:t>   纵坐标不变, 横坐标-2,图案会变成什么样？</a:t>
            </a:r>
          </a:p>
        </p:txBody>
      </p:sp>
      <p:sp>
        <p:nvSpPr>
          <p:cNvPr id="11487" name="Text Box 223"/>
          <p:cNvSpPr txBox="1">
            <a:spLocks noChangeArrowheads="1"/>
          </p:cNvSpPr>
          <p:nvPr/>
        </p:nvSpPr>
        <p:spPr bwMode="auto">
          <a:xfrm>
            <a:off x="684213" y="188913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1488" name="Text Box 224"/>
          <p:cNvSpPr txBox="1">
            <a:spLocks noChangeArrowheads="1"/>
          </p:cNvSpPr>
          <p:nvPr/>
        </p:nvSpPr>
        <p:spPr bwMode="auto">
          <a:xfrm>
            <a:off x="6011863" y="37163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1489" name="Text Box 225"/>
          <p:cNvSpPr txBox="1">
            <a:spLocks noChangeArrowheads="1"/>
          </p:cNvSpPr>
          <p:nvPr/>
        </p:nvSpPr>
        <p:spPr bwMode="auto">
          <a:xfrm>
            <a:off x="381000" y="373380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1490" name="Text Box 226"/>
          <p:cNvSpPr txBox="1">
            <a:spLocks noChangeArrowheads="1"/>
          </p:cNvSpPr>
          <p:nvPr/>
        </p:nvSpPr>
        <p:spPr bwMode="auto">
          <a:xfrm>
            <a:off x="0" y="373380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1491" name="WordArt 227"/>
          <p:cNvSpPr>
            <a:spLocks noChangeArrowheads="1" noChangeShapeType="1"/>
          </p:cNvSpPr>
          <p:nvPr/>
        </p:nvSpPr>
        <p:spPr bwMode="auto">
          <a:xfrm>
            <a:off x="6588125" y="0"/>
            <a:ext cx="13716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56917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ln w="9525" cmpd="sng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猜一猜</a:t>
            </a:r>
          </a:p>
        </p:txBody>
      </p:sp>
      <p:sp>
        <p:nvSpPr>
          <p:cNvPr id="11492" name="Text Box 228"/>
          <p:cNvSpPr txBox="1">
            <a:spLocks noChangeArrowheads="1"/>
          </p:cNvSpPr>
          <p:nvPr/>
        </p:nvSpPr>
        <p:spPr bwMode="auto">
          <a:xfrm>
            <a:off x="1219200" y="5257800"/>
            <a:ext cx="4876800" cy="57943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楷体_GB2312" pitchFamily="1" charset="-122"/>
                <a:ea typeface="楷体_GB2312" pitchFamily="1" charset="-122"/>
              </a:rPr>
              <a:t>原图形被向左平移2个单位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6" grpId="0" autoUpdateAnimBg="0"/>
      <p:bldP spid="1149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250825" y="566738"/>
          <a:ext cx="6096000" cy="6343651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2461" name="Group 173"/>
          <p:cNvGrpSpPr/>
          <p:nvPr/>
        </p:nvGrpSpPr>
        <p:grpSpPr bwMode="auto">
          <a:xfrm>
            <a:off x="250825" y="549275"/>
            <a:ext cx="6121400" cy="5810250"/>
            <a:chOff x="0" y="0"/>
            <a:chExt cx="3856" cy="3660"/>
          </a:xfrm>
        </p:grpSpPr>
        <p:sp>
          <p:nvSpPr>
            <p:cNvPr id="12462" name="Line 174"/>
            <p:cNvSpPr>
              <a:spLocks noChangeShapeType="1"/>
            </p:cNvSpPr>
            <p:nvPr/>
          </p:nvSpPr>
          <p:spPr bwMode="auto">
            <a:xfrm flipV="1">
              <a:off x="0" y="1950"/>
              <a:ext cx="3856" cy="1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63" name="Line 175"/>
            <p:cNvSpPr>
              <a:spLocks noChangeShapeType="1"/>
            </p:cNvSpPr>
            <p:nvPr/>
          </p:nvSpPr>
          <p:spPr bwMode="auto">
            <a:xfrm flipV="1">
              <a:off x="635" y="0"/>
              <a:ext cx="0" cy="3629"/>
            </a:xfrm>
            <a:prstGeom prst="line">
              <a:avLst/>
            </a:prstGeom>
            <a:noFill/>
            <a:ln w="38100" cmpd="sng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64" name="Text Box 176"/>
            <p:cNvSpPr txBox="1">
              <a:spLocks noChangeArrowheads="1"/>
            </p:cNvSpPr>
            <p:nvPr/>
          </p:nvSpPr>
          <p:spPr bwMode="auto">
            <a:xfrm>
              <a:off x="816" y="1905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2465" name="Text Box 177"/>
            <p:cNvSpPr txBox="1">
              <a:spLocks noChangeArrowheads="1"/>
            </p:cNvSpPr>
            <p:nvPr/>
          </p:nvSpPr>
          <p:spPr bwMode="auto">
            <a:xfrm>
              <a:off x="1134" y="1905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2466" name="Text Box 178"/>
            <p:cNvSpPr txBox="1">
              <a:spLocks noChangeArrowheads="1"/>
            </p:cNvSpPr>
            <p:nvPr/>
          </p:nvSpPr>
          <p:spPr bwMode="auto">
            <a:xfrm>
              <a:off x="1451" y="1905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2467" name="Text Box 179"/>
            <p:cNvSpPr txBox="1">
              <a:spLocks noChangeArrowheads="1"/>
            </p:cNvSpPr>
            <p:nvPr/>
          </p:nvSpPr>
          <p:spPr bwMode="auto">
            <a:xfrm>
              <a:off x="1769" y="1905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2468" name="Text Box 180"/>
            <p:cNvSpPr txBox="1">
              <a:spLocks noChangeArrowheads="1"/>
            </p:cNvSpPr>
            <p:nvPr/>
          </p:nvSpPr>
          <p:spPr bwMode="auto">
            <a:xfrm>
              <a:off x="2086" y="1905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2469" name="Text Box 181"/>
            <p:cNvSpPr txBox="1">
              <a:spLocks noChangeArrowheads="1"/>
            </p:cNvSpPr>
            <p:nvPr/>
          </p:nvSpPr>
          <p:spPr bwMode="auto">
            <a:xfrm>
              <a:off x="2404" y="1905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2470" name="Text Box 182"/>
            <p:cNvSpPr txBox="1">
              <a:spLocks noChangeArrowheads="1"/>
            </p:cNvSpPr>
            <p:nvPr/>
          </p:nvSpPr>
          <p:spPr bwMode="auto">
            <a:xfrm>
              <a:off x="2721" y="1905"/>
              <a:ext cx="3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2471" name="Text Box 183"/>
            <p:cNvSpPr txBox="1">
              <a:spLocks noChangeArrowheads="1"/>
            </p:cNvSpPr>
            <p:nvPr/>
          </p:nvSpPr>
          <p:spPr bwMode="auto">
            <a:xfrm>
              <a:off x="3039" y="1905"/>
              <a:ext cx="2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2472" name="Text Box 184"/>
            <p:cNvSpPr txBox="1">
              <a:spLocks noChangeArrowheads="1"/>
            </p:cNvSpPr>
            <p:nvPr/>
          </p:nvSpPr>
          <p:spPr bwMode="auto">
            <a:xfrm>
              <a:off x="453" y="1905"/>
              <a:ext cx="1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2473" name="Rectangle 185"/>
            <p:cNvSpPr>
              <a:spLocks noChangeArrowheads="1"/>
            </p:cNvSpPr>
            <p:nvPr/>
          </p:nvSpPr>
          <p:spPr bwMode="auto">
            <a:xfrm>
              <a:off x="408" y="2132"/>
              <a:ext cx="3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–1</a:t>
              </a:r>
            </a:p>
          </p:txBody>
        </p:sp>
        <p:sp>
          <p:nvSpPr>
            <p:cNvPr id="12474" name="Rectangle 186"/>
            <p:cNvSpPr>
              <a:spLocks noChangeArrowheads="1"/>
            </p:cNvSpPr>
            <p:nvPr/>
          </p:nvSpPr>
          <p:spPr bwMode="auto">
            <a:xfrm>
              <a:off x="408" y="2450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panose="020B0604020202020204" pitchFamily="34" charset="0"/>
                </a:rPr>
                <a:t>–</a:t>
              </a: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2475" name="Rectangle 187"/>
            <p:cNvSpPr>
              <a:spLocks noChangeArrowheads="1"/>
            </p:cNvSpPr>
            <p:nvPr/>
          </p:nvSpPr>
          <p:spPr bwMode="auto">
            <a:xfrm>
              <a:off x="408" y="2767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–3</a:t>
              </a:r>
            </a:p>
          </p:txBody>
        </p:sp>
        <p:sp>
          <p:nvSpPr>
            <p:cNvPr id="12476" name="Rectangle 188"/>
            <p:cNvSpPr>
              <a:spLocks noChangeArrowheads="1"/>
            </p:cNvSpPr>
            <p:nvPr/>
          </p:nvSpPr>
          <p:spPr bwMode="auto">
            <a:xfrm>
              <a:off x="408" y="3085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–4</a:t>
              </a:r>
            </a:p>
          </p:txBody>
        </p:sp>
        <p:sp>
          <p:nvSpPr>
            <p:cNvPr id="12477" name="Rectangle 189"/>
            <p:cNvSpPr>
              <a:spLocks noChangeArrowheads="1"/>
            </p:cNvSpPr>
            <p:nvPr/>
          </p:nvSpPr>
          <p:spPr bwMode="auto">
            <a:xfrm>
              <a:off x="408" y="3448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Arial" panose="020B0604020202020204" pitchFamily="34" charset="0"/>
                </a:rPr>
                <a:t>–5</a:t>
              </a:r>
            </a:p>
          </p:txBody>
        </p:sp>
        <p:sp>
          <p:nvSpPr>
            <p:cNvPr id="12478" name="Text Box 190"/>
            <p:cNvSpPr txBox="1">
              <a:spLocks noChangeArrowheads="1"/>
            </p:cNvSpPr>
            <p:nvPr/>
          </p:nvSpPr>
          <p:spPr bwMode="auto">
            <a:xfrm>
              <a:off x="499" y="1588"/>
              <a:ext cx="1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1600" b="1">
                <a:latin typeface="Arial" panose="020B0604020202020204" pitchFamily="34" charset="0"/>
              </a:endParaRPr>
            </a:p>
          </p:txBody>
        </p:sp>
        <p:sp>
          <p:nvSpPr>
            <p:cNvPr id="12479" name="Text Box 191"/>
            <p:cNvSpPr txBox="1">
              <a:spLocks noChangeArrowheads="1"/>
            </p:cNvSpPr>
            <p:nvPr/>
          </p:nvSpPr>
          <p:spPr bwMode="auto">
            <a:xfrm>
              <a:off x="499" y="1588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2480" name="Text Box 192"/>
            <p:cNvSpPr txBox="1">
              <a:spLocks noChangeArrowheads="1"/>
            </p:cNvSpPr>
            <p:nvPr/>
          </p:nvSpPr>
          <p:spPr bwMode="auto">
            <a:xfrm>
              <a:off x="499" y="1271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2481" name="Text Box 193"/>
            <p:cNvSpPr txBox="1">
              <a:spLocks noChangeArrowheads="1"/>
            </p:cNvSpPr>
            <p:nvPr/>
          </p:nvSpPr>
          <p:spPr bwMode="auto">
            <a:xfrm>
              <a:off x="499" y="953"/>
              <a:ext cx="3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2482" name="Text Box 194"/>
            <p:cNvSpPr txBox="1">
              <a:spLocks noChangeArrowheads="1"/>
            </p:cNvSpPr>
            <p:nvPr/>
          </p:nvSpPr>
          <p:spPr bwMode="auto">
            <a:xfrm>
              <a:off x="499" y="590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2483" name="Text Box 195"/>
            <p:cNvSpPr txBox="1">
              <a:spLocks noChangeArrowheads="1"/>
            </p:cNvSpPr>
            <p:nvPr/>
          </p:nvSpPr>
          <p:spPr bwMode="auto">
            <a:xfrm>
              <a:off x="499" y="272"/>
              <a:ext cx="22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latin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12484" name="Group 196"/>
          <p:cNvGrpSpPr/>
          <p:nvPr/>
        </p:nvGrpSpPr>
        <p:grpSpPr bwMode="auto">
          <a:xfrm>
            <a:off x="1258888" y="1628775"/>
            <a:ext cx="2520950" cy="3168650"/>
            <a:chOff x="0" y="0"/>
            <a:chExt cx="1588" cy="1996"/>
          </a:xfrm>
        </p:grpSpPr>
        <p:sp>
          <p:nvSpPr>
            <p:cNvPr id="12485" name="Line 197"/>
            <p:cNvSpPr>
              <a:spLocks noChangeShapeType="1"/>
            </p:cNvSpPr>
            <p:nvPr/>
          </p:nvSpPr>
          <p:spPr bwMode="auto">
            <a:xfrm flipV="1">
              <a:off x="0" y="0"/>
              <a:ext cx="1588" cy="1270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86" name="Line 198"/>
            <p:cNvSpPr>
              <a:spLocks noChangeShapeType="1"/>
            </p:cNvSpPr>
            <p:nvPr/>
          </p:nvSpPr>
          <p:spPr bwMode="auto">
            <a:xfrm flipH="1">
              <a:off x="953" y="0"/>
              <a:ext cx="635" cy="1270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87" name="Line 199"/>
            <p:cNvSpPr>
              <a:spLocks noChangeShapeType="1"/>
            </p:cNvSpPr>
            <p:nvPr/>
          </p:nvSpPr>
          <p:spPr bwMode="auto">
            <a:xfrm flipV="1">
              <a:off x="953" y="953"/>
              <a:ext cx="635" cy="317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88" name="Line 200"/>
            <p:cNvSpPr>
              <a:spLocks noChangeShapeType="1"/>
            </p:cNvSpPr>
            <p:nvPr/>
          </p:nvSpPr>
          <p:spPr bwMode="auto">
            <a:xfrm>
              <a:off x="1587" y="953"/>
              <a:ext cx="0" cy="680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89" name="Line 201"/>
            <p:cNvSpPr>
              <a:spLocks noChangeShapeType="1"/>
            </p:cNvSpPr>
            <p:nvPr/>
          </p:nvSpPr>
          <p:spPr bwMode="auto">
            <a:xfrm>
              <a:off x="953" y="1270"/>
              <a:ext cx="634" cy="363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90" name="Line 202"/>
            <p:cNvSpPr>
              <a:spLocks noChangeShapeType="1"/>
            </p:cNvSpPr>
            <p:nvPr/>
          </p:nvSpPr>
          <p:spPr bwMode="auto">
            <a:xfrm>
              <a:off x="953" y="1270"/>
              <a:ext cx="317" cy="726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91" name="Line 203"/>
            <p:cNvSpPr>
              <a:spLocks noChangeShapeType="1"/>
            </p:cNvSpPr>
            <p:nvPr/>
          </p:nvSpPr>
          <p:spPr bwMode="auto">
            <a:xfrm>
              <a:off x="0" y="1270"/>
              <a:ext cx="1270" cy="726"/>
            </a:xfrm>
            <a:prstGeom prst="line">
              <a:avLst/>
            </a:prstGeom>
            <a:noFill/>
            <a:ln w="38100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492" name="Text Box 204"/>
          <p:cNvSpPr txBox="1">
            <a:spLocks noChangeArrowheads="1"/>
          </p:cNvSpPr>
          <p:nvPr/>
        </p:nvSpPr>
        <p:spPr bwMode="auto">
          <a:xfrm>
            <a:off x="6624638" y="549275"/>
            <a:ext cx="2519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2493" name="Text Box 205"/>
          <p:cNvSpPr txBox="1">
            <a:spLocks noChangeArrowheads="1"/>
          </p:cNvSpPr>
          <p:nvPr/>
        </p:nvSpPr>
        <p:spPr bwMode="auto">
          <a:xfrm>
            <a:off x="6516688" y="1412875"/>
            <a:ext cx="24479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Arial" panose="020B0604020202020204" pitchFamily="34" charset="0"/>
              </a:rPr>
              <a:t>横坐标不变, 纵坐标都+2, 则原图形变成什么样？</a:t>
            </a:r>
          </a:p>
        </p:txBody>
      </p:sp>
      <p:sp>
        <p:nvSpPr>
          <p:cNvPr id="12494" name="Text Box 206"/>
          <p:cNvSpPr txBox="1">
            <a:spLocks noChangeArrowheads="1"/>
          </p:cNvSpPr>
          <p:nvPr/>
        </p:nvSpPr>
        <p:spPr bwMode="auto">
          <a:xfrm>
            <a:off x="6516688" y="4797425"/>
            <a:ext cx="2087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12495" name="Text Box 207"/>
          <p:cNvSpPr txBox="1">
            <a:spLocks noChangeArrowheads="1"/>
          </p:cNvSpPr>
          <p:nvPr/>
        </p:nvSpPr>
        <p:spPr bwMode="auto">
          <a:xfrm>
            <a:off x="971550" y="549275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2496" name="Text Box 208"/>
          <p:cNvSpPr txBox="1">
            <a:spLocks noChangeArrowheads="1"/>
          </p:cNvSpPr>
          <p:nvPr/>
        </p:nvSpPr>
        <p:spPr bwMode="auto">
          <a:xfrm>
            <a:off x="6011863" y="35734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2497" name="WordArt 209"/>
          <p:cNvSpPr>
            <a:spLocks noChangeArrowheads="1" noChangeShapeType="1"/>
          </p:cNvSpPr>
          <p:nvPr/>
        </p:nvSpPr>
        <p:spPr bwMode="auto">
          <a:xfrm>
            <a:off x="6477000" y="0"/>
            <a:ext cx="26670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zh-CN" altLang="en-US" sz="3600" i="1">
                <a:ln w="9525" cmpd="sng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猜一猜</a:t>
            </a:r>
          </a:p>
        </p:txBody>
      </p:sp>
      <p:grpSp>
        <p:nvGrpSpPr>
          <p:cNvPr id="12498" name="Group 210"/>
          <p:cNvGrpSpPr/>
          <p:nvPr/>
        </p:nvGrpSpPr>
        <p:grpSpPr bwMode="auto">
          <a:xfrm>
            <a:off x="1295400" y="609600"/>
            <a:ext cx="2520950" cy="3168650"/>
            <a:chOff x="0" y="0"/>
            <a:chExt cx="1588" cy="1996"/>
          </a:xfrm>
        </p:grpSpPr>
        <p:sp>
          <p:nvSpPr>
            <p:cNvPr id="12499" name="Line 211"/>
            <p:cNvSpPr>
              <a:spLocks noChangeShapeType="1"/>
            </p:cNvSpPr>
            <p:nvPr/>
          </p:nvSpPr>
          <p:spPr bwMode="auto">
            <a:xfrm flipV="1">
              <a:off x="0" y="0"/>
              <a:ext cx="1588" cy="1270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00" name="Line 212"/>
            <p:cNvSpPr>
              <a:spLocks noChangeShapeType="1"/>
            </p:cNvSpPr>
            <p:nvPr/>
          </p:nvSpPr>
          <p:spPr bwMode="auto">
            <a:xfrm flipH="1">
              <a:off x="953" y="0"/>
              <a:ext cx="635" cy="1270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01" name="Line 213"/>
            <p:cNvSpPr>
              <a:spLocks noChangeShapeType="1"/>
            </p:cNvSpPr>
            <p:nvPr/>
          </p:nvSpPr>
          <p:spPr bwMode="auto">
            <a:xfrm flipV="1">
              <a:off x="953" y="953"/>
              <a:ext cx="635" cy="317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02" name="Line 214"/>
            <p:cNvSpPr>
              <a:spLocks noChangeShapeType="1"/>
            </p:cNvSpPr>
            <p:nvPr/>
          </p:nvSpPr>
          <p:spPr bwMode="auto">
            <a:xfrm>
              <a:off x="1587" y="953"/>
              <a:ext cx="0" cy="680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03" name="Line 215"/>
            <p:cNvSpPr>
              <a:spLocks noChangeShapeType="1"/>
            </p:cNvSpPr>
            <p:nvPr/>
          </p:nvSpPr>
          <p:spPr bwMode="auto">
            <a:xfrm>
              <a:off x="953" y="1270"/>
              <a:ext cx="634" cy="363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04" name="Line 216"/>
            <p:cNvSpPr>
              <a:spLocks noChangeShapeType="1"/>
            </p:cNvSpPr>
            <p:nvPr/>
          </p:nvSpPr>
          <p:spPr bwMode="auto">
            <a:xfrm>
              <a:off x="953" y="1270"/>
              <a:ext cx="317" cy="726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05" name="Line 217"/>
            <p:cNvSpPr>
              <a:spLocks noChangeShapeType="1"/>
            </p:cNvSpPr>
            <p:nvPr/>
          </p:nvSpPr>
          <p:spPr bwMode="auto">
            <a:xfrm>
              <a:off x="0" y="1270"/>
              <a:ext cx="1270" cy="726"/>
            </a:xfrm>
            <a:prstGeom prst="line">
              <a:avLst/>
            </a:prstGeom>
            <a:noFill/>
            <a:ln w="38100" cmpd="sng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506" name="Text Box 218"/>
          <p:cNvSpPr txBox="1">
            <a:spLocks noChangeArrowheads="1"/>
          </p:cNvSpPr>
          <p:nvPr/>
        </p:nvSpPr>
        <p:spPr bwMode="auto">
          <a:xfrm>
            <a:off x="0" y="5257800"/>
            <a:ext cx="7380288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楷体_GB2312" pitchFamily="1" charset="-122"/>
                <a:ea typeface="楷体_GB2312" pitchFamily="1" charset="-122"/>
              </a:rPr>
              <a:t>原图形被纵向（向上）平移2个单位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6" grpId="0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枫叶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枫叶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枫叶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枫叶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枫叶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枫叶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枫叶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枫叶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枫叶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枫叶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枫叶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枫叶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枫叶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枫叶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1073</Words>
  <Application>Microsoft Office PowerPoint</Application>
  <PresentationFormat>全屏显示(4:3)</PresentationFormat>
  <Paragraphs>294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华文新魏</vt:lpstr>
      <vt:lpstr>楷体_GB2312</vt:lpstr>
      <vt:lpstr>宋体</vt:lpstr>
      <vt:lpstr>微软雅黑</vt:lpstr>
      <vt:lpstr>Arial</vt:lpstr>
      <vt:lpstr>Times New Roman</vt:lpstr>
      <vt:lpstr>Wingdings</vt:lpstr>
      <vt:lpstr>WWW.2PPT.COM
</vt:lpstr>
      <vt:lpstr>Equation.3</vt:lpstr>
      <vt:lpstr>坐标与图形的变化</vt:lpstr>
      <vt:lpstr>PowerPoint 演示文稿</vt:lpstr>
      <vt:lpstr>PowerPoint 演示文稿</vt:lpstr>
      <vt:lpstr>PowerPoint 演示文稿</vt:lpstr>
      <vt:lpstr>归纳(一):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2022-01-07T08:32:42Z</dcterms:created>
  <dcterms:modified xsi:type="dcterms:W3CDTF">2023-01-17T00:54:14Z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3BC6846FD79F4CAD9E8CDA4DCD57C11D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