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4" r:id="rId3"/>
    <p:sldId id="392" r:id="rId4"/>
    <p:sldId id="458" r:id="rId5"/>
    <p:sldId id="457" r:id="rId6"/>
    <p:sldId id="465" r:id="rId7"/>
    <p:sldId id="459" r:id="rId8"/>
    <p:sldId id="466" r:id="rId9"/>
    <p:sldId id="460" r:id="rId10"/>
    <p:sldId id="464" r:id="rId11"/>
    <p:sldId id="462" r:id="rId12"/>
    <p:sldId id="463" r:id="rId13"/>
    <p:sldId id="467" r:id="rId14"/>
    <p:sldId id="26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35CFC-703F-406A-A2D1-6D4FD9A7DB3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71056-559D-43D3-B611-16F24355AC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D5800EB0-039E-41DB-B685-4D8C4FD698A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800" b="1" kern="100" dirty="0">
                <a:cs typeface="+mn-ea"/>
                <a:sym typeface="+mn-lt"/>
              </a:rPr>
              <a:t>14.1.2 </a:t>
            </a:r>
            <a:r>
              <a:rPr lang="zh-CN" altLang="en-US" sz="4800" b="1" kern="100" dirty="0">
                <a:cs typeface="+mn-ea"/>
                <a:sym typeface="+mn-lt"/>
              </a:rPr>
              <a:t>幂的乘方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:20XX</a:t>
            </a: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954617" y="1353682"/>
            <a:ext cx="11135783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1. 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2x+5y-3=0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，求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· 32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的值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54618" y="2329459"/>
            <a:ext cx="98890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解：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· 32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y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= 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2x</a:t>
            </a:r>
            <a:r>
              <a:rPr lang="en-US" altLang="en-US" sz="3735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5y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 = 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2x+5y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= 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3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=8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556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03109" y="1216721"/>
            <a:ext cx="8172191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914400">
              <a:spcBef>
                <a:spcPct val="50000"/>
              </a:spcBef>
            </a:pP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已知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 =a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，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y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=b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，求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2x+3y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的值</a:t>
            </a:r>
            <a:r>
              <a:rPr lang="zh-CN" altLang="en-US" sz="3735" b="0" dirty="0">
                <a:latin typeface="+mn-lt"/>
                <a:ea typeface="+mn-ea"/>
                <a:cs typeface="+mn-ea"/>
                <a:sym typeface="+mn-lt"/>
              </a:rPr>
              <a:t>。                                 </a:t>
            </a:r>
            <a:endParaRPr lang="en-US" altLang="zh-CN" sz="3735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1313030" y="2092137"/>
            <a:ext cx="10096500" cy="324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</a:pP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∵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2x+3y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2x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×2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3y 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 (2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 2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×(2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 </a:t>
            </a:r>
            <a:endParaRPr lang="en-US" altLang="zh-CN" sz="3600" baseline="30000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而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 =a,2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y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=b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  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  ∴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2x+3y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3600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556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56217" y="1216720"/>
            <a:ext cx="100795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914400">
              <a:spcBef>
                <a:spcPct val="50000"/>
              </a:spcBef>
            </a:pPr>
            <a:r>
              <a:rPr lang="en-US" altLang="zh-CN" sz="3735" b="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已知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2n+1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 + 4</a:t>
            </a:r>
            <a:r>
              <a:rPr lang="en-US" altLang="zh-CN" sz="3735" baseline="30000" dirty="0">
                <a:latin typeface="+mn-lt"/>
                <a:ea typeface="+mn-ea"/>
                <a:cs typeface="+mn-ea"/>
                <a:sym typeface="+mn-lt"/>
              </a:rPr>
              <a:t>n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=48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， 求 </a:t>
            </a:r>
            <a:r>
              <a:rPr lang="en-US" altLang="zh-CN" sz="3735" dirty="0">
                <a:latin typeface="+mn-lt"/>
                <a:ea typeface="+mn-ea"/>
                <a:cs typeface="+mn-ea"/>
                <a:sym typeface="+mn-lt"/>
              </a:rPr>
              <a:t>n </a:t>
            </a:r>
            <a:r>
              <a:rPr lang="zh-CN" altLang="en-US" sz="3735" dirty="0">
                <a:latin typeface="+mn-lt"/>
                <a:ea typeface="+mn-ea"/>
                <a:cs typeface="+mn-ea"/>
                <a:sym typeface="+mn-lt"/>
              </a:rPr>
              <a:t>的值</a:t>
            </a:r>
            <a:r>
              <a:rPr lang="zh-CN" altLang="en-US" sz="3735" b="0" dirty="0">
                <a:latin typeface="+mn-lt"/>
                <a:ea typeface="+mn-ea"/>
                <a:cs typeface="+mn-ea"/>
                <a:sym typeface="+mn-lt"/>
              </a:rPr>
              <a:t>。                                 </a:t>
            </a:r>
            <a:endParaRPr lang="en-US" altLang="zh-CN" sz="3735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1056217" y="2004009"/>
            <a:ext cx="8583020" cy="421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解：</a:t>
            </a:r>
            <a:endParaRPr lang="en-US" altLang="zh-CN" sz="3200" b="0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∵2</a:t>
            </a:r>
            <a:r>
              <a:rPr lang="en-US" altLang="zh-CN" sz="3200" b="0" baseline="30000" dirty="0">
                <a:latin typeface="+mn-lt"/>
                <a:ea typeface="+mn-ea"/>
                <a:cs typeface="+mn-ea"/>
                <a:sym typeface="+mn-lt"/>
              </a:rPr>
              <a:t>2n+1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 + 4</a:t>
            </a:r>
            <a:r>
              <a:rPr lang="en-US" altLang="zh-CN" sz="3200" b="0" baseline="30000" dirty="0">
                <a:latin typeface="+mn-lt"/>
                <a:ea typeface="+mn-ea"/>
                <a:cs typeface="+mn-ea"/>
                <a:sym typeface="+mn-lt"/>
              </a:rPr>
              <a:t>n 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= 2</a:t>
            </a:r>
            <a:r>
              <a:rPr lang="en-US" altLang="zh-CN" sz="3200" b="0" baseline="30000" dirty="0">
                <a:latin typeface="+mn-lt"/>
                <a:ea typeface="+mn-ea"/>
                <a:cs typeface="+mn-ea"/>
                <a:sym typeface="+mn-lt"/>
              </a:rPr>
              <a:t>2n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 ×2+ 2</a:t>
            </a:r>
            <a:r>
              <a:rPr lang="en-US" altLang="zh-CN" sz="3200" b="0" baseline="30000" dirty="0">
                <a:latin typeface="+mn-lt"/>
                <a:ea typeface="+mn-ea"/>
                <a:cs typeface="+mn-ea"/>
                <a:sym typeface="+mn-lt"/>
              </a:rPr>
              <a:t>2n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 = 2</a:t>
            </a:r>
            <a:r>
              <a:rPr lang="en-US" altLang="zh-CN" sz="3200" b="0" baseline="30000" dirty="0">
                <a:latin typeface="+mn-lt"/>
                <a:ea typeface="+mn-ea"/>
                <a:cs typeface="+mn-ea"/>
                <a:sym typeface="+mn-lt"/>
              </a:rPr>
              <a:t>2n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 ×3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而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200" b="0" baseline="30000" dirty="0">
                <a:latin typeface="+mn-lt"/>
                <a:ea typeface="+mn-ea"/>
                <a:cs typeface="+mn-ea"/>
                <a:sym typeface="+mn-lt"/>
              </a:rPr>
              <a:t>2n+1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 + 4</a:t>
            </a:r>
            <a:r>
              <a:rPr lang="en-US" altLang="zh-CN" sz="3200" b="0" baseline="30000" dirty="0">
                <a:latin typeface="+mn-lt"/>
                <a:ea typeface="+mn-ea"/>
                <a:cs typeface="+mn-ea"/>
                <a:sym typeface="+mn-lt"/>
              </a:rPr>
              <a:t>n 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=48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∴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 2</a:t>
            </a:r>
            <a:r>
              <a:rPr lang="en-US" altLang="zh-CN" sz="3200" b="0" baseline="30000" dirty="0">
                <a:latin typeface="+mn-lt"/>
                <a:ea typeface="+mn-ea"/>
                <a:cs typeface="+mn-ea"/>
                <a:sym typeface="+mn-lt"/>
              </a:rPr>
              <a:t>2n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 ×3 =48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化简得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n=2</a:t>
            </a:r>
          </a:p>
          <a:p>
            <a:pPr defTabSz="914400">
              <a:lnSpc>
                <a:spcPct val="150000"/>
              </a:lnSpc>
            </a:pPr>
            <a:endParaRPr lang="en-US" altLang="zh-CN" sz="3200" b="0" baseline="30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556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56216" y="1216721"/>
            <a:ext cx="10751267" cy="166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kumimoji="1" lang="en-US" altLang="zh-CN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 </a:t>
            </a:r>
            <a:r>
              <a:rPr kumimoji="1" lang="zh-CN" altLang="en-US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kumimoji="1" lang="en-US" altLang="zh-CN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1" lang="en-US" altLang="zh-CN" sz="3600" b="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55</a:t>
            </a:r>
            <a:r>
              <a:rPr kumimoji="1" lang="zh-CN" altLang="en-US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kumimoji="1" lang="en-US" altLang="zh-CN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1" lang="en-US" altLang="zh-CN" sz="3600" b="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44</a:t>
            </a:r>
            <a:r>
              <a:rPr kumimoji="1" lang="zh-CN" altLang="en-US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kumimoji="1" lang="en-US" altLang="zh-CN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1" lang="en-US" altLang="zh-CN" sz="3600" b="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33</a:t>
            </a:r>
            <a:r>
              <a:rPr kumimoji="1" lang="zh-CN" altLang="en-US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kumimoji="1" lang="en-US" altLang="zh-CN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kumimoji="1" lang="en-US" altLang="zh-CN" sz="3600" b="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22</a:t>
            </a:r>
            <a:r>
              <a:rPr kumimoji="1" lang="zh-CN" altLang="en-US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这四个幂中，数值最大的一个是</a:t>
            </a:r>
            <a:r>
              <a:rPr kumimoji="1" lang="en-US" altLang="zh-CN" sz="3600" b="0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———</a:t>
            </a:r>
            <a:r>
              <a:rPr kumimoji="1" lang="zh-CN" altLang="en-US" sz="36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1056216" y="3309936"/>
            <a:ext cx="858302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提示：观察各幂的指数，你发现了什么</a:t>
            </a:r>
            <a:r>
              <a:rPr lang="zh-CN" altLang="en-US" sz="3735" b="0" dirty="0">
                <a:latin typeface="+mn-lt"/>
                <a:ea typeface="+mn-ea"/>
                <a:cs typeface="+mn-ea"/>
                <a:sym typeface="+mn-lt"/>
              </a:rPr>
              <a:t>？</a:t>
            </a:r>
            <a:endParaRPr lang="en-US" altLang="zh-CN" sz="3735" b="0" baseline="30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556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51674" y="164647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51674" y="253883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、理解幂的乘方法则。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、运用幂的乘方法则解决实际问题。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51674" y="396942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正确理解幂的乘方法则。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理解同底数幂的乘法和幂的乘方的区别。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1380858" y="249195"/>
            <a:ext cx="471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有理数乘方相关知识回顾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807375" y="1292110"/>
            <a:ext cx="9612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n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个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相同因数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积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的运算，叫做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乘方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，乘方的结果叫做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幂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65371" y="3107246"/>
            <a:ext cx="1648167" cy="13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8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12800" baseline="30000" dirty="0">
                <a:cs typeface="+mn-ea"/>
                <a:sym typeface="+mn-lt"/>
              </a:rPr>
              <a:t>n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6459950" y="3633855"/>
            <a:ext cx="90765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4147830" y="3850317"/>
            <a:ext cx="69145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5427777" y="4464471"/>
            <a:ext cx="0" cy="52658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302081" y="3354970"/>
            <a:ext cx="690503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000000"/>
                </a:solidFill>
                <a:cs typeface="+mn-ea"/>
                <a:sym typeface="+mn-lt"/>
              </a:rPr>
              <a:t>幂</a:t>
            </a:r>
            <a:endParaRPr lang="zh-CN" altLang="en-US" sz="2135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328853" y="4928062"/>
            <a:ext cx="219784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  <a:cs typeface="+mn-ea"/>
                <a:sym typeface="+mn-lt"/>
              </a:rPr>
              <a:t>底数</a:t>
            </a:r>
            <a:endParaRPr lang="zh-CN" altLang="en-US" sz="26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612456" y="2871667"/>
            <a:ext cx="225029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cs typeface="+mn-ea"/>
                <a:sym typeface="+mn-lt"/>
              </a:rPr>
              <a:t>指数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3018003" y="4036636"/>
            <a:ext cx="256188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cs typeface="+mn-ea"/>
                <a:sym typeface="+mn-lt"/>
              </a:rPr>
              <a:t>运算结果</a:t>
            </a:r>
            <a:r>
              <a:rPr lang="en-US" altLang="zh-CN" b="1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endParaRPr lang="zh-CN" altLang="en-US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694761" y="5674205"/>
            <a:ext cx="238140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相同的因数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878676" y="3558921"/>
            <a:ext cx="270459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cs typeface="+mn-ea"/>
                <a:sym typeface="+mn-lt"/>
              </a:rPr>
              <a:t>(</a:t>
            </a:r>
            <a:r>
              <a:rPr lang="zh-CN" altLang="en-US" b="1" dirty="0">
                <a:cs typeface="+mn-ea"/>
                <a:sym typeface="+mn-lt"/>
              </a:rPr>
              <a:t>相同因数的个数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09600" y="1255393"/>
            <a:ext cx="1576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1.</a:t>
            </a:r>
            <a:r>
              <a:rPr lang="zh-CN" altLang="en-US" sz="2400" dirty="0">
                <a:cs typeface="+mn-ea"/>
                <a:sym typeface="+mn-lt"/>
              </a:rPr>
              <a:t>概念：</a:t>
            </a:r>
          </a:p>
        </p:txBody>
      </p:sp>
      <p:sp>
        <p:nvSpPr>
          <p:cNvPr id="36" name="矩形 35"/>
          <p:cNvSpPr/>
          <p:nvPr/>
        </p:nvSpPr>
        <p:spPr>
          <a:xfrm>
            <a:off x="609600" y="2221500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cs typeface="+mn-ea"/>
                <a:sym typeface="+mn-lt"/>
              </a:rPr>
              <a:t>2.a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dirty="0">
                <a:cs typeface="+mn-ea"/>
                <a:sym typeface="+mn-lt"/>
              </a:rPr>
              <a:t>n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="1" baseline="30000" dirty="0">
                <a:cs typeface="+mn-ea"/>
                <a:sym typeface="+mn-lt"/>
              </a:rPr>
              <a:t>n</a:t>
            </a:r>
            <a:r>
              <a:rPr lang="zh-CN" altLang="en-US" sz="2400" b="1" dirty="0">
                <a:cs typeface="+mn-ea"/>
                <a:sym typeface="+mn-lt"/>
              </a:rPr>
              <a:t>分别叫做什么</a:t>
            </a:r>
            <a:r>
              <a:rPr lang="en-US" altLang="zh-CN" sz="2400" b="1" dirty="0">
                <a:cs typeface="+mn-ea"/>
                <a:sym typeface="+mn-lt"/>
              </a:rPr>
              <a:t>? 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7625628" y="4369287"/>
            <a:ext cx="3812262" cy="1212832"/>
            <a:chOff x="4944463" y="3652149"/>
            <a:chExt cx="2859196" cy="909624"/>
          </a:xfrm>
        </p:grpSpPr>
        <p:sp>
          <p:nvSpPr>
            <p:cNvPr id="38" name="TextBox 12"/>
            <p:cNvSpPr txBox="1">
              <a:spLocks noChangeArrowheads="1"/>
            </p:cNvSpPr>
            <p:nvPr/>
          </p:nvSpPr>
          <p:spPr bwMode="auto">
            <a:xfrm>
              <a:off x="4944463" y="3652149"/>
              <a:ext cx="2859196" cy="4385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en-US" altLang="zh-CN" sz="3200" baseline="30000" dirty="0">
                  <a:cs typeface="+mn-ea"/>
                  <a:sym typeface="+mn-lt"/>
                </a:rPr>
                <a:t>n</a:t>
              </a:r>
              <a:r>
                <a:rPr lang="en-US" altLang="zh-CN" sz="3200" dirty="0">
                  <a:solidFill>
                    <a:srgbClr val="800080"/>
                  </a:solidFill>
                  <a:cs typeface="+mn-ea"/>
                  <a:sym typeface="+mn-lt"/>
                </a:rPr>
                <a:t> </a:t>
              </a:r>
              <a:r>
                <a:rPr lang="en-US" altLang="zh-CN" sz="3200" dirty="0">
                  <a:solidFill>
                    <a:srgbClr val="FF0000"/>
                  </a:solidFill>
                  <a:cs typeface="+mn-ea"/>
                  <a:sym typeface="+mn-lt"/>
                </a:rPr>
                <a:t>=a× a×… a× a</a:t>
              </a:r>
              <a:endParaRPr lang="en-US" altLang="zh-CN" sz="3200" baseline="30000" dirty="0">
                <a:solidFill>
                  <a:srgbClr val="800080"/>
                </a:solidFill>
                <a:cs typeface="+mn-ea"/>
                <a:sym typeface="+mn-lt"/>
              </a:endParaRPr>
            </a:p>
          </p:txBody>
        </p:sp>
        <p:sp>
          <p:nvSpPr>
            <p:cNvPr id="39" name="右大括号 38"/>
            <p:cNvSpPr/>
            <p:nvPr/>
          </p:nvSpPr>
          <p:spPr>
            <a:xfrm rot="5400000">
              <a:off x="6447632" y="3167226"/>
              <a:ext cx="132431" cy="203451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6148473" y="4277031"/>
              <a:ext cx="875480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n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 animBg="1" autoUpdateAnimBg="0"/>
      <p:bldP spid="26" grpId="0" animBg="1"/>
      <p:bldP spid="27" grpId="0" animBg="1"/>
      <p:bldP spid="28" grpId="0" animBg="1"/>
      <p:bldP spid="29" grpId="0" build="allAtOnce" autoUpdateAnimBg="0"/>
      <p:bldP spid="32" grpId="0" autoUpdateAnimBg="0"/>
      <p:bldP spid="33" grpId="0" autoUpdateAnimBg="0"/>
      <p:bldP spid="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380858" y="249195"/>
            <a:ext cx="471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同底数幂乘法公式知识点回顾</a:t>
            </a:r>
          </a:p>
        </p:txBody>
      </p:sp>
      <p:sp>
        <p:nvSpPr>
          <p:cNvPr id="9" name="矩形 8"/>
          <p:cNvSpPr/>
          <p:nvPr/>
        </p:nvSpPr>
        <p:spPr>
          <a:xfrm>
            <a:off x="1061025" y="1569839"/>
            <a:ext cx="9441875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defTabSz="914400">
              <a:spcBef>
                <a:spcPct val="50000"/>
              </a:spcBef>
            </a:pP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i="1" baseline="30000" dirty="0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· 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i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=  </a:t>
            </a:r>
            <a:r>
              <a:rPr lang="en-US" altLang="zh-CN" sz="3200" b="1" i="1" dirty="0" err="1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i="1" baseline="30000" dirty="0" err="1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en-US" altLang="zh-CN" sz="3200" b="1" baseline="30000" dirty="0" err="1">
                <a:solidFill>
                  <a:schemeClr val="bg1"/>
                </a:solidFill>
                <a:cs typeface="+mn-ea"/>
                <a:sym typeface="+mn-lt"/>
              </a:rPr>
              <a:t>+</a:t>
            </a:r>
            <a:r>
              <a:rPr lang="en-US" altLang="zh-CN" sz="3200" b="1" i="1" baseline="30000" dirty="0" err="1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   (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都是正整数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53260" y="2508559"/>
            <a:ext cx="6473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cs typeface="+mn-ea"/>
                <a:sym typeface="+mn-lt"/>
              </a:rPr>
              <a:t>即同底数幂相乘，底数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不变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2665" dirty="0">
                <a:cs typeface="+mn-ea"/>
                <a:sym typeface="+mn-lt"/>
              </a:rPr>
              <a:t>指数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相加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61025" y="3429000"/>
            <a:ext cx="8111067" cy="2202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注意事项：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400" b="1" dirty="0">
                <a:cs typeface="+mn-ea"/>
                <a:sym typeface="+mn-lt"/>
              </a:rPr>
              <a:t>1.</a:t>
            </a:r>
            <a:r>
              <a:rPr lang="zh-CN" altLang="en-US" sz="2400" b="1" dirty="0">
                <a:cs typeface="+mn-ea"/>
                <a:sym typeface="+mn-lt"/>
              </a:rPr>
              <a:t>底数相同，并进行乘法运算。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400" b="1" dirty="0">
                <a:cs typeface="+mn-ea"/>
                <a:sym typeface="+mn-lt"/>
              </a:rPr>
              <a:t>2.</a:t>
            </a:r>
            <a:r>
              <a:rPr lang="zh-CN" altLang="en-US" sz="2400" b="1" dirty="0">
                <a:cs typeface="+mn-ea"/>
                <a:sym typeface="+mn-lt"/>
              </a:rPr>
              <a:t>得到的结果底数不变，将指数相加。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5548" y="1213185"/>
            <a:ext cx="10549467" cy="5644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根据同底数幂的乘法填空，观察计算结果，你能发现什么规律</a:t>
            </a:r>
            <a:r>
              <a:rPr lang="zh-CN" altLang="en-US" sz="2800" dirty="0">
                <a:cs typeface="+mn-ea"/>
                <a:sym typeface="+mn-lt"/>
              </a:rPr>
              <a:t>？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1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(2</a:t>
            </a:r>
            <a:r>
              <a:rPr lang="en-US" altLang="zh-CN" sz="2800" b="1" baseline="30000" dirty="0">
                <a:cs typeface="+mn-ea"/>
                <a:sym typeface="+mn-lt"/>
              </a:rPr>
              <a:t>2</a:t>
            </a:r>
            <a:r>
              <a:rPr lang="en-US" altLang="zh-CN" sz="2800" b="1" dirty="0">
                <a:cs typeface="+mn-ea"/>
                <a:sym typeface="+mn-lt"/>
              </a:rPr>
              <a:t>)</a:t>
            </a:r>
            <a:r>
              <a:rPr lang="en-US" altLang="zh-CN" sz="2800" b="1" baseline="30000" dirty="0">
                <a:cs typeface="+mn-ea"/>
                <a:sym typeface="+mn-lt"/>
              </a:rPr>
              <a:t>3</a:t>
            </a:r>
            <a:r>
              <a:rPr lang="en-US" altLang="zh-CN" sz="2800" b="1" dirty="0">
                <a:cs typeface="+mn-ea"/>
                <a:sym typeface="+mn-lt"/>
              </a:rPr>
              <a:t>=</a:t>
            </a:r>
          </a:p>
          <a:p>
            <a:pPr defTabSz="914400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2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 (a</a:t>
            </a:r>
            <a:r>
              <a:rPr lang="en-US" altLang="zh-CN" sz="2800" b="1" baseline="30000" dirty="0">
                <a:cs typeface="+mn-ea"/>
                <a:sym typeface="+mn-lt"/>
              </a:rPr>
              <a:t>4</a:t>
            </a:r>
            <a:r>
              <a:rPr lang="en-US" altLang="zh-CN" sz="2800" b="1" dirty="0">
                <a:cs typeface="+mn-ea"/>
                <a:sym typeface="+mn-lt"/>
              </a:rPr>
              <a:t>)</a:t>
            </a:r>
            <a:r>
              <a:rPr lang="en-US" altLang="zh-CN" sz="2800" b="1" baseline="30000" dirty="0">
                <a:cs typeface="+mn-ea"/>
                <a:sym typeface="+mn-lt"/>
              </a:rPr>
              <a:t>3</a:t>
            </a:r>
            <a:r>
              <a:rPr lang="en-US" altLang="zh-CN" sz="2800" b="1" dirty="0">
                <a:cs typeface="+mn-ea"/>
                <a:sym typeface="+mn-lt"/>
              </a:rPr>
              <a:t>= </a:t>
            </a:r>
          </a:p>
          <a:p>
            <a:pPr defTabSz="914400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3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(10</a:t>
            </a:r>
            <a:r>
              <a:rPr lang="en-US" altLang="zh-CN" sz="2800" b="1" baseline="30000" dirty="0">
                <a:cs typeface="+mn-ea"/>
                <a:sym typeface="+mn-lt"/>
              </a:rPr>
              <a:t>m</a:t>
            </a:r>
            <a:r>
              <a:rPr lang="en-US" altLang="zh-CN" sz="2800" b="1" dirty="0">
                <a:cs typeface="+mn-ea"/>
                <a:sym typeface="+mn-lt"/>
              </a:rPr>
              <a:t>)</a:t>
            </a:r>
            <a:r>
              <a:rPr lang="en-US" altLang="zh-CN" sz="2800" b="1" baseline="30000" dirty="0">
                <a:cs typeface="+mn-ea"/>
                <a:sym typeface="+mn-lt"/>
              </a:rPr>
              <a:t>n=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(</a:t>
            </a:r>
            <a:r>
              <a:rPr lang="en-US" altLang="zh-CN" sz="2000" b="1" dirty="0" err="1">
                <a:cs typeface="+mn-ea"/>
                <a:sym typeface="+mn-lt"/>
              </a:rPr>
              <a:t>m,n</a:t>
            </a:r>
            <a:r>
              <a:rPr lang="zh-CN" altLang="en-US" sz="2000" b="1" dirty="0">
                <a:cs typeface="+mn-ea"/>
                <a:sym typeface="+mn-lt"/>
              </a:rPr>
              <a:t>都是正整数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endParaRPr lang="zh-CN" altLang="en-US" sz="20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2800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50373" y="2662971"/>
            <a:ext cx="2226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200" dirty="0">
              <a:solidFill>
                <a:srgbClr val="004646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7" name="右大括号 6"/>
          <p:cNvSpPr/>
          <p:nvPr/>
        </p:nvSpPr>
        <p:spPr>
          <a:xfrm rot="5400000" flipH="1">
            <a:off x="3888993" y="1667654"/>
            <a:ext cx="122847" cy="20332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88127" y="2212510"/>
            <a:ext cx="2034059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个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1865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21428" y="2615598"/>
            <a:ext cx="1545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=2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2+2+2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85225" y="3916211"/>
            <a:ext cx="2294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200" dirty="0">
              <a:solidFill>
                <a:srgbClr val="004646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右大括号 10"/>
          <p:cNvSpPr/>
          <p:nvPr/>
        </p:nvSpPr>
        <p:spPr>
          <a:xfrm rot="5400000" flipH="1">
            <a:off x="3973446" y="2992927"/>
            <a:ext cx="205184" cy="19258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151420" y="3463381"/>
            <a:ext cx="192588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个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1865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15631" y="3839411"/>
            <a:ext cx="1577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4+4+4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548822" y="5395022"/>
            <a:ext cx="6333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10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m 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×…×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 10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004646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0" name="右大括号 19"/>
          <p:cNvSpPr/>
          <p:nvPr/>
        </p:nvSpPr>
        <p:spPr>
          <a:xfrm rot="5400000" flipH="1">
            <a:off x="4994124" y="4043288"/>
            <a:ext cx="132553" cy="2667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26453" y="4366524"/>
            <a:ext cx="181212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665" b="1" dirty="0">
                <a:solidFill>
                  <a:srgbClr val="FF0000"/>
                </a:solidFill>
                <a:cs typeface="+mn-ea"/>
                <a:sym typeface="+mn-lt"/>
              </a:rPr>
              <a:t>？？？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571979" y="5395021"/>
            <a:ext cx="2428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=10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m+…+m</a:t>
            </a:r>
          </a:p>
        </p:txBody>
      </p:sp>
      <p:sp>
        <p:nvSpPr>
          <p:cNvPr id="23" name="矩形 22"/>
          <p:cNvSpPr/>
          <p:nvPr/>
        </p:nvSpPr>
        <p:spPr>
          <a:xfrm>
            <a:off x="3914403" y="4813873"/>
            <a:ext cx="232188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个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10</a:t>
            </a:r>
            <a:r>
              <a:rPr lang="en-US" altLang="zh-CN" sz="1865" b="1" baseline="300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53592" y="2575507"/>
            <a:ext cx="1545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=2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90131" y="3885528"/>
            <a:ext cx="1545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右大括号 27"/>
          <p:cNvSpPr/>
          <p:nvPr/>
        </p:nvSpPr>
        <p:spPr>
          <a:xfrm rot="5400000" flipH="1">
            <a:off x="7596423" y="4973536"/>
            <a:ext cx="132553" cy="7816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979013" y="4896668"/>
            <a:ext cx="1545567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个</a:t>
            </a:r>
            <a:r>
              <a:rPr lang="en-US" altLang="zh-CN" sz="1865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相加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363418" y="5377061"/>
            <a:ext cx="1337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=10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mn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380858" y="249195"/>
            <a:ext cx="471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5" grpId="0"/>
      <p:bldP spid="20" grpId="0" animBg="1"/>
      <p:bldP spid="21" grpId="0"/>
      <p:bldP spid="21" grpId="1"/>
      <p:bldP spid="22" grpId="0"/>
      <p:bldP spid="23" grpId="0"/>
      <p:bldP spid="24" grpId="0"/>
      <p:bldP spid="25" grpId="0"/>
      <p:bldP spid="28" grpId="0" animBg="1"/>
      <p:bldP spid="2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93804" y="2919666"/>
            <a:ext cx="6377067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(a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)</a:t>
            </a:r>
            <a:r>
              <a:rPr lang="en-US" altLang="zh-CN" sz="3200" b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=  </a:t>
            </a:r>
            <a:r>
              <a:rPr lang="en-US" altLang="zh-CN" sz="3200" b="1" dirty="0" err="1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 err="1">
                <a:solidFill>
                  <a:schemeClr val="bg1"/>
                </a:solidFill>
                <a:cs typeface="+mn-ea"/>
                <a:sym typeface="+mn-lt"/>
              </a:rPr>
              <a:t>mn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    (m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都是正整数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471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幂的乘方公式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545574" y="3858387"/>
            <a:ext cx="6473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幂的乘方，底数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不变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指数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29422" y="1268425"/>
            <a:ext cx="1019069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结合今天学到的幂的乘方知识，判断下列式子是否也具有这一性质呢？ 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都是正整数）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282565" y="2597491"/>
            <a:ext cx="7410379" cy="3921971"/>
            <a:chOff x="765644" y="1864863"/>
            <a:chExt cx="5557784" cy="2941478"/>
          </a:xfrm>
        </p:grpSpPr>
        <p:sp>
          <p:nvSpPr>
            <p:cNvPr id="6" name="矩形 5"/>
            <p:cNvSpPr/>
            <p:nvPr/>
          </p:nvSpPr>
          <p:spPr>
            <a:xfrm>
              <a:off x="765644" y="1864863"/>
              <a:ext cx="5557784" cy="29414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tabLst>
                  <a:tab pos="536575" algn="l"/>
                </a:tabLst>
              </a:pPr>
              <a:r>
                <a:rPr lang="en-US" altLang="zh-CN" sz="3735" b="1" dirty="0">
                  <a:cs typeface="+mn-ea"/>
                  <a:sym typeface="+mn-lt"/>
                </a:rPr>
                <a:t>  [(a</a:t>
              </a:r>
              <a:r>
                <a:rPr lang="en-US" altLang="zh-CN" sz="3735" b="1" baseline="30000" dirty="0">
                  <a:cs typeface="+mn-ea"/>
                  <a:sym typeface="+mn-lt"/>
                </a:rPr>
                <a:t>m</a:t>
              </a:r>
              <a:r>
                <a:rPr lang="en-US" altLang="zh-CN" sz="3735" b="1" dirty="0">
                  <a:cs typeface="+mn-ea"/>
                  <a:sym typeface="+mn-lt"/>
                </a:rPr>
                <a:t>)</a:t>
              </a:r>
              <a:r>
                <a:rPr lang="en-US" altLang="zh-CN" sz="3735" b="1" baseline="30000" dirty="0">
                  <a:cs typeface="+mn-ea"/>
                  <a:sym typeface="+mn-lt"/>
                </a:rPr>
                <a:t>n</a:t>
              </a:r>
              <a:r>
                <a:rPr lang="en-US" altLang="zh-CN" sz="3735" b="1" dirty="0">
                  <a:cs typeface="+mn-ea"/>
                  <a:sym typeface="+mn-lt"/>
                </a:rPr>
                <a:t>]</a:t>
              </a:r>
              <a:r>
                <a:rPr lang="en-US" altLang="zh-CN" sz="3735" b="1" baseline="30000" dirty="0">
                  <a:cs typeface="+mn-ea"/>
                  <a:sym typeface="+mn-lt"/>
                </a:rPr>
                <a:t>p</a:t>
              </a:r>
            </a:p>
            <a:p>
              <a:pPr defTabSz="914400">
                <a:tabLst>
                  <a:tab pos="536575" algn="l"/>
                </a:tabLst>
              </a:pPr>
              <a:endParaRPr lang="en-US" altLang="zh-CN" sz="3735" b="1" baseline="30000" dirty="0">
                <a:cs typeface="+mn-ea"/>
                <a:sym typeface="+mn-lt"/>
              </a:endParaRPr>
            </a:p>
            <a:p>
              <a:pPr defTabSz="914400">
                <a:tabLst>
                  <a:tab pos="536575" algn="l"/>
                </a:tabLst>
              </a:pPr>
              <a:r>
                <a:rPr lang="en-US" altLang="zh-CN" sz="3735" b="1" dirty="0">
                  <a:cs typeface="+mn-ea"/>
                  <a:sym typeface="+mn-lt"/>
                </a:rPr>
                <a:t>=</a:t>
              </a:r>
              <a:r>
                <a:rPr lang="zh-CN" altLang="en-US" sz="3735" b="1" dirty="0">
                  <a:cs typeface="+mn-ea"/>
                  <a:sym typeface="+mn-lt"/>
                </a:rPr>
                <a:t>（</a:t>
              </a:r>
              <a:r>
                <a:rPr lang="en-US" altLang="zh-CN" sz="3735" b="1" dirty="0">
                  <a:cs typeface="+mn-ea"/>
                  <a:sym typeface="+mn-lt"/>
                </a:rPr>
                <a:t> a</a:t>
              </a:r>
              <a:r>
                <a:rPr lang="en-US" altLang="zh-CN" sz="3735" b="1" baseline="30000" dirty="0">
                  <a:cs typeface="+mn-ea"/>
                  <a:sym typeface="+mn-lt"/>
                </a:rPr>
                <a:t>m </a:t>
              </a:r>
              <a:r>
                <a:rPr lang="en-US" altLang="zh-CN" sz="3735" dirty="0">
                  <a:cs typeface="+mn-ea"/>
                  <a:sym typeface="+mn-lt"/>
                </a:rPr>
                <a:t>×…×</a:t>
              </a:r>
              <a:r>
                <a:rPr lang="en-US" altLang="zh-CN" sz="3735" b="1" dirty="0">
                  <a:cs typeface="+mn-ea"/>
                  <a:sym typeface="+mn-lt"/>
                </a:rPr>
                <a:t> a</a:t>
              </a:r>
              <a:r>
                <a:rPr lang="en-US" altLang="zh-CN" sz="3735" b="1" baseline="30000" dirty="0">
                  <a:cs typeface="+mn-ea"/>
                  <a:sym typeface="+mn-lt"/>
                </a:rPr>
                <a:t>m </a:t>
              </a:r>
              <a:r>
                <a:rPr lang="zh-CN" altLang="en-US" sz="3735" b="1" dirty="0">
                  <a:cs typeface="+mn-ea"/>
                  <a:sym typeface="+mn-lt"/>
                </a:rPr>
                <a:t>）</a:t>
              </a:r>
              <a:r>
                <a:rPr lang="en-US" altLang="zh-CN" sz="3735" b="1" baseline="30000" dirty="0">
                  <a:cs typeface="+mn-ea"/>
                  <a:sym typeface="+mn-lt"/>
                </a:rPr>
                <a:t>p</a:t>
              </a:r>
            </a:p>
            <a:p>
              <a:pPr defTabSz="914400">
                <a:tabLst>
                  <a:tab pos="536575" algn="l"/>
                </a:tabLst>
              </a:pPr>
              <a:endParaRPr lang="en-US" altLang="zh-CN" sz="3735" b="1" dirty="0">
                <a:cs typeface="+mn-ea"/>
                <a:sym typeface="+mn-lt"/>
              </a:endParaRPr>
            </a:p>
            <a:p>
              <a:pPr defTabSz="914400">
                <a:tabLst>
                  <a:tab pos="536575" algn="l"/>
                </a:tabLst>
              </a:pPr>
              <a:r>
                <a:rPr lang="en-US" altLang="zh-CN" sz="3735" dirty="0">
                  <a:cs typeface="+mn-ea"/>
                  <a:sym typeface="+mn-lt"/>
                </a:rPr>
                <a:t>= </a:t>
              </a:r>
              <a:r>
                <a:rPr lang="en-US" altLang="zh-CN" sz="3735" b="1" dirty="0" err="1">
                  <a:cs typeface="+mn-ea"/>
                  <a:sym typeface="+mn-lt"/>
                </a:rPr>
                <a:t>a</a:t>
              </a:r>
              <a:r>
                <a:rPr lang="en-US" altLang="zh-CN" sz="3735" b="1" baseline="30000" dirty="0" err="1">
                  <a:cs typeface="+mn-ea"/>
                  <a:sym typeface="+mn-lt"/>
                </a:rPr>
                <a:t>mn</a:t>
              </a:r>
              <a:r>
                <a:rPr lang="en-US" altLang="zh-CN" sz="3735" b="1" baseline="30000" dirty="0">
                  <a:cs typeface="+mn-ea"/>
                  <a:sym typeface="+mn-lt"/>
                </a:rPr>
                <a:t> </a:t>
              </a:r>
              <a:r>
                <a:rPr lang="en-US" altLang="zh-CN" sz="3735" dirty="0">
                  <a:cs typeface="+mn-ea"/>
                  <a:sym typeface="+mn-lt"/>
                </a:rPr>
                <a:t>×…×</a:t>
              </a:r>
              <a:r>
                <a:rPr lang="en-US" altLang="zh-CN" sz="3735" b="1" dirty="0">
                  <a:cs typeface="+mn-ea"/>
                  <a:sym typeface="+mn-lt"/>
                </a:rPr>
                <a:t> </a:t>
              </a:r>
              <a:r>
                <a:rPr lang="en-US" altLang="zh-CN" sz="3735" b="1" dirty="0" err="1">
                  <a:cs typeface="+mn-ea"/>
                  <a:sym typeface="+mn-lt"/>
                </a:rPr>
                <a:t>a</a:t>
              </a:r>
              <a:r>
                <a:rPr lang="en-US" altLang="zh-CN" sz="3735" b="1" baseline="30000" dirty="0" err="1">
                  <a:cs typeface="+mn-ea"/>
                  <a:sym typeface="+mn-lt"/>
                </a:rPr>
                <a:t>mn</a:t>
              </a:r>
              <a:r>
                <a:rPr lang="en-US" altLang="zh-CN" sz="3735" b="1" baseline="30000" dirty="0">
                  <a:cs typeface="+mn-ea"/>
                  <a:sym typeface="+mn-lt"/>
                </a:rPr>
                <a:t> </a:t>
              </a:r>
              <a:endParaRPr lang="en-US" altLang="zh-CN" sz="3735" dirty="0">
                <a:cs typeface="+mn-ea"/>
                <a:sym typeface="+mn-lt"/>
              </a:endParaRPr>
            </a:p>
            <a:p>
              <a:pPr defTabSz="914400">
                <a:tabLst>
                  <a:tab pos="536575" algn="l"/>
                </a:tabLst>
              </a:pPr>
              <a:endParaRPr lang="en-US" altLang="zh-CN" sz="3735" dirty="0">
                <a:cs typeface="+mn-ea"/>
                <a:sym typeface="+mn-lt"/>
              </a:endParaRPr>
            </a:p>
            <a:p>
              <a:pPr defTabSz="914400">
                <a:tabLst>
                  <a:tab pos="536575" algn="l"/>
                </a:tabLst>
              </a:pPr>
              <a:r>
                <a:rPr lang="en-US" altLang="zh-CN" sz="3735" dirty="0">
                  <a:cs typeface="+mn-ea"/>
                  <a:sym typeface="+mn-lt"/>
                </a:rPr>
                <a:t>= </a:t>
              </a:r>
              <a:r>
                <a:rPr lang="en-US" altLang="zh-CN" sz="3735" b="1" dirty="0" err="1">
                  <a:cs typeface="+mn-ea"/>
                  <a:sym typeface="+mn-lt"/>
                </a:rPr>
                <a:t>a</a:t>
              </a:r>
              <a:r>
                <a:rPr lang="en-US" altLang="zh-CN" sz="3735" b="1" baseline="30000" dirty="0" err="1">
                  <a:cs typeface="+mn-ea"/>
                  <a:sym typeface="+mn-lt"/>
                </a:rPr>
                <a:t>mnp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7" name="右大括号 6"/>
            <p:cNvSpPr/>
            <p:nvPr/>
          </p:nvSpPr>
          <p:spPr>
            <a:xfrm rot="5400000">
              <a:off x="2584090" y="1894978"/>
              <a:ext cx="153823" cy="250146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943534" y="3188305"/>
              <a:ext cx="1434933" cy="315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zh-CN" sz="2135" dirty="0">
                  <a:solidFill>
                    <a:srgbClr val="FF0000"/>
                  </a:solidFill>
                  <a:cs typeface="+mn-ea"/>
                  <a:sym typeface="+mn-lt"/>
                </a:rPr>
                <a:t>n</a:t>
              </a:r>
              <a:r>
                <a:rPr lang="zh-CN" altLang="en-US" sz="2135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2135" b="1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en-US" altLang="zh-CN" sz="2135" b="1" baseline="30000" dirty="0">
                  <a:solidFill>
                    <a:srgbClr val="FF0000"/>
                  </a:solidFill>
                  <a:cs typeface="+mn-ea"/>
                  <a:sym typeface="+mn-lt"/>
                </a:rPr>
                <a:t>m</a:t>
              </a:r>
              <a:r>
                <a:rPr lang="zh-CN" altLang="en-US" sz="213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sz="186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右大括号 12"/>
            <p:cNvSpPr/>
            <p:nvPr/>
          </p:nvSpPr>
          <p:spPr>
            <a:xfrm rot="5400000">
              <a:off x="2154122" y="2844732"/>
              <a:ext cx="153822" cy="229486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172296" y="4058523"/>
              <a:ext cx="2294868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zh-CN" sz="1865" dirty="0">
                  <a:solidFill>
                    <a:srgbClr val="FF0000"/>
                  </a:solidFill>
                  <a:cs typeface="+mn-ea"/>
                  <a:sym typeface="+mn-lt"/>
                </a:rPr>
                <a:t>p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5" b="1" dirty="0" err="1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en-US" altLang="zh-CN" sz="1865" b="1" baseline="30000" dirty="0" err="1">
                  <a:solidFill>
                    <a:srgbClr val="FF0000"/>
                  </a:solidFill>
                  <a:cs typeface="+mn-ea"/>
                  <a:sym typeface="+mn-lt"/>
                </a:rPr>
                <a:t>mn</a:t>
              </a:r>
              <a:r>
                <a:rPr lang="zh-CN" altLang="en-US" sz="1865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2153719" y="2613792"/>
            <a:ext cx="3552787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4265" b="1" dirty="0">
                <a:cs typeface="+mn-ea"/>
                <a:sym typeface="+mn-lt"/>
              </a:rPr>
              <a:t>[(a</a:t>
            </a:r>
            <a:r>
              <a:rPr lang="en-US" altLang="zh-CN" sz="4265" b="1" baseline="30000" dirty="0">
                <a:cs typeface="+mn-ea"/>
                <a:sym typeface="+mn-lt"/>
              </a:rPr>
              <a:t>m</a:t>
            </a:r>
            <a:r>
              <a:rPr lang="en-US" altLang="zh-CN" sz="4265" b="1" dirty="0">
                <a:cs typeface="+mn-ea"/>
                <a:sym typeface="+mn-lt"/>
              </a:rPr>
              <a:t>)</a:t>
            </a:r>
            <a:r>
              <a:rPr lang="en-US" altLang="zh-CN" sz="4265" b="1" baseline="30000" dirty="0">
                <a:cs typeface="+mn-ea"/>
                <a:sym typeface="+mn-lt"/>
              </a:rPr>
              <a:t>n</a:t>
            </a:r>
            <a:r>
              <a:rPr lang="en-US" altLang="zh-CN" sz="4265" b="1" dirty="0">
                <a:cs typeface="+mn-ea"/>
                <a:sym typeface="+mn-lt"/>
              </a:rPr>
              <a:t>]</a:t>
            </a:r>
            <a:r>
              <a:rPr lang="en-US" altLang="zh-CN" sz="4265" b="1" baseline="30000" dirty="0">
                <a:cs typeface="+mn-ea"/>
                <a:sym typeface="+mn-lt"/>
              </a:rPr>
              <a:t>p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380858" y="249195"/>
            <a:ext cx="471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7"/>
          <p:cNvGraphicFramePr>
            <a:graphicFrameLocks noGrp="1"/>
          </p:cNvGraphicFramePr>
          <p:nvPr/>
        </p:nvGraphicFramePr>
        <p:xfrm>
          <a:off x="731656" y="1420303"/>
          <a:ext cx="10982040" cy="4922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9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6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0610">
                <a:tc rowSpan="2"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CN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2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法则公式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CN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2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法则中运算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计算结果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06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底数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指数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06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n w="6350"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同底数幂的乘法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06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n w="6350"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幂的乘方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37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683" y="5344992"/>
            <a:ext cx="2276883" cy="62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8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683" y="4297172"/>
            <a:ext cx="2336800" cy="69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5828026" y="5437697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zh-CN" altLang="en-US" sz="2665" b="1" dirty="0">
                <a:latin typeface="+mn-lt"/>
                <a:ea typeface="+mn-ea"/>
                <a:cs typeface="+mn-ea"/>
                <a:sym typeface="+mn-lt"/>
              </a:rPr>
              <a:t>乘方</a:t>
            </a: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8050654" y="5437697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zh-CN" altLang="en-US" sz="2665" b="1" dirty="0">
                <a:latin typeface="+mn-lt"/>
                <a:ea typeface="+mn-ea"/>
                <a:cs typeface="+mn-ea"/>
                <a:sym typeface="+mn-lt"/>
              </a:rPr>
              <a:t>不变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10221340" y="4462650"/>
            <a:ext cx="18542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zh-CN" altLang="en-US" sz="2665" b="1" dirty="0">
                <a:latin typeface="+mn-lt"/>
                <a:ea typeface="+mn-ea"/>
                <a:cs typeface="+mn-ea"/>
                <a:sym typeface="+mn-lt"/>
              </a:rPr>
              <a:t>相加</a:t>
            </a: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9886150" y="5437697"/>
            <a:ext cx="16467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kumimoji="1" lang="zh-CN" altLang="en-US" sz="2665" b="1" dirty="0">
                <a:latin typeface="+mn-lt"/>
                <a:ea typeface="+mn-ea"/>
                <a:cs typeface="+mn-ea"/>
                <a:sym typeface="+mn-lt"/>
              </a:rPr>
              <a:t>相乘</a:t>
            </a:r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5828026" y="4460823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20000"/>
              </a:spcBef>
            </a:pPr>
            <a:r>
              <a:rPr kumimoji="1" lang="zh-CN" altLang="en-US" sz="2665" b="1" dirty="0">
                <a:latin typeface="+mn-lt"/>
                <a:ea typeface="+mn-ea"/>
                <a:cs typeface="+mn-ea"/>
                <a:sym typeface="+mn-lt"/>
              </a:rPr>
              <a:t>乘法</a:t>
            </a: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8050654" y="4460823"/>
            <a:ext cx="88678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zh-CN" altLang="en-US" sz="2665" b="1" dirty="0">
                <a:latin typeface="+mn-lt"/>
                <a:ea typeface="+mn-ea"/>
                <a:cs typeface="+mn-ea"/>
                <a:sym typeface="+mn-lt"/>
              </a:rPr>
              <a:t>不变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380858" y="249195"/>
            <a:ext cx="556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同底数幂的乘法和幂的乘方的区别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782889" y="1516232"/>
            <a:ext cx="3217631" cy="4861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 (10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 (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 -(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 (-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 (-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en-US" altLang="zh-CN" sz="3200" b="1" baseline="30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728009" y="1843848"/>
            <a:ext cx="3849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=10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3×5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=10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15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728009" y="2787945"/>
            <a:ext cx="3849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16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728009" y="3838423"/>
            <a:ext cx="5118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=-(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)×(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)×(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 =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 -x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728009" y="4814592"/>
            <a:ext cx="601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 (-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)×(-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)×(-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 =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 -x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728009" y="5751406"/>
            <a:ext cx="8747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 (-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)×(-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)×(-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)×(-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) =</a:t>
            </a:r>
            <a:r>
              <a:rPr lang="en-US" altLang="zh-CN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89861" y="1019074"/>
            <a:ext cx="8374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b="1" dirty="0">
                <a:cs typeface="+mn-ea"/>
                <a:sym typeface="+mn-lt"/>
              </a:rPr>
              <a:t>观察</a:t>
            </a:r>
            <a:r>
              <a:rPr lang="en-US" altLang="zh-CN" sz="3200" b="1" dirty="0">
                <a:cs typeface="+mn-ea"/>
                <a:sym typeface="+mn-lt"/>
              </a:rPr>
              <a:t>3</a:t>
            </a:r>
            <a:r>
              <a:rPr lang="zh-CN" altLang="en-US" sz="3200" b="1" dirty="0">
                <a:cs typeface="+mn-ea"/>
                <a:sym typeface="+mn-lt"/>
              </a:rPr>
              <a:t>）、</a:t>
            </a:r>
            <a:r>
              <a:rPr lang="en-US" altLang="zh-CN" sz="3200" b="1" dirty="0">
                <a:cs typeface="+mn-ea"/>
                <a:sym typeface="+mn-lt"/>
              </a:rPr>
              <a:t>4</a:t>
            </a:r>
            <a:r>
              <a:rPr lang="zh-CN" altLang="en-US" sz="3200" b="1" dirty="0">
                <a:cs typeface="+mn-ea"/>
                <a:sym typeface="+mn-lt"/>
              </a:rPr>
              <a:t>）、</a:t>
            </a:r>
            <a:r>
              <a:rPr lang="en-US" altLang="zh-CN" sz="3200" b="1" dirty="0">
                <a:cs typeface="+mn-ea"/>
                <a:sym typeface="+mn-lt"/>
              </a:rPr>
              <a:t>5</a:t>
            </a:r>
            <a:r>
              <a:rPr lang="zh-CN" altLang="en-US" sz="3200" b="1" dirty="0">
                <a:cs typeface="+mn-ea"/>
                <a:sym typeface="+mn-lt"/>
              </a:rPr>
              <a:t>）的结果，你发现了什么？</a:t>
            </a:r>
          </a:p>
        </p:txBody>
      </p:sp>
      <p:sp>
        <p:nvSpPr>
          <p:cNvPr id="6" name="矩形 5"/>
          <p:cNvSpPr/>
          <p:nvPr/>
        </p:nvSpPr>
        <p:spPr>
          <a:xfrm>
            <a:off x="6096000" y="2020407"/>
            <a:ext cx="5410012" cy="83099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负号在括号内时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偶次方结果为正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奇次方为负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负号在括号外结果都为负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380858" y="249195"/>
            <a:ext cx="556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5" grpId="0"/>
      <p:bldP spid="26" grpId="0"/>
      <p:bldP spid="27" grpId="0"/>
      <p:bldP spid="5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k2dunzs2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Microsoft Office PowerPoint</Application>
  <PresentationFormat>宽屏</PresentationFormat>
  <Paragraphs>141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等线</vt:lpstr>
      <vt:lpstr>思源黑体 CN Regular</vt:lpstr>
      <vt:lpstr>宋体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2020-04-06T07:52:00Z</dcterms:created>
  <dcterms:modified xsi:type="dcterms:W3CDTF">2023-01-17T00:54:18Z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D77F632B434443CB9E6C143BF6AF7562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